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0" Type="http://schemas.openxmlformats.org/officeDocument/2006/relationships/slide" Target="slides/slide7.xml"/><Relationship Id="rId13" Type="http://schemas.openxmlformats.org/officeDocument/2006/relationships/slide" Target="slides/slide10.xml"/><Relationship Id="rId12" Type="http://schemas.openxmlformats.org/officeDocument/2006/relationships/slide" Target="slides/slide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9" Type="http://schemas.openxmlformats.org/officeDocument/2006/relationships/slide" Target="slides/slide6.xml"/><Relationship Id="rId15" Type="http://schemas.openxmlformats.org/officeDocument/2006/relationships/slide" Target="slides/slide12.xml"/><Relationship Id="rId14" Type="http://schemas.openxmlformats.org/officeDocument/2006/relationships/slide" Target="slides/slide11.xml"/><Relationship Id="rId17" Type="http://schemas.openxmlformats.org/officeDocument/2006/relationships/slide" Target="slides/slide14.xml"/><Relationship Id="rId16" Type="http://schemas.openxmlformats.org/officeDocument/2006/relationships/slide" Target="slides/slide13.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5E39DE-5A54-49BA-808C-91FDF0323282}"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6619C-CF51-42B8-9B7F-926802F5B9CF}" type="slidenum">
              <a:rPr lang="en-US" smtClean="0"/>
              <a:t>‹#›</a:t>
            </a:fld>
            <a:endParaRPr lang="en-US"/>
          </a:p>
        </p:txBody>
      </p:sp>
    </p:spTree>
    <p:extLst>
      <p:ext uri="{BB962C8B-B14F-4D97-AF65-F5344CB8AC3E}">
        <p14:creationId xmlns:p14="http://schemas.microsoft.com/office/powerpoint/2010/main" val="260475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E39DE-5A54-49BA-808C-91FDF0323282}"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6619C-CF51-42B8-9B7F-926802F5B9CF}" type="slidenum">
              <a:rPr lang="en-US" smtClean="0"/>
              <a:t>‹#›</a:t>
            </a:fld>
            <a:endParaRPr lang="en-US"/>
          </a:p>
        </p:txBody>
      </p:sp>
    </p:spTree>
    <p:extLst>
      <p:ext uri="{BB962C8B-B14F-4D97-AF65-F5344CB8AC3E}">
        <p14:creationId xmlns:p14="http://schemas.microsoft.com/office/powerpoint/2010/main" val="379897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E39DE-5A54-49BA-808C-91FDF0323282}"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6619C-CF51-42B8-9B7F-926802F5B9C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75848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E39DE-5A54-49BA-808C-91FDF0323282}"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6619C-CF51-42B8-9B7F-926802F5B9CF}" type="slidenum">
              <a:rPr lang="en-US" smtClean="0"/>
              <a:t>‹#›</a:t>
            </a:fld>
            <a:endParaRPr lang="en-US"/>
          </a:p>
        </p:txBody>
      </p:sp>
    </p:spTree>
    <p:extLst>
      <p:ext uri="{BB962C8B-B14F-4D97-AF65-F5344CB8AC3E}">
        <p14:creationId xmlns:p14="http://schemas.microsoft.com/office/powerpoint/2010/main" val="1239944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E39DE-5A54-49BA-808C-91FDF0323282}"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6619C-CF51-42B8-9B7F-926802F5B9C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91339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E39DE-5A54-49BA-808C-91FDF0323282}"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6619C-CF51-42B8-9B7F-926802F5B9CF}" type="slidenum">
              <a:rPr lang="en-US" smtClean="0"/>
              <a:t>‹#›</a:t>
            </a:fld>
            <a:endParaRPr lang="en-US"/>
          </a:p>
        </p:txBody>
      </p:sp>
    </p:spTree>
    <p:extLst>
      <p:ext uri="{BB962C8B-B14F-4D97-AF65-F5344CB8AC3E}">
        <p14:creationId xmlns:p14="http://schemas.microsoft.com/office/powerpoint/2010/main" val="3580194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5E39DE-5A54-49BA-808C-91FDF0323282}"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6619C-CF51-42B8-9B7F-926802F5B9CF}" type="slidenum">
              <a:rPr lang="en-US" smtClean="0"/>
              <a:t>‹#›</a:t>
            </a:fld>
            <a:endParaRPr lang="en-US"/>
          </a:p>
        </p:txBody>
      </p:sp>
    </p:spTree>
    <p:extLst>
      <p:ext uri="{BB962C8B-B14F-4D97-AF65-F5344CB8AC3E}">
        <p14:creationId xmlns:p14="http://schemas.microsoft.com/office/powerpoint/2010/main" val="1109487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5E39DE-5A54-49BA-808C-91FDF0323282}"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6619C-CF51-42B8-9B7F-926802F5B9CF}" type="slidenum">
              <a:rPr lang="en-US" smtClean="0"/>
              <a:t>‹#›</a:t>
            </a:fld>
            <a:endParaRPr lang="en-US"/>
          </a:p>
        </p:txBody>
      </p:sp>
    </p:spTree>
    <p:extLst>
      <p:ext uri="{BB962C8B-B14F-4D97-AF65-F5344CB8AC3E}">
        <p14:creationId xmlns:p14="http://schemas.microsoft.com/office/powerpoint/2010/main" val="421723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5E39DE-5A54-49BA-808C-91FDF0323282}"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6619C-CF51-42B8-9B7F-926802F5B9CF}" type="slidenum">
              <a:rPr lang="en-US" smtClean="0"/>
              <a:t>‹#›</a:t>
            </a:fld>
            <a:endParaRPr lang="en-US"/>
          </a:p>
        </p:txBody>
      </p:sp>
    </p:spTree>
    <p:extLst>
      <p:ext uri="{BB962C8B-B14F-4D97-AF65-F5344CB8AC3E}">
        <p14:creationId xmlns:p14="http://schemas.microsoft.com/office/powerpoint/2010/main" val="85207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E39DE-5A54-49BA-808C-91FDF0323282}"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6619C-CF51-42B8-9B7F-926802F5B9CF}" type="slidenum">
              <a:rPr lang="en-US" smtClean="0"/>
              <a:t>‹#›</a:t>
            </a:fld>
            <a:endParaRPr lang="en-US"/>
          </a:p>
        </p:txBody>
      </p:sp>
    </p:spTree>
    <p:extLst>
      <p:ext uri="{BB962C8B-B14F-4D97-AF65-F5344CB8AC3E}">
        <p14:creationId xmlns:p14="http://schemas.microsoft.com/office/powerpoint/2010/main" val="320030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5E39DE-5A54-49BA-808C-91FDF0323282}"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6619C-CF51-42B8-9B7F-926802F5B9CF}" type="slidenum">
              <a:rPr lang="en-US" smtClean="0"/>
              <a:t>‹#›</a:t>
            </a:fld>
            <a:endParaRPr lang="en-US"/>
          </a:p>
        </p:txBody>
      </p:sp>
    </p:spTree>
    <p:extLst>
      <p:ext uri="{BB962C8B-B14F-4D97-AF65-F5344CB8AC3E}">
        <p14:creationId xmlns:p14="http://schemas.microsoft.com/office/powerpoint/2010/main" val="113816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5E39DE-5A54-49BA-808C-91FDF0323282}" type="datetimeFigureOut">
              <a:rPr lang="en-US" smtClean="0"/>
              <a:t>4/28/2019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E6619C-CF51-42B8-9B7F-926802F5B9CF}" type="slidenum">
              <a:rPr lang="en-US" smtClean="0"/>
              <a:t>‹#›</a:t>
            </a:fld>
            <a:endParaRPr lang="en-US"/>
          </a:p>
        </p:txBody>
      </p:sp>
    </p:spTree>
    <p:extLst>
      <p:ext uri="{BB962C8B-B14F-4D97-AF65-F5344CB8AC3E}">
        <p14:creationId xmlns:p14="http://schemas.microsoft.com/office/powerpoint/2010/main" val="200497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5E39DE-5A54-49BA-808C-91FDF0323282}" type="datetimeFigureOut">
              <a:rPr lang="en-US" smtClean="0"/>
              <a:t>4/28/2019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E6619C-CF51-42B8-9B7F-926802F5B9CF}" type="slidenum">
              <a:rPr lang="en-US" smtClean="0"/>
              <a:t>‹#›</a:t>
            </a:fld>
            <a:endParaRPr lang="en-US"/>
          </a:p>
        </p:txBody>
      </p:sp>
    </p:spTree>
    <p:extLst>
      <p:ext uri="{BB962C8B-B14F-4D97-AF65-F5344CB8AC3E}">
        <p14:creationId xmlns:p14="http://schemas.microsoft.com/office/powerpoint/2010/main" val="1414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E39DE-5A54-49BA-808C-91FDF0323282}" type="datetimeFigureOut">
              <a:rPr lang="en-US" smtClean="0"/>
              <a:t>4/28/2019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E6619C-CF51-42B8-9B7F-926802F5B9CF}" type="slidenum">
              <a:rPr lang="en-US" smtClean="0"/>
              <a:t>‹#›</a:t>
            </a:fld>
            <a:endParaRPr lang="en-US"/>
          </a:p>
        </p:txBody>
      </p:sp>
    </p:spTree>
    <p:extLst>
      <p:ext uri="{BB962C8B-B14F-4D97-AF65-F5344CB8AC3E}">
        <p14:creationId xmlns:p14="http://schemas.microsoft.com/office/powerpoint/2010/main" val="57903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E39DE-5A54-49BA-808C-91FDF0323282}"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6619C-CF51-42B8-9B7F-926802F5B9CF}" type="slidenum">
              <a:rPr lang="en-US" smtClean="0"/>
              <a:t>‹#›</a:t>
            </a:fld>
            <a:endParaRPr lang="en-US"/>
          </a:p>
        </p:txBody>
      </p:sp>
    </p:spTree>
    <p:extLst>
      <p:ext uri="{BB962C8B-B14F-4D97-AF65-F5344CB8AC3E}">
        <p14:creationId xmlns:p14="http://schemas.microsoft.com/office/powerpoint/2010/main" val="3368767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E39DE-5A54-49BA-808C-91FDF0323282}"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6619C-CF51-42B8-9B7F-926802F5B9CF}" type="slidenum">
              <a:rPr lang="en-US" smtClean="0"/>
              <a:t>‹#›</a:t>
            </a:fld>
            <a:endParaRPr lang="en-US"/>
          </a:p>
        </p:txBody>
      </p:sp>
    </p:spTree>
    <p:extLst>
      <p:ext uri="{BB962C8B-B14F-4D97-AF65-F5344CB8AC3E}">
        <p14:creationId xmlns:p14="http://schemas.microsoft.com/office/powerpoint/2010/main" val="317310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5E39DE-5A54-49BA-808C-91FDF0323282}" type="datetimeFigureOut">
              <a:rPr lang="en-US" smtClean="0"/>
              <a:t>4/28/2019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6E6619C-CF51-42B8-9B7F-926802F5B9CF}" type="slidenum">
              <a:rPr lang="en-US" smtClean="0"/>
              <a:t>‹#›</a:t>
            </a:fld>
            <a:endParaRPr lang="en-US"/>
          </a:p>
        </p:txBody>
      </p:sp>
    </p:spTree>
    <p:extLst>
      <p:ext uri="{BB962C8B-B14F-4D97-AF65-F5344CB8AC3E}">
        <p14:creationId xmlns:p14="http://schemas.microsoft.com/office/powerpoint/2010/main" val="26402619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Fluorodeoxyglucose" TargetMode="External"/><Relationship Id="rId3" Type="http://schemas.openxmlformats.org/officeDocument/2006/relationships/hyperlink" Target="http://en.wikipedia.org/wiki/Nuclear_medicine" TargetMode="External"/><Relationship Id="rId7" Type="http://schemas.openxmlformats.org/officeDocument/2006/relationships/hyperlink" Target="http://en.wikipedia.org/wiki/Radionuclide" TargetMode="External"/><Relationship Id="rId2" Type="http://schemas.openxmlformats.org/officeDocument/2006/relationships/hyperlink" Target="http://en.wikipedia.org/wiki/Positron_emission_tomography" TargetMode="External"/><Relationship Id="rId1" Type="http://schemas.openxmlformats.org/officeDocument/2006/relationships/slideLayout" Target="../slideLayouts/slideLayout7.xml"/><Relationship Id="rId6" Type="http://schemas.openxmlformats.org/officeDocument/2006/relationships/hyperlink" Target="http://en.wikipedia.org/wiki/Positron" TargetMode="External"/><Relationship Id="rId5" Type="http://schemas.openxmlformats.org/officeDocument/2006/relationships/hyperlink" Target="http://en.wikipedia.org/wiki/Gamma_ray" TargetMode="External"/><Relationship Id="rId4" Type="http://schemas.openxmlformats.org/officeDocument/2006/relationships/hyperlink" Target="http://en.wikipedia.org/wiki/Medical_imagi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Photographic_film" TargetMode="External"/><Relationship Id="rId3" Type="http://schemas.openxmlformats.org/officeDocument/2006/relationships/hyperlink" Target="http://en.wikipedia.org/wiki/Radioactive_decay" TargetMode="External"/><Relationship Id="rId7" Type="http://schemas.openxmlformats.org/officeDocument/2006/relationships/hyperlink" Target="http://en.wikipedia.org/wiki/Photomultiplier" TargetMode="External"/><Relationship Id="rId2" Type="http://schemas.openxmlformats.org/officeDocument/2006/relationships/hyperlink" Target="http://en.wikipedia.org/wiki/Geiger_counter" TargetMode="External"/><Relationship Id="rId1" Type="http://schemas.openxmlformats.org/officeDocument/2006/relationships/slideLayout" Target="../slideLayouts/slideLayout7.xml"/><Relationship Id="rId6" Type="http://schemas.openxmlformats.org/officeDocument/2006/relationships/hyperlink" Target="http://en.wikipedia.org/wiki/Sodium_iodide" TargetMode="External"/><Relationship Id="rId5" Type="http://schemas.openxmlformats.org/officeDocument/2006/relationships/hyperlink" Target="http://en.wikipedia.org/wiki/Radiopharmacology" TargetMode="External"/><Relationship Id="rId4" Type="http://schemas.openxmlformats.org/officeDocument/2006/relationships/hyperlink" Target="http://en.wikipedia.org/wiki/Scintillato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en.wikipedia.org/wiki/Gamma_camera"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Isotope" TargetMode="External"/><Relationship Id="rId7" Type="http://schemas.openxmlformats.org/officeDocument/2006/relationships/hyperlink" Target="http://en.wikipedia.org/wiki/Radionuclides" TargetMode="External"/><Relationship Id="rId2" Type="http://schemas.openxmlformats.org/officeDocument/2006/relationships/hyperlink" Target="http://en.wikipedia.org/wiki/Gamma_camera" TargetMode="External"/><Relationship Id="rId1" Type="http://schemas.openxmlformats.org/officeDocument/2006/relationships/slideLayout" Target="../slideLayouts/slideLayout7.xml"/><Relationship Id="rId6" Type="http://schemas.openxmlformats.org/officeDocument/2006/relationships/hyperlink" Target="http://en.wikipedia.org/wiki/Nuclear_medicine" TargetMode="External"/><Relationship Id="rId5" Type="http://schemas.openxmlformats.org/officeDocument/2006/relationships/hyperlink" Target="http://en.wikipedia.org/wiki/Fracture" TargetMode="External"/><Relationship Id="rId4" Type="http://schemas.openxmlformats.org/officeDocument/2006/relationships/hyperlink" Target="http://en.wikipedia.org/wiki/Iodine-12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1997" y="3175085"/>
            <a:ext cx="9108006" cy="985591"/>
          </a:xfrm>
          <a:prstGeom prst="rect">
            <a:avLst/>
          </a:prstGeom>
        </p:spPr>
        <p:txBody>
          <a:bodyPr wrap="none">
            <a:spAutoFit/>
          </a:bodyPr>
          <a:lstStyle/>
          <a:p>
            <a:pPr algn="ctr">
              <a:lnSpc>
                <a:spcPct val="150000"/>
              </a:lnSpc>
            </a:pPr>
            <a:r>
              <a:rPr lang="en-US" sz="4400" b="1" i="1" dirty="0" smtClean="0">
                <a:solidFill>
                  <a:schemeClr val="accent1">
                    <a:lumMod val="75000"/>
                  </a:schemeClr>
                </a:solidFill>
                <a:effectLst/>
                <a:latin typeface="Times New Roman" panose="02020603050405020304" pitchFamily="18" charset="0"/>
                <a:ea typeface="Times New Roman" panose="02020603050405020304" pitchFamily="18" charset="0"/>
              </a:rPr>
              <a:t>Nuclear medicine imaging devices</a:t>
            </a:r>
            <a:r>
              <a:rPr lang="en-US" sz="4400" dirty="0" smtClean="0">
                <a:solidFill>
                  <a:schemeClr val="accent1">
                    <a:lumMod val="75000"/>
                  </a:schemeClr>
                </a:solidFill>
                <a:effectLst/>
                <a:latin typeface="Times New Roman" panose="02020603050405020304" pitchFamily="18" charset="0"/>
                <a:ea typeface="Times New Roman" panose="02020603050405020304" pitchFamily="18" charset="0"/>
              </a:rPr>
              <a:t> </a:t>
            </a:r>
            <a:r>
              <a:rPr lang="ar-SA" sz="4400" dirty="0" smtClean="0">
                <a:solidFill>
                  <a:schemeClr val="accent1">
                    <a:lumMod val="75000"/>
                  </a:schemeClr>
                </a:solidFill>
                <a:effectLst/>
                <a:latin typeface="Times New Roman" panose="02020603050405020304" pitchFamily="18" charset="0"/>
                <a:ea typeface="Times New Roman" panose="02020603050405020304" pitchFamily="18" charset="0"/>
              </a:rPr>
              <a:t>    </a:t>
            </a:r>
            <a:endParaRPr lang="en-US" sz="4400" dirty="0">
              <a:solidFill>
                <a:schemeClr val="accent1">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6894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913" y="231703"/>
            <a:ext cx="11513712" cy="6038641"/>
          </a:xfrm>
          <a:prstGeom prst="rect">
            <a:avLst/>
          </a:prstGeom>
        </p:spPr>
        <p:txBody>
          <a:bodyPr wrap="square">
            <a:spAutoFit/>
          </a:bodyPr>
          <a:lstStyle/>
          <a:p>
            <a:pPr marL="342900" lvl="0" indent="-342900" algn="justLow">
              <a:lnSpc>
                <a:spcPct val="150000"/>
              </a:lnSpc>
              <a:buFont typeface="Symbol" panose="05050102010706020507" pitchFamily="18" charset="2"/>
              <a:buChar char=""/>
              <a:tabLst>
                <a:tab pos="457200" algn="l"/>
              </a:tabLst>
            </a:pPr>
            <a:r>
              <a:rPr lang="en-US" sz="2000" b="1" i="1" dirty="0">
                <a:solidFill>
                  <a:schemeClr val="accent1">
                    <a:lumMod val="60000"/>
                    <a:lumOff val="40000"/>
                  </a:schemeClr>
                </a:solidFill>
                <a:latin typeface="Times New Roman" panose="02020603050405020304" pitchFamily="18" charset="0"/>
                <a:ea typeface="Times New Roman" panose="02020603050405020304" pitchFamily="18" charset="0"/>
                <a:hlinkClick r:id="rId2" tooltip="Positron emission tomography"/>
              </a:rPr>
              <a:t>Positron emission tomography</a:t>
            </a:r>
            <a:r>
              <a:rPr lang="en-US" sz="2000" b="1" i="1" dirty="0">
                <a:solidFill>
                  <a:schemeClr val="accent1">
                    <a:lumMod val="60000"/>
                    <a:lumOff val="40000"/>
                  </a:schemeClr>
                </a:solidFill>
                <a:latin typeface="Times New Roman" panose="02020603050405020304" pitchFamily="18" charset="0"/>
                <a:ea typeface="Times New Roman" panose="02020603050405020304" pitchFamily="18" charset="0"/>
              </a:rPr>
              <a:t> (PET) </a:t>
            </a:r>
            <a:r>
              <a:rPr lang="en-US" sz="2000" b="1" i="1" dirty="0" smtClean="0">
                <a:solidFill>
                  <a:schemeClr val="accent1">
                    <a:lumMod val="60000"/>
                    <a:lumOff val="40000"/>
                  </a:schemeClr>
                </a:solidFill>
                <a:latin typeface="Times New Roman" panose="02020603050405020304" pitchFamily="18" charset="0"/>
                <a:ea typeface="Times New Roman" panose="02020603050405020304" pitchFamily="18" charset="0"/>
              </a:rPr>
              <a:t>:</a:t>
            </a:r>
          </a:p>
          <a:p>
            <a:pPr marL="342900" lvl="0" indent="-342900" algn="justLow">
              <a:lnSpc>
                <a:spcPct val="150000"/>
              </a:lnSpc>
              <a:buFont typeface="Symbol" panose="05050102010706020507" pitchFamily="18" charset="2"/>
              <a:buChar char=""/>
              <a:tabLst>
                <a:tab pos="457200" algn="l"/>
              </a:tabLst>
            </a:pPr>
            <a:endParaRPr lang="en-US" sz="2000" dirty="0">
              <a:latin typeface="Times New Roman" panose="02020603050405020304" pitchFamily="18" charset="0"/>
              <a:ea typeface="Times New Roman" panose="02020603050405020304" pitchFamily="18" charset="0"/>
            </a:endParaRPr>
          </a:p>
          <a:p>
            <a:pPr indent="228600" algn="justLow">
              <a:lnSpc>
                <a:spcPct val="150000"/>
              </a:lnSpc>
            </a:pPr>
            <a:r>
              <a:rPr lang="en-US" sz="2000" dirty="0">
                <a:latin typeface="Times New Roman" panose="02020603050405020304" pitchFamily="18" charset="0"/>
                <a:ea typeface="Times New Roman" panose="02020603050405020304" pitchFamily="18" charset="0"/>
              </a:rPr>
              <a:t>It is a </a:t>
            </a:r>
            <a:r>
              <a:rPr lang="en-US" sz="2000" dirty="0">
                <a:solidFill>
                  <a:srgbClr val="0563C1"/>
                </a:solidFill>
                <a:latin typeface="Times New Roman" panose="02020603050405020304" pitchFamily="18" charset="0"/>
                <a:ea typeface="Times New Roman" panose="02020603050405020304" pitchFamily="18" charset="0"/>
                <a:hlinkClick r:id="rId3" tooltip="Nuclear medicine"/>
              </a:rPr>
              <a:t>nuclear medicine</a:t>
            </a:r>
            <a:r>
              <a:rPr lang="en-US" sz="2000" dirty="0">
                <a:latin typeface="Times New Roman" panose="02020603050405020304" pitchFamily="18" charset="0"/>
                <a:ea typeface="Times New Roman" panose="02020603050405020304" pitchFamily="18" charset="0"/>
              </a:rPr>
              <a:t> </a:t>
            </a:r>
            <a:r>
              <a:rPr lang="en-US" sz="2000" dirty="0">
                <a:solidFill>
                  <a:srgbClr val="0563C1"/>
                </a:solidFill>
                <a:latin typeface="Times New Roman" panose="02020603050405020304" pitchFamily="18" charset="0"/>
                <a:ea typeface="Times New Roman" panose="02020603050405020304" pitchFamily="18" charset="0"/>
                <a:hlinkClick r:id="rId4" tooltip="Medical imaging"/>
              </a:rPr>
              <a:t>imaging</a:t>
            </a:r>
            <a:r>
              <a:rPr lang="en-US" sz="2000" dirty="0">
                <a:latin typeface="Times New Roman" panose="02020603050405020304" pitchFamily="18" charset="0"/>
                <a:ea typeface="Times New Roman" panose="02020603050405020304" pitchFamily="18" charset="0"/>
              </a:rPr>
              <a:t> technique which produces a three-dimensional image or picture of functional processes in the body. The system detects pairs of </a:t>
            </a:r>
            <a:r>
              <a:rPr lang="en-US" sz="2000" dirty="0">
                <a:solidFill>
                  <a:srgbClr val="0563C1"/>
                </a:solidFill>
                <a:latin typeface="Times New Roman" panose="02020603050405020304" pitchFamily="18" charset="0"/>
                <a:ea typeface="Times New Roman" panose="02020603050405020304" pitchFamily="18" charset="0"/>
                <a:hlinkClick r:id="rId5" tooltip="Gamma ray"/>
              </a:rPr>
              <a:t>gamma rays</a:t>
            </a:r>
            <a:r>
              <a:rPr lang="en-US" sz="2000" dirty="0">
                <a:latin typeface="Times New Roman" panose="02020603050405020304" pitchFamily="18" charset="0"/>
                <a:ea typeface="Times New Roman" panose="02020603050405020304" pitchFamily="18" charset="0"/>
              </a:rPr>
              <a:t> emitted indirectly by a </a:t>
            </a:r>
            <a:r>
              <a:rPr lang="en-US" sz="2000" dirty="0">
                <a:solidFill>
                  <a:srgbClr val="0563C1"/>
                </a:solidFill>
                <a:latin typeface="Times New Roman" panose="02020603050405020304" pitchFamily="18" charset="0"/>
                <a:ea typeface="Times New Roman" panose="02020603050405020304" pitchFamily="18" charset="0"/>
                <a:hlinkClick r:id="rId6" tooltip="Positron"/>
              </a:rPr>
              <a:t>positron</a:t>
            </a:r>
            <a:r>
              <a:rPr lang="en-US" sz="2000" dirty="0">
                <a:latin typeface="Times New Roman" panose="02020603050405020304" pitchFamily="18" charset="0"/>
                <a:ea typeface="Times New Roman" panose="02020603050405020304" pitchFamily="18" charset="0"/>
              </a:rPr>
              <a:t>-emitting </a:t>
            </a:r>
            <a:r>
              <a:rPr lang="en-US" sz="2000" dirty="0">
                <a:solidFill>
                  <a:srgbClr val="0563C1"/>
                </a:solidFill>
                <a:latin typeface="Times New Roman" panose="02020603050405020304" pitchFamily="18" charset="0"/>
                <a:ea typeface="Times New Roman" panose="02020603050405020304" pitchFamily="18" charset="0"/>
                <a:hlinkClick r:id="rId7" tooltip="Radionuclide"/>
              </a:rPr>
              <a:t>radionuclide</a:t>
            </a:r>
            <a:r>
              <a:rPr lang="en-US" sz="2000" dirty="0">
                <a:latin typeface="Times New Roman" panose="02020603050405020304" pitchFamily="18" charset="0"/>
                <a:ea typeface="Times New Roman" panose="02020603050405020304" pitchFamily="18" charset="0"/>
              </a:rPr>
              <a:t> (tracer), which is introduced into the body on biologically active molecular coincidence detection to image functional processes. Short-lived positron emitting isotope, the molecule most commonly used for this purpose is </a:t>
            </a:r>
            <a:r>
              <a:rPr lang="en-US" sz="2000" dirty="0">
                <a:solidFill>
                  <a:srgbClr val="0563C1"/>
                </a:solidFill>
                <a:latin typeface="Times New Roman" panose="02020603050405020304" pitchFamily="18" charset="0"/>
                <a:ea typeface="Times New Roman" panose="02020603050405020304" pitchFamily="18" charset="0"/>
                <a:hlinkClick r:id="rId8" tooltip="Fluorodeoxyglucose"/>
              </a:rPr>
              <a:t>fluorodeoxyglucose</a:t>
            </a:r>
            <a:r>
              <a:rPr lang="en-US" sz="2000" dirty="0">
                <a:latin typeface="Times New Roman" panose="02020603050405020304" pitchFamily="18" charset="0"/>
                <a:ea typeface="Times New Roman" panose="02020603050405020304" pitchFamily="18" charset="0"/>
              </a:rPr>
              <a:t> (FDG), a sugar, for which the waiting period is typically an hour. During the scan a record of tissue concentration is made as the tracer decays, which can be used as a marker of metabolic utilization. Images of activity distribution throughout the body can show rapidly growing tissue, like tumor, metastasis, or infection. Positron emission tomography (PET) is a </a:t>
            </a:r>
            <a:r>
              <a:rPr lang="en-US" sz="2000" dirty="0">
                <a:solidFill>
                  <a:srgbClr val="0563C1"/>
                </a:solidFill>
                <a:latin typeface="Times New Roman" panose="02020603050405020304" pitchFamily="18" charset="0"/>
                <a:ea typeface="Times New Roman" panose="02020603050405020304" pitchFamily="18" charset="0"/>
                <a:hlinkClick r:id="rId3" tooltip="Nuclear medicine"/>
              </a:rPr>
              <a:t>nuclear medicine</a:t>
            </a:r>
            <a:r>
              <a:rPr lang="en-US" sz="2000" dirty="0">
                <a:latin typeface="Times New Roman" panose="02020603050405020304" pitchFamily="18" charset="0"/>
                <a:ea typeface="Times New Roman" panose="02020603050405020304" pitchFamily="18" charset="0"/>
              </a:rPr>
              <a:t> </a:t>
            </a:r>
            <a:r>
              <a:rPr lang="en-US" sz="2000" dirty="0">
                <a:solidFill>
                  <a:srgbClr val="0563C1"/>
                </a:solidFill>
                <a:latin typeface="Times New Roman" panose="02020603050405020304" pitchFamily="18" charset="0"/>
                <a:ea typeface="Times New Roman" panose="02020603050405020304" pitchFamily="18" charset="0"/>
                <a:hlinkClick r:id="rId4" tooltip="Medical imaging"/>
              </a:rPr>
              <a:t>imaging</a:t>
            </a:r>
            <a:r>
              <a:rPr lang="en-US" sz="2000" dirty="0">
                <a:latin typeface="Times New Roman" panose="02020603050405020304" pitchFamily="18" charset="0"/>
                <a:ea typeface="Times New Roman" panose="02020603050405020304" pitchFamily="18" charset="0"/>
              </a:rPr>
              <a:t> technique which produces a three-dimensional image or picture of functional processes in the body. PET is a valuable technique for some diseases and disorders, because it is possible to target the radio-chemicals used for particular bodily functions oncology; Neurology; pharmacology and others.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276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8" b="2403"/>
          <a:stretch/>
        </p:blipFill>
        <p:spPr bwMode="auto">
          <a:xfrm>
            <a:off x="1635616" y="507040"/>
            <a:ext cx="8783391" cy="575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488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8135" y="226191"/>
            <a:ext cx="11157397" cy="5262979"/>
          </a:xfrm>
          <a:prstGeom prst="rect">
            <a:avLst/>
          </a:prstGeom>
        </p:spPr>
        <p:txBody>
          <a:bodyPr wrap="square">
            <a:spAutoFit/>
          </a:bodyPr>
          <a:lstStyle/>
          <a:p>
            <a:pPr indent="228600" algn="justLow">
              <a:lnSpc>
                <a:spcPct val="150000"/>
              </a:lnSpc>
            </a:pPr>
            <a:r>
              <a:rPr lang="en-US" sz="3200" b="1" i="1" dirty="0">
                <a:solidFill>
                  <a:schemeClr val="accent1">
                    <a:lumMod val="60000"/>
                    <a:lumOff val="40000"/>
                  </a:schemeClr>
                </a:solidFill>
                <a:latin typeface="Times New Roman" panose="02020603050405020304" pitchFamily="18" charset="0"/>
                <a:ea typeface="Times New Roman" panose="02020603050405020304" pitchFamily="18" charset="0"/>
              </a:rPr>
              <a:t>Physical principles of nuclear medicine imaging procedures</a:t>
            </a:r>
            <a:r>
              <a:rPr lang="en-US" sz="3200" b="1" i="1" dirty="0" smtClean="0">
                <a:solidFill>
                  <a:schemeClr val="accent1">
                    <a:lumMod val="60000"/>
                    <a:lumOff val="40000"/>
                  </a:schemeClr>
                </a:solidFill>
                <a:latin typeface="Times New Roman" panose="02020603050405020304" pitchFamily="18" charset="0"/>
                <a:ea typeface="Times New Roman" panose="02020603050405020304" pitchFamily="18" charset="0"/>
              </a:rPr>
              <a:t>:</a:t>
            </a:r>
          </a:p>
          <a:p>
            <a:pPr indent="228600" algn="justLow">
              <a:lnSpc>
                <a:spcPct val="150000"/>
              </a:lnSpc>
            </a:pPr>
            <a:endParaRPr lang="en-US" sz="2400" dirty="0">
              <a:latin typeface="Times New Roman" panose="02020603050405020304" pitchFamily="18" charset="0"/>
              <a:ea typeface="Times New Roman" panose="02020603050405020304" pitchFamily="18" charset="0"/>
            </a:endParaRPr>
          </a:p>
          <a:p>
            <a:pPr indent="457200" algn="justLow">
              <a:lnSpc>
                <a:spcPct val="150000"/>
              </a:lnSpc>
            </a:pPr>
            <a:r>
              <a:rPr lang="en-US" sz="2400" dirty="0">
                <a:latin typeface="Times New Roman" panose="02020603050405020304" pitchFamily="18" charset="0"/>
                <a:ea typeface="Times New Roman" panose="02020603050405020304" pitchFamily="18" charset="0"/>
              </a:rPr>
              <a:t>X-rays are absorbed similarly in tumor tissue and normal tissue, and thus images do not generally show tumors. However, tumors can often be seen on nuclear medicine images</a:t>
            </a:r>
            <a:r>
              <a:rPr lang="en-US" sz="2400" dirty="0" smtClean="0">
                <a:latin typeface="Times New Roman" panose="02020603050405020304" pitchFamily="18" charset="0"/>
                <a:ea typeface="Times New Roman" panose="02020603050405020304" pitchFamily="18" charset="0"/>
              </a:rPr>
              <a:t>.</a:t>
            </a:r>
          </a:p>
          <a:p>
            <a:pPr indent="457200" algn="justLow">
              <a:lnSpc>
                <a:spcPct val="150000"/>
              </a:lnSpc>
            </a:pPr>
            <a:endParaRPr lang="en-US" sz="2400" dirty="0">
              <a:latin typeface="Times New Roman" panose="02020603050405020304" pitchFamily="18" charset="0"/>
              <a:ea typeface="Times New Roman" panose="02020603050405020304" pitchFamily="18" charset="0"/>
            </a:endParaRPr>
          </a:p>
          <a:p>
            <a:pPr indent="457200" algn="justLow">
              <a:lnSpc>
                <a:spcPct val="150000"/>
              </a:lnSpc>
            </a:pPr>
            <a:r>
              <a:rPr lang="en-US" sz="2400" dirty="0">
                <a:latin typeface="Times New Roman" panose="02020603050405020304" pitchFamily="18" charset="0"/>
                <a:ea typeface="Times New Roman" panose="02020603050405020304" pitchFamily="18" charset="0"/>
              </a:rPr>
              <a:t>Critical organ is the organ that receives largest radiation dose during procedure. Radiation dose in nuclear medicine is non-homogenous in the body. But it concentrates in certain organ these organs called critical organ.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4072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127" y="566670"/>
            <a:ext cx="8306873" cy="4247317"/>
          </a:xfrm>
          <a:prstGeom prst="rect">
            <a:avLst/>
          </a:prstGeom>
        </p:spPr>
        <p:txBody>
          <a:bodyPr wrap="square">
            <a:spAutoFit/>
          </a:bodyPr>
          <a:lstStyle/>
          <a:p>
            <a:pPr algn="justLow">
              <a:lnSpc>
                <a:spcPct val="150000"/>
              </a:lnSpc>
            </a:pPr>
            <a:r>
              <a:rPr lang="en-US" sz="2400" b="1" i="1" dirty="0">
                <a:solidFill>
                  <a:schemeClr val="accent1">
                    <a:lumMod val="60000"/>
                    <a:lumOff val="40000"/>
                  </a:schemeClr>
                </a:solidFill>
                <a:latin typeface="Times New Roman" panose="02020603050405020304" pitchFamily="18" charset="0"/>
                <a:ea typeface="Times New Roman" panose="02020603050405020304" pitchFamily="18" charset="0"/>
              </a:rPr>
              <a:t>Imaging </a:t>
            </a:r>
            <a:r>
              <a:rPr lang="en-US" sz="2400" b="1" i="1" dirty="0" smtClean="0">
                <a:solidFill>
                  <a:schemeClr val="accent1">
                    <a:lumMod val="60000"/>
                    <a:lumOff val="40000"/>
                  </a:schemeClr>
                </a:solidFill>
                <a:latin typeface="Times New Roman" panose="02020603050405020304" pitchFamily="18" charset="0"/>
                <a:ea typeface="Times New Roman" panose="02020603050405020304" pitchFamily="18" charset="0"/>
              </a:rPr>
              <a:t>procedure                         critical organ</a:t>
            </a:r>
          </a:p>
          <a:p>
            <a:pPr algn="justLow">
              <a:lnSpc>
                <a:spcPct val="150000"/>
              </a:lnSpc>
            </a:pP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495300" algn="l"/>
              </a:tabLst>
            </a:pPr>
            <a:r>
              <a:rPr lang="en-US" sz="2000" dirty="0">
                <a:latin typeface="Times New Roman" panose="02020603050405020304" pitchFamily="18" charset="0"/>
                <a:ea typeface="Times New Roman" panose="02020603050405020304" pitchFamily="18" charset="0"/>
              </a:rPr>
              <a:t>brain scans                                                      intestine</a:t>
            </a:r>
          </a:p>
          <a:p>
            <a:pPr marL="342900" lvl="0" indent="-342900" algn="justLow">
              <a:lnSpc>
                <a:spcPct val="150000"/>
              </a:lnSpc>
              <a:buFont typeface="+mj-lt"/>
              <a:buAutoNum type="arabicPeriod"/>
              <a:tabLst>
                <a:tab pos="495300" algn="l"/>
              </a:tabLst>
            </a:pPr>
            <a:r>
              <a:rPr lang="en-US" sz="2000" dirty="0">
                <a:latin typeface="Times New Roman" panose="02020603050405020304" pitchFamily="18" charset="0"/>
                <a:ea typeface="Times New Roman" panose="02020603050405020304" pitchFamily="18" charset="0"/>
              </a:rPr>
              <a:t>Liver scans                                                      liver</a:t>
            </a:r>
          </a:p>
          <a:p>
            <a:pPr marL="342900" lvl="0" indent="-342900" algn="justLow">
              <a:lnSpc>
                <a:spcPct val="150000"/>
              </a:lnSpc>
              <a:buFont typeface="+mj-lt"/>
              <a:buAutoNum type="arabicPeriod"/>
              <a:tabLst>
                <a:tab pos="495300" algn="l"/>
              </a:tabLst>
            </a:pPr>
            <a:r>
              <a:rPr lang="en-US" sz="2000" dirty="0">
                <a:latin typeface="Times New Roman" panose="02020603050405020304" pitchFamily="18" charset="0"/>
                <a:ea typeface="Times New Roman" panose="02020603050405020304" pitchFamily="18" charset="0"/>
              </a:rPr>
              <a:t>Lung scan (study blood circulation)              </a:t>
            </a:r>
            <a:r>
              <a:rPr lang="en-US" sz="2000" dirty="0" smtClean="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lungs</a:t>
            </a:r>
          </a:p>
          <a:p>
            <a:pPr marL="342900" lvl="0" indent="-342900" algn="justLow">
              <a:lnSpc>
                <a:spcPct val="150000"/>
              </a:lnSpc>
              <a:buFont typeface="+mj-lt"/>
              <a:buAutoNum type="arabicPeriod"/>
              <a:tabLst>
                <a:tab pos="495300" algn="l"/>
              </a:tabLst>
            </a:pPr>
            <a:r>
              <a:rPr lang="en-US" sz="2000" dirty="0">
                <a:latin typeface="Times New Roman" panose="02020603050405020304" pitchFamily="18" charset="0"/>
                <a:ea typeface="Times New Roman" panose="02020603050405020304" pitchFamily="18" charset="0"/>
              </a:rPr>
              <a:t>Bone scans                                                      bladder</a:t>
            </a:r>
          </a:p>
          <a:p>
            <a:pPr marL="342900" lvl="0" indent="-342900" algn="justLow">
              <a:lnSpc>
                <a:spcPct val="150000"/>
              </a:lnSpc>
              <a:buFont typeface="+mj-lt"/>
              <a:buAutoNum type="arabicPeriod"/>
              <a:tabLst>
                <a:tab pos="495300" algn="l"/>
              </a:tabLst>
            </a:pPr>
            <a:r>
              <a:rPr lang="en-US" sz="2000" dirty="0" err="1">
                <a:latin typeface="Times New Roman" panose="02020603050405020304" pitchFamily="18" charset="0"/>
                <a:ea typeface="Times New Roman" panose="02020603050405020304" pitchFamily="18" charset="0"/>
              </a:rPr>
              <a:t>Renogram</a:t>
            </a:r>
            <a:r>
              <a:rPr lang="en-US" sz="2000" dirty="0">
                <a:latin typeface="Times New Roman" panose="02020603050405020304" pitchFamily="18" charset="0"/>
                <a:ea typeface="Times New Roman" panose="02020603050405020304" pitchFamily="18" charset="0"/>
              </a:rPr>
              <a:t>                                                        bladder</a:t>
            </a:r>
          </a:p>
          <a:p>
            <a:pPr marL="342900" lvl="0" indent="-342900" algn="justLow">
              <a:lnSpc>
                <a:spcPct val="150000"/>
              </a:lnSpc>
              <a:buFont typeface="+mj-lt"/>
              <a:buAutoNum type="arabicPeriod"/>
              <a:tabLst>
                <a:tab pos="495300" algn="l"/>
              </a:tabLst>
            </a:pPr>
            <a:r>
              <a:rPr lang="en-US" sz="2000" dirty="0">
                <a:latin typeface="Times New Roman" panose="02020603050405020304" pitchFamily="18" charset="0"/>
                <a:ea typeface="Times New Roman" panose="02020603050405020304" pitchFamily="18" charset="0"/>
              </a:rPr>
              <a:t>Thyroid uptake (study amount )                    </a:t>
            </a:r>
            <a:r>
              <a:rPr lang="en-US" sz="2000" dirty="0" smtClean="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thyroid</a:t>
            </a:r>
          </a:p>
          <a:p>
            <a:pPr marL="342900" lvl="0" indent="-342900" algn="justLow">
              <a:lnSpc>
                <a:spcPct val="150000"/>
              </a:lnSpc>
              <a:buFont typeface="+mj-lt"/>
              <a:buAutoNum type="arabicPeriod"/>
              <a:tabLst>
                <a:tab pos="495300" algn="l"/>
              </a:tabLst>
            </a:pPr>
            <a:r>
              <a:rPr lang="en-US" sz="2000" dirty="0">
                <a:latin typeface="Times New Roman" panose="02020603050405020304" pitchFamily="18" charset="0"/>
                <a:ea typeface="Times New Roman" panose="02020603050405020304" pitchFamily="18" charset="0"/>
              </a:rPr>
              <a:t>thyroid scan (study distribution)                   </a:t>
            </a:r>
            <a:r>
              <a:rPr lang="en-US" sz="2000" dirty="0" smtClean="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intestine</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698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05261" y="302170"/>
            <a:ext cx="10037589"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altLang="en-US" sz="3600" b="1" i="1" strike="noStrike" cap="none" normalizeH="0" baseline="0" dirty="0" smtClean="0">
                <a:ln>
                  <a:noFill/>
                </a:ln>
                <a:solidFill>
                  <a:schemeClr val="accent1">
                    <a:lumMod val="60000"/>
                    <a:lumOff val="40000"/>
                  </a:schemeClr>
                </a:solidFill>
                <a:effectLst/>
                <a:latin typeface="Arial" panose="020B0604020202020204" pitchFamily="34" charset="0"/>
                <a:ea typeface="Times New Roman" panose="02020603050405020304" pitchFamily="18" charset="0"/>
              </a:rPr>
              <a:t>Radiation doses in nuclear medicine</a:t>
            </a:r>
          </a:p>
          <a:p>
            <a:pPr marL="0" marR="0" lvl="0" indent="228600" algn="just" defTabSz="914400" rtl="0" eaLnBrk="0" fontAlgn="base" latinLnBrk="0" hangingPunct="0">
              <a:lnSpc>
                <a:spcPct val="100000"/>
              </a:lnSpc>
              <a:spcBef>
                <a:spcPct val="0"/>
              </a:spcBef>
              <a:spcAft>
                <a:spcPct val="0"/>
              </a:spcAft>
              <a:buClrTx/>
              <a:buSzTx/>
              <a:buFontTx/>
              <a:buNone/>
              <a:tabLst/>
            </a:pPr>
            <a:endParaRPr lang="en-US" altLang="en-US" sz="2000" b="1" i="1" u="sng" dirty="0">
              <a:ea typeface="Times New Roman" panose="02020603050405020304"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The dose to particular organ of the body depends on the physical characteristics of the radionuclide- what particle it emits and their energies- and on the length of time the radionuclide is in the organ. Two factors determine the length of time the radionuclide is in the organ, or the effective half- life (T</a:t>
            </a:r>
            <a:r>
              <a:rPr kumimoji="0" lang="en-US" altLang="en-US" sz="20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rPr>
              <a:t>1/2 eff</a:t>
            </a: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 the physical half- life (T</a:t>
            </a:r>
            <a:r>
              <a:rPr kumimoji="0" lang="en-US" altLang="en-US" sz="20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rPr>
              <a:t>1/2 </a:t>
            </a:r>
            <a:r>
              <a:rPr kumimoji="0" lang="en-US" altLang="en-US" sz="2000" b="0" i="0" u="none" strike="noStrike" cap="none" normalizeH="0" baseline="-30000" dirty="0" err="1" smtClean="0">
                <a:ln>
                  <a:noFill/>
                </a:ln>
                <a:solidFill>
                  <a:schemeClr val="tx1"/>
                </a:solidFill>
                <a:effectLst/>
                <a:latin typeface="Arial" panose="020B0604020202020204" pitchFamily="34" charset="0"/>
                <a:ea typeface="Times New Roman" panose="02020603050405020304" pitchFamily="18" charset="0"/>
              </a:rPr>
              <a:t>phy</a:t>
            </a: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and the biological half- life (T</a:t>
            </a:r>
            <a:r>
              <a:rPr kumimoji="0" lang="en-US" altLang="en-US" sz="20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rPr>
              <a:t>1/2 bio</a:t>
            </a: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The biological half-life of an element is the time needed for one- half of the original atoms present in an organ to be removed from the organ, and it is independent of whether the element is radioactive. Most elements are excreted at an exponential rate. The effective half- life can be calculated as follows.</a:t>
            </a: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510208" y="12987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412125" y="5010437"/>
            <a:ext cx="11062952"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Arial" panose="020B0604020202020204"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 T </a:t>
            </a:r>
            <a:r>
              <a:rPr kumimoji="0" lang="en-US" altLang="en-US" sz="2000" b="1" i="0" u="none" strike="noStrike" cap="none" normalizeH="0" baseline="-30000" dirty="0" smtClean="0">
                <a:ln>
                  <a:noFill/>
                </a:ln>
                <a:solidFill>
                  <a:schemeClr val="tx1"/>
                </a:solidFill>
                <a:effectLst/>
                <a:latin typeface="Arial" panose="020B0604020202020204" pitchFamily="34" charset="0"/>
              </a:rPr>
              <a:t>1/2 </a:t>
            </a:r>
            <a:r>
              <a:rPr kumimoji="0" lang="en-US" altLang="en-US" sz="2000" b="1" i="0" u="none" strike="noStrike" cap="none" normalizeH="0" baseline="-30000" dirty="0" err="1" smtClean="0">
                <a:ln>
                  <a:noFill/>
                </a:ln>
                <a:solidFill>
                  <a:schemeClr val="tx1"/>
                </a:solidFill>
                <a:effectLst/>
                <a:latin typeface="Arial" panose="020B0604020202020204" pitchFamily="34" charset="0"/>
              </a:rPr>
              <a:t>ef</a:t>
            </a:r>
            <a:r>
              <a:rPr kumimoji="0" lang="en-US" altLang="en-US" sz="20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te</a:t>
            </a: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that if the biological or physical half- life is much shorter than the other. The effective half- life is essentially equal to the shorter value.</a:t>
            </a:r>
          </a:p>
          <a:p>
            <a:pPr marL="0" marR="0" lvl="0" indent="457200" algn="ctr" defTabSz="914400" rtl="1"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8" name="Line 8"/>
          <p:cNvSpPr>
            <a:spLocks noChangeShapeType="1"/>
          </p:cNvSpPr>
          <p:nvPr/>
        </p:nvSpPr>
        <p:spPr bwMode="auto">
          <a:xfrm>
            <a:off x="1780802" y="4603466"/>
            <a:ext cx="1371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7"/>
          <p:cNvSpPr>
            <a:spLocks noChangeArrowheads="1"/>
          </p:cNvSpPr>
          <p:nvPr/>
        </p:nvSpPr>
        <p:spPr bwMode="auto">
          <a:xfrm>
            <a:off x="1707046" y="4210932"/>
            <a:ext cx="1371600" cy="3429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a:t>
            </a:r>
            <a:r>
              <a:rPr kumimoji="0" lang="en-US" altLang="en-US" sz="1600" b="1"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rPr>
              <a:t>1/2 bio</a:t>
            </a:r>
            <a:r>
              <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1600" b="1"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a:t>
            </a:r>
            <a:r>
              <a:rPr kumimoji="0" lang="en-US" altLang="en-US" sz="1600" b="1"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rPr>
              <a:t>1/2 </a:t>
            </a:r>
            <a:r>
              <a:rPr kumimoji="0" lang="en-US" altLang="en-US" sz="1600" b="1" i="0" u="none" strike="noStrike" cap="none" normalizeH="0" baseline="-30000" dirty="0" err="1" smtClean="0">
                <a:ln>
                  <a:noFill/>
                </a:ln>
                <a:solidFill>
                  <a:schemeClr val="tx1"/>
                </a:solidFill>
                <a:effectLst/>
                <a:latin typeface="Arial" panose="020B0604020202020204" pitchFamily="34" charset="0"/>
                <a:ea typeface="Times New Roman" panose="02020603050405020304" pitchFamily="18" charset="0"/>
              </a:rPr>
              <a:t>phy</a:t>
            </a:r>
            <a:r>
              <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a:spLocks noChangeArrowheads="1"/>
          </p:cNvSpPr>
          <p:nvPr/>
        </p:nvSpPr>
        <p:spPr bwMode="auto">
          <a:xfrm>
            <a:off x="844616" y="441446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 T </a:t>
            </a:r>
            <a:r>
              <a:rPr kumimoji="0" lang="en-US" altLang="en-US" sz="1400" b="1" i="0" u="none" strike="noStrike" cap="none" normalizeH="0" baseline="-30000" dirty="0" smtClean="0">
                <a:ln>
                  <a:noFill/>
                </a:ln>
                <a:solidFill>
                  <a:schemeClr val="tx1"/>
                </a:solidFill>
                <a:effectLst/>
                <a:latin typeface="Arial" panose="020B0604020202020204" pitchFamily="34" charset="0"/>
              </a:rPr>
              <a:t>1/2 eff </a:t>
            </a:r>
            <a:r>
              <a:rPr kumimoji="0" lang="en-US" altLang="en-US" sz="1400" b="1" i="0" u="none" strike="noStrike" cap="none" normalizeH="0" baseline="0" dirty="0" smtClean="0">
                <a:ln>
                  <a:noFill/>
                </a:ln>
                <a:solidFill>
                  <a:schemeClr val="tx1"/>
                </a:solidFill>
                <a:effectLst/>
                <a:latin typeface="Arial" panose="020B0604020202020204" pitchFamily="34" charset="0"/>
              </a:rPr>
              <a:t>= </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1780801" y="4732300"/>
            <a:ext cx="1541947" cy="3429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600" b="1" i="0" u="none" strike="noStrike" cap="none" normalizeH="0" baseline="0" smtClean="0">
                <a:ln>
                  <a:noFill/>
                </a:ln>
                <a:solidFill>
                  <a:schemeClr val="tx1"/>
                </a:solidFill>
                <a:effectLst/>
                <a:latin typeface="Calibri" panose="020F0502020204030204" pitchFamily="34" charset="0"/>
                <a:ea typeface="Arial" panose="020B0604020202020204" pitchFamily="34" charset="0"/>
              </a:rPr>
              <a:t>T</a:t>
            </a:r>
            <a:r>
              <a:rPr kumimoji="0" lang="en-US" altLang="en-US" sz="1600" b="1" i="0" u="none" strike="noStrike" cap="none" normalizeH="0" baseline="-25000" smtClean="0">
                <a:ln>
                  <a:noFill/>
                </a:ln>
                <a:solidFill>
                  <a:schemeClr val="tx1"/>
                </a:solidFill>
                <a:effectLst/>
                <a:latin typeface="Calibri" panose="020F0502020204030204" pitchFamily="34" charset="0"/>
                <a:ea typeface="Arial" panose="020B0604020202020204" pitchFamily="34" charset="0"/>
              </a:rPr>
              <a:t>1/2 bio</a:t>
            </a:r>
            <a:r>
              <a:rPr kumimoji="0" lang="en-US" altLang="en-US" sz="1600" b="1" i="0" u="none" strike="noStrike" cap="none" normalizeH="0" baseline="0" smtClean="0">
                <a:ln>
                  <a:noFill/>
                </a:ln>
                <a:solidFill>
                  <a:schemeClr val="tx1"/>
                </a:solidFill>
                <a:effectLst/>
                <a:latin typeface="Calibri" panose="020F0502020204030204" pitchFamily="34" charset="0"/>
                <a:ea typeface="Arial" panose="020B0604020202020204" pitchFamily="34" charset="0"/>
              </a:rPr>
              <a:t> + T</a:t>
            </a:r>
            <a:r>
              <a:rPr kumimoji="0" lang="en-US" altLang="en-US" sz="1600" b="1" i="0" u="none" strike="noStrike" cap="none" normalizeH="0" baseline="-25000" smtClean="0">
                <a:ln>
                  <a:noFill/>
                </a:ln>
                <a:solidFill>
                  <a:schemeClr val="tx1"/>
                </a:solidFill>
                <a:effectLst/>
                <a:latin typeface="Calibri" panose="020F0502020204030204" pitchFamily="34" charset="0"/>
                <a:ea typeface="Arial" panose="020B0604020202020204" pitchFamily="34" charset="0"/>
              </a:rPr>
              <a:t>1/2 phy</a:t>
            </a:r>
            <a:r>
              <a:rPr kumimoji="0" lang="en-US" altLang="en-US" sz="1600" b="1" i="0" u="none" strike="noStrike" cap="none" normalizeH="0" baseline="0" smtClean="0">
                <a:ln>
                  <a:noFill/>
                </a:ln>
                <a:solidFill>
                  <a:schemeClr val="tx1"/>
                </a:solidFill>
                <a:effectLst/>
                <a:latin typeface="Arial" panose="020B0604020202020204" pitchFamily="34" charset="0"/>
                <a:ea typeface="Arial" panose="020B0604020202020204" pitchFamily="34" charset="0"/>
              </a:rPr>
              <a:t> </a:t>
            </a:r>
            <a:r>
              <a:rPr kumimoji="0" lang="en-US" altLang="en-US" sz="1600" b="1" i="0" u="none" strike="noStrike" cap="none" normalizeH="0" baseline="0" smtClean="0">
                <a:ln>
                  <a:noFill/>
                </a:ln>
                <a:solidFill>
                  <a:schemeClr val="tx1"/>
                </a:solidFill>
                <a:effectLst/>
                <a:latin typeface="Calibri" panose="020F0502020204030204" pitchFamily="34" charset="0"/>
                <a:ea typeface="Arial" panose="020B0604020202020204" pitchFamily="34" charset="0"/>
              </a:rPr>
              <a:t> </a:t>
            </a: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266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397" y="360608"/>
            <a:ext cx="10998558" cy="4093428"/>
          </a:xfrm>
          <a:prstGeom prst="rect">
            <a:avLst/>
          </a:prstGeom>
        </p:spPr>
        <p:txBody>
          <a:bodyPr wrap="square">
            <a:spAutoFit/>
          </a:bodyPr>
          <a:lstStyle/>
          <a:p>
            <a:pPr indent="457200" algn="just">
              <a:lnSpc>
                <a:spcPct val="150000"/>
              </a:lnSpc>
            </a:pPr>
            <a:r>
              <a:rPr lang="en-US" sz="2000" dirty="0" smtClean="0">
                <a:effectLst/>
                <a:latin typeface="Times New Roman" panose="02020603050405020304" pitchFamily="18" charset="0"/>
                <a:ea typeface="Times New Roman" panose="02020603050405020304" pitchFamily="18" charset="0"/>
              </a:rPr>
              <a:t>Nuclear medicine therapy includes treatment with unsealed radioactive material in various forms, including free beta radiation emitting isotope, bound to antibody (radio immune therapy), imaging aspects to many of these therapeutic procedures can add to the evaluation of efficacy.</a:t>
            </a:r>
          </a:p>
          <a:p>
            <a:pPr indent="457200" algn="just">
              <a:lnSpc>
                <a:spcPct val="150000"/>
              </a:lnSpc>
            </a:pPr>
            <a:endParaRPr lang="en-US" sz="2000" dirty="0" smtClean="0">
              <a:effectLst/>
              <a:latin typeface="Times New Roman" panose="02020603050405020304" pitchFamily="18" charset="0"/>
              <a:ea typeface="Times New Roman" panose="02020603050405020304" pitchFamily="18" charset="0"/>
            </a:endParaRPr>
          </a:p>
          <a:p>
            <a:pPr indent="457200" algn="just">
              <a:lnSpc>
                <a:spcPct val="150000"/>
              </a:lnSpc>
            </a:pPr>
            <a:r>
              <a:rPr lang="en-US" sz="2000" dirty="0" smtClean="0">
                <a:effectLst/>
                <a:latin typeface="Times New Roman" panose="02020603050405020304" pitchFamily="18" charset="0"/>
                <a:ea typeface="Times New Roman" panose="02020603050405020304" pitchFamily="18" charset="0"/>
              </a:rPr>
              <a:t>The most important aspect of nuclear medicine is imaging or producing pictures of the distribution of the radioactivity in a specific volume or organ. To produce nuclear medicine images use three devices:</a:t>
            </a:r>
          </a:p>
          <a:p>
            <a:pPr indent="457200" algn="just">
              <a:lnSpc>
                <a:spcPct val="150000"/>
              </a:lnSpc>
            </a:pPr>
            <a:endParaRPr lang="en-US" sz="2000" dirty="0">
              <a:latin typeface="Times New Roman" panose="02020603050405020304" pitchFamily="18" charset="0"/>
              <a:ea typeface="Times New Roman" panose="02020603050405020304" pitchFamily="18" charset="0"/>
            </a:endParaRPr>
          </a:p>
          <a:p>
            <a:pPr indent="457200" algn="just">
              <a:lnSpc>
                <a:spcPct val="150000"/>
              </a:lnSpc>
            </a:pPr>
            <a:endParaRPr lang="en-US" sz="2000" dirty="0" smtClean="0">
              <a:effectLst/>
              <a:latin typeface="Times New Roman" panose="02020603050405020304" pitchFamily="18" charset="0"/>
              <a:ea typeface="Times New Roman" panose="02020603050405020304" pitchFamily="18" charset="0"/>
            </a:endParaRPr>
          </a:p>
          <a:p>
            <a:pPr algn="just"/>
            <a:r>
              <a:rPr lang="en-US" sz="2000" b="1" i="1" dirty="0" smtClean="0">
                <a:effectLst/>
                <a:latin typeface="Times New Roman" panose="02020603050405020304" pitchFamily="18" charset="0"/>
                <a:ea typeface="Times New Roman" panose="02020603050405020304" pitchFamily="18" charset="0"/>
              </a:rPr>
              <a:t>1- Rectilinear scanner   2- Gamma camera    3- Positron camera </a:t>
            </a:r>
            <a:endParaRPr lang="en-US" sz="2000" dirty="0"/>
          </a:p>
        </p:txBody>
      </p:sp>
    </p:spTree>
    <p:extLst>
      <p:ext uri="{BB962C8B-B14F-4D97-AF65-F5344CB8AC3E}">
        <p14:creationId xmlns:p14="http://schemas.microsoft.com/office/powerpoint/2010/main" val="3923974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31304" y="327868"/>
            <a:ext cx="115824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tabLst>
                <a:tab pos="457200" algn="l"/>
              </a:tabLst>
            </a:pPr>
            <a:r>
              <a:rPr kumimoji="0" lang="en-US" altLang="en-US" sz="3600" b="0" i="1" strike="noStrike" cap="none" normalizeH="0" baseline="0" dirty="0" smtClean="0">
                <a:ln>
                  <a:noFill/>
                </a:ln>
                <a:solidFill>
                  <a:schemeClr val="accent1">
                    <a:lumMod val="75000"/>
                  </a:schemeClr>
                </a:solidFill>
                <a:effectLst/>
                <a:latin typeface="Arial" panose="020B0604020202020204" pitchFamily="34" charset="0"/>
                <a:ea typeface="Times New Roman" panose="02020603050405020304" pitchFamily="18" charset="0"/>
              </a:rPr>
              <a:t>1- Rectilinear scanner:</a:t>
            </a:r>
          </a:p>
          <a:p>
            <a:pPr marL="0" marR="0" lvl="0" indent="0" algn="justLow" defTabSz="914400" rtl="0" eaLnBrk="0" fontAlgn="base" latinLnBrk="0" hangingPunct="0">
              <a:lnSpc>
                <a:spcPct val="100000"/>
              </a:lnSpc>
              <a:spcBef>
                <a:spcPct val="0"/>
              </a:spcBef>
              <a:spcAft>
                <a:spcPct val="0"/>
              </a:spcAft>
              <a:buClrTx/>
              <a:buSzTx/>
              <a:tabLst>
                <a:tab pos="457200" algn="l"/>
              </a:tabLst>
            </a:pPr>
            <a:endParaRPr kumimoji="0" lang="en-US" altLang="en-US" sz="2400" b="0" i="0"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Before the invention of the rectilinear scanner in 1950 by Benedict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Cassen</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nuclear medicine pioneers used to move their insensitive </a:t>
            </a:r>
            <a:r>
              <a:rPr kumimoji="0" lang="en-US" altLang="en-US" sz="2400" b="0" i="0"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hlinkClick r:id="rId2" tooltip="Geiger counter"/>
              </a:rPr>
              <a:t>Geiger Counters</a:t>
            </a:r>
            <a:r>
              <a:rPr kumimoji="0" lang="en-US" altLang="en-US" sz="2400" b="0" i="0"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over different parts of the body, which resulted in a fairly crude determination of the distribution of </a:t>
            </a:r>
            <a:r>
              <a:rPr kumimoji="0" lang="en-US" altLang="en-US" sz="2400" b="0" i="0"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hlinkClick r:id="rId3" tooltip="Radioactive decay"/>
              </a:rPr>
              <a:t>radioactivity</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The scanner consists of:</a:t>
            </a: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 </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hlinkClick r:id="rId4" tooltip="Scintillator"/>
              </a:rPr>
              <a:t>scintillator</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which detects the γ radiation emitted by a </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hlinkClick r:id="rId5" tooltip="Radiopharmacology"/>
              </a:rPr>
              <a:t>radiopharmaceutical</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located in the organ. The detector consists of a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hlinkClick r:id="rId6" tooltip="Sodium iodide"/>
              </a:rPr>
              <a:t>NaI</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(Tl) crystal (12.7 cm in diameter, 5 cm thick) and a </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hlinkClick r:id="rId7" tooltip="Photomultiplier"/>
              </a:rPr>
              <a:t>photomultiplier</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It is mechanically connected to a light bulb.</a:t>
            </a:r>
          </a:p>
          <a:p>
            <a:pPr marL="0" marR="0" lvl="0" indent="0" algn="justLow" defTabSz="914400" rtl="0" eaLnBrk="0" fontAlgn="base" latinLnBrk="0" hangingPunct="0">
              <a:lnSpc>
                <a:spcPct val="100000"/>
              </a:lnSpc>
              <a:spcBef>
                <a:spcPct val="0"/>
              </a:spcBef>
              <a:spcAft>
                <a:spcPct val="0"/>
              </a:spcAft>
              <a:buClrTx/>
              <a:buSzTx/>
              <a:tabLst>
                <a:tab pos="457200" algn="l"/>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An electronic circuit between detector and light bulb.</a:t>
            </a:r>
          </a:p>
          <a:p>
            <a:pPr marL="0" marR="0" lvl="0" indent="0" algn="justLow" defTabSz="914400" rtl="0" eaLnBrk="0" fontAlgn="base" latinLnBrk="0" hangingPunct="0">
              <a:lnSpc>
                <a:spcPct val="100000"/>
              </a:lnSpc>
              <a:spcBef>
                <a:spcPct val="0"/>
              </a:spcBef>
              <a:spcAft>
                <a:spcPct val="0"/>
              </a:spcAft>
              <a:buClrTx/>
              <a:buSzTx/>
              <a:tabLst>
                <a:tab pos="457200" algn="l"/>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 </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hlinkClick r:id="rId8" tooltip="Photographic film"/>
              </a:rPr>
              <a:t>film</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05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902" y="826397"/>
            <a:ext cx="8744017" cy="5229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536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313" y="227809"/>
            <a:ext cx="11807687" cy="5763116"/>
          </a:xfrm>
          <a:prstGeom prst="rect">
            <a:avLst/>
          </a:prstGeom>
        </p:spPr>
        <p:txBody>
          <a:bodyPr wrap="square">
            <a:spAutoFit/>
          </a:bodyPr>
          <a:lstStyle/>
          <a:p>
            <a:pPr>
              <a:lnSpc>
                <a:spcPct val="150000"/>
              </a:lnSpc>
              <a:spcBef>
                <a:spcPts val="1200"/>
              </a:spcBef>
              <a:spcAft>
                <a:spcPts val="300"/>
              </a:spcAft>
            </a:pPr>
            <a:r>
              <a:rPr lang="en-US" sz="2800" b="1" i="1" dirty="0" smtClean="0">
                <a:solidFill>
                  <a:schemeClr val="accent1">
                    <a:lumMod val="75000"/>
                  </a:schemeClr>
                </a:solidFill>
                <a:effectLst/>
                <a:latin typeface="Times New Roman" panose="02020603050405020304" pitchFamily="18" charset="0"/>
              </a:rPr>
              <a:t>Mechanism</a:t>
            </a:r>
            <a:endParaRPr lang="en-US" b="1" i="1" dirty="0" smtClean="0">
              <a:solidFill>
                <a:schemeClr val="accent1">
                  <a:lumMod val="75000"/>
                </a:schemeClr>
              </a:solidFill>
              <a:effectLst/>
              <a:latin typeface="Arial" panose="020B0604020202020204" pitchFamily="34" charset="0"/>
            </a:endParaRPr>
          </a:p>
          <a:p>
            <a:pPr indent="457200" algn="dist">
              <a:lnSpc>
                <a:spcPct val="150000"/>
              </a:lnSpc>
            </a:pPr>
            <a:r>
              <a:rPr lang="en-US" dirty="0" err="1" smtClean="0">
                <a:effectLst/>
                <a:latin typeface="Times New Roman" panose="02020603050405020304" pitchFamily="18" charset="0"/>
                <a:ea typeface="Times New Roman" panose="02020603050405020304" pitchFamily="18" charset="0"/>
              </a:rPr>
              <a:t>NaI</a:t>
            </a:r>
            <a:r>
              <a:rPr lang="en-US" dirty="0" smtClean="0">
                <a:effectLst/>
                <a:latin typeface="Times New Roman" panose="02020603050405020304" pitchFamily="18" charset="0"/>
                <a:ea typeface="Times New Roman" panose="02020603050405020304" pitchFamily="18" charset="0"/>
              </a:rPr>
              <a:t> (Tl) crystal of the detector moves in a pattern over studied area of the patient making a constant count rate or a map of the radiation distribution in the body. During most scans two images are made of the radiation distribution one image on a storage oscilloscope or consisting of marks tapped on paper, are usually visible during the scan. The density or sometimes the color of the marks indicates the intensity of the detected activity in the corresponding areas of the patient. The other image is made by moving a small light source over a photographic film. The intensity of the light increases with an increase in activity, producing dark areas on the film and can be modified electronically to enhance count rate differences in areas of medical interest. It is also possible to record the data taken during the scan on a magnetic tape or disc; these data can later analyzed by computer to provide a quantitative image. We use radionuclides of T</a:t>
            </a:r>
            <a:r>
              <a:rPr lang="en-US" baseline="-25000" dirty="0" smtClean="0">
                <a:effectLst/>
                <a:latin typeface="Times New Roman" panose="02020603050405020304" pitchFamily="18" charset="0"/>
                <a:ea typeface="Times New Roman" panose="02020603050405020304" pitchFamily="18" charset="0"/>
              </a:rPr>
              <a:t>1/2</a:t>
            </a:r>
            <a:r>
              <a:rPr lang="en-US" dirty="0" smtClean="0">
                <a:effectLst/>
                <a:latin typeface="Times New Roman" panose="02020603050405020304" pitchFamily="18" charset="0"/>
                <a:ea typeface="Times New Roman" panose="02020603050405020304" pitchFamily="18" charset="0"/>
              </a:rPr>
              <a:t> &gt; hour. Its gives static pictures.   Dimensions of scan areas spacing of scan lines and rate of movement of scanning head is adjusted according to organ size and amount of radioactivity.    </a:t>
            </a:r>
            <a:r>
              <a:rPr lang="ar-IQ" dirty="0" smtClean="0">
                <a:effectLst/>
                <a:latin typeface="Times New Roman" panose="02020603050405020304" pitchFamily="18" charset="0"/>
                <a:ea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Rectilinear scanner can scan the all body. It measures radiation distribution 7.5 - 12.5 cm from the end of the collimator. Thus, a scan from both sides of the patient is often necessary. A few scanners have two detectors facing each other so that they can simultaneously scan both sides of the patient.  </a:t>
            </a:r>
            <a:r>
              <a:rPr lang="ar-IQ" dirty="0" smtClean="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448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3493" y="364565"/>
            <a:ext cx="10695065" cy="597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4000" b="1" i="1" strike="noStrike" cap="none" normalizeH="0" baseline="0" dirty="0" smtClean="0">
                <a:ln>
                  <a:noFill/>
                </a:ln>
                <a:solidFill>
                  <a:schemeClr val="accent1">
                    <a:lumMod val="75000"/>
                  </a:schemeClr>
                </a:solidFill>
                <a:effectLst/>
                <a:latin typeface="Times New Roman" panose="02020603050405020304" pitchFamily="18" charset="0"/>
                <a:cs typeface="Times New Roman" panose="02020603050405020304" pitchFamily="18" charset="0"/>
              </a:rPr>
              <a:t>Disadvantages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800" b="1" i="1" strike="noStrike" cap="none" normalizeH="0" baseline="0" dirty="0" smtClean="0">
              <a:ln>
                <a:noFill/>
              </a:ln>
              <a:solidFill>
                <a:schemeClr val="accent1">
                  <a:lumMod val="75000"/>
                </a:schemeClr>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2800" b="1" i="1" u="none" strike="noStrike" cap="none" normalizeH="0" baseline="0" dirty="0" smtClean="0">
                <a:ln>
                  <a:noFill/>
                </a:ln>
                <a:solidFill>
                  <a:schemeClr val="tx1"/>
                </a:solidFill>
                <a:effectLst/>
                <a:ea typeface="Times New Roman" panose="02020603050405020304" pitchFamily="18" charset="0"/>
              </a:rPr>
              <a:t>Time consuming</a:t>
            </a:r>
            <a:r>
              <a:rPr kumimoji="0" lang="en-US" altLang="en-US" sz="2800" b="0" i="0" u="none" strike="noStrike" cap="none" normalizeH="0" baseline="0" dirty="0" smtClean="0">
                <a:ln>
                  <a:noFill/>
                </a:ln>
                <a:solidFill>
                  <a:schemeClr val="tx1"/>
                </a:solidFill>
                <a:effectLst/>
                <a:ea typeface="Times New Roman" panose="02020603050405020304" pitchFamily="18" charset="0"/>
              </a:rPr>
              <a:t>: Scan lasts for over 30 min. Even by reducing time using 2 or more detectors, time is still very long. </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n-US" altLang="en-US" sz="28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2800" b="1" i="1" u="none" strike="noStrike" cap="none" normalizeH="0" baseline="0" dirty="0" smtClean="0">
                <a:ln>
                  <a:noFill/>
                </a:ln>
                <a:solidFill>
                  <a:schemeClr val="tx1"/>
                </a:solidFill>
                <a:effectLst/>
                <a:ea typeface="Times New Roman" panose="02020603050405020304" pitchFamily="18" charset="0"/>
              </a:rPr>
              <a:t>Motion artifacts</a:t>
            </a:r>
            <a:r>
              <a:rPr kumimoji="0" lang="en-US" altLang="en-US" sz="2800" b="0" i="0" u="none" strike="noStrike" cap="none" normalizeH="0" baseline="0" dirty="0" smtClean="0">
                <a:ln>
                  <a:noFill/>
                </a:ln>
                <a:solidFill>
                  <a:schemeClr val="tx1"/>
                </a:solidFill>
                <a:effectLst/>
                <a:ea typeface="Times New Roman" panose="02020603050405020304" pitchFamily="18" charset="0"/>
              </a:rPr>
              <a:t>: The patient may remain motionless, but he can certainly not hold his breath for more than 60 s. Thus, scans of liver for instance include motion artifacts since liver moves up and down 2 cm during normal breathing.</a:t>
            </a:r>
          </a:p>
          <a:p>
            <a:pPr marL="0" marR="0" lvl="0" indent="0" algn="l" defTabSz="914400" rtl="0" eaLnBrk="0" fontAlgn="base" latinLnBrk="0" hangingPunct="0">
              <a:lnSpc>
                <a:spcPct val="100000"/>
              </a:lnSpc>
              <a:spcBef>
                <a:spcPct val="0"/>
              </a:spcBef>
              <a:spcAft>
                <a:spcPct val="0"/>
              </a:spcAft>
              <a:buClrTx/>
              <a:buSzTx/>
              <a:tabLst>
                <a:tab pos="457200" algn="l"/>
              </a:tabLst>
            </a:pPr>
            <a:endParaRPr lang="en-US" altLang="en-US" sz="2800"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altLang="en-US" sz="2800" b="0" i="0" u="none" strike="noStrike" cap="none" normalizeH="0" baseline="0" dirty="0" smtClean="0">
                <a:ln>
                  <a:noFill/>
                </a:ln>
                <a:solidFill>
                  <a:schemeClr val="tx1"/>
                </a:solidFill>
                <a:effectLst/>
                <a:ea typeface="Times New Roman" panose="02020603050405020304" pitchFamily="18" charset="0"/>
              </a:rPr>
              <a:t>Because of these defects, the invention of the </a:t>
            </a:r>
            <a:r>
              <a:rPr kumimoji="0" lang="en-US" altLang="en-US" sz="2800" b="0" i="0" u="none" strike="noStrike" cap="none" normalizeH="0" baseline="0" dirty="0" smtClean="0">
                <a:ln>
                  <a:noFill/>
                </a:ln>
                <a:solidFill>
                  <a:schemeClr val="tx1"/>
                </a:solidFill>
                <a:effectLst/>
                <a:ea typeface="Times New Roman" panose="02020603050405020304" pitchFamily="18" charset="0"/>
                <a:hlinkClick r:id="rId2" tooltip="Gamma camera"/>
              </a:rPr>
              <a:t>gamma camera</a:t>
            </a:r>
            <a:r>
              <a:rPr kumimoji="0" lang="en-US" altLang="en-US" sz="2800" b="0" i="0" u="none" strike="noStrike" cap="none" normalizeH="0" baseline="0" dirty="0" smtClean="0">
                <a:ln>
                  <a:noFill/>
                </a:ln>
                <a:solidFill>
                  <a:schemeClr val="tx1"/>
                </a:solidFill>
                <a:effectLst/>
                <a:ea typeface="Times New Roman" panose="02020603050405020304" pitchFamily="18" charset="0"/>
              </a:rPr>
              <a:t> by Hal Angers in 1956 was indeed a breakthrough</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n-US" altLang="en-US" sz="2800" b="0" i="0" u="none" strike="noStrike" cap="none" normalizeH="0" baseline="0" dirty="0" smtClean="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370143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03" y="0"/>
            <a:ext cx="11372046" cy="6001643"/>
          </a:xfrm>
          <a:prstGeom prst="rect">
            <a:avLst/>
          </a:prstGeom>
        </p:spPr>
        <p:txBody>
          <a:bodyPr wrap="square">
            <a:spAutoFit/>
          </a:bodyPr>
          <a:lstStyle/>
          <a:p>
            <a:pPr marL="342900" lvl="0" indent="-342900">
              <a:lnSpc>
                <a:spcPct val="150000"/>
              </a:lnSpc>
              <a:buFont typeface="Symbol" panose="05050102010706020507" pitchFamily="18" charset="2"/>
              <a:buChar char=""/>
              <a:tabLst>
                <a:tab pos="457200" algn="l"/>
              </a:tabLst>
            </a:pPr>
            <a:r>
              <a:rPr lang="en-US" sz="3600" b="1" i="1" dirty="0" smtClean="0">
                <a:solidFill>
                  <a:srgbClr val="0563C1"/>
                </a:solidFill>
                <a:effectLst/>
                <a:latin typeface="Times New Roman" panose="02020603050405020304" pitchFamily="18" charset="0"/>
                <a:ea typeface="Times New Roman" panose="02020603050405020304" pitchFamily="18" charset="0"/>
                <a:hlinkClick r:id="rId2" tooltip="Gamma camera"/>
              </a:rPr>
              <a:t>Gamma cameras</a:t>
            </a:r>
            <a:r>
              <a:rPr lang="en-US" sz="3600" b="1" i="1" dirty="0" smtClean="0">
                <a:effectLst/>
                <a:latin typeface="Times New Roman" panose="02020603050405020304" pitchFamily="18" charset="0"/>
                <a:ea typeface="Times New Roman" panose="02020603050405020304" pitchFamily="18" charset="0"/>
              </a:rPr>
              <a:t> :</a:t>
            </a:r>
            <a:endParaRPr lang="en-US" sz="3600" dirty="0" smtClean="0">
              <a:effectLst/>
              <a:latin typeface="Times New Roman" panose="02020603050405020304" pitchFamily="18" charset="0"/>
              <a:ea typeface="Times New Roman" panose="02020603050405020304" pitchFamily="18" charset="0"/>
            </a:endParaRPr>
          </a:p>
          <a:p>
            <a:pPr indent="228600" algn="justLow">
              <a:lnSpc>
                <a:spcPct val="150000"/>
              </a:lnSpc>
            </a:pPr>
            <a:r>
              <a:rPr lang="en-US" sz="2000" dirty="0" smtClean="0">
                <a:effectLst/>
                <a:latin typeface="Times New Roman" panose="02020603050405020304" pitchFamily="18" charset="0"/>
                <a:ea typeface="Times New Roman" panose="02020603050405020304" pitchFamily="18" charset="0"/>
              </a:rPr>
              <a:t>It is used in nuclear medicine to detect regions of biologic activity that may be associated with disease. Relatively short lived </a:t>
            </a:r>
            <a:r>
              <a:rPr lang="en-US" sz="2000" u="none" strike="noStrike" dirty="0" smtClean="0">
                <a:solidFill>
                  <a:srgbClr val="0563C1"/>
                </a:solidFill>
                <a:effectLst/>
                <a:latin typeface="Times New Roman" panose="02020603050405020304" pitchFamily="18" charset="0"/>
                <a:ea typeface="Times New Roman" panose="02020603050405020304" pitchFamily="18" charset="0"/>
                <a:hlinkClick r:id="rId3" tooltip="Isotope"/>
              </a:rPr>
              <a:t>isotope</a:t>
            </a:r>
            <a:r>
              <a:rPr lang="en-US" sz="2000" dirty="0" smtClean="0">
                <a:effectLst/>
                <a:latin typeface="Times New Roman" panose="02020603050405020304" pitchFamily="18" charset="0"/>
                <a:ea typeface="Times New Roman" panose="02020603050405020304" pitchFamily="18" charset="0"/>
              </a:rPr>
              <a:t>, such as </a:t>
            </a:r>
            <a:r>
              <a:rPr lang="en-US" sz="2000" u="none" strike="noStrike" baseline="30000" dirty="0" smtClean="0">
                <a:solidFill>
                  <a:srgbClr val="0563C1"/>
                </a:solidFill>
                <a:effectLst/>
                <a:latin typeface="Times New Roman" panose="02020603050405020304" pitchFamily="18" charset="0"/>
                <a:ea typeface="Times New Roman" panose="02020603050405020304" pitchFamily="18" charset="0"/>
                <a:hlinkClick r:id="rId4" tooltip="Iodine-123"/>
              </a:rPr>
              <a:t>123</a:t>
            </a:r>
            <a:r>
              <a:rPr lang="en-US" sz="2000" u="none" strike="noStrike" dirty="0" smtClean="0">
                <a:solidFill>
                  <a:srgbClr val="0563C1"/>
                </a:solidFill>
                <a:effectLst/>
                <a:latin typeface="Times New Roman" panose="02020603050405020304" pitchFamily="18" charset="0"/>
                <a:ea typeface="Times New Roman" panose="02020603050405020304" pitchFamily="18" charset="0"/>
                <a:hlinkClick r:id="rId4" tooltip="Iodine-123"/>
              </a:rPr>
              <a:t>I</a:t>
            </a:r>
            <a:r>
              <a:rPr lang="en-US" sz="2000" dirty="0" smtClean="0">
                <a:effectLst/>
                <a:latin typeface="Times New Roman" panose="02020603050405020304" pitchFamily="18" charset="0"/>
                <a:ea typeface="Times New Roman" panose="02020603050405020304" pitchFamily="18" charset="0"/>
              </a:rPr>
              <a:t> is administered to the patient. Isotopes </a:t>
            </a:r>
            <a:r>
              <a:rPr lang="en-US" sz="2000" dirty="0" err="1" smtClean="0">
                <a:effectLst/>
                <a:latin typeface="Times New Roman" panose="02020603050405020304" pitchFamily="18" charset="0"/>
                <a:ea typeface="Times New Roman" panose="02020603050405020304" pitchFamily="18" charset="0"/>
              </a:rPr>
              <a:t>arew</a:t>
            </a:r>
            <a:r>
              <a:rPr lang="en-US" sz="2000" dirty="0" smtClean="0">
                <a:effectLst/>
                <a:latin typeface="Times New Roman" panose="02020603050405020304" pitchFamily="18" charset="0"/>
                <a:ea typeface="Times New Roman" panose="02020603050405020304" pitchFamily="18" charset="0"/>
              </a:rPr>
              <a:t> often pre frenetically absorbed by biologically active tissue in the body, and can be used to identify tumors or </a:t>
            </a:r>
            <a:r>
              <a:rPr lang="en-US" sz="2000" u="none" strike="noStrike" dirty="0" smtClean="0">
                <a:solidFill>
                  <a:srgbClr val="0563C1"/>
                </a:solidFill>
                <a:effectLst/>
                <a:latin typeface="Times New Roman" panose="02020603050405020304" pitchFamily="18" charset="0"/>
                <a:ea typeface="Times New Roman" panose="02020603050405020304" pitchFamily="18" charset="0"/>
                <a:hlinkClick r:id="rId5" tooltip="Fracture"/>
              </a:rPr>
              <a:t>fracture</a:t>
            </a:r>
            <a:r>
              <a:rPr lang="en-US" sz="2000" dirty="0" smtClean="0">
                <a:effectLst/>
                <a:latin typeface="Times New Roman" panose="02020603050405020304" pitchFamily="18" charset="0"/>
                <a:ea typeface="Times New Roman" panose="02020603050405020304" pitchFamily="18" charset="0"/>
              </a:rPr>
              <a:t> points in bone. Images are acquired after collimated photons are detected by a crystal that gives off a light signal, which is in turn amplified and converted into count data gamma camera, also called a scintillation camera or Anger camera, is a device used to image gamma radiation emitting radioisotopes, a technique known as scintigraphy. The applications of scintigraphy include early drug development and </a:t>
            </a:r>
            <a:r>
              <a:rPr lang="en-US" sz="2000" u="none" strike="noStrike" dirty="0" smtClean="0">
                <a:solidFill>
                  <a:srgbClr val="0563C1"/>
                </a:solidFill>
                <a:effectLst/>
                <a:latin typeface="Times New Roman" panose="02020603050405020304" pitchFamily="18" charset="0"/>
                <a:ea typeface="Times New Roman" panose="02020603050405020304" pitchFamily="18" charset="0"/>
                <a:hlinkClick r:id="rId6" tooltip="Nuclear medicine"/>
              </a:rPr>
              <a:t>nuclear medical imaging</a:t>
            </a:r>
            <a:r>
              <a:rPr lang="en-US" sz="2000" dirty="0" smtClean="0">
                <a:effectLst/>
                <a:latin typeface="Times New Roman" panose="02020603050405020304" pitchFamily="18" charset="0"/>
                <a:ea typeface="Times New Roman" panose="02020603050405020304" pitchFamily="18" charset="0"/>
              </a:rPr>
              <a:t> to view and analyze images of the human body or the distribution of medically injected, inhaled, or ingested </a:t>
            </a:r>
            <a:r>
              <a:rPr lang="en-US" sz="2000" u="none" strike="noStrike" dirty="0" smtClean="0">
                <a:solidFill>
                  <a:srgbClr val="0563C1"/>
                </a:solidFill>
                <a:effectLst/>
                <a:latin typeface="Times New Roman" panose="02020603050405020304" pitchFamily="18" charset="0"/>
                <a:ea typeface="Times New Roman" panose="02020603050405020304" pitchFamily="18" charset="0"/>
                <a:hlinkClick r:id="rId7" tooltip="Radionuclides"/>
              </a:rPr>
              <a:t>radionuclides</a:t>
            </a:r>
            <a:r>
              <a:rPr lang="en-US" sz="2000" dirty="0" smtClean="0">
                <a:effectLst/>
                <a:latin typeface="Times New Roman" panose="02020603050405020304" pitchFamily="18" charset="0"/>
                <a:ea typeface="Times New Roman" panose="02020603050405020304" pitchFamily="18" charset="0"/>
              </a:rPr>
              <a:t> emitting a gamma camera consists of one or more flat crystal planes (or detectors) optically coupled to an array of photomultiplier tubes.</a:t>
            </a:r>
          </a:p>
          <a:p>
            <a:pPr indent="228600" algn="justLow">
              <a:lnSpc>
                <a:spcPct val="150000"/>
              </a:lnSpc>
            </a:pPr>
            <a:r>
              <a:rPr lang="en-US" sz="2000" dirty="0" smtClean="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2927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صورة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295" y="273631"/>
            <a:ext cx="10077809" cy="646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973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73345" y="270838"/>
            <a:ext cx="11053246" cy="560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en-US" altLang="en-US" sz="4000" b="1" i="1" u="none" strike="noStrike" cap="none" normalizeH="0" baseline="0" dirty="0" smtClean="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Mechanism</a:t>
            </a: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400" b="1" i="1" u="none" strike="noStrike" cap="none" normalizeH="0" baseline="0" dirty="0" smtClean="0">
              <a:ln>
                <a:noFill/>
              </a:ln>
              <a:solidFill>
                <a:schemeClr val="tx1"/>
              </a:solidFill>
              <a:effectLst/>
              <a:cs typeface="Arial" panose="020B0604020202020204"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b="0" i="0" u="none" strike="noStrike" cap="none" normalizeH="0" baseline="0" dirty="0" smtClean="0">
                <a:ln>
                  <a:noFill/>
                </a:ln>
                <a:solidFill>
                  <a:schemeClr val="tx1"/>
                </a:solidFill>
                <a:effectLst/>
                <a:ea typeface="Times New Roman" panose="02020603050405020304" pitchFamily="18" charset="0"/>
              </a:rPr>
              <a:t>It has large crystal of </a:t>
            </a:r>
            <a:r>
              <a:rPr kumimoji="0" lang="en-US" altLang="en-US" sz="2400" b="0" i="0" u="none" strike="noStrike" cap="none" normalizeH="0" baseline="0" dirty="0" err="1" smtClean="0">
                <a:ln>
                  <a:noFill/>
                </a:ln>
                <a:solidFill>
                  <a:schemeClr val="tx1"/>
                </a:solidFill>
                <a:effectLst/>
                <a:ea typeface="Times New Roman" panose="02020603050405020304" pitchFamily="18" charset="0"/>
              </a:rPr>
              <a:t>NaI</a:t>
            </a:r>
            <a:r>
              <a:rPr kumimoji="0" lang="en-US" altLang="en-US" sz="2400" b="0" i="0" u="none" strike="noStrike" cap="none" normalizeH="0" baseline="0" dirty="0" smtClean="0">
                <a:ln>
                  <a:noFill/>
                </a:ln>
                <a:solidFill>
                  <a:schemeClr val="tx1"/>
                </a:solidFill>
                <a:effectLst/>
                <a:ea typeface="Times New Roman" panose="02020603050405020304" pitchFamily="18" charset="0"/>
              </a:rPr>
              <a:t>(TI) scintillation about 1 cm thick and 30 to  45 cm in diameter . The scintillations are viewed through a light pipe by an array of 19-37 </a:t>
            </a:r>
            <a:r>
              <a:rPr kumimoji="0" lang="en-US" altLang="en-US" sz="2400" b="0" i="0" u="none" strike="noStrike" cap="none" normalizeH="0" baseline="0" dirty="0" err="1" smtClean="0">
                <a:ln>
                  <a:noFill/>
                </a:ln>
                <a:solidFill>
                  <a:schemeClr val="tx1"/>
                </a:solidFill>
                <a:effectLst/>
                <a:ea typeface="Times New Roman" panose="02020603050405020304" pitchFamily="18" charset="0"/>
              </a:rPr>
              <a:t>PMTs.</a:t>
            </a:r>
            <a:r>
              <a:rPr kumimoji="0" lang="en-US" altLang="en-US" sz="2400" b="0" i="0" u="none" strike="noStrike" cap="none" normalizeH="0" baseline="0" dirty="0" smtClean="0">
                <a:ln>
                  <a:noFill/>
                </a:ln>
                <a:solidFill>
                  <a:schemeClr val="tx1"/>
                </a:solidFill>
                <a:effectLst/>
                <a:ea typeface="Times New Roman" panose="02020603050405020304" pitchFamily="18" charset="0"/>
              </a:rPr>
              <a:t> When a gamma ray interacts somewhere in the crystal the light from the scintillation produce a large signal in the closest PMT and weaker signal in PMTs further away. These signals are electronically processed to determine the (</a:t>
            </a:r>
            <a:r>
              <a:rPr kumimoji="0" lang="en-US" altLang="en-US" sz="2400" b="0" i="0" u="none" strike="noStrike" cap="none" normalizeH="0" baseline="0" dirty="0" err="1" smtClean="0">
                <a:ln>
                  <a:noFill/>
                </a:ln>
                <a:solidFill>
                  <a:schemeClr val="tx1"/>
                </a:solidFill>
                <a:effectLst/>
                <a:ea typeface="Times New Roman" panose="02020603050405020304" pitchFamily="18" charset="0"/>
              </a:rPr>
              <a:t>x,y</a:t>
            </a:r>
            <a:r>
              <a:rPr kumimoji="0" lang="en-US" altLang="en-US" sz="2400" b="0" i="0" u="none" strike="noStrike" cap="none" normalizeH="0" baseline="0" dirty="0" smtClean="0">
                <a:ln>
                  <a:noFill/>
                </a:ln>
                <a:solidFill>
                  <a:schemeClr val="tx1"/>
                </a:solidFill>
                <a:effectLst/>
                <a:ea typeface="Times New Roman" panose="02020603050405020304" pitchFamily="18" charset="0"/>
              </a:rPr>
              <a:t>) coordinates of the scintillation. </a:t>
            </a: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400" b="0" i="0" u="none" strike="noStrike" cap="none" normalizeH="0" baseline="0" dirty="0" smtClean="0">
              <a:ln>
                <a:noFill/>
              </a:ln>
              <a:solidFill>
                <a:schemeClr val="tx1"/>
              </a:solidFill>
              <a:effectLst/>
              <a:ea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b="0" i="0" u="none" strike="noStrike" cap="none" normalizeH="0" baseline="0" dirty="0" smtClean="0">
                <a:ln>
                  <a:noFill/>
                </a:ln>
                <a:solidFill>
                  <a:schemeClr val="tx1"/>
                </a:solidFill>
                <a:effectLst/>
                <a:ea typeface="Times New Roman" panose="02020603050405020304" pitchFamily="18" charset="0"/>
              </a:rPr>
              <a:t>A parallel whole collimator is usually used with gamma camera. But occasionally a diverging whole collimator is used to view a large area such as lung. It covers the organ at the same time. The test time is about 1 to 2 min. it gives dynamic pictures. We can use very short half life radionuclide 2 min or more.</a:t>
            </a:r>
          </a:p>
          <a:p>
            <a:pPr marL="0" marR="0" lvl="0" indent="0" algn="justLow" defTabSz="914400" rtl="0" eaLnBrk="0" fontAlgn="base" latinLnBrk="0" hangingPunct="0">
              <a:lnSpc>
                <a:spcPct val="100000"/>
              </a:lnSpc>
              <a:spcBef>
                <a:spcPct val="0"/>
              </a:spcBef>
              <a:spcAft>
                <a:spcPct val="0"/>
              </a:spcAft>
              <a:buClrTx/>
              <a:buSzTx/>
              <a:tabLst>
                <a:tab pos="457200" algn="l"/>
              </a:tabLst>
            </a:pPr>
            <a:endParaRPr kumimoji="0" lang="en-US" altLang="en-US"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67905661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