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A587AF-A446-4ACD-8098-426476229AD6}" type="datetimeFigureOut">
              <a:rPr lang="ar-IQ" smtClean="0"/>
              <a:t>01/06/1433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587AF-A446-4ACD-8098-426476229AD6}" type="datetimeFigureOut">
              <a:rPr lang="ar-IQ" smtClean="0"/>
              <a:t>01/06/1433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587AF-A446-4ACD-8098-426476229AD6}" type="datetimeFigureOut">
              <a:rPr lang="ar-IQ" smtClean="0"/>
              <a:t>01/06/1433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A587AF-A446-4ACD-8098-426476229AD6}" type="datetimeFigureOut">
              <a:rPr lang="ar-IQ" smtClean="0"/>
              <a:t>01/06/1433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8A587AF-A446-4ACD-8098-426476229AD6}" type="datetimeFigureOut">
              <a:rPr lang="ar-IQ" smtClean="0"/>
              <a:t>01/06/1433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A587AF-A446-4ACD-8098-426476229AD6}" type="datetimeFigureOut">
              <a:rPr lang="ar-IQ" smtClean="0"/>
              <a:t>01/06/1433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8EC803-EF57-43D2-9B85-07BB1F826428}"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A587AF-A446-4ACD-8098-426476229AD6}" type="datetimeFigureOut">
              <a:rPr lang="ar-IQ" smtClean="0"/>
              <a:t>01/06/1433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587AF-A446-4ACD-8098-426476229AD6}" type="datetimeFigureOut">
              <a:rPr lang="ar-IQ" smtClean="0"/>
              <a:t>01/06/1433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587AF-A446-4ACD-8098-426476229AD6}" type="datetimeFigureOut">
              <a:rPr lang="ar-IQ" smtClean="0"/>
              <a:t>01/06/1433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8A587AF-A446-4ACD-8098-426476229AD6}" type="datetimeFigureOut">
              <a:rPr lang="ar-IQ" smtClean="0"/>
              <a:t>01/06/1433</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F8EC803-EF57-43D2-9B85-07BB1F82642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587AF-A446-4ACD-8098-426476229AD6}" type="datetimeFigureOut">
              <a:rPr lang="ar-IQ" smtClean="0"/>
              <a:t>01/06/1433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8EC803-EF57-43D2-9B85-07BB1F82642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8A587AF-A446-4ACD-8098-426476229AD6}" type="datetimeFigureOut">
              <a:rPr lang="ar-IQ" smtClean="0"/>
              <a:t>01/06/1433</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F8EC803-EF57-43D2-9B85-07BB1F82642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49200" y="3796269"/>
            <a:ext cx="6511131" cy="329259"/>
          </a:xfrm>
        </p:spPr>
        <p:txBody>
          <a:bodyPr/>
          <a:lstStyle/>
          <a:p>
            <a:endParaRPr lang="ar-IQ" dirty="0"/>
          </a:p>
        </p:txBody>
      </p:sp>
      <p:sp>
        <p:nvSpPr>
          <p:cNvPr id="4" name="Rectangle 3"/>
          <p:cNvSpPr/>
          <p:nvPr/>
        </p:nvSpPr>
        <p:spPr>
          <a:xfrm>
            <a:off x="2411760" y="3244334"/>
            <a:ext cx="4104456" cy="584775"/>
          </a:xfrm>
          <a:prstGeom prst="rect">
            <a:avLst/>
          </a:prstGeom>
        </p:spPr>
        <p:txBody>
          <a:bodyPr wrap="square">
            <a:spAutoFit/>
          </a:bodyPr>
          <a:lstStyle/>
          <a:p>
            <a:pPr rtl="0"/>
            <a:r>
              <a:rPr lang="en-US" sz="3200" b="1" dirty="0"/>
              <a:t>Cell biology Lab.3</a:t>
            </a:r>
            <a:endParaRPr lang="en-US" sz="3200" dirty="0"/>
          </a:p>
        </p:txBody>
      </p:sp>
    </p:spTree>
    <p:extLst>
      <p:ext uri="{BB962C8B-B14F-4D97-AF65-F5344CB8AC3E}">
        <p14:creationId xmlns:p14="http://schemas.microsoft.com/office/powerpoint/2010/main" val="434789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chloroplasts</a:t>
            </a:r>
            <a:endParaRPr lang="ar-IQ" dirty="0"/>
          </a:p>
        </p:txBody>
      </p:sp>
      <p:sp>
        <p:nvSpPr>
          <p:cNvPr id="3" name="Content Placeholder 2"/>
          <p:cNvSpPr>
            <a:spLocks noGrp="1"/>
          </p:cNvSpPr>
          <p:nvPr>
            <p:ph idx="1"/>
          </p:nvPr>
        </p:nvSpPr>
        <p:spPr/>
        <p:txBody>
          <a:bodyPr>
            <a:noAutofit/>
          </a:bodyPr>
          <a:lstStyle/>
          <a:p>
            <a:pPr algn="l"/>
            <a:r>
              <a:rPr lang="en-US" sz="2800" b="0" dirty="0" smtClean="0">
                <a:latin typeface="Times New Roman" pitchFamily="18" charset="0"/>
                <a:cs typeface="Times New Roman" pitchFamily="18" charset="0"/>
              </a:rPr>
              <a:t>The </a:t>
            </a:r>
            <a:r>
              <a:rPr lang="en-US" sz="2800" b="0" dirty="0">
                <a:latin typeface="Times New Roman" pitchFamily="18" charset="0"/>
                <a:cs typeface="Times New Roman" pitchFamily="18" charset="0"/>
              </a:rPr>
              <a:t>photosynthetic cells of algae and plants contain chloroplasts. are organelles that contain pigments of chlorophyll and carotenoids used for gathering light and enzymes necessary for photosynthesis. They are similar to  mitochondria (function &amp; structure) chloroplast use solar energy to synthesize carbohydrates and these CHO broken down in </a:t>
            </a:r>
            <a:r>
              <a:rPr lang="en-US" sz="2800" b="0" dirty="0" err="1">
                <a:latin typeface="Times New Roman" pitchFamily="18" charset="0"/>
                <a:cs typeface="Times New Roman" pitchFamily="18" charset="0"/>
              </a:rPr>
              <a:t>mit</a:t>
            </a:r>
            <a:r>
              <a:rPr lang="en-US" sz="2800" b="0" dirty="0">
                <a:latin typeface="Times New Roman" pitchFamily="18" charset="0"/>
                <a:cs typeface="Times New Roman" pitchFamily="18" charset="0"/>
              </a:rPr>
              <a:t>. To produce ATP molecules .-</a:t>
            </a:r>
          </a:p>
          <a:p>
            <a:pPr algn="l"/>
            <a:endParaRPr lang="ar-IQ" sz="2800" b="0" dirty="0">
              <a:latin typeface="Times New Roman" pitchFamily="18" charset="0"/>
              <a:cs typeface="Times New Roman" pitchFamily="18" charset="0"/>
            </a:endParaRPr>
          </a:p>
        </p:txBody>
      </p:sp>
    </p:spTree>
    <p:extLst>
      <p:ext uri="{BB962C8B-B14F-4D97-AF65-F5344CB8AC3E}">
        <p14:creationId xmlns:p14="http://schemas.microsoft.com/office/powerpoint/2010/main" val="279985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50800" dist="39000" dir="5460000" algn="tl">
                    <a:srgbClr val="000000">
                      <a:alpha val="38000"/>
                    </a:srgbClr>
                  </a:outerShdw>
                  <a:reflection blurRad="6350" stA="55000" endA="50" endPos="85000" dist="60007" dir="5400000" sy="-100000" algn="bl" rotWithShape="0"/>
                </a:effectLst>
              </a:rPr>
              <a:t>Thank you </a:t>
            </a:r>
            <a:endParaRPr lang="ar-IQ" sz="4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50800" dist="39000" dir="5460000" algn="tl">
                  <a:srgbClr val="000000">
                    <a:alpha val="38000"/>
                  </a:srgbClr>
                </a:outerShdw>
                <a:reflection blurRad="6350" stA="55000" endA="50" endPos="85000" dist="60007" dir="5400000" sy="-100000" algn="bl" rotWithShape="0"/>
              </a:effectLst>
            </a:endParaRPr>
          </a:p>
        </p:txBody>
      </p:sp>
    </p:spTree>
    <p:extLst>
      <p:ext uri="{BB962C8B-B14F-4D97-AF65-F5344CB8AC3E}">
        <p14:creationId xmlns:p14="http://schemas.microsoft.com/office/powerpoint/2010/main" val="53559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cell</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sz="2800" dirty="0" smtClean="0"/>
              <a:t>   </a:t>
            </a:r>
            <a:r>
              <a:rPr lang="en-US" sz="2800" b="0" dirty="0" smtClean="0">
                <a:latin typeface="Times New Roman" pitchFamily="18" charset="0"/>
                <a:cs typeface="Times New Roman" pitchFamily="18" charset="0"/>
              </a:rPr>
              <a:t>The </a:t>
            </a:r>
            <a:r>
              <a:rPr lang="en-US" sz="2800" b="0" dirty="0">
                <a:latin typeface="Times New Roman" pitchFamily="18" charset="0"/>
                <a:cs typeface="Times New Roman" pitchFamily="18" charset="0"/>
              </a:rPr>
              <a:t>cell of the animal body show a wide variation form , coincident with their adaptation to perform a diversity of specific function . The tissue cells which have acquired affixed location in the body become polyhedral , columnar , flat(pavement), fusiform, or spindle shaped, and they may retain a-smooth contour or send out numerous processes </a:t>
            </a:r>
            <a:r>
              <a:rPr lang="en-US" sz="3000" b="0" dirty="0">
                <a:latin typeface="Times New Roman" pitchFamily="18" charset="0"/>
                <a:cs typeface="Times New Roman" pitchFamily="18" charset="0"/>
              </a:rPr>
              <a:t>. the nerve cell , with its processes sometimes several feet in length it perhaps the most aberrant type.</a:t>
            </a:r>
            <a:endParaRPr lang="ar-IQ" sz="3000" b="0" dirty="0">
              <a:latin typeface="Times New Roman" pitchFamily="18" charset="0"/>
              <a:cs typeface="Times New Roman" pitchFamily="18" charset="0"/>
            </a:endParaRPr>
          </a:p>
        </p:txBody>
      </p:sp>
    </p:spTree>
    <p:extLst>
      <p:ext uri="{BB962C8B-B14F-4D97-AF65-F5344CB8AC3E}">
        <p14:creationId xmlns:p14="http://schemas.microsoft.com/office/powerpoint/2010/main" val="185617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r>
              <a:rPr lang="en-US" sz="2800" b="0" dirty="0">
                <a:latin typeface="Times New Roman" pitchFamily="18" charset="0"/>
                <a:cs typeface="Times New Roman" pitchFamily="18" charset="0"/>
              </a:rPr>
              <a:t>The laws which control or limit cell size a smalls body size are most well understood . some group of animal have larger cells then do others but it does not follow that small animal have small cells and large animals have large cells .the size of the individual is in general determined by the number of its cells , not by other size . </a:t>
            </a:r>
            <a:endParaRPr lang="ar-IQ" sz="2800" b="0" dirty="0">
              <a:latin typeface="Times New Roman" pitchFamily="18" charset="0"/>
              <a:cs typeface="Times New Roman" pitchFamily="18" charset="0"/>
            </a:endParaRPr>
          </a:p>
        </p:txBody>
      </p:sp>
    </p:spTree>
    <p:extLst>
      <p:ext uri="{BB962C8B-B14F-4D97-AF65-F5344CB8AC3E}">
        <p14:creationId xmlns:p14="http://schemas.microsoft.com/office/powerpoint/2010/main" val="62874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Anatomy of animal cells</a:t>
            </a:r>
            <a:r>
              <a:rPr lang="en-US" dirty="0"/>
              <a:t/>
            </a:r>
            <a:br>
              <a:rPr lang="en-US" dirty="0"/>
            </a:br>
            <a:endParaRPr lang="ar-IQ" dirty="0"/>
          </a:p>
        </p:txBody>
      </p:sp>
      <p:sp>
        <p:nvSpPr>
          <p:cNvPr id="3" name="Content Placeholder 2"/>
          <p:cNvSpPr>
            <a:spLocks noGrp="1"/>
          </p:cNvSpPr>
          <p:nvPr>
            <p:ph idx="1"/>
          </p:nvPr>
        </p:nvSpPr>
        <p:spPr>
          <a:xfrm>
            <a:off x="822960" y="1100628"/>
            <a:ext cx="7520940" cy="5496724"/>
          </a:xfrm>
        </p:spPr>
        <p:txBody>
          <a:bodyPr>
            <a:noAutofit/>
          </a:bodyPr>
          <a:lstStyle/>
          <a:p>
            <a:pPr algn="just" rtl="0"/>
            <a:r>
              <a:rPr lang="en-US" sz="2000" b="0" dirty="0">
                <a:latin typeface="Times New Roman" pitchFamily="18" charset="0"/>
                <a:cs typeface="Times New Roman" pitchFamily="18" charset="0"/>
              </a:rPr>
              <a:t>1- Plasma membrane (cell membrane) :</a:t>
            </a:r>
          </a:p>
          <a:p>
            <a:pPr algn="just" rtl="0"/>
            <a:r>
              <a:rPr lang="en-US" sz="2000" b="0" dirty="0" smtClean="0">
                <a:latin typeface="Times New Roman" pitchFamily="18" charset="0"/>
                <a:cs typeface="Times New Roman" pitchFamily="18" charset="0"/>
              </a:rPr>
              <a:t>    Bilayer </a:t>
            </a:r>
            <a:r>
              <a:rPr lang="en-US" sz="2000" b="0" dirty="0">
                <a:latin typeface="Times New Roman" pitchFamily="18" charset="0"/>
                <a:cs typeface="Times New Roman" pitchFamily="18" charset="0"/>
              </a:rPr>
              <a:t>membrane is so thin that it can be visualized only under electron microscope. The plasma membrane is a selectively permeable membrane enclosing the cytoplasm of a cell. it surrounds a eukaryotic cell and serves as a barrier between the inner cell and its environment. The cytoplasmic membrane is composed of proteins and lipids. Carbohydrates are used to uniquely identify the cell to other cells. It regulates the flow of molecules (such as </a:t>
            </a:r>
            <a:r>
              <a:rPr lang="en-US" sz="2000" b="0" dirty="0" smtClean="0">
                <a:latin typeface="Times New Roman" pitchFamily="18" charset="0"/>
                <a:cs typeface="Times New Roman" pitchFamily="18" charset="0"/>
              </a:rPr>
              <a:t>nutrients)into </a:t>
            </a:r>
            <a:r>
              <a:rPr lang="en-US" sz="2000" b="0" dirty="0">
                <a:latin typeface="Times New Roman" pitchFamily="18" charset="0"/>
                <a:cs typeface="Times New Roman" pitchFamily="18" charset="0"/>
              </a:rPr>
              <a:t>the cell and removes waste from the cell by opening and closing </a:t>
            </a:r>
            <a:r>
              <a:rPr lang="en-US" sz="2000" b="0" dirty="0" smtClean="0">
                <a:latin typeface="Times New Roman" pitchFamily="18" charset="0"/>
                <a:cs typeface="Times New Roman" pitchFamily="18" charset="0"/>
              </a:rPr>
              <a:t>passages Called </a:t>
            </a:r>
            <a:r>
              <a:rPr lang="en-US" sz="2000" b="0" dirty="0">
                <a:latin typeface="Times New Roman" pitchFamily="18" charset="0"/>
                <a:cs typeface="Times New Roman" pitchFamily="18" charset="0"/>
              </a:rPr>
              <a:t>channels.</a:t>
            </a:r>
            <a:r>
              <a:rPr lang="en-US" sz="2000" b="0" i="1" dirty="0">
                <a:latin typeface="Times New Roman" pitchFamily="18" charset="0"/>
                <a:cs typeface="Times New Roman" pitchFamily="18" charset="0"/>
              </a:rPr>
              <a:t> </a:t>
            </a:r>
            <a:r>
              <a:rPr lang="en-US" sz="2000" b="0" dirty="0">
                <a:latin typeface="Times New Roman" pitchFamily="18" charset="0"/>
                <a:cs typeface="Times New Roman" pitchFamily="18" charset="0"/>
              </a:rPr>
              <a:t>selectively permeable</a:t>
            </a:r>
            <a:r>
              <a:rPr lang="en-US" sz="2000" b="0" i="1" dirty="0">
                <a:latin typeface="Times New Roman" pitchFamily="18" charset="0"/>
                <a:cs typeface="Times New Roman" pitchFamily="18" charset="0"/>
              </a:rPr>
              <a:t> </a:t>
            </a:r>
            <a:r>
              <a:rPr lang="en-US" sz="2000" b="0" dirty="0">
                <a:latin typeface="Times New Roman" pitchFamily="18" charset="0"/>
                <a:cs typeface="Times New Roman" pitchFamily="18" charset="0"/>
              </a:rPr>
              <a:t>because it permits the transport of some substances and inhibits the transport of other substances. Two types of transport mechanisms are used to move substances through the cytoplasmic membrane. These are passive transport and active transport.</a:t>
            </a:r>
            <a:r>
              <a:rPr lang="en-US" sz="2000" b="0" i="1" dirty="0">
                <a:latin typeface="Times New Roman" pitchFamily="18" charset="0"/>
                <a:cs typeface="Times New Roman" pitchFamily="18" charset="0"/>
              </a:rPr>
              <a:t> </a:t>
            </a:r>
            <a:endParaRPr lang="en-US" sz="2000" b="0" dirty="0">
              <a:latin typeface="Times New Roman" pitchFamily="18" charset="0"/>
              <a:cs typeface="Times New Roman" pitchFamily="18" charset="0"/>
            </a:endParaRPr>
          </a:p>
          <a:p>
            <a:pPr algn="just" rtl="0"/>
            <a:r>
              <a:rPr lang="en-US" sz="2000" b="0" i="1" dirty="0">
                <a:latin typeface="Times New Roman" pitchFamily="18" charset="0"/>
                <a:cs typeface="Times New Roman" pitchFamily="18" charset="0"/>
              </a:rPr>
              <a:t> </a:t>
            </a:r>
            <a:endParaRPr lang="en-US" sz="2000" b="0" dirty="0">
              <a:latin typeface="Times New Roman" pitchFamily="18" charset="0"/>
              <a:cs typeface="Times New Roman" pitchFamily="18" charset="0"/>
            </a:endParaRPr>
          </a:p>
          <a:p>
            <a:pPr algn="just"/>
            <a:endParaRPr lang="ar-IQ"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1739224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Times New Roman" pitchFamily="18" charset="0"/>
                <a:cs typeface="Times New Roman" pitchFamily="18" charset="0"/>
              </a:rPr>
              <a:t>Passive Transport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p>
        </p:txBody>
      </p:sp>
      <p:sp>
        <p:nvSpPr>
          <p:cNvPr id="3" name="Content Placeholder 2"/>
          <p:cNvSpPr>
            <a:spLocks noGrp="1"/>
          </p:cNvSpPr>
          <p:nvPr>
            <p:ph idx="1"/>
          </p:nvPr>
        </p:nvSpPr>
        <p:spPr>
          <a:xfrm>
            <a:off x="822960" y="1100628"/>
            <a:ext cx="7520940" cy="5352708"/>
          </a:xfrm>
        </p:spPr>
        <p:txBody>
          <a:bodyPr>
            <a:noAutofit/>
          </a:bodyPr>
          <a:lstStyle/>
          <a:p>
            <a:pPr algn="just" rtl="0"/>
            <a:r>
              <a:rPr lang="en-US" sz="2000" i="1" dirty="0" smtClean="0">
                <a:latin typeface="Times New Roman" pitchFamily="18" charset="0"/>
                <a:cs typeface="Times New Roman" pitchFamily="18" charset="0"/>
              </a:rPr>
              <a:t>Passive </a:t>
            </a:r>
            <a:r>
              <a:rPr lang="en-US" sz="2000" i="1" dirty="0">
                <a:latin typeface="Times New Roman" pitchFamily="18" charset="0"/>
                <a:cs typeface="Times New Roman" pitchFamily="18" charset="0"/>
              </a:rPr>
              <a:t>transport </a:t>
            </a:r>
            <a:r>
              <a:rPr lang="en-US" sz="2000" dirty="0">
                <a:latin typeface="Times New Roman" pitchFamily="18" charset="0"/>
                <a:cs typeface="Times New Roman" pitchFamily="18" charset="0"/>
              </a:rPr>
              <a:t>moves substances into and out of the cell down a gradient. There are three types of passive transport. These are:</a:t>
            </a:r>
          </a:p>
          <a:p>
            <a:pPr algn="just" rtl="0"/>
            <a:r>
              <a:rPr lang="en-US" sz="2000" dirty="0">
                <a:latin typeface="Times New Roman" pitchFamily="18" charset="0"/>
                <a:cs typeface="Times New Roman" pitchFamily="18" charset="0"/>
              </a:rPr>
              <a:t>• </a:t>
            </a:r>
            <a:r>
              <a:rPr lang="en-US" sz="2000" dirty="0">
                <a:solidFill>
                  <a:schemeClr val="accent2"/>
                </a:solidFill>
                <a:latin typeface="Times New Roman" pitchFamily="18" charset="0"/>
                <a:cs typeface="Times New Roman" pitchFamily="18" charset="0"/>
              </a:rPr>
              <a:t>Simple diffusion</a:t>
            </a:r>
            <a:r>
              <a:rPr lang="en-US" sz="2000" i="1" dirty="0">
                <a:solidFill>
                  <a:schemeClr val="accent2"/>
                </a:solidFill>
                <a:latin typeface="Times New Roman" pitchFamily="18" charset="0"/>
                <a:cs typeface="Times New Roman" pitchFamily="18" charset="0"/>
              </a:rPr>
              <a:t>. </a:t>
            </a:r>
            <a:r>
              <a:rPr lang="en-US" sz="2000" dirty="0">
                <a:latin typeface="Times New Roman" pitchFamily="18" charset="0"/>
                <a:cs typeface="Times New Roman" pitchFamily="18" charset="0"/>
              </a:rPr>
              <a:t>Simple diffusion is the movement of substances from a</a:t>
            </a:r>
          </a:p>
          <a:p>
            <a:pPr algn="just" rtl="0"/>
            <a:r>
              <a:rPr lang="en-US" sz="2000" dirty="0">
                <a:latin typeface="Times New Roman" pitchFamily="18" charset="0"/>
                <a:cs typeface="Times New Roman" pitchFamily="18" charset="0"/>
              </a:rPr>
              <a:t>higher-concentration region to a lower-concentration region.</a:t>
            </a:r>
          </a:p>
          <a:p>
            <a:pPr algn="just" rtl="0"/>
            <a:r>
              <a:rPr lang="en-US" sz="2000" dirty="0">
                <a:latin typeface="Times New Roman" pitchFamily="18" charset="0"/>
                <a:cs typeface="Times New Roman" pitchFamily="18" charset="0"/>
              </a:rPr>
              <a:t>• </a:t>
            </a:r>
            <a:r>
              <a:rPr lang="en-US" sz="2000" dirty="0">
                <a:solidFill>
                  <a:schemeClr val="accent2"/>
                </a:solidFill>
                <a:latin typeface="Times New Roman" pitchFamily="18" charset="0"/>
                <a:cs typeface="Times New Roman" pitchFamily="18" charset="0"/>
              </a:rPr>
              <a:t>Facilitated diffusion</a:t>
            </a:r>
            <a:r>
              <a:rPr lang="en-US" sz="2000" i="1" dirty="0">
                <a:solidFill>
                  <a:schemeClr val="accent2"/>
                </a:solidFill>
                <a:latin typeface="Times New Roman" pitchFamily="18" charset="0"/>
                <a:cs typeface="Times New Roman" pitchFamily="18" charset="0"/>
              </a:rPr>
              <a:t>. </a:t>
            </a:r>
            <a:r>
              <a:rPr lang="en-US" sz="2000" dirty="0">
                <a:latin typeface="Times New Roman" pitchFamily="18" charset="0"/>
                <a:cs typeface="Times New Roman" pitchFamily="18" charset="0"/>
              </a:rPr>
              <a:t>is the movement of substances from a higher-concentration region to a lower-concentration region with the assistance of an integral protein across a selectively permeable membrane. </a:t>
            </a:r>
          </a:p>
          <a:p>
            <a:pPr algn="just" rtl="0"/>
            <a:r>
              <a:rPr lang="en-US" sz="2000" dirty="0">
                <a:latin typeface="Times New Roman" pitchFamily="18" charset="0"/>
                <a:cs typeface="Times New Roman" pitchFamily="18" charset="0"/>
              </a:rPr>
              <a:t>• </a:t>
            </a:r>
            <a:r>
              <a:rPr lang="en-US" sz="2000" dirty="0">
                <a:solidFill>
                  <a:schemeClr val="accent2"/>
                </a:solidFill>
                <a:latin typeface="Times New Roman" pitchFamily="18" charset="0"/>
                <a:cs typeface="Times New Roman" pitchFamily="18" charset="0"/>
              </a:rPr>
              <a:t>Osmosis.</a:t>
            </a:r>
            <a:r>
              <a:rPr lang="en-US" sz="2000" i="1" dirty="0">
                <a:solidFill>
                  <a:schemeClr val="accent2"/>
                </a:solidFill>
                <a:latin typeface="Times New Roman" pitchFamily="18" charset="0"/>
                <a:cs typeface="Times New Roman" pitchFamily="18" charset="0"/>
              </a:rPr>
              <a:t> </a:t>
            </a:r>
            <a:r>
              <a:rPr lang="en-US" sz="2000" dirty="0">
                <a:latin typeface="Times New Roman" pitchFamily="18" charset="0"/>
                <a:cs typeface="Times New Roman" pitchFamily="18" charset="0"/>
              </a:rPr>
              <a:t>Osmosis is the net movement (diffusion) of a solvent (water </a:t>
            </a:r>
            <a:r>
              <a:rPr lang="en-US" sz="2000" dirty="0" smtClean="0">
                <a:latin typeface="Times New Roman" pitchFamily="18" charset="0"/>
                <a:cs typeface="Times New Roman" pitchFamily="18" charset="0"/>
              </a:rPr>
              <a:t>in living </a:t>
            </a:r>
            <a:r>
              <a:rPr lang="en-US" sz="2000" dirty="0">
                <a:latin typeface="Times New Roman" pitchFamily="18" charset="0"/>
                <a:cs typeface="Times New Roman" pitchFamily="18" charset="0"/>
              </a:rPr>
              <a:t>organisms) from a region of higher water concentration to a </a:t>
            </a:r>
            <a:r>
              <a:rPr lang="en-US" sz="2000" dirty="0" smtClean="0">
                <a:latin typeface="Times New Roman" pitchFamily="18" charset="0"/>
                <a:cs typeface="Times New Roman" pitchFamily="18" charset="0"/>
              </a:rPr>
              <a:t>region of </a:t>
            </a:r>
            <a:r>
              <a:rPr lang="en-US" sz="2000" dirty="0">
                <a:latin typeface="Times New Roman" pitchFamily="18" charset="0"/>
                <a:cs typeface="Times New Roman" pitchFamily="18" charset="0"/>
              </a:rPr>
              <a:t>lower concentration.</a:t>
            </a:r>
          </a:p>
          <a:p>
            <a:endParaRPr lang="ar-IQ" sz="2000" dirty="0"/>
          </a:p>
        </p:txBody>
      </p:sp>
    </p:spTree>
    <p:extLst>
      <p:ext uri="{BB962C8B-B14F-4D97-AF65-F5344CB8AC3E}">
        <p14:creationId xmlns:p14="http://schemas.microsoft.com/office/powerpoint/2010/main" val="115035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141528" cy="4347821"/>
          </a:xfrm>
        </p:spPr>
        <p:txBody>
          <a:bodyPr>
            <a:noAutofit/>
          </a:bodyPr>
          <a:lstStyle/>
          <a:p>
            <a:pPr algn="l" rtl="0"/>
            <a:r>
              <a:rPr lang="en-US" sz="2000" b="0" i="1" dirty="0">
                <a:latin typeface="Times New Roman" pitchFamily="18" charset="0"/>
                <a:cs typeface="Times New Roman" pitchFamily="18" charset="0"/>
              </a:rPr>
              <a:t>B. Active Transport</a:t>
            </a:r>
            <a:endParaRPr lang="en-US" sz="2000" b="0" dirty="0">
              <a:latin typeface="Times New Roman" pitchFamily="18" charset="0"/>
              <a:cs typeface="Times New Roman" pitchFamily="18" charset="0"/>
            </a:endParaRPr>
          </a:p>
          <a:p>
            <a:pPr algn="l" rtl="0"/>
            <a:r>
              <a:rPr lang="en-US" sz="2000" b="0" i="1" dirty="0">
                <a:latin typeface="Times New Roman" pitchFamily="18" charset="0"/>
                <a:cs typeface="Times New Roman" pitchFamily="18" charset="0"/>
              </a:rPr>
              <a:t>Active transport </a:t>
            </a:r>
            <a:r>
              <a:rPr lang="en-US" sz="2000" b="0" dirty="0">
                <a:latin typeface="Times New Roman" pitchFamily="18" charset="0"/>
                <a:cs typeface="Times New Roman" pitchFamily="18" charset="0"/>
              </a:rPr>
              <a:t>is the movement of a substance across the cytoplasmic membrane against the gradient by using energy provided by the cell. </a:t>
            </a:r>
          </a:p>
          <a:p>
            <a:pPr algn="l" rtl="0"/>
            <a:r>
              <a:rPr lang="en-US" sz="2000" b="0" dirty="0">
                <a:latin typeface="Times New Roman" pitchFamily="18" charset="0"/>
                <a:cs typeface="Times New Roman" pitchFamily="18" charset="0"/>
              </a:rPr>
              <a:t> 2- Nucleus :-	</a:t>
            </a:r>
          </a:p>
          <a:p>
            <a:pPr algn="l" rtl="0"/>
            <a:r>
              <a:rPr lang="en-US" sz="2000" b="0" dirty="0">
                <a:latin typeface="Times New Roman" pitchFamily="18" charset="0"/>
                <a:cs typeface="Times New Roman" pitchFamily="18" charset="0"/>
              </a:rPr>
              <a:t>Nucleus is bounded by a pair of membrane, the envelope not continuous but contains pores, these probably permit material to pass into &amp; out of the nucleus. The nucleus of a </a:t>
            </a:r>
            <a:r>
              <a:rPr lang="en-US" sz="2000" b="0" dirty="0" err="1">
                <a:latin typeface="Times New Roman" pitchFamily="18" charset="0"/>
                <a:cs typeface="Times New Roman" pitchFamily="18" charset="0"/>
              </a:rPr>
              <a:t>eukarytoic</a:t>
            </a:r>
            <a:r>
              <a:rPr lang="en-US" sz="2000" b="0" dirty="0">
                <a:latin typeface="Times New Roman" pitchFamily="18" charset="0"/>
                <a:cs typeface="Times New Roman" pitchFamily="18" charset="0"/>
              </a:rPr>
              <a:t> cell contains DNA (hereditary information) and is </a:t>
            </a:r>
            <a:r>
              <a:rPr lang="en-US" sz="2000" b="0" dirty="0" smtClean="0">
                <a:latin typeface="Times New Roman" pitchFamily="18" charset="0"/>
                <a:cs typeface="Times New Roman" pitchFamily="18" charset="0"/>
              </a:rPr>
              <a:t>contained within </a:t>
            </a:r>
            <a:r>
              <a:rPr lang="en-US" sz="2000" b="0" dirty="0">
                <a:latin typeface="Times New Roman" pitchFamily="18" charset="0"/>
                <a:cs typeface="Times New Roman" pitchFamily="18" charset="0"/>
              </a:rPr>
              <a:t>a nuclear </a:t>
            </a:r>
            <a:r>
              <a:rPr lang="en-US" sz="2000" b="0" dirty="0" smtClean="0">
                <a:latin typeface="Times New Roman" pitchFamily="18" charset="0"/>
                <a:cs typeface="Times New Roman" pitchFamily="18" charset="0"/>
              </a:rPr>
              <a:t>envelope. </a:t>
            </a:r>
            <a:endParaRPr lang="en-US" sz="2000" b="0" dirty="0">
              <a:latin typeface="Times New Roman" pitchFamily="18" charset="0"/>
              <a:cs typeface="Times New Roman" pitchFamily="18" charset="0"/>
            </a:endParaRPr>
          </a:p>
          <a:p>
            <a:pPr algn="l"/>
            <a:endParaRPr lang="ar-IQ" sz="2400" dirty="0">
              <a:latin typeface="Times New Roman" pitchFamily="18" charset="0"/>
              <a:cs typeface="Times New Roman" pitchFamily="18" charset="0"/>
            </a:endParaRPr>
          </a:p>
        </p:txBody>
      </p:sp>
      <p:pic>
        <p:nvPicPr>
          <p:cNvPr id="4" name="صورة 3" descr="I10-04-cellnucleus.jpg"/>
          <p:cNvPicPr>
            <a:picLocks noChangeAspect="1"/>
          </p:cNvPicPr>
          <p:nvPr/>
        </p:nvPicPr>
        <p:blipFill>
          <a:blip r:embed="rId2"/>
          <a:stretch>
            <a:fillRect/>
          </a:stretch>
        </p:blipFill>
        <p:spPr>
          <a:xfrm>
            <a:off x="2123728" y="3573016"/>
            <a:ext cx="4904209" cy="3063999"/>
          </a:xfrm>
          <a:prstGeom prst="rect">
            <a:avLst/>
          </a:prstGeom>
        </p:spPr>
      </p:pic>
    </p:spTree>
    <p:extLst>
      <p:ext uri="{BB962C8B-B14F-4D97-AF65-F5344CB8AC3E}">
        <p14:creationId xmlns:p14="http://schemas.microsoft.com/office/powerpoint/2010/main" val="374675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3- Endoplasmic reticulum (ER):-</a:t>
            </a:r>
            <a:br>
              <a:rPr lang="en-US" dirty="0">
                <a:latin typeface="Times New Roman" pitchFamily="18" charset="0"/>
                <a:cs typeface="Times New Roman" pitchFamily="18" charset="0"/>
              </a:rPr>
            </a:br>
            <a:endParaRPr lang="ar-IQ" dirty="0"/>
          </a:p>
        </p:txBody>
      </p:sp>
      <p:sp>
        <p:nvSpPr>
          <p:cNvPr id="3" name="Content Placeholder 2"/>
          <p:cNvSpPr>
            <a:spLocks noGrp="1"/>
          </p:cNvSpPr>
          <p:nvPr>
            <p:ph idx="1"/>
          </p:nvPr>
        </p:nvSpPr>
        <p:spPr/>
        <p:txBody>
          <a:bodyPr>
            <a:noAutofit/>
          </a:bodyPr>
          <a:lstStyle/>
          <a:p>
            <a:pPr algn="just" rtl="0"/>
            <a:r>
              <a:rPr lang="en-US" sz="2000" b="0" dirty="0" smtClean="0">
                <a:latin typeface="Times New Roman" pitchFamily="18" charset="0"/>
                <a:cs typeface="Times New Roman" pitchFamily="18" charset="0"/>
              </a:rPr>
              <a:t>     A </a:t>
            </a:r>
            <a:r>
              <a:rPr lang="en-US" sz="2000" b="0" dirty="0">
                <a:latin typeface="Times New Roman" pitchFamily="18" charset="0"/>
                <a:cs typeface="Times New Roman" pitchFamily="18" charset="0"/>
              </a:rPr>
              <a:t>complicated system of membranous channels &amp; </a:t>
            </a:r>
            <a:r>
              <a:rPr lang="en-US" sz="2000" b="0" dirty="0" smtClean="0">
                <a:latin typeface="Times New Roman" pitchFamily="18" charset="0"/>
                <a:cs typeface="Times New Roman" pitchFamily="18" charset="0"/>
              </a:rPr>
              <a:t>vacuoles. </a:t>
            </a:r>
            <a:r>
              <a:rPr lang="en-US" sz="2000" b="0" dirty="0">
                <a:latin typeface="Times New Roman" pitchFamily="18" charset="0"/>
                <a:cs typeface="Times New Roman" pitchFamily="18" charset="0"/>
              </a:rPr>
              <a:t>The ER</a:t>
            </a:r>
            <a:r>
              <a:rPr lang="en-US" sz="2000" b="0" i="1" dirty="0">
                <a:latin typeface="Times New Roman" pitchFamily="18" charset="0"/>
                <a:cs typeface="Times New Roman" pitchFamily="18" charset="0"/>
              </a:rPr>
              <a:t> </a:t>
            </a:r>
            <a:r>
              <a:rPr lang="en-US" sz="2000" b="0" dirty="0">
                <a:latin typeface="Times New Roman" pitchFamily="18" charset="0"/>
                <a:cs typeface="Times New Roman" pitchFamily="18" charset="0"/>
              </a:rPr>
              <a:t>is the pathway for transporting lipids and proteins throughout the cell.  it also provides the surface area for the chemical reaction that synthesizes lipids, it stores lipids and proteins until the cell needs </a:t>
            </a:r>
            <a:r>
              <a:rPr lang="en-US" sz="2000" b="0" dirty="0" smtClean="0">
                <a:latin typeface="Times New Roman" pitchFamily="18" charset="0"/>
                <a:cs typeface="Times New Roman" pitchFamily="18" charset="0"/>
              </a:rPr>
              <a:t>them .</a:t>
            </a:r>
            <a:r>
              <a:rPr lang="en-US" sz="2000" b="0" dirty="0">
                <a:latin typeface="Times New Roman" pitchFamily="18" charset="0"/>
                <a:cs typeface="Times New Roman" pitchFamily="18" charset="0"/>
              </a:rPr>
              <a:t>This structure has two type(rough ER, which involved in protein synthesis , (smooth ER, involved in lipid synthesis , molecules that are produced or modified in the ER are eventually enclosed in vesicles that often transport them to the Golgi apparatus </a:t>
            </a:r>
            <a:endParaRPr lang="ar-IQ" sz="2000" b="0" dirty="0">
              <a:latin typeface="Times New Roman" pitchFamily="18" charset="0"/>
              <a:cs typeface="Times New Roman" pitchFamily="18" charset="0"/>
            </a:endParaRPr>
          </a:p>
        </p:txBody>
      </p:sp>
      <p:pic>
        <p:nvPicPr>
          <p:cNvPr id="5" name="عنصر نائب للمحتوى 3" descr="endoplasmicreticulumfigure1.jpg"/>
          <p:cNvPicPr>
            <a:picLocks noChangeAspect="1"/>
          </p:cNvPicPr>
          <p:nvPr/>
        </p:nvPicPr>
        <p:blipFill>
          <a:blip r:embed="rId2"/>
          <a:stretch>
            <a:fillRect/>
          </a:stretch>
        </p:blipFill>
        <p:spPr>
          <a:xfrm>
            <a:off x="2555777" y="3689369"/>
            <a:ext cx="4896543" cy="2979991"/>
          </a:xfrm>
          <a:prstGeom prst="rect">
            <a:avLst/>
          </a:prstGeom>
        </p:spPr>
      </p:pic>
    </p:spTree>
    <p:extLst>
      <p:ext uri="{BB962C8B-B14F-4D97-AF65-F5344CB8AC3E}">
        <p14:creationId xmlns:p14="http://schemas.microsoft.com/office/powerpoint/2010/main" val="360717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4-Mitochondria (power houses of the cell) :</a:t>
            </a:r>
            <a:br>
              <a:rPr lang="en-US" sz="2000" dirty="0"/>
            </a:br>
            <a:endParaRPr lang="ar-IQ" sz="2000" dirty="0"/>
          </a:p>
        </p:txBody>
      </p:sp>
      <p:sp>
        <p:nvSpPr>
          <p:cNvPr id="3" name="Content Placeholder 2"/>
          <p:cNvSpPr>
            <a:spLocks noGrp="1"/>
          </p:cNvSpPr>
          <p:nvPr>
            <p:ph idx="1"/>
          </p:nvPr>
        </p:nvSpPr>
        <p:spPr>
          <a:xfrm>
            <a:off x="822960" y="1100628"/>
            <a:ext cx="7853496" cy="5064676"/>
          </a:xfrm>
        </p:spPr>
        <p:txBody>
          <a:bodyPr>
            <a:normAutofit fontScale="92500" lnSpcReduction="20000"/>
          </a:bodyPr>
          <a:lstStyle/>
          <a:p>
            <a:pPr algn="l" rtl="0"/>
            <a:r>
              <a:rPr lang="en-US" dirty="0"/>
              <a:t> </a:t>
            </a:r>
            <a:r>
              <a:rPr lang="en-US" sz="2400" b="0" dirty="0">
                <a:latin typeface="Times New Roman" pitchFamily="18" charset="0"/>
                <a:cs typeface="Times New Roman" pitchFamily="18" charset="0"/>
              </a:rPr>
              <a:t>All eukaryotic cell contain </a:t>
            </a:r>
            <a:r>
              <a:rPr lang="en-US" sz="2400" b="0" dirty="0" err="1">
                <a:latin typeface="Times New Roman" pitchFamily="18" charset="0"/>
                <a:cs typeface="Times New Roman" pitchFamily="18" charset="0"/>
              </a:rPr>
              <a:t>mit</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Mit</a:t>
            </a:r>
            <a:r>
              <a:rPr lang="en-US" sz="2400" b="0" dirty="0">
                <a:latin typeface="Times New Roman" pitchFamily="18" charset="0"/>
                <a:cs typeface="Times New Roman" pitchFamily="18" charset="0"/>
              </a:rPr>
              <a:t>. Are spherical or rod-shaped bodies, that range in size from 0.2 Mm to 5Mm in other words most </a:t>
            </a:r>
            <a:r>
              <a:rPr lang="en-US" sz="2400" b="0" dirty="0" err="1">
                <a:latin typeface="Times New Roman" pitchFamily="18" charset="0"/>
                <a:cs typeface="Times New Roman" pitchFamily="18" charset="0"/>
              </a:rPr>
              <a:t>mit</a:t>
            </a:r>
            <a:r>
              <a:rPr lang="en-US" sz="2400" b="0" dirty="0">
                <a:latin typeface="Times New Roman" pitchFamily="18" charset="0"/>
                <a:cs typeface="Times New Roman" pitchFamily="18" charset="0"/>
              </a:rPr>
              <a:t>. Are usually 0.5-1 Mm in diameter and 2-5Mm in length . the numbers in cell varies but in active cell (liver cells) may have over a thousand of them . Larger </a:t>
            </a:r>
            <a:r>
              <a:rPr lang="en-US" sz="2400" b="0" dirty="0">
                <a:latin typeface="Times New Roman" pitchFamily="18" charset="0"/>
                <a:cs typeface="Times New Roman" pitchFamily="18" charset="0"/>
              </a:rPr>
              <a:t> </a:t>
            </a:r>
            <a:r>
              <a:rPr lang="en-US" sz="2400" b="0" dirty="0" smtClean="0">
                <a:latin typeface="Times New Roman" pitchFamily="18" charset="0"/>
                <a:cs typeface="Times New Roman" pitchFamily="18" charset="0"/>
              </a:rPr>
              <a:t>mitochondria  </a:t>
            </a:r>
            <a:r>
              <a:rPr lang="en-US" sz="2400" b="0" dirty="0">
                <a:latin typeface="Times New Roman" pitchFamily="18" charset="0"/>
                <a:cs typeface="Times New Roman" pitchFamily="18" charset="0"/>
              </a:rPr>
              <a:t>can be seen under the light microscope, by E.M. can be seen their basic structure.  </a:t>
            </a:r>
            <a:endParaRPr lang="en-US" sz="2400" b="0" dirty="0" smtClean="0">
              <a:latin typeface="Times New Roman" pitchFamily="18" charset="0"/>
              <a:cs typeface="Times New Roman" pitchFamily="18" charset="0"/>
            </a:endParaRPr>
          </a:p>
          <a:p>
            <a:pPr algn="l" rtl="0"/>
            <a:r>
              <a:rPr lang="en-US" sz="2400" dirty="0"/>
              <a:t> </a:t>
            </a:r>
            <a:r>
              <a:rPr lang="en-US" sz="2400" b="0" u="sng" dirty="0"/>
              <a:t>Composition </a:t>
            </a:r>
            <a:r>
              <a:rPr lang="en-US" sz="2400" b="0" u="sng" dirty="0" smtClean="0"/>
              <a:t>:</a:t>
            </a:r>
          </a:p>
          <a:p>
            <a:pPr algn="l" rtl="0"/>
            <a:r>
              <a:rPr lang="en-US" sz="2400" b="0" dirty="0"/>
              <a:t>1</a:t>
            </a:r>
            <a:r>
              <a:rPr lang="en-US" sz="2400" b="0" dirty="0">
                <a:latin typeface="Times New Roman" pitchFamily="18" charset="0"/>
                <a:cs typeface="Times New Roman" pitchFamily="18" charset="0"/>
              </a:rPr>
              <a:t>) It bounded by a double membrane , outer membrane is smooth , but inner membrane is repeatedly extended into fold , these project into interior space of mitochondria (cristae) .</a:t>
            </a:r>
          </a:p>
          <a:p>
            <a:pPr algn="l" rtl="0"/>
            <a:r>
              <a:rPr lang="en-US" sz="2400" b="0" dirty="0">
                <a:latin typeface="Times New Roman" pitchFamily="18" charset="0"/>
                <a:cs typeface="Times New Roman" pitchFamily="18" charset="0"/>
              </a:rPr>
              <a:t>(2) The membrane of </a:t>
            </a:r>
            <a:r>
              <a:rPr lang="en-US" sz="2400" b="0" dirty="0" smtClean="0">
                <a:latin typeface="Times New Roman" pitchFamily="18" charset="0"/>
                <a:cs typeface="Times New Roman" pitchFamily="18" charset="0"/>
              </a:rPr>
              <a:t>mitochondria. </a:t>
            </a:r>
            <a:r>
              <a:rPr lang="en-US" sz="2400" b="0" dirty="0">
                <a:latin typeface="Times New Roman" pitchFamily="18" charset="0"/>
                <a:cs typeface="Times New Roman" pitchFamily="18" charset="0"/>
              </a:rPr>
              <a:t>Appear similar to cell membrane (phospholipid + proteins ).</a:t>
            </a:r>
          </a:p>
          <a:p>
            <a:pPr algn="l" rtl="0"/>
            <a:r>
              <a:rPr lang="en-US" sz="2400" b="0" dirty="0">
                <a:latin typeface="Times New Roman" pitchFamily="18" charset="0"/>
                <a:cs typeface="Times New Roman" pitchFamily="18" charset="0"/>
              </a:rPr>
              <a:t>(3) Matrix is the inner space of </a:t>
            </a:r>
            <a:r>
              <a:rPr lang="en-US" sz="2400" b="0" dirty="0">
                <a:latin typeface="Times New Roman" pitchFamily="18" charset="0"/>
                <a:cs typeface="Times New Roman" pitchFamily="18" charset="0"/>
              </a:rPr>
              <a:t> mitochondria</a:t>
            </a:r>
            <a:r>
              <a:rPr lang="en-US" sz="2400" b="0" dirty="0" smtClean="0">
                <a:latin typeface="Times New Roman" pitchFamily="18" charset="0"/>
                <a:cs typeface="Times New Roman" pitchFamily="18" charset="0"/>
              </a:rPr>
              <a:t>. </a:t>
            </a:r>
            <a:r>
              <a:rPr lang="en-US" sz="2400" b="0" dirty="0">
                <a:latin typeface="Times New Roman" pitchFamily="18" charset="0"/>
                <a:cs typeface="Times New Roman" pitchFamily="18" charset="0"/>
              </a:rPr>
              <a:t>Filled by semi fluid medium that contains , DNA ,ribosome ,Enzymes . in which adenosine triphosphate (ATP) is produced. ATP is the energy molecule in the cell.</a:t>
            </a:r>
          </a:p>
          <a:p>
            <a:pPr algn="l" rtl="0"/>
            <a:endParaRPr lang="en-US" sz="2400" b="0" dirty="0">
              <a:latin typeface="Times New Roman" pitchFamily="18" charset="0"/>
              <a:cs typeface="Times New Roman" pitchFamily="18" charset="0"/>
            </a:endParaRPr>
          </a:p>
          <a:p>
            <a:pPr algn="l" rtl="0"/>
            <a:endParaRPr lang="ar-IQ"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3402186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5-The Golgi apparatus (discovered </a:t>
            </a:r>
            <a:r>
              <a:rPr lang="en-US" sz="2000" dirty="0" err="1"/>
              <a:t>camillogolgi</a:t>
            </a:r>
            <a:r>
              <a:rPr lang="en-US" sz="2000" dirty="0"/>
              <a:t>  1898)</a:t>
            </a:r>
            <a:br>
              <a:rPr lang="en-US" sz="2000" dirty="0"/>
            </a:br>
            <a:endParaRPr lang="ar-IQ" sz="2000" dirty="0"/>
          </a:p>
        </p:txBody>
      </p:sp>
      <p:sp>
        <p:nvSpPr>
          <p:cNvPr id="3" name="Content Placeholder 2"/>
          <p:cNvSpPr>
            <a:spLocks noGrp="1"/>
          </p:cNvSpPr>
          <p:nvPr>
            <p:ph idx="1"/>
          </p:nvPr>
        </p:nvSpPr>
        <p:spPr/>
        <p:txBody>
          <a:bodyPr>
            <a:noAutofit/>
          </a:bodyPr>
          <a:lstStyle/>
          <a:p>
            <a:pPr algn="l" rtl="0"/>
            <a:r>
              <a:rPr lang="en-US" sz="2400" b="0" dirty="0">
                <a:latin typeface="Times New Roman" pitchFamily="18" charset="0"/>
                <a:cs typeface="Times New Roman" pitchFamily="18" charset="0"/>
              </a:rPr>
              <a:t>These structure is found in almost all animal and plant cells. It contains of a stack of flat . membrane bounded sacs .</a:t>
            </a:r>
          </a:p>
          <a:p>
            <a:pPr algn="l" rtl="0"/>
            <a:r>
              <a:rPr lang="en-US" sz="2400" b="0" u="sng" dirty="0">
                <a:latin typeface="Times New Roman" pitchFamily="18" charset="0"/>
                <a:cs typeface="Times New Roman" pitchFamily="18" charset="0"/>
              </a:rPr>
              <a:t>Functions</a:t>
            </a:r>
            <a:r>
              <a:rPr lang="en-US" sz="2400" b="0" dirty="0">
                <a:latin typeface="Times New Roman" pitchFamily="18" charset="0"/>
                <a:cs typeface="Times New Roman" pitchFamily="18" charset="0"/>
              </a:rPr>
              <a:t> :-  </a:t>
            </a:r>
          </a:p>
          <a:p>
            <a:pPr algn="l" rtl="0"/>
            <a:r>
              <a:rPr lang="en-US" sz="2400" b="0" dirty="0">
                <a:latin typeface="Times New Roman" pitchFamily="18" charset="0"/>
                <a:cs typeface="Times New Roman" pitchFamily="18" charset="0"/>
              </a:rPr>
              <a:t>(1) The protein synthesized by R.E.R. </a:t>
            </a:r>
            <a:r>
              <a:rPr lang="en-US" sz="2400" b="0" dirty="0" err="1">
                <a:latin typeface="Times New Roman" pitchFamily="18" charset="0"/>
                <a:cs typeface="Times New Roman" pitchFamily="18" charset="0"/>
              </a:rPr>
              <a:t>transfevered</a:t>
            </a:r>
            <a:r>
              <a:rPr lang="en-US" sz="2400" b="0" dirty="0">
                <a:latin typeface="Times New Roman" pitchFamily="18" charset="0"/>
                <a:cs typeface="Times New Roman" pitchFamily="18" charset="0"/>
              </a:rPr>
              <a:t> to Golgi apparatus ,here addition CHO may be added to them . these protein in vesicles may be migrate to the surface of the cell and discharge their contents to outside ,some protein sacs in apparatus retained within the cell as lysosomes .</a:t>
            </a:r>
          </a:p>
          <a:p>
            <a:pPr algn="l" rtl="0"/>
            <a:r>
              <a:rPr lang="en-US" sz="2400" b="0" dirty="0">
                <a:latin typeface="Times New Roman" pitchFamily="18" charset="0"/>
                <a:cs typeface="Times New Roman" pitchFamily="18" charset="0"/>
              </a:rPr>
              <a:t>(2) It is also the site where synthesis of Polysaccharides .</a:t>
            </a:r>
          </a:p>
          <a:p>
            <a:pPr algn="l" rtl="0"/>
            <a:r>
              <a:rPr lang="en-US" sz="2400" b="0" dirty="0">
                <a:latin typeface="Times New Roman" pitchFamily="18" charset="0"/>
                <a:cs typeface="Times New Roman" pitchFamily="18" charset="0"/>
              </a:rPr>
              <a:t>(3) The cellulose secreted by plant cells to form the cell wall is synthesized within the Golgi apparatus .                        </a:t>
            </a:r>
          </a:p>
          <a:p>
            <a:pPr algn="l"/>
            <a:endParaRPr lang="ar-IQ"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19282996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TotalTime>
  <Words>917</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PowerPoint Presentation</vt:lpstr>
      <vt:lpstr>The cell </vt:lpstr>
      <vt:lpstr>PowerPoint Presentation</vt:lpstr>
      <vt:lpstr>Anatomy of animal cells </vt:lpstr>
      <vt:lpstr>Passive Transport </vt:lpstr>
      <vt:lpstr>PowerPoint Presentation</vt:lpstr>
      <vt:lpstr>3- Endoplasmic reticulum (ER):- </vt:lpstr>
      <vt:lpstr>4-Mitochondria (power houses of the cell) : </vt:lpstr>
      <vt:lpstr>5-The Golgi apparatus (discovered camillogolgi  1898) </vt:lpstr>
      <vt:lpstr>chloroplasts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dc:creator>
  <cp:lastModifiedBy>eng</cp:lastModifiedBy>
  <cp:revision>7</cp:revision>
  <dcterms:created xsi:type="dcterms:W3CDTF">2012-04-22T17:52:33Z</dcterms:created>
  <dcterms:modified xsi:type="dcterms:W3CDTF">2012-04-22T18:12:29Z</dcterms:modified>
</cp:coreProperties>
</file>