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C22E32B-AE88-4768-B611-E1E4C74ED535}" type="datetimeFigureOut">
              <a:rPr lang="ar-IQ" smtClean="0"/>
              <a:pPr/>
              <a:t>4/12/1438</a:t>
            </a:fld>
            <a:endParaRPr lang="ar-IQ"/>
          </a:p>
        </p:txBody>
      </p:sp>
      <p:sp>
        <p:nvSpPr>
          <p:cNvPr id="17" name="Footer Placeholder 16"/>
          <p:cNvSpPr>
            <a:spLocks noGrp="1"/>
          </p:cNvSpPr>
          <p:nvPr>
            <p:ph type="ftr" sz="quarter" idx="11"/>
          </p:nvPr>
        </p:nvSpPr>
        <p:spPr/>
        <p:txBody>
          <a:bodyPr/>
          <a:lstStyle/>
          <a:p>
            <a:endParaRPr lang="ar-IQ"/>
          </a:p>
        </p:txBody>
      </p:sp>
      <p:sp>
        <p:nvSpPr>
          <p:cNvPr id="29" name="Slide Number Placeholder 28"/>
          <p:cNvSpPr>
            <a:spLocks noGrp="1"/>
          </p:cNvSpPr>
          <p:nvPr>
            <p:ph type="sldNum" sz="quarter" idx="12"/>
          </p:nvPr>
        </p:nvSpPr>
        <p:spPr/>
        <p:txBody>
          <a:bodyPr/>
          <a:lstStyle/>
          <a:p>
            <a:fld id="{77845163-D838-41CC-A1E8-741A62247AB5}" type="slidenum">
              <a:rPr lang="ar-IQ" smtClean="0"/>
              <a:pPr/>
              <a:t>‹#›</a:t>
            </a:fld>
            <a:endParaRPr lang="ar-IQ"/>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22E32B-AE88-4768-B611-E1E4C74ED535}" type="datetimeFigureOut">
              <a:rPr lang="ar-IQ" smtClean="0"/>
              <a:pPr/>
              <a:t>4/12/1438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22E32B-AE88-4768-B611-E1E4C74ED535}" type="datetimeFigureOut">
              <a:rPr lang="ar-IQ" smtClean="0"/>
              <a:pPr/>
              <a:t>4/12/1438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C22E32B-AE88-4768-B611-E1E4C74ED535}" type="datetimeFigureOut">
              <a:rPr lang="ar-IQ" smtClean="0"/>
              <a:pPr/>
              <a:t>4/12/1438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C22E32B-AE88-4768-B611-E1E4C74ED535}" type="datetimeFigureOut">
              <a:rPr lang="ar-IQ" smtClean="0"/>
              <a:pPr/>
              <a:t>4/12/1438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7924800" y="6416675"/>
            <a:ext cx="762000" cy="365125"/>
          </a:xfrm>
        </p:spPr>
        <p:txBody>
          <a:bodyPr/>
          <a:lstStyle/>
          <a:p>
            <a:fld id="{77845163-D838-41CC-A1E8-741A62247AB5}"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22E32B-AE88-4768-B611-E1E4C74ED535}" type="datetimeFigureOut">
              <a:rPr lang="ar-IQ" smtClean="0"/>
              <a:pPr/>
              <a:t>4/12/1438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C22E32B-AE88-4768-B611-E1E4C74ED535}" type="datetimeFigureOut">
              <a:rPr lang="ar-IQ" smtClean="0"/>
              <a:pPr/>
              <a:t>4/12/1438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C22E32B-AE88-4768-B611-E1E4C74ED535}" type="datetimeFigureOut">
              <a:rPr lang="ar-IQ" smtClean="0"/>
              <a:pPr/>
              <a:t>4/12/1438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2E32B-AE88-4768-B611-E1E4C74ED535}" type="datetimeFigureOut">
              <a:rPr lang="ar-IQ" smtClean="0"/>
              <a:pPr/>
              <a:t>4/12/1438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C22E32B-AE88-4768-B611-E1E4C74ED535}" type="datetimeFigureOut">
              <a:rPr lang="ar-IQ" smtClean="0"/>
              <a:pPr/>
              <a:t>4/12/1438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C22E32B-AE88-4768-B611-E1E4C74ED535}" type="datetimeFigureOut">
              <a:rPr lang="ar-IQ" smtClean="0"/>
              <a:pPr/>
              <a:t>4/12/1438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77845163-D838-41CC-A1E8-741A62247AB5}"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C22E32B-AE88-4768-B611-E1E4C74ED535}" type="datetimeFigureOut">
              <a:rPr lang="ar-IQ" smtClean="0"/>
              <a:pPr/>
              <a:t>4/12/1438</a:t>
            </a:fld>
            <a:endParaRPr lang="ar-IQ"/>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7845163-D838-41CC-A1E8-741A62247AB5}"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IQ" dirty="0"/>
              <a:t> </a:t>
            </a:r>
            <a:r>
              <a:rPr lang="en-US" dirty="0"/>
              <a:t/>
            </a:r>
            <a:br>
              <a:rPr lang="en-US" dirty="0"/>
            </a:br>
            <a:r>
              <a:rPr lang="en-US" b="1" dirty="0"/>
              <a:t>Cell biology Lab.5</a:t>
            </a:r>
            <a:r>
              <a:rPr lang="en-US" dirty="0"/>
              <a:t/>
            </a:r>
            <a:br>
              <a:rPr lang="en-US" dirty="0"/>
            </a:br>
            <a:endParaRPr lang="ar-IQ" dirty="0"/>
          </a:p>
        </p:txBody>
      </p:sp>
      <p:sp>
        <p:nvSpPr>
          <p:cNvPr id="3" name="Subtitle 2"/>
          <p:cNvSpPr>
            <a:spLocks noGrp="1"/>
          </p:cNvSpPr>
          <p:nvPr>
            <p:ph type="subTitle" idx="1"/>
          </p:nvPr>
        </p:nvSpPr>
        <p:spPr/>
        <p:txBody>
          <a:bodyPr/>
          <a:lstStyle/>
          <a:p>
            <a:r>
              <a:rPr lang="en-US" b="1" u="sng" dirty="0"/>
              <a:t>Preparation</a:t>
            </a:r>
            <a:r>
              <a:rPr lang="en-US" u="sng" dirty="0"/>
              <a:t> </a:t>
            </a:r>
            <a:r>
              <a:rPr lang="en-US" b="1" u="sng" dirty="0"/>
              <a:t>of</a:t>
            </a:r>
            <a:r>
              <a:rPr lang="en-US" u="sng" dirty="0"/>
              <a:t> </a:t>
            </a:r>
            <a:r>
              <a:rPr lang="en-US" b="1" u="sng" dirty="0"/>
              <a:t>Smear</a:t>
            </a:r>
            <a:endParaRPr lang="en-US" dirty="0"/>
          </a:p>
          <a:p>
            <a:endParaRPr lang="ar-IQ" dirty="0"/>
          </a:p>
        </p:txBody>
      </p:sp>
    </p:spTree>
    <p:extLst>
      <p:ext uri="{BB962C8B-B14F-4D97-AF65-F5344CB8AC3E}">
        <p14:creationId xmlns:p14="http://schemas.microsoft.com/office/powerpoint/2010/main" xmlns="" val="1098022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114300" lvl="0" indent="0" algn="l" rtl="0">
              <a:buNone/>
            </a:pPr>
            <a:r>
              <a:rPr lang="en-US" b="1" dirty="0" smtClean="0"/>
              <a:t>Making </a:t>
            </a:r>
            <a:r>
              <a:rPr lang="en-US" b="1" dirty="0"/>
              <a:t>films </a:t>
            </a:r>
            <a:r>
              <a:rPr lang="en-US" dirty="0"/>
              <a:t>:</a:t>
            </a:r>
          </a:p>
          <a:p>
            <a:pPr marL="114300" indent="0" algn="l" rtl="0">
              <a:buNone/>
            </a:pPr>
            <a:r>
              <a:rPr lang="en-US" dirty="0"/>
              <a:t>A good smear is one that, when dried, appears as a thin whitish layer or film. There are two types of culture from which a smear can be prepared:</a:t>
            </a:r>
          </a:p>
          <a:p>
            <a:pPr marL="114300" indent="0" algn="l" rtl="0">
              <a:buNone/>
            </a:pPr>
            <a:r>
              <a:rPr lang="en-US" b="1" dirty="0">
                <a:solidFill>
                  <a:schemeClr val="bg1"/>
                </a:solidFill>
              </a:rPr>
              <a:t>a. Smear from broth cultures:</a:t>
            </a:r>
          </a:p>
          <a:p>
            <a:pPr marL="114300" indent="0" algn="l" rtl="0">
              <a:buNone/>
            </a:pPr>
            <a:r>
              <a:rPr lang="en-US" dirty="0"/>
              <a:t>Two to three </a:t>
            </a:r>
            <a:r>
              <a:rPr lang="en-US" dirty="0" err="1"/>
              <a:t>loopsful</a:t>
            </a:r>
            <a:r>
              <a:rPr lang="en-US" dirty="0"/>
              <a:t> of suspended cells are applied to the slide with a sterile inoculating loop without spreading. Leave the slide to dry.</a:t>
            </a:r>
          </a:p>
          <a:p>
            <a:pPr marL="114300" indent="0" algn="l">
              <a:buNone/>
            </a:pPr>
            <a:endParaRPr lang="ar-IQ" dirty="0"/>
          </a:p>
        </p:txBody>
      </p:sp>
    </p:spTree>
    <p:extLst>
      <p:ext uri="{BB962C8B-B14F-4D97-AF65-F5344CB8AC3E}">
        <p14:creationId xmlns:p14="http://schemas.microsoft.com/office/powerpoint/2010/main" xmlns="" val="2378009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137160" indent="0" algn="just" rtl="0">
              <a:buNone/>
            </a:pPr>
            <a:r>
              <a:rPr lang="en-US" b="1" dirty="0">
                <a:solidFill>
                  <a:schemeClr val="bg1"/>
                </a:solidFill>
              </a:rPr>
              <a:t>b.   Smear from solid culture:</a:t>
            </a:r>
          </a:p>
          <a:p>
            <a:pPr marL="137160" indent="0" algn="just" rtl="0">
              <a:buNone/>
            </a:pPr>
            <a:r>
              <a:rPr lang="en-US" dirty="0"/>
              <a:t>Place a </a:t>
            </a:r>
            <a:r>
              <a:rPr lang="en-US" dirty="0" err="1"/>
              <a:t>loopful</a:t>
            </a:r>
            <a:r>
              <a:rPr lang="en-US" dirty="0"/>
              <a:t> of tap water or saline on the slide in which the cells will then be emulsified by spreading; because bacteria cultured in solid medium produce thick, dense growth and are not amenable to direct transfer to the slide. So they must be diluted. The cells are transferred by a sterile loop, by touching the culture to prevent the transfer of too many cells. Then allow the smear to dry.</a:t>
            </a:r>
          </a:p>
          <a:p>
            <a:endParaRPr lang="ar-IQ" dirty="0"/>
          </a:p>
        </p:txBody>
      </p:sp>
    </p:spTree>
    <p:extLst>
      <p:ext uri="{BB962C8B-B14F-4D97-AF65-F5344CB8AC3E}">
        <p14:creationId xmlns:p14="http://schemas.microsoft.com/office/powerpoint/2010/main" xmlns="" val="27195320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effectLst/>
              </a:rPr>
              <a:t>2.  Heat fixation:</a:t>
            </a:r>
            <a:r>
              <a:rPr lang="en-US" dirty="0">
                <a:effectLst/>
              </a:rPr>
              <a:t/>
            </a:r>
            <a:br>
              <a:rPr lang="en-US" dirty="0">
                <a:effectLst/>
              </a:rPr>
            </a:br>
            <a:endParaRPr lang="ar-IQ" dirty="0"/>
          </a:p>
        </p:txBody>
      </p:sp>
      <p:sp>
        <p:nvSpPr>
          <p:cNvPr id="3" name="Content Placeholder 2"/>
          <p:cNvSpPr>
            <a:spLocks noGrp="1"/>
          </p:cNvSpPr>
          <p:nvPr>
            <p:ph idx="1"/>
          </p:nvPr>
        </p:nvSpPr>
        <p:spPr/>
        <p:txBody>
          <a:bodyPr/>
          <a:lstStyle/>
          <a:p>
            <a:pPr marL="137160" indent="0" algn="just" rtl="0">
              <a:buNone/>
            </a:pPr>
            <a:r>
              <a:rPr lang="en-US" sz="3600" dirty="0"/>
              <a:t>This is performed by rapid passage of the air dried smear two to three times over the flame of Bunsen burner. Unless fixed on the slide, the bacterial smear will be washed away during the staining procedure. During fixation the bacterial proteins are coagulated and fixed to the slide.</a:t>
            </a:r>
          </a:p>
          <a:p>
            <a:endParaRPr lang="ar-IQ" dirty="0"/>
          </a:p>
        </p:txBody>
      </p:sp>
    </p:spTree>
    <p:extLst>
      <p:ext uri="{BB962C8B-B14F-4D97-AF65-F5344CB8AC3E}">
        <p14:creationId xmlns:p14="http://schemas.microsoft.com/office/powerpoint/2010/main" xmlns="" val="11298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effectLst/>
              </a:rPr>
              <a:t>3-Staining of films:</a:t>
            </a:r>
            <a:r>
              <a:rPr lang="en-US" dirty="0">
                <a:effectLst/>
              </a:rPr>
              <a:t/>
            </a:r>
            <a:br>
              <a:rPr lang="en-US" dirty="0">
                <a:effectLst/>
              </a:rPr>
            </a:br>
            <a:endParaRPr lang="ar-IQ" dirty="0"/>
          </a:p>
        </p:txBody>
      </p:sp>
      <p:sp>
        <p:nvSpPr>
          <p:cNvPr id="3" name="Content Placeholder 2"/>
          <p:cNvSpPr>
            <a:spLocks noGrp="1"/>
          </p:cNvSpPr>
          <p:nvPr>
            <p:ph idx="1"/>
          </p:nvPr>
        </p:nvSpPr>
        <p:spPr/>
        <p:txBody>
          <a:bodyPr/>
          <a:lstStyle/>
          <a:p>
            <a:pPr marL="137160" indent="0" algn="just" rtl="0">
              <a:buNone/>
            </a:pPr>
            <a:r>
              <a:rPr lang="en-US" b="1" dirty="0"/>
              <a:t>A</a:t>
            </a:r>
            <a:r>
              <a:rPr lang="en-US" dirty="0"/>
              <a:t>- The stains are poured directly or filtered on the slid. </a:t>
            </a:r>
          </a:p>
          <a:p>
            <a:pPr marL="137160" indent="0" algn="just" rtl="0">
              <a:buNone/>
            </a:pPr>
            <a:r>
              <a:rPr lang="en-US" b="1" dirty="0"/>
              <a:t>B-</a:t>
            </a:r>
            <a:r>
              <a:rPr lang="en-US" dirty="0"/>
              <a:t> When staining is complete, the dye is washed off with water.</a:t>
            </a:r>
          </a:p>
          <a:p>
            <a:pPr marL="137160" indent="0" algn="just" rtl="0">
              <a:buNone/>
            </a:pPr>
            <a:r>
              <a:rPr lang="en-US" b="1" dirty="0"/>
              <a:t>C-</a:t>
            </a:r>
            <a:r>
              <a:rPr lang="en-US" dirty="0"/>
              <a:t> The slid is allowed to dry in the vertical position or is placed between two sheets or filter paper.</a:t>
            </a:r>
          </a:p>
          <a:p>
            <a:pPr marL="137160" indent="0" algn="just" rtl="0">
              <a:buNone/>
            </a:pPr>
            <a:r>
              <a:rPr lang="en-US" b="1" dirty="0"/>
              <a:t>D-</a:t>
            </a:r>
            <a:r>
              <a:rPr lang="en-US" dirty="0"/>
              <a:t> The drying of the film is completed over the Bunsen flame, then examined under the microscope (with oil immersion lens).</a:t>
            </a:r>
          </a:p>
          <a:p>
            <a:endParaRPr lang="ar-IQ" dirty="0"/>
          </a:p>
        </p:txBody>
      </p:sp>
    </p:spTree>
    <p:extLst>
      <p:ext uri="{BB962C8B-B14F-4D97-AF65-F5344CB8AC3E}">
        <p14:creationId xmlns:p14="http://schemas.microsoft.com/office/powerpoint/2010/main" xmlns="" val="3673694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u="sng" dirty="0">
                <a:solidFill>
                  <a:schemeClr val="bg1"/>
                </a:solidFill>
                <a:effectLst/>
              </a:rPr>
              <a:t>Types of staining techniques</a:t>
            </a:r>
            <a:r>
              <a:rPr lang="en-US" dirty="0">
                <a:effectLst/>
              </a:rPr>
              <a:t/>
            </a:r>
            <a:br>
              <a:rPr lang="en-US" dirty="0">
                <a:effectLst/>
              </a:rPr>
            </a:br>
            <a:endParaRPr lang="ar-IQ" dirty="0"/>
          </a:p>
        </p:txBody>
      </p:sp>
      <p:sp>
        <p:nvSpPr>
          <p:cNvPr id="3" name="Content Placeholder 2"/>
          <p:cNvSpPr>
            <a:spLocks noGrp="1"/>
          </p:cNvSpPr>
          <p:nvPr>
            <p:ph idx="1"/>
          </p:nvPr>
        </p:nvSpPr>
        <p:spPr/>
        <p:txBody>
          <a:bodyPr/>
          <a:lstStyle/>
          <a:p>
            <a:pPr marL="137160" indent="0" algn="just" rtl="0">
              <a:buNone/>
            </a:pPr>
            <a:r>
              <a:rPr lang="en-US" b="1" dirty="0"/>
              <a:t>1.</a:t>
            </a:r>
            <a:r>
              <a:rPr lang="en-US" dirty="0"/>
              <a:t> Simple staining (use of single stain): Used for visualization of morphological shape (</a:t>
            </a:r>
            <a:r>
              <a:rPr lang="en-US" dirty="0" err="1"/>
              <a:t>cocci</a:t>
            </a:r>
            <a:r>
              <a:rPr lang="en-US" dirty="0"/>
              <a:t>, bacilli, and </a:t>
            </a:r>
            <a:r>
              <a:rPr lang="en-US" dirty="0" smtClean="0"/>
              <a:t>spirals) </a:t>
            </a:r>
            <a:r>
              <a:rPr lang="en-US" dirty="0"/>
              <a:t>and arrangement (chains, clusters, pairs, and tetrads)</a:t>
            </a:r>
          </a:p>
          <a:p>
            <a:pPr marL="137160" indent="0" algn="just" rtl="0">
              <a:buNone/>
            </a:pPr>
            <a:r>
              <a:rPr lang="en-US" b="1" dirty="0"/>
              <a:t>2.</a:t>
            </a:r>
            <a:r>
              <a:rPr lang="en-US" dirty="0"/>
              <a:t>  Differential staining (use of two contrasting stains): Used for separation into groups e.g.. Gram stain and acid-fast stain.</a:t>
            </a:r>
          </a:p>
          <a:p>
            <a:pPr marL="137160" indent="0" algn="just" rtl="0">
              <a:buNone/>
            </a:pPr>
            <a:r>
              <a:rPr lang="en-US" b="1" dirty="0"/>
              <a:t>3.</a:t>
            </a:r>
            <a:r>
              <a:rPr lang="en-US" dirty="0"/>
              <a:t>  Special staining: Used for visualization of structures e.g., flagella stain, capsule, and spore stain.</a:t>
            </a:r>
          </a:p>
          <a:p>
            <a:endParaRPr lang="ar-IQ" dirty="0"/>
          </a:p>
        </p:txBody>
      </p:sp>
    </p:spTree>
    <p:extLst>
      <p:ext uri="{BB962C8B-B14F-4D97-AF65-F5344CB8AC3E}">
        <p14:creationId xmlns:p14="http://schemas.microsoft.com/office/powerpoint/2010/main" xmlns="" val="21252304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bodyPr>
          <a:lstStyle/>
          <a:p>
            <a:pPr marL="137160" indent="0" algn="just" rtl="0">
              <a:buNone/>
            </a:pPr>
            <a:r>
              <a:rPr lang="en-US" sz="3200" b="1" dirty="0">
                <a:solidFill>
                  <a:schemeClr val="bg1"/>
                </a:solidFill>
              </a:rPr>
              <a:t>Gram stain</a:t>
            </a:r>
            <a:r>
              <a:rPr lang="en-US" sz="3200" dirty="0">
                <a:solidFill>
                  <a:schemeClr val="bg1"/>
                </a:solidFill>
              </a:rPr>
              <a:t> </a:t>
            </a:r>
            <a:r>
              <a:rPr lang="en-US" sz="3200" dirty="0"/>
              <a:t>:  for diagnostic identification of various bacteria consist from :- </a:t>
            </a:r>
          </a:p>
          <a:p>
            <a:pPr marL="651510" lvl="0" indent="-514350" algn="just" rtl="0">
              <a:buFont typeface="+mj-lt"/>
              <a:buAutoNum type="arabicPeriod"/>
            </a:pPr>
            <a:r>
              <a:rPr lang="en-US" sz="3200" b="1" dirty="0">
                <a:solidFill>
                  <a:schemeClr val="bg1"/>
                </a:solidFill>
              </a:rPr>
              <a:t>Crystal violet for 60 seconds</a:t>
            </a:r>
          </a:p>
          <a:p>
            <a:pPr marL="651510" lvl="0" indent="-514350" algn="just" rtl="0">
              <a:buFont typeface="+mj-lt"/>
              <a:buAutoNum type="arabicPeriod"/>
            </a:pPr>
            <a:r>
              <a:rPr lang="en-US" sz="3200" b="1" dirty="0">
                <a:solidFill>
                  <a:schemeClr val="bg1"/>
                </a:solidFill>
              </a:rPr>
              <a:t>-</a:t>
            </a:r>
            <a:r>
              <a:rPr lang="en-US" sz="3200" b="1" dirty="0" err="1">
                <a:solidFill>
                  <a:schemeClr val="bg1"/>
                </a:solidFill>
              </a:rPr>
              <a:t>Lugol</a:t>
            </a:r>
            <a:r>
              <a:rPr lang="en-US" sz="3200" b="1" dirty="0">
                <a:solidFill>
                  <a:schemeClr val="bg1"/>
                </a:solidFill>
              </a:rPr>
              <a:t> iodine for 60 seconds </a:t>
            </a:r>
          </a:p>
          <a:p>
            <a:pPr marL="651510" lvl="0" indent="-514350" algn="just" rtl="0">
              <a:buFont typeface="+mj-lt"/>
              <a:buAutoNum type="arabicPeriod"/>
            </a:pPr>
            <a:r>
              <a:rPr lang="en-US" sz="3200" b="1" dirty="0">
                <a:solidFill>
                  <a:schemeClr val="bg1"/>
                </a:solidFill>
              </a:rPr>
              <a:t>Absolute alcohol "ethanol"</a:t>
            </a:r>
          </a:p>
          <a:p>
            <a:pPr marL="651510" lvl="0" indent="-514350" algn="just" rtl="0">
              <a:buFont typeface="+mj-lt"/>
              <a:buAutoNum type="arabicPeriod"/>
            </a:pPr>
            <a:r>
              <a:rPr lang="en-US" sz="3200" b="1" dirty="0" err="1">
                <a:solidFill>
                  <a:schemeClr val="bg1"/>
                </a:solidFill>
              </a:rPr>
              <a:t>Carbol</a:t>
            </a:r>
            <a:r>
              <a:rPr lang="en-US" sz="3200" b="1" dirty="0">
                <a:solidFill>
                  <a:schemeClr val="bg1"/>
                </a:solidFill>
              </a:rPr>
              <a:t> fuchsine for 45 </a:t>
            </a:r>
            <a:r>
              <a:rPr lang="en-US" sz="3200" b="1" dirty="0" smtClean="0">
                <a:solidFill>
                  <a:schemeClr val="bg1"/>
                </a:solidFill>
              </a:rPr>
              <a:t>seconds</a:t>
            </a:r>
          </a:p>
          <a:p>
            <a:pPr marL="137160" lvl="0" indent="0" algn="just" rtl="0">
              <a:buNone/>
            </a:pPr>
            <a:endParaRPr lang="en-US" sz="3200" dirty="0"/>
          </a:p>
          <a:p>
            <a:pPr marL="137160" indent="0" algn="just">
              <a:buNone/>
            </a:pPr>
            <a:endParaRPr lang="ar-IQ" sz="3200" dirty="0"/>
          </a:p>
        </p:txBody>
      </p:sp>
    </p:spTree>
    <p:extLst>
      <p:ext uri="{BB962C8B-B14F-4D97-AF65-F5344CB8AC3E}">
        <p14:creationId xmlns:p14="http://schemas.microsoft.com/office/powerpoint/2010/main" xmlns="" val="4127189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137160" indent="0" algn="just" rtl="0">
              <a:buNone/>
            </a:pPr>
            <a:r>
              <a:rPr lang="en-US" b="1" dirty="0">
                <a:solidFill>
                  <a:schemeClr val="bg1"/>
                </a:solidFill>
              </a:rPr>
              <a:t>Acid-Fast stain (</a:t>
            </a:r>
            <a:r>
              <a:rPr lang="en-US" b="1" dirty="0" err="1">
                <a:solidFill>
                  <a:schemeClr val="bg1"/>
                </a:solidFill>
              </a:rPr>
              <a:t>Ziehl-Neelsen</a:t>
            </a:r>
            <a:r>
              <a:rPr lang="en-US" b="1" dirty="0">
                <a:solidFill>
                  <a:schemeClr val="bg1"/>
                </a:solidFill>
              </a:rPr>
              <a:t> stain</a:t>
            </a:r>
            <a:r>
              <a:rPr lang="en-US" b="1" dirty="0"/>
              <a:t>):</a:t>
            </a:r>
            <a:r>
              <a:rPr lang="en-US" dirty="0"/>
              <a:t>  A few species of bacteria in the genera </a:t>
            </a:r>
            <a:r>
              <a:rPr lang="en-US" i="1" dirty="0">
                <a:solidFill>
                  <a:schemeClr val="bg1"/>
                </a:solidFill>
              </a:rPr>
              <a:t>Mycobacterium</a:t>
            </a:r>
            <a:r>
              <a:rPr lang="en-US" dirty="0"/>
              <a:t>  do not readily stain with simple stains so stained with this stain to be visualize .</a:t>
            </a:r>
          </a:p>
          <a:p>
            <a:pPr marL="651510" lvl="0" indent="-514350" algn="just" rtl="0">
              <a:buFont typeface="+mj-lt"/>
              <a:buAutoNum type="arabicPeriod"/>
            </a:pPr>
            <a:r>
              <a:rPr lang="en-US" b="1" dirty="0">
                <a:solidFill>
                  <a:schemeClr val="bg1"/>
                </a:solidFill>
              </a:rPr>
              <a:t>- Strong </a:t>
            </a:r>
            <a:r>
              <a:rPr lang="en-US" b="1" dirty="0" err="1">
                <a:solidFill>
                  <a:schemeClr val="bg1"/>
                </a:solidFill>
              </a:rPr>
              <a:t>carbol</a:t>
            </a:r>
            <a:r>
              <a:rPr lang="en-US" b="1" dirty="0">
                <a:solidFill>
                  <a:schemeClr val="bg1"/>
                </a:solidFill>
              </a:rPr>
              <a:t>   fuchsine (10%)</a:t>
            </a:r>
          </a:p>
          <a:p>
            <a:pPr marL="651510" lvl="0" indent="-514350" algn="just" rtl="0">
              <a:buFont typeface="+mj-lt"/>
              <a:buAutoNum type="arabicPeriod"/>
            </a:pPr>
            <a:r>
              <a:rPr lang="en-US" b="1" dirty="0">
                <a:solidFill>
                  <a:schemeClr val="bg1"/>
                </a:solidFill>
              </a:rPr>
              <a:t>-</a:t>
            </a:r>
            <a:r>
              <a:rPr lang="en-US" b="1" dirty="0" err="1">
                <a:solidFill>
                  <a:schemeClr val="bg1"/>
                </a:solidFill>
              </a:rPr>
              <a:t>Sulphuric</a:t>
            </a:r>
            <a:r>
              <a:rPr lang="en-US" b="1" dirty="0">
                <a:solidFill>
                  <a:schemeClr val="bg1"/>
                </a:solidFill>
              </a:rPr>
              <a:t> acid (20%)</a:t>
            </a:r>
          </a:p>
          <a:p>
            <a:pPr marL="651510" lvl="0" indent="-514350" algn="just" rtl="0">
              <a:buFont typeface="+mj-lt"/>
              <a:buAutoNum type="arabicPeriod"/>
            </a:pPr>
            <a:r>
              <a:rPr lang="en-US" b="1" dirty="0">
                <a:solidFill>
                  <a:schemeClr val="bg1"/>
                </a:solidFill>
              </a:rPr>
              <a:t>Acid alcohol</a:t>
            </a:r>
          </a:p>
          <a:p>
            <a:pPr marL="651510" lvl="0" indent="-514350" algn="just" rtl="0">
              <a:buFont typeface="+mj-lt"/>
              <a:buAutoNum type="arabicPeriod"/>
            </a:pPr>
            <a:r>
              <a:rPr lang="en-US" b="1" dirty="0">
                <a:solidFill>
                  <a:schemeClr val="bg1"/>
                </a:solidFill>
              </a:rPr>
              <a:t>-Loffler's methylene blue.</a:t>
            </a:r>
          </a:p>
          <a:p>
            <a:pPr marL="651510" indent="-514350" algn="just">
              <a:buFont typeface="+mj-lt"/>
              <a:buAutoNum type="arabicPeriod"/>
            </a:pPr>
            <a:endParaRPr lang="ar-IQ" dirty="0"/>
          </a:p>
        </p:txBody>
      </p:sp>
    </p:spTree>
    <p:extLst>
      <p:ext uri="{BB962C8B-B14F-4D97-AF65-F5344CB8AC3E}">
        <p14:creationId xmlns:p14="http://schemas.microsoft.com/office/powerpoint/2010/main" xmlns="" val="2487128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marL="137160" indent="0" algn="ctr">
              <a:buNone/>
            </a:pPr>
            <a:r>
              <a:rPr lang="en-US"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 </a:t>
            </a:r>
            <a:endParaRPr lang="ar-IQ" sz="54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xmlns="" val="391799104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14</TotalTime>
  <Words>462</Words>
  <Application>Microsoft Office PowerPoint</Application>
  <PresentationFormat>عرض على الشاشة (3:4)‏</PresentationFormat>
  <Paragraphs>30</Paragraphs>
  <Slides>9</Slides>
  <Notes>0</Notes>
  <HiddenSlides>0</HiddenSlides>
  <MMClips>0</MMClips>
  <ScaleCrop>false</ScaleCrop>
  <HeadingPairs>
    <vt:vector size="4" baseType="variant">
      <vt:variant>
        <vt:lpstr>سمة</vt:lpstr>
      </vt:variant>
      <vt:variant>
        <vt:i4>1</vt:i4>
      </vt:variant>
      <vt:variant>
        <vt:lpstr>عناوين الشرائح</vt:lpstr>
      </vt:variant>
      <vt:variant>
        <vt:i4>9</vt:i4>
      </vt:variant>
    </vt:vector>
  </HeadingPairs>
  <TitlesOfParts>
    <vt:vector size="10" baseType="lpstr">
      <vt:lpstr>Apex</vt:lpstr>
      <vt:lpstr>  Cell biology Lab.5 </vt:lpstr>
      <vt:lpstr>الشريحة 2</vt:lpstr>
      <vt:lpstr>الشريحة 3</vt:lpstr>
      <vt:lpstr>2.  Heat fixation: </vt:lpstr>
      <vt:lpstr>3-Staining of films: </vt:lpstr>
      <vt:lpstr>Types of staining techniques </vt:lpstr>
      <vt:lpstr>الشريحة 7</vt:lpstr>
      <vt:lpstr>الشريحة 8</vt:lpstr>
      <vt:lpstr>الشريحة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Cell biology Lab.5 </dc:title>
  <dc:creator>eng</dc:creator>
  <cp:lastModifiedBy>DR.Ahmed Saker 2O14</cp:lastModifiedBy>
  <cp:revision>2</cp:revision>
  <dcterms:created xsi:type="dcterms:W3CDTF">2012-04-22T18:36:25Z</dcterms:created>
  <dcterms:modified xsi:type="dcterms:W3CDTF">2017-01-10T03:24:07Z</dcterms:modified>
</cp:coreProperties>
</file>