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5"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Disorders of the adrenal glands</a:t>
            </a:r>
            <a:r>
              <a:rPr lang="en-US" sz="3600" dirty="0" smtClean="0">
                <a:solidFill>
                  <a:srgbClr val="FF0000"/>
                </a:solidFill>
              </a:rPr>
              <a:t> </a:t>
            </a:r>
            <a:br>
              <a:rPr lang="en-US" sz="3600" dirty="0" smtClean="0">
                <a:solidFill>
                  <a:srgbClr val="FF0000"/>
                </a:solidFill>
              </a:rPr>
            </a:br>
            <a:endParaRPr lang="en-US" dirty="0"/>
          </a:p>
        </p:txBody>
      </p:sp>
      <p:sp>
        <p:nvSpPr>
          <p:cNvPr id="3" name="Subtitle 2"/>
          <p:cNvSpPr>
            <a:spLocks noGrp="1"/>
          </p:cNvSpPr>
          <p:nvPr>
            <p:ph type="subTitle" idx="1"/>
          </p:nvPr>
        </p:nvSpPr>
        <p:spPr>
          <a:xfrm>
            <a:off x="1371600" y="3886200"/>
            <a:ext cx="6400800" cy="76200"/>
          </a:xfrm>
        </p:spPr>
        <p:txBody>
          <a:bodyPr>
            <a:normAutofit fontScale="25000" lnSpcReduction="20000"/>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382000" cy="2895599"/>
          </a:xfrm>
        </p:spPr>
        <p:txBody>
          <a:bodyPr>
            <a:noAutofit/>
          </a:bodyPr>
          <a:lstStyle/>
          <a:p>
            <a:pPr algn="l"/>
            <a:r>
              <a:rPr lang="en-US" sz="3200" b="1" dirty="0" smtClean="0"/>
              <a:t>The localization procedures </a:t>
            </a:r>
            <a:r>
              <a:rPr lang="en-US" sz="3200" dirty="0" smtClean="0"/>
              <a:t/>
            </a:r>
            <a:br>
              <a:rPr lang="en-US" sz="3200" dirty="0" smtClean="0"/>
            </a:br>
            <a:r>
              <a:rPr lang="en-US" sz="3200" dirty="0" smtClean="0"/>
              <a:t>Computed </a:t>
            </a:r>
            <a:r>
              <a:rPr lang="en-US" sz="3200" dirty="0" err="1" smtClean="0"/>
              <a:t>tomographic</a:t>
            </a:r>
            <a:r>
              <a:rPr lang="en-US" sz="3200" dirty="0" smtClean="0"/>
              <a:t> (CT) scan of the adrenals, Bilaterally enlarged adrenals suggest hyperplasia</a:t>
            </a:r>
            <a:br>
              <a:rPr lang="en-US" sz="3200" dirty="0" smtClean="0"/>
            </a:br>
            <a:r>
              <a:rPr lang="en-US" sz="3200" dirty="0" err="1" smtClean="0"/>
              <a:t>Scintigraphy</a:t>
            </a:r>
            <a:r>
              <a:rPr lang="en-US" sz="3200" dirty="0" smtClean="0"/>
              <a:t> </a:t>
            </a:r>
            <a:br>
              <a:rPr lang="en-US" sz="3200" dirty="0" smtClean="0"/>
            </a:br>
            <a:r>
              <a:rPr lang="en-US" sz="3200" dirty="0" smtClean="0"/>
              <a:t>Adrenal vein sampling for </a:t>
            </a:r>
            <a:r>
              <a:rPr lang="en-US" sz="3200" dirty="0" err="1" smtClean="0"/>
              <a:t>aldosterone</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304800" y="3505200"/>
            <a:ext cx="8382000" cy="2895600"/>
          </a:xfrm>
        </p:spPr>
        <p:txBody>
          <a:bodyPr/>
          <a:lstStyle/>
          <a:p>
            <a:pPr algn="l"/>
            <a:r>
              <a:rPr lang="en-US" b="1" dirty="0" smtClean="0"/>
              <a:t>Indications for surgery </a:t>
            </a:r>
            <a:endParaRPr lang="en-US" dirty="0" smtClean="0"/>
          </a:p>
          <a:p>
            <a:pPr lvl="0" algn="l">
              <a:buFont typeface="Arial" pitchFamily="34" charset="0"/>
              <a:buChar char="•"/>
            </a:pPr>
            <a:r>
              <a:rPr lang="en-US" dirty="0" smtClean="0"/>
              <a:t>primary </a:t>
            </a:r>
            <a:r>
              <a:rPr lang="en-US" dirty="0" err="1" smtClean="0"/>
              <a:t>aldosteronism</a:t>
            </a:r>
            <a:r>
              <a:rPr lang="en-US" dirty="0" smtClean="0"/>
              <a:t> </a:t>
            </a:r>
          </a:p>
          <a:p>
            <a:pPr lvl="0" algn="l">
              <a:buFont typeface="Arial" pitchFamily="34" charset="0"/>
              <a:buChar char="•"/>
            </a:pPr>
            <a:r>
              <a:rPr lang="en-US" dirty="0" smtClean="0"/>
              <a:t>unilateral adenoma.</a:t>
            </a:r>
          </a:p>
          <a:p>
            <a:pPr algn="l"/>
            <a:r>
              <a:rPr lang="en-US" dirty="0" err="1" smtClean="0"/>
              <a:t>Spironolactone</a:t>
            </a:r>
            <a:r>
              <a:rPr lang="en-US" dirty="0" smtClean="0"/>
              <a:t> is used</a:t>
            </a:r>
            <a:r>
              <a:rPr lang="en-US" b="1" dirty="0" smtClean="0"/>
              <a:t> </a:t>
            </a:r>
            <a:r>
              <a:rPr lang="en-US" dirty="0" smtClean="0"/>
              <a:t>to treat primary </a:t>
            </a:r>
            <a:r>
              <a:rPr lang="en-US" dirty="0" err="1" smtClean="0"/>
              <a:t>aldosteronism</a:t>
            </a:r>
            <a:r>
              <a:rPr lang="en-US" dirty="0" smtClean="0"/>
              <a:t> medically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534400" cy="3219450"/>
          </a:xfrm>
        </p:spPr>
        <p:txBody>
          <a:bodyPr>
            <a:normAutofit/>
          </a:bodyPr>
          <a:lstStyle/>
          <a:p>
            <a:pPr algn="l"/>
            <a:r>
              <a:rPr lang="en-US" sz="3200" b="1" dirty="0" smtClean="0"/>
              <a:t>PHEOCHROMOCYTOMA</a:t>
            </a:r>
            <a:r>
              <a:rPr lang="en-US" sz="3200" dirty="0" smtClean="0"/>
              <a:t/>
            </a:r>
            <a:br>
              <a:rPr lang="en-US" sz="3200" dirty="0" smtClean="0"/>
            </a:br>
            <a:r>
              <a:rPr lang="en-US" sz="3200" dirty="0" err="1" smtClean="0"/>
              <a:t>Pheochromocytoma</a:t>
            </a:r>
            <a:r>
              <a:rPr lang="en-US" sz="3200" dirty="0" smtClean="0"/>
              <a:t> is a tumor derived from </a:t>
            </a:r>
            <a:r>
              <a:rPr lang="en-US" sz="3200" dirty="0" err="1" smtClean="0"/>
              <a:t>chromaffin</a:t>
            </a:r>
            <a:r>
              <a:rPr lang="en-US" sz="3200" dirty="0" smtClean="0"/>
              <a:t> cells that is associated with pathologic secretion of </a:t>
            </a:r>
            <a:r>
              <a:rPr lang="en-US" sz="3200" dirty="0" err="1" smtClean="0"/>
              <a:t>catecholamines</a:t>
            </a:r>
            <a:r>
              <a:rPr lang="en-US" sz="3200" dirty="0" smtClean="0"/>
              <a:t> (</a:t>
            </a:r>
            <a:r>
              <a:rPr lang="en-US" sz="3200" dirty="0" err="1" smtClean="0"/>
              <a:t>norepinephrine</a:t>
            </a:r>
            <a:r>
              <a:rPr lang="en-US" sz="3200" dirty="0" smtClean="0"/>
              <a:t> and epinephrine).</a:t>
            </a:r>
            <a:br>
              <a:rPr lang="en-US" sz="3200" dirty="0" smtClean="0"/>
            </a:br>
            <a:endParaRPr lang="en-US" sz="3200" dirty="0"/>
          </a:p>
        </p:txBody>
      </p:sp>
      <p:sp>
        <p:nvSpPr>
          <p:cNvPr id="3" name="Subtitle 2"/>
          <p:cNvSpPr>
            <a:spLocks noGrp="1"/>
          </p:cNvSpPr>
          <p:nvPr>
            <p:ph type="subTitle" idx="1"/>
          </p:nvPr>
        </p:nvSpPr>
        <p:spPr>
          <a:xfrm>
            <a:off x="228600" y="3352800"/>
            <a:ext cx="8458200" cy="2743200"/>
          </a:xfrm>
        </p:spPr>
        <p:txBody>
          <a:bodyPr>
            <a:normAutofit fontScale="92500" lnSpcReduction="20000"/>
          </a:bodyPr>
          <a:lstStyle/>
          <a:p>
            <a:pPr algn="l"/>
            <a:r>
              <a:rPr lang="en-US" b="1" dirty="0" smtClean="0"/>
              <a:t>Location</a:t>
            </a:r>
            <a:endParaRPr lang="en-US" dirty="0" smtClean="0"/>
          </a:p>
          <a:p>
            <a:pPr lvl="0" algn="l"/>
            <a:r>
              <a:rPr lang="en-US" dirty="0" smtClean="0"/>
              <a:t>About 90% are located in the adrenal gland; </a:t>
            </a:r>
          </a:p>
          <a:p>
            <a:pPr lvl="0" algn="l"/>
            <a:r>
              <a:rPr lang="en-US" dirty="0" smtClean="0"/>
              <a:t>10% may be extra-adrenal.</a:t>
            </a:r>
          </a:p>
          <a:p>
            <a:pPr algn="l"/>
            <a:r>
              <a:rPr lang="en-US" dirty="0" smtClean="0"/>
              <a:t> Most extra-adrenal </a:t>
            </a:r>
            <a:r>
              <a:rPr lang="en-US" dirty="0" err="1" smtClean="0"/>
              <a:t>pheochromocytomas</a:t>
            </a:r>
            <a:r>
              <a:rPr lang="en-US" dirty="0" smtClean="0"/>
              <a:t> are associated with sympathetic ganglia in the </a:t>
            </a:r>
            <a:r>
              <a:rPr lang="en-US" dirty="0" err="1" smtClean="0"/>
              <a:t>retroperitoneum</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3448051"/>
          </a:xfrm>
        </p:spPr>
        <p:txBody>
          <a:bodyPr>
            <a:normAutofit fontScale="90000"/>
          </a:bodyPr>
          <a:lstStyle/>
          <a:p>
            <a:pPr algn="l"/>
            <a:r>
              <a:rPr lang="en-US" sz="3600" b="1" dirty="0" smtClean="0"/>
              <a:t/>
            </a:r>
            <a:br>
              <a:rPr lang="en-US" sz="3600" b="1" dirty="0" smtClean="0"/>
            </a:br>
            <a:r>
              <a:rPr lang="en-US" sz="3600" b="1" dirty="0" smtClean="0"/>
              <a:t>Rule of 10% </a:t>
            </a:r>
            <a:r>
              <a:rPr lang="en-US" sz="3600" dirty="0" smtClean="0"/>
              <a:t/>
            </a:r>
            <a:br>
              <a:rPr lang="en-US" sz="3600" dirty="0" smtClean="0"/>
            </a:br>
            <a:r>
              <a:rPr lang="en-US" sz="3600" dirty="0" smtClean="0"/>
              <a:t>10%  of tumors are: </a:t>
            </a:r>
            <a:br>
              <a:rPr lang="en-US" sz="3600" dirty="0" smtClean="0"/>
            </a:br>
            <a:r>
              <a:rPr lang="en-US" sz="3600" dirty="0" smtClean="0"/>
              <a:t>Extra-adrenal </a:t>
            </a:r>
            <a:br>
              <a:rPr lang="en-US" sz="3600" dirty="0" smtClean="0"/>
            </a:br>
            <a:r>
              <a:rPr lang="en-US" sz="3600" dirty="0" smtClean="0"/>
              <a:t>Malignant </a:t>
            </a:r>
            <a:br>
              <a:rPr lang="en-US" sz="3600" dirty="0" smtClean="0"/>
            </a:br>
            <a:r>
              <a:rPr lang="en-US" sz="3600" dirty="0" smtClean="0"/>
              <a:t>Associated with MEN syndromes </a:t>
            </a:r>
            <a:br>
              <a:rPr lang="en-US" sz="3600" dirty="0" smtClean="0"/>
            </a:br>
            <a:r>
              <a:rPr lang="en-US" sz="3600" dirty="0" smtClean="0"/>
              <a:t>Bilateral </a:t>
            </a:r>
            <a:br>
              <a:rPr lang="en-US" sz="3600" dirty="0" smtClean="0"/>
            </a:br>
            <a:r>
              <a:rPr lang="en-US" sz="3600" dirty="0" smtClean="0"/>
              <a:t>Pediatric</a:t>
            </a:r>
            <a:r>
              <a:rPr lang="en-US" dirty="0" smtClean="0"/>
              <a:t/>
            </a:r>
            <a:br>
              <a:rPr lang="en-US" dirty="0" smtClean="0"/>
            </a:br>
            <a:endParaRPr lang="en-US" dirty="0"/>
          </a:p>
        </p:txBody>
      </p:sp>
      <p:sp>
        <p:nvSpPr>
          <p:cNvPr id="3" name="Subtitle 2"/>
          <p:cNvSpPr>
            <a:spLocks noGrp="1"/>
          </p:cNvSpPr>
          <p:nvPr>
            <p:ph type="subTitle" idx="1"/>
          </p:nvPr>
        </p:nvSpPr>
        <p:spPr>
          <a:xfrm>
            <a:off x="457200" y="3657600"/>
            <a:ext cx="8229600" cy="2971800"/>
          </a:xfrm>
        </p:spPr>
        <p:txBody>
          <a:bodyPr>
            <a:normAutofit fontScale="85000" lnSpcReduction="10000"/>
          </a:bodyPr>
          <a:lstStyle/>
          <a:p>
            <a:pPr algn="l"/>
            <a:r>
              <a:rPr lang="en-US" b="1" dirty="0" smtClean="0"/>
              <a:t>Symptoms: </a:t>
            </a:r>
            <a:endParaRPr lang="en-US" dirty="0" smtClean="0"/>
          </a:p>
          <a:p>
            <a:pPr algn="l"/>
            <a:r>
              <a:rPr lang="en-US" dirty="0" smtClean="0"/>
              <a:t>The symptoms are those of excessive catecholamine secretion and include the classic triad of headaches, sweating, and palpitations. </a:t>
            </a:r>
            <a:r>
              <a:rPr lang="en-US" dirty="0" err="1" smtClean="0"/>
              <a:t>Pheochromocytoma</a:t>
            </a:r>
            <a:r>
              <a:rPr lang="en-US" dirty="0" smtClean="0"/>
              <a:t>, however, can present with </a:t>
            </a:r>
            <a:r>
              <a:rPr lang="en-US" dirty="0" err="1" smtClean="0"/>
              <a:t>var</a:t>
            </a:r>
            <a:r>
              <a:rPr lang="en-US" dirty="0" smtClean="0"/>
              <a:t>- </a:t>
            </a:r>
          </a:p>
          <a:p>
            <a:pPr algn="l"/>
            <a:r>
              <a:rPr lang="en-US" dirty="0" err="1" smtClean="0"/>
              <a:t>ious</a:t>
            </a:r>
            <a:r>
              <a:rPr lang="en-US" dirty="0" smtClean="0"/>
              <a:t> nonspecific symptoms, including tremors, nausea, </a:t>
            </a:r>
            <a:r>
              <a:rPr lang="en-US" dirty="0" err="1" smtClean="0"/>
              <a:t>dyspnea</a:t>
            </a:r>
            <a:r>
              <a:rPr lang="en-US" dirty="0" smtClean="0"/>
              <a:t>, fatigue, dizziness, and chest or abdominal pain.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305800" cy="3276600"/>
          </a:xfrm>
        </p:spPr>
        <p:txBody>
          <a:bodyPr>
            <a:normAutofit fontScale="90000"/>
          </a:bodyPr>
          <a:lstStyle/>
          <a:p>
            <a:pPr algn="l"/>
            <a:r>
              <a:rPr lang="en-US" sz="3600" b="1" dirty="0" smtClean="0"/>
              <a:t/>
            </a:r>
            <a:br>
              <a:rPr lang="en-US" sz="3600" b="1" dirty="0" smtClean="0"/>
            </a:br>
            <a:r>
              <a:rPr lang="en-US" sz="3600" b="1" dirty="0" smtClean="0"/>
              <a:t>Physical findings </a:t>
            </a:r>
            <a:r>
              <a:rPr lang="en-US" sz="3600" dirty="0" smtClean="0"/>
              <a:t/>
            </a:r>
            <a:br>
              <a:rPr lang="en-US" sz="3600" dirty="0" smtClean="0"/>
            </a:br>
            <a:r>
              <a:rPr lang="en-US" sz="3600" dirty="0" smtClean="0"/>
              <a:t>Hypertension most common which may be sustained or paroxysmal.</a:t>
            </a:r>
            <a:br>
              <a:rPr lang="en-US" sz="3600" dirty="0" smtClean="0"/>
            </a:br>
            <a:r>
              <a:rPr lang="en-US" sz="3600" dirty="0" smtClean="0"/>
              <a:t>. signs of catecholamine excess include tachycardia, tremor, , and </a:t>
            </a:r>
            <a:r>
              <a:rPr lang="en-US" sz="3600" dirty="0" err="1" smtClean="0"/>
              <a:t>Raynaud's</a:t>
            </a:r>
            <a:r>
              <a:rPr lang="en-US" sz="3600" dirty="0" smtClean="0"/>
              <a:t> phenomenon</a:t>
            </a:r>
            <a:r>
              <a:rPr lang="en-US" dirty="0" smtClean="0"/>
              <a:t>. </a:t>
            </a:r>
            <a:br>
              <a:rPr lang="en-US" dirty="0" smtClean="0"/>
            </a:br>
            <a:endParaRPr lang="en-US" dirty="0"/>
          </a:p>
        </p:txBody>
      </p:sp>
      <p:sp>
        <p:nvSpPr>
          <p:cNvPr id="3" name="Subtitle 2"/>
          <p:cNvSpPr>
            <a:spLocks noGrp="1"/>
          </p:cNvSpPr>
          <p:nvPr>
            <p:ph type="subTitle" idx="1"/>
          </p:nvPr>
        </p:nvSpPr>
        <p:spPr>
          <a:xfrm>
            <a:off x="381000" y="3733800"/>
            <a:ext cx="8305800" cy="2819400"/>
          </a:xfrm>
        </p:spPr>
        <p:txBody>
          <a:bodyPr>
            <a:normAutofit fontScale="77500" lnSpcReduction="20000"/>
          </a:bodyPr>
          <a:lstStyle/>
          <a:p>
            <a:pPr algn="l"/>
            <a:r>
              <a:rPr lang="en-US" b="1" dirty="0" smtClean="0"/>
              <a:t>Who should be evaluated? </a:t>
            </a:r>
            <a:endParaRPr lang="en-US" dirty="0" smtClean="0"/>
          </a:p>
          <a:p>
            <a:pPr algn="l"/>
            <a:r>
              <a:rPr lang="en-US" dirty="0" smtClean="0"/>
              <a:t>Priority for evaluation should be given to patients with: </a:t>
            </a:r>
          </a:p>
          <a:p>
            <a:pPr algn="l"/>
            <a:r>
              <a:rPr lang="en-US" dirty="0" smtClean="0"/>
              <a:t>• Headaches, sweating, and palpitations </a:t>
            </a:r>
          </a:p>
          <a:p>
            <a:pPr algn="l"/>
            <a:r>
              <a:rPr lang="en-US" dirty="0" smtClean="0"/>
              <a:t>• Incidental adrenal mass </a:t>
            </a:r>
          </a:p>
          <a:p>
            <a:pPr algn="l"/>
            <a:r>
              <a:rPr lang="en-US" dirty="0" smtClean="0"/>
              <a:t>• Hypertensive crisis with surgery, anesthesia, or parturition </a:t>
            </a:r>
          </a:p>
          <a:p>
            <a:pPr algn="l"/>
            <a:r>
              <a:rPr lang="en-US" dirty="0" smtClean="0"/>
              <a:t>• Family history of </a:t>
            </a:r>
            <a:r>
              <a:rPr lang="en-US" dirty="0" err="1" smtClean="0"/>
              <a:t>pheochromocytoma</a:t>
            </a:r>
            <a:endParaRPr lang="en-US" dirty="0" smtClean="0"/>
          </a:p>
          <a:p>
            <a:pPr algn="l"/>
            <a:r>
              <a:rPr lang="en-US" b="1" dirty="0" smtClean="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153400" cy="2743199"/>
          </a:xfrm>
        </p:spPr>
        <p:txBody>
          <a:bodyPr>
            <a:normAutofit fontScale="90000"/>
          </a:bodyPr>
          <a:lstStyle/>
          <a:p>
            <a:pPr algn="l"/>
            <a:r>
              <a:rPr lang="en-US" sz="3600" b="1" dirty="0" smtClean="0"/>
              <a:t>Localization of </a:t>
            </a:r>
            <a:r>
              <a:rPr lang="en-US" sz="3600" b="1" dirty="0" err="1" smtClean="0"/>
              <a:t>pheochromocytomas</a:t>
            </a:r>
            <a:r>
              <a:rPr lang="en-US" sz="3600" b="1" dirty="0" smtClean="0"/>
              <a:t> </a:t>
            </a:r>
            <a:r>
              <a:rPr lang="en-US" sz="3600" dirty="0" smtClean="0"/>
              <a:t/>
            </a:r>
            <a:br>
              <a:rPr lang="en-US" sz="3600" dirty="0" smtClean="0"/>
            </a:br>
            <a:r>
              <a:rPr lang="en-US" sz="3600" b="1" dirty="0" smtClean="0"/>
              <a:t>1</a:t>
            </a:r>
            <a:r>
              <a:rPr lang="en-US" sz="3600" dirty="0" smtClean="0"/>
              <a:t>. CT scan of the abdomen or pelvis </a:t>
            </a:r>
            <a:br>
              <a:rPr lang="en-US" sz="3600" dirty="0" smtClean="0"/>
            </a:br>
            <a:r>
              <a:rPr lang="en-US" sz="3600" dirty="0" smtClean="0"/>
              <a:t>2. Magnetic resonance imaging (MRI) </a:t>
            </a:r>
            <a:br>
              <a:rPr lang="en-US" sz="3600" dirty="0" smtClean="0"/>
            </a:br>
            <a:r>
              <a:rPr lang="en-US" sz="3600" dirty="0" smtClean="0"/>
              <a:t>3. </a:t>
            </a:r>
            <a:r>
              <a:rPr lang="en-US" sz="3600" dirty="0" err="1" smtClean="0"/>
              <a:t>Metalodobenzylguanidine</a:t>
            </a:r>
            <a:r>
              <a:rPr lang="en-US" sz="3600" dirty="0" smtClean="0"/>
              <a:t> </a:t>
            </a:r>
            <a:r>
              <a:rPr lang="en-US" dirty="0" smtClean="0"/>
              <a:t>(MIBG) </a:t>
            </a:r>
            <a:br>
              <a:rPr lang="en-US" dirty="0" smtClean="0"/>
            </a:br>
            <a:endParaRPr lang="en-US" dirty="0"/>
          </a:p>
        </p:txBody>
      </p:sp>
      <p:sp>
        <p:nvSpPr>
          <p:cNvPr id="3" name="Subtitle 2"/>
          <p:cNvSpPr>
            <a:spLocks noGrp="1"/>
          </p:cNvSpPr>
          <p:nvPr>
            <p:ph type="subTitle" idx="1"/>
          </p:nvPr>
        </p:nvSpPr>
        <p:spPr>
          <a:xfrm>
            <a:off x="304800" y="2590800"/>
            <a:ext cx="8610600" cy="4038600"/>
          </a:xfrm>
        </p:spPr>
        <p:txBody>
          <a:bodyPr>
            <a:noAutofit/>
          </a:bodyPr>
          <a:lstStyle/>
          <a:p>
            <a:pPr algn="l"/>
            <a:r>
              <a:rPr lang="en-US" sz="2800" b="1" dirty="0" smtClean="0"/>
              <a:t>Preoperative regimen: </a:t>
            </a:r>
            <a:endParaRPr lang="en-US" sz="2800" dirty="0" smtClean="0"/>
          </a:p>
          <a:p>
            <a:pPr algn="l"/>
            <a:r>
              <a:rPr lang="en-US" sz="2800" dirty="0" smtClean="0"/>
              <a:t>The goal of preoperative management to prevent cardiovascular morbidity due to severe hypertension. The standard medical preparation has been to treat patients with the </a:t>
            </a:r>
            <a:r>
              <a:rPr lang="en-US" sz="2800" dirty="0" err="1" smtClean="0"/>
              <a:t>nonslictive</a:t>
            </a:r>
            <a:r>
              <a:rPr lang="en-US" sz="2800" dirty="0" smtClean="0"/>
              <a:t> a-adrenergic blocker, </a:t>
            </a:r>
            <a:r>
              <a:rPr lang="en-US" sz="2800" dirty="0" err="1" smtClean="0"/>
              <a:t>phenoxybenzamine</a:t>
            </a:r>
            <a:r>
              <a:rPr lang="en-US" sz="2800" dirty="0" smtClean="0"/>
              <a:t>, for 4 weeks before surgery</a:t>
            </a:r>
            <a:r>
              <a:rPr lang="en-US" sz="2800" b="1" dirty="0" smtClean="0"/>
              <a:t>. </a:t>
            </a:r>
            <a:endParaRPr lang="en-US" sz="2800" dirty="0" smtClean="0"/>
          </a:p>
          <a:p>
            <a:pPr algn="l"/>
            <a:r>
              <a:rPr lang="en-US" sz="2800" smtClean="0"/>
              <a:t>beta-blocking </a:t>
            </a:r>
            <a:r>
              <a:rPr lang="en-US" sz="2800" dirty="0" smtClean="0"/>
              <a:t>drugs are used to control cardiac arrhythmias. In these cases, a-blockade should be in place first to avoid a paradoxical hypertensive crisis.</a:t>
            </a:r>
          </a:p>
          <a:p>
            <a:pPr algn="l"/>
            <a:r>
              <a:rPr lang="en-US" sz="2800" dirty="0" smtClean="0"/>
              <a:t> </a:t>
            </a:r>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534400" cy="2286000"/>
          </a:xfrm>
        </p:spPr>
        <p:txBody>
          <a:bodyPr>
            <a:normAutofit fontScale="90000"/>
          </a:bodyPr>
          <a:lstStyle/>
          <a:p>
            <a:r>
              <a:rPr lang="en-US" sz="3600" dirty="0" smtClean="0"/>
              <a:t>In addition to medications, many of these patients are volume depleted and require vigorous intravenous hydration the day before surgery.</a:t>
            </a: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304800" y="1905000"/>
            <a:ext cx="8382000" cy="4419600"/>
          </a:xfrm>
        </p:spPr>
        <p:txBody>
          <a:bodyPr>
            <a:normAutofit fontScale="92500" lnSpcReduction="10000"/>
          </a:bodyPr>
          <a:lstStyle/>
          <a:p>
            <a:pPr algn="l"/>
            <a:r>
              <a:rPr lang="en-US" b="1" dirty="0" smtClean="0"/>
              <a:t>NEUROBLASTOMA</a:t>
            </a:r>
            <a:endParaRPr lang="en-US" dirty="0" smtClean="0"/>
          </a:p>
          <a:p>
            <a:pPr lvl="0" algn="l"/>
            <a:r>
              <a:rPr lang="en-US" dirty="0" smtClean="0"/>
              <a:t>the most common </a:t>
            </a:r>
            <a:r>
              <a:rPr lang="en-US" dirty="0" err="1" smtClean="0"/>
              <a:t>extracranial</a:t>
            </a:r>
            <a:r>
              <a:rPr lang="en-US" dirty="0" smtClean="0"/>
              <a:t> solid tumor of childhood, </a:t>
            </a:r>
          </a:p>
          <a:p>
            <a:pPr lvl="0" algn="l">
              <a:buFont typeface="Arial" pitchFamily="34" charset="0"/>
              <a:buChar char="•"/>
            </a:pPr>
            <a:r>
              <a:rPr lang="en-US" dirty="0" smtClean="0"/>
              <a:t>80% of children are diagnosed at &lt; 4 years of age.</a:t>
            </a:r>
          </a:p>
          <a:p>
            <a:pPr lvl="0" algn="l">
              <a:buFont typeface="Arial" pitchFamily="34" charset="0"/>
              <a:buChar char="•"/>
            </a:pPr>
            <a:r>
              <a:rPr lang="en-US" dirty="0" smtClean="0"/>
              <a:t>These tumors are of neural crest cell origin and can occur anywhere in the </a:t>
            </a:r>
            <a:r>
              <a:rPr lang="en-US" dirty="0" err="1" smtClean="0"/>
              <a:t>neuroectodermal</a:t>
            </a:r>
            <a:r>
              <a:rPr lang="en-US" dirty="0" smtClean="0"/>
              <a:t> chain. </a:t>
            </a:r>
          </a:p>
          <a:p>
            <a:pPr lvl="0" algn="l">
              <a:buFont typeface="Arial" pitchFamily="34" charset="0"/>
              <a:buChar char="•"/>
            </a:pPr>
            <a:r>
              <a:rPr lang="en-US" dirty="0" smtClean="0"/>
              <a:t>Approximately 50% arise in the adrenal medulla, and most of the others occur along the sympathetic chain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153400" cy="4571999"/>
          </a:xfrm>
        </p:spPr>
        <p:txBody>
          <a:bodyPr>
            <a:normAutofit fontScale="90000"/>
          </a:bodyPr>
          <a:lstStyle/>
          <a:p>
            <a:pPr algn="l"/>
            <a:r>
              <a:rPr lang="en-US" sz="3600" b="1" dirty="0" err="1" smtClean="0"/>
              <a:t>Presention</a:t>
            </a:r>
            <a:r>
              <a:rPr lang="en-US" sz="3600" b="1" dirty="0" smtClean="0"/>
              <a:t>:</a:t>
            </a:r>
            <a:br>
              <a:rPr lang="en-US" sz="3600" b="1" dirty="0" smtClean="0"/>
            </a:br>
            <a:r>
              <a:rPr lang="en-US" sz="3600" dirty="0" smtClean="0"/>
              <a:t/>
            </a:r>
            <a:br>
              <a:rPr lang="en-US" sz="3600" dirty="0" smtClean="0"/>
            </a:br>
            <a:r>
              <a:rPr lang="en-US" sz="3600" dirty="0" smtClean="0"/>
              <a:t>Non specific :like  fever, abdominal pain, abdominal mass, weight loss, anemia, bone pain, and/or </a:t>
            </a:r>
            <a:r>
              <a:rPr lang="en-US" sz="3600" dirty="0" err="1" smtClean="0"/>
              <a:t>proptosis</a:t>
            </a:r>
            <a:r>
              <a:rPr lang="en-US" sz="3600" dirty="0" smtClean="0"/>
              <a:t> and </a:t>
            </a:r>
            <a:r>
              <a:rPr lang="en-US" sz="3600" dirty="0" err="1" smtClean="0"/>
              <a:t>perior</a:t>
            </a:r>
            <a:r>
              <a:rPr lang="en-US" sz="3600" dirty="0" smtClean="0"/>
              <a:t>- </a:t>
            </a:r>
            <a:r>
              <a:rPr lang="en-US" sz="3600" dirty="0" err="1" smtClean="0"/>
              <a:t>bital</a:t>
            </a:r>
            <a:r>
              <a:rPr lang="en-US" sz="3600" dirty="0" smtClean="0"/>
              <a:t> </a:t>
            </a:r>
            <a:r>
              <a:rPr lang="en-US" sz="3600" dirty="0" err="1" smtClean="0"/>
              <a:t>ecchymoses</a:t>
            </a:r>
            <a:r>
              <a:rPr lang="en-US" sz="3600" dirty="0" smtClean="0"/>
              <a:t>. </a:t>
            </a:r>
            <a:br>
              <a:rPr lang="en-US" sz="3600" dirty="0" smtClean="0"/>
            </a:br>
            <a:r>
              <a:rPr lang="en-US" sz="3600" dirty="0" err="1" smtClean="0"/>
              <a:t>Neuroblastomas</a:t>
            </a:r>
            <a:r>
              <a:rPr lang="en-US" sz="3600" dirty="0" smtClean="0"/>
              <a:t> may also present on prenatal </a:t>
            </a:r>
            <a:r>
              <a:rPr lang="en-US" sz="3600" dirty="0" err="1" smtClean="0"/>
              <a:t>Ultrasonography</a:t>
            </a:r>
            <a:r>
              <a:rPr lang="en-US" sz="3600" dirty="0" smtClean="0"/>
              <a:t>.</a:t>
            </a:r>
            <a:r>
              <a:rPr lang="en-US" dirty="0" smtClean="0"/>
              <a:t> </a:t>
            </a:r>
            <a:br>
              <a:rPr lang="en-US" dirty="0" smtClean="0"/>
            </a:br>
            <a:endParaRPr lang="en-US" dirty="0"/>
          </a:p>
        </p:txBody>
      </p:sp>
      <p:sp>
        <p:nvSpPr>
          <p:cNvPr id="3" name="Subtitle 2"/>
          <p:cNvSpPr>
            <a:spLocks noGrp="1"/>
          </p:cNvSpPr>
          <p:nvPr>
            <p:ph type="subTitle" idx="1"/>
          </p:nvPr>
        </p:nvSpPr>
        <p:spPr>
          <a:xfrm>
            <a:off x="457200" y="5105400"/>
            <a:ext cx="8077200" cy="1295400"/>
          </a:xfrm>
        </p:spPr>
        <p:txBody>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Staging System for </a:t>
            </a:r>
            <a:r>
              <a:rPr lang="en-US" b="1" dirty="0" err="1" smtClean="0"/>
              <a:t>Neuroblastoma</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8382000" cy="5715000"/>
          </a:xfrm>
        </p:spPr>
        <p:txBody>
          <a:bodyPr>
            <a:normAutofit fontScale="92500" lnSpcReduction="20000"/>
          </a:bodyPr>
          <a:lstStyle/>
          <a:p>
            <a:r>
              <a:rPr lang="en-US" b="1" dirty="0" smtClean="0"/>
              <a:t>Stage 1   </a:t>
            </a:r>
            <a:r>
              <a:rPr lang="en-US" dirty="0" smtClean="0"/>
              <a:t>Tumor confined to organ of origin with grossly complete excision</a:t>
            </a:r>
            <a:r>
              <a:rPr lang="en-US" b="1" dirty="0" smtClean="0"/>
              <a:t> </a:t>
            </a:r>
            <a:endParaRPr lang="en-US" dirty="0" smtClean="0"/>
          </a:p>
          <a:p>
            <a:r>
              <a:rPr lang="en-US" b="1" dirty="0" smtClean="0"/>
              <a:t>Stage 2A   </a:t>
            </a:r>
            <a:r>
              <a:rPr lang="en-US" dirty="0" smtClean="0"/>
              <a:t>Unilateral tumor with gross residual after resection </a:t>
            </a:r>
          </a:p>
          <a:p>
            <a:r>
              <a:rPr lang="en-US" b="1" dirty="0" smtClean="0"/>
              <a:t>Stage 2B  </a:t>
            </a:r>
            <a:r>
              <a:rPr lang="en-US" dirty="0" smtClean="0"/>
              <a:t>Unilateral tumor with positive </a:t>
            </a:r>
            <a:r>
              <a:rPr lang="en-US" dirty="0" err="1" smtClean="0"/>
              <a:t>ipsilateral</a:t>
            </a:r>
            <a:r>
              <a:rPr lang="en-US" dirty="0" smtClean="0"/>
              <a:t> lymph nodes</a:t>
            </a:r>
            <a:r>
              <a:rPr lang="en-US" b="1" dirty="0" smtClean="0"/>
              <a:t> </a:t>
            </a:r>
            <a:endParaRPr lang="en-US" dirty="0" smtClean="0"/>
          </a:p>
          <a:p>
            <a:r>
              <a:rPr lang="en-US" b="1" dirty="0" smtClean="0"/>
              <a:t>Stage 3   </a:t>
            </a:r>
            <a:r>
              <a:rPr lang="en-US" dirty="0" smtClean="0"/>
              <a:t>Tumor crossing the midline or positive </a:t>
            </a:r>
            <a:r>
              <a:rPr lang="en-US" dirty="0" err="1" smtClean="0"/>
              <a:t>contralateral</a:t>
            </a:r>
            <a:r>
              <a:rPr lang="en-US" dirty="0" smtClean="0"/>
              <a:t> lymph nodes</a:t>
            </a:r>
            <a:r>
              <a:rPr lang="en-US" b="1" dirty="0" smtClean="0"/>
              <a:t> </a:t>
            </a:r>
            <a:endParaRPr lang="en-US" dirty="0" smtClean="0"/>
          </a:p>
          <a:p>
            <a:r>
              <a:rPr lang="en-US" b="1" dirty="0" smtClean="0"/>
              <a:t>Stage </a:t>
            </a:r>
            <a:r>
              <a:rPr lang="en-US" dirty="0" smtClean="0"/>
              <a:t>4   Metastatic disease beyond regional lymph nodes</a:t>
            </a:r>
            <a:r>
              <a:rPr lang="en-US" b="1" dirty="0" smtClean="0"/>
              <a:t> </a:t>
            </a:r>
            <a:endParaRPr lang="en-US" dirty="0" smtClean="0"/>
          </a:p>
          <a:p>
            <a:r>
              <a:rPr lang="en-US" b="1" dirty="0" smtClean="0"/>
              <a:t>Stage 4S   </a:t>
            </a:r>
            <a:r>
              <a:rPr lang="en-US" dirty="0" smtClean="0"/>
              <a:t>Unilateral tumor with or without positive </a:t>
            </a:r>
            <a:r>
              <a:rPr lang="en-US" dirty="0" err="1" smtClean="0"/>
              <a:t>ipsilateral</a:t>
            </a:r>
            <a:r>
              <a:rPr lang="en-US" dirty="0" smtClean="0"/>
              <a:t> lymph nodes with metastatic disease limited to the liver, skin, and/or bone marrow</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3429001"/>
          </a:xfrm>
        </p:spPr>
        <p:txBody>
          <a:bodyPr>
            <a:normAutofit fontScale="90000"/>
          </a:bodyPr>
          <a:lstStyle/>
          <a:p>
            <a:pPr algn="l"/>
            <a:r>
              <a:rPr lang="en-US" sz="3600" b="1" dirty="0" smtClean="0"/>
              <a:t/>
            </a:r>
            <a:br>
              <a:rPr lang="en-US" sz="3600" b="1" dirty="0" smtClean="0"/>
            </a:br>
            <a:r>
              <a:rPr lang="en-US" sz="3600" b="1" dirty="0" smtClean="0"/>
              <a:t>Stage 4S  </a:t>
            </a:r>
            <a:r>
              <a:rPr lang="en-US" sz="3600" dirty="0" smtClean="0"/>
              <a:t>reflects a unique expression of metastatic </a:t>
            </a:r>
            <a:r>
              <a:rPr lang="en-US" sz="3600" dirty="0" err="1" smtClean="0"/>
              <a:t>neuroblastoma</a:t>
            </a:r>
            <a:r>
              <a:rPr lang="en-US" sz="3600" dirty="0" smtClean="0"/>
              <a:t>. Patients are generally &lt; 1 year of age and have localized primary tumors, as well as metastases limited to the liver, skin, and bone marrow. These tumors have a tendency to resolve with little or no treatment</a:t>
            </a:r>
            <a:r>
              <a:rPr lang="en-US" dirty="0" smtClean="0"/>
              <a:t>.</a:t>
            </a:r>
            <a:br>
              <a:rPr lang="en-US" dirty="0" smtClean="0"/>
            </a:br>
            <a:endParaRPr lang="en-US" dirty="0"/>
          </a:p>
        </p:txBody>
      </p:sp>
      <p:sp>
        <p:nvSpPr>
          <p:cNvPr id="3" name="Subtitle 2"/>
          <p:cNvSpPr>
            <a:spLocks noGrp="1"/>
          </p:cNvSpPr>
          <p:nvPr>
            <p:ph type="subTitle" idx="1"/>
          </p:nvPr>
        </p:nvSpPr>
        <p:spPr>
          <a:xfrm>
            <a:off x="533400" y="3886200"/>
            <a:ext cx="8001000" cy="2590800"/>
          </a:xfrm>
        </p:spPr>
        <p:txBody>
          <a:bodyPr>
            <a:normAutofit fontScale="85000" lnSpcReduction="20000"/>
          </a:bodyPr>
          <a:lstStyle/>
          <a:p>
            <a:pPr algn="l"/>
            <a:r>
              <a:rPr lang="en-US" b="1" dirty="0" smtClean="0"/>
              <a:t>urinary catecholamine metabolites measured </a:t>
            </a:r>
            <a:endParaRPr lang="en-US" dirty="0" smtClean="0"/>
          </a:p>
          <a:p>
            <a:pPr algn="l"/>
            <a:r>
              <a:rPr lang="en-US" dirty="0" smtClean="0"/>
              <a:t>In addition to radiographic evaluation, all patients undergo a 24-hour urine collection for measurement of catecholamine metabolites. Urinary </a:t>
            </a:r>
            <a:r>
              <a:rPr lang="en-US" dirty="0" err="1" smtClean="0"/>
              <a:t>homovanillic</a:t>
            </a:r>
            <a:r>
              <a:rPr lang="en-US" dirty="0" smtClean="0"/>
              <a:t> acid (HMA) and/or </a:t>
            </a:r>
            <a:r>
              <a:rPr lang="en-US" dirty="0" err="1" smtClean="0"/>
              <a:t>vanillyl</a:t>
            </a:r>
            <a:r>
              <a:rPr lang="en-US" dirty="0" smtClean="0"/>
              <a:t>- </a:t>
            </a:r>
            <a:r>
              <a:rPr lang="en-US" dirty="0" err="1" smtClean="0"/>
              <a:t>mandelic</a:t>
            </a:r>
            <a:r>
              <a:rPr lang="en-US" dirty="0" smtClean="0"/>
              <a:t> acid (VMA) levels are elevated in more than 90% of patients with </a:t>
            </a:r>
            <a:r>
              <a:rPr lang="en-US" dirty="0" err="1" smtClean="0"/>
              <a:t>neuroblastoma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382000" cy="2971799"/>
          </a:xfrm>
        </p:spPr>
        <p:txBody>
          <a:bodyPr>
            <a:normAutofit fontScale="90000"/>
          </a:bodyPr>
          <a:lstStyle/>
          <a:p>
            <a:pPr algn="l"/>
            <a:r>
              <a:rPr lang="en-US" sz="3200" b="1" dirty="0" smtClean="0"/>
              <a:t>MIBG scan </a:t>
            </a:r>
            <a:r>
              <a:rPr lang="en-US" sz="3200" dirty="0" smtClean="0"/>
              <a:t/>
            </a:r>
            <a:br>
              <a:rPr lang="en-US" sz="3200" dirty="0" smtClean="0"/>
            </a:br>
            <a:r>
              <a:rPr lang="en-US" sz="3200" dirty="0" smtClean="0"/>
              <a:t>(MIBG) is an amine precursor that is concentrated in </a:t>
            </a:r>
            <a:r>
              <a:rPr lang="en-US" sz="3200" dirty="0" err="1" smtClean="0"/>
              <a:t>neuroblas</a:t>
            </a:r>
            <a:r>
              <a:rPr lang="en-US" sz="3200" dirty="0" smtClean="0"/>
              <a:t>- </a:t>
            </a:r>
            <a:br>
              <a:rPr lang="en-US" sz="3200" dirty="0" smtClean="0"/>
            </a:br>
            <a:r>
              <a:rPr lang="en-US" sz="3200" dirty="0" err="1" smtClean="0"/>
              <a:t>tomas</a:t>
            </a:r>
            <a:r>
              <a:rPr lang="en-US" sz="3200" dirty="0" smtClean="0"/>
              <a:t> and other </a:t>
            </a:r>
            <a:r>
              <a:rPr lang="en-US" sz="3200" dirty="0" err="1" smtClean="0"/>
              <a:t>neuroendocrine</a:t>
            </a:r>
            <a:r>
              <a:rPr lang="en-US" sz="3200" dirty="0" smtClean="0"/>
              <a:t> tumors. MIBG scans are very sensitive for detecting </a:t>
            </a:r>
            <a:r>
              <a:rPr lang="en-US" sz="3200" dirty="0" err="1" smtClean="0"/>
              <a:t>neuroblastomas</a:t>
            </a:r>
            <a:r>
              <a:rPr lang="en-US" sz="3200" dirty="0" smtClean="0"/>
              <a:t>.</a:t>
            </a:r>
            <a:br>
              <a:rPr lang="en-US" sz="3200" dirty="0" smtClean="0"/>
            </a:br>
            <a:endParaRPr lang="en-US" sz="3200" dirty="0"/>
          </a:p>
        </p:txBody>
      </p:sp>
      <p:sp>
        <p:nvSpPr>
          <p:cNvPr id="3" name="Subtitle 2"/>
          <p:cNvSpPr>
            <a:spLocks noGrp="1"/>
          </p:cNvSpPr>
          <p:nvPr>
            <p:ph type="subTitle" idx="1"/>
          </p:nvPr>
        </p:nvSpPr>
        <p:spPr>
          <a:xfrm>
            <a:off x="381000" y="3276600"/>
            <a:ext cx="8001000" cy="3124200"/>
          </a:xfrm>
        </p:spPr>
        <p:txBody>
          <a:bodyPr>
            <a:normAutofit lnSpcReduction="10000"/>
          </a:bodyPr>
          <a:lstStyle/>
          <a:p>
            <a:pPr algn="l"/>
            <a:r>
              <a:rPr lang="en-US" b="1" dirty="0" smtClean="0"/>
              <a:t>Treatment :</a:t>
            </a:r>
            <a:endParaRPr lang="en-US" dirty="0" smtClean="0"/>
          </a:p>
          <a:p>
            <a:pPr lvl="0" algn="l">
              <a:buFont typeface="Arial" pitchFamily="34" charset="0"/>
              <a:buChar char="•"/>
            </a:pPr>
            <a:r>
              <a:rPr lang="en-US" dirty="0" smtClean="0"/>
              <a:t>Patients with low-stage favorable tumors may be treated with surgical excision alone. </a:t>
            </a:r>
          </a:p>
          <a:p>
            <a:pPr lvl="0" algn="l">
              <a:buFont typeface="Arial" pitchFamily="34" charset="0"/>
              <a:buChar char="•"/>
            </a:pPr>
            <a:r>
              <a:rPr lang="en-US" dirty="0" smtClean="0"/>
              <a:t>Patients with higher risk tumors require adjuvant </a:t>
            </a:r>
            <a:r>
              <a:rPr lang="en-US" dirty="0" err="1" smtClean="0"/>
              <a:t>multiagent</a:t>
            </a:r>
            <a:r>
              <a:rPr lang="en-US" dirty="0" smtClean="0"/>
              <a:t> chemotherapy and sometimes radiotherapy as well.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US" sz="3200" b="1" dirty="0" smtClean="0"/>
              <a:t>ADRENAL CORTICAL ADENOMA AND CARCINOMA</a:t>
            </a:r>
            <a:r>
              <a:rPr lang="en-US" sz="3200" dirty="0" smtClean="0"/>
              <a:t/>
            </a:r>
            <a:br>
              <a:rPr lang="en-US" sz="3200" dirty="0" smtClean="0"/>
            </a:br>
            <a:r>
              <a:rPr lang="en-US" sz="3200" dirty="0" smtClean="0"/>
              <a:t> </a:t>
            </a:r>
            <a:br>
              <a:rPr lang="en-US" sz="3200" dirty="0" smtClean="0"/>
            </a:br>
            <a:r>
              <a:rPr lang="en-US" sz="3200" dirty="0" smtClean="0"/>
              <a:t>Adrenal cortical adenomas and carcinomas may nonfunctioning or functioning</a:t>
            </a:r>
            <a:br>
              <a:rPr lang="en-US" sz="3200" dirty="0" smtClean="0"/>
            </a:br>
            <a:r>
              <a:rPr lang="en-US" sz="3200" dirty="0" smtClean="0"/>
              <a:t> The term functioning refers to metabolically active tumors that produce excessive amounts of adrenal cortical hormones. The most common clinical syndromes associated with a functioning adrenal cortical adenoma and functional carcinoma are primary </a:t>
            </a:r>
            <a:r>
              <a:rPr lang="en-US" sz="3200" dirty="0" err="1" smtClean="0"/>
              <a:t>hyperaldosteronism</a:t>
            </a:r>
            <a:r>
              <a:rPr lang="en-US" sz="3200" dirty="0" smtClean="0"/>
              <a:t> or Cushing's syndrome.  however, many patients also have evidence of </a:t>
            </a:r>
            <a:r>
              <a:rPr lang="en-US" sz="3200" dirty="0" err="1" smtClean="0"/>
              <a:t>virilization</a:t>
            </a:r>
            <a:r>
              <a:rPr lang="en-US" sz="3200" dirty="0" smtClean="0"/>
              <a:t> or Feminization </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normAutofit fontScale="90000"/>
          </a:bodyPr>
          <a:lstStyle/>
          <a:p>
            <a:r>
              <a:rPr lang="en-US" b="1" dirty="0" smtClean="0"/>
              <a:t>Cushing's syndrome </a:t>
            </a:r>
            <a:r>
              <a:rPr lang="en-US" dirty="0" smtClean="0"/>
              <a:t/>
            </a:r>
            <a:br>
              <a:rPr lang="en-US" dirty="0" smtClean="0"/>
            </a:br>
            <a:endParaRPr lang="en-US" dirty="0"/>
          </a:p>
        </p:txBody>
      </p:sp>
      <p:sp>
        <p:nvSpPr>
          <p:cNvPr id="3" name="Subtitle 2"/>
          <p:cNvSpPr>
            <a:spLocks noGrp="1"/>
          </p:cNvSpPr>
          <p:nvPr>
            <p:ph type="subTitle" idx="1"/>
          </p:nvPr>
        </p:nvSpPr>
        <p:spPr>
          <a:xfrm>
            <a:off x="381000" y="838200"/>
            <a:ext cx="8382000" cy="5638800"/>
          </a:xfrm>
        </p:spPr>
        <p:txBody>
          <a:bodyPr>
            <a:normAutofit fontScale="92500" lnSpcReduction="20000"/>
          </a:bodyPr>
          <a:lstStyle/>
          <a:p>
            <a:pPr algn="l"/>
            <a:r>
              <a:rPr lang="en-US" b="1" dirty="0" smtClean="0"/>
              <a:t>Cushing's syndrome is caused by excessive adrenal secretion of corticosteroid with a resulting characteristic clinical presentation of </a:t>
            </a:r>
            <a:r>
              <a:rPr lang="en-US" b="1" dirty="0" err="1" smtClean="0"/>
              <a:t>truncal</a:t>
            </a:r>
            <a:r>
              <a:rPr lang="en-US" b="1" dirty="0" smtClean="0"/>
              <a:t> obesity, impotence or </a:t>
            </a:r>
            <a:r>
              <a:rPr lang="en-US" b="1" dirty="0" err="1" smtClean="0"/>
              <a:t>gynecomastia</a:t>
            </a:r>
            <a:r>
              <a:rPr lang="en-US" b="1" dirty="0" smtClean="0"/>
              <a:t> in the male, increased bruising and </a:t>
            </a:r>
            <a:r>
              <a:rPr lang="en-US" b="1" dirty="0" err="1" smtClean="0"/>
              <a:t>striae</a:t>
            </a:r>
            <a:r>
              <a:rPr lang="en-US" b="1" dirty="0" smtClean="0"/>
              <a:t>, hypertension, osteoporosis, peripheral extremity muscle wasting, </a:t>
            </a:r>
          </a:p>
          <a:p>
            <a:pPr algn="l"/>
            <a:r>
              <a:rPr lang="en-US" b="1" dirty="0" smtClean="0"/>
              <a:t>Cushing's syndrome may be due to:</a:t>
            </a:r>
          </a:p>
          <a:p>
            <a:pPr lvl="0" algn="l"/>
            <a:r>
              <a:rPr lang="en-US" b="1" dirty="0" smtClean="0"/>
              <a:t>a pituitary adenoma (Cushing's disease, 70%), </a:t>
            </a:r>
          </a:p>
          <a:p>
            <a:pPr lvl="0" algn="l"/>
            <a:r>
              <a:rPr lang="en-US" b="1" dirty="0" smtClean="0"/>
              <a:t>an ectopic ACTH-producing tumor 10%</a:t>
            </a:r>
          </a:p>
          <a:p>
            <a:pPr lvl="0" algn="l"/>
            <a:r>
              <a:rPr lang="en-US" b="1" dirty="0" smtClean="0"/>
              <a:t>a primary adrenal cortical tumor (20%).</a:t>
            </a:r>
          </a:p>
          <a:p>
            <a:pPr algn="l"/>
            <a:r>
              <a:rPr lang="en-US" b="1" dirty="0" smtClean="0"/>
              <a:t> </a:t>
            </a:r>
          </a:p>
          <a:p>
            <a:pPr algn="l"/>
            <a:r>
              <a:rPr lang="en-US" b="1" dirty="0" smtClean="0"/>
              <a:t>Radiographic imaging tests </a:t>
            </a:r>
          </a:p>
          <a:p>
            <a:pPr algn="l"/>
            <a:r>
              <a:rPr lang="en-US" b="1" dirty="0" smtClean="0"/>
              <a:t>CT,  MRI,  or </a:t>
            </a:r>
            <a:r>
              <a:rPr lang="en-US" b="1" dirty="0" err="1" smtClean="0"/>
              <a:t>ultrasonography</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
          </a:xfrm>
        </p:spPr>
        <p:txBody>
          <a:bodyPr>
            <a:normAutofit fontScale="90000"/>
          </a:bodyPr>
          <a:lstStyle/>
          <a:p>
            <a:endParaRPr lang="en-US" dirty="0"/>
          </a:p>
        </p:txBody>
      </p:sp>
      <p:pic>
        <p:nvPicPr>
          <p:cNvPr id="1027" name="Picture 3" descr="C:\Documents and Settings\Mazin\Desktop\IMG_0256.JPG"/>
          <p:cNvPicPr>
            <a:picLocks noGrp="1" noChangeAspect="1" noChangeArrowheads="1"/>
          </p:cNvPicPr>
          <p:nvPr>
            <p:ph idx="1"/>
          </p:nvPr>
        </p:nvPicPr>
        <p:blipFill>
          <a:blip r:embed="rId2"/>
          <a:srcRect/>
          <a:stretch>
            <a:fillRect/>
          </a:stretch>
        </p:blipFill>
        <p:spPr bwMode="auto">
          <a:xfrm>
            <a:off x="838200" y="381000"/>
            <a:ext cx="78486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3581400"/>
          </a:xfrm>
        </p:spPr>
        <p:txBody>
          <a:bodyPr>
            <a:normAutofit fontScale="90000"/>
          </a:bodyPr>
          <a:lstStyle/>
          <a:p>
            <a:pPr algn="l"/>
            <a:r>
              <a:rPr lang="en-US" sz="3100" dirty="0" smtClean="0"/>
              <a:t>In patients with Cushing's syndrome due to a primary adrenal tumor, the underlying pathology may be a benign adenoma or an adrenal cortical carcinoma. An adrenal adenoma is more likely when the size of the lesion is &lt; 6 cm and when pure Cushing's syndrome is present</a:t>
            </a:r>
            <a:r>
              <a:rPr lang="en-US" dirty="0" smtClean="0"/>
              <a:t/>
            </a:r>
            <a:br>
              <a:rPr lang="en-US" dirty="0" smtClean="0"/>
            </a:br>
            <a:endParaRPr lang="en-US" dirty="0"/>
          </a:p>
        </p:txBody>
      </p:sp>
      <p:sp>
        <p:nvSpPr>
          <p:cNvPr id="3" name="Subtitle 2"/>
          <p:cNvSpPr>
            <a:spLocks noGrp="1"/>
          </p:cNvSpPr>
          <p:nvPr>
            <p:ph type="subTitle" idx="1"/>
          </p:nvPr>
        </p:nvSpPr>
        <p:spPr>
          <a:xfrm>
            <a:off x="457200" y="3124200"/>
            <a:ext cx="7924800" cy="3352800"/>
          </a:xfrm>
        </p:spPr>
        <p:txBody>
          <a:bodyPr>
            <a:normAutofit fontScale="92500" lnSpcReduction="20000"/>
          </a:bodyPr>
          <a:lstStyle/>
          <a:p>
            <a:pPr algn="l"/>
            <a:r>
              <a:rPr lang="en-US" sz="3500" b="1" dirty="0" smtClean="0"/>
              <a:t>treatment for Cushing's disease </a:t>
            </a:r>
            <a:endParaRPr lang="en-US" sz="3500" dirty="0" smtClean="0"/>
          </a:p>
          <a:p>
            <a:pPr lvl="0" algn="l"/>
            <a:r>
              <a:rPr lang="en-US" sz="3500" dirty="0" smtClean="0"/>
              <a:t>Cushing's disease of pituitary origin treated by  </a:t>
            </a:r>
            <a:r>
              <a:rPr lang="en-US" sz="3500" dirty="0" err="1" smtClean="0"/>
              <a:t>transsphenoidal</a:t>
            </a:r>
            <a:r>
              <a:rPr lang="en-US" sz="3500" dirty="0" smtClean="0"/>
              <a:t> </a:t>
            </a:r>
            <a:r>
              <a:rPr lang="en-US" sz="3500" dirty="0" err="1" smtClean="0"/>
              <a:t>hypophysectomy</a:t>
            </a:r>
            <a:endParaRPr lang="en-US" sz="3500" dirty="0" smtClean="0"/>
          </a:p>
          <a:p>
            <a:pPr algn="l"/>
            <a:r>
              <a:rPr lang="en-US" sz="3500" dirty="0" smtClean="0"/>
              <a:t> IF treatment is ineffective then bilateral surgical </a:t>
            </a:r>
            <a:r>
              <a:rPr lang="en-US" sz="3500" dirty="0" err="1" smtClean="0"/>
              <a:t>adrenalectomy</a:t>
            </a:r>
            <a:r>
              <a:rPr lang="en-US" sz="3500" dirty="0" smtClean="0"/>
              <a:t> </a:t>
            </a:r>
          </a:p>
          <a:p>
            <a:pPr lvl="0" algn="l"/>
            <a:r>
              <a:rPr lang="en-US" sz="3500" dirty="0" smtClean="0"/>
              <a:t>Cushing's syndrome due to a primary adrenal tumor treated by Surgical </a:t>
            </a:r>
            <a:r>
              <a:rPr lang="en-US" sz="3500" dirty="0" err="1" smtClean="0"/>
              <a:t>adrenalectomy</a:t>
            </a:r>
            <a:endParaRPr lang="en-US" sz="35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3200" dirty="0" smtClean="0"/>
              <a:t>Clinical presentation of adrenal cortical carcinoma :</a:t>
            </a:r>
            <a:br>
              <a:rPr lang="en-US" sz="3200" dirty="0" smtClean="0"/>
            </a:br>
            <a:r>
              <a:rPr lang="en-US" sz="3200" dirty="0" smtClean="0"/>
              <a:t>50% functioning with symptoms related to excessive adrenal cortical steroid production. </a:t>
            </a:r>
            <a:br>
              <a:rPr lang="en-US" sz="3200" dirty="0" smtClean="0"/>
            </a:br>
            <a:r>
              <a:rPr lang="en-US" sz="3200" dirty="0" smtClean="0"/>
              <a:t>50% are nonfunctioning tumors and these patients present with nonspecific symptoms such as abdominal pain, mass, fatigue, and weight loss. </a:t>
            </a:r>
            <a:br>
              <a:rPr lang="en-US" sz="3200" dirty="0" smtClean="0"/>
            </a:br>
            <a:r>
              <a:rPr lang="en-US" sz="3200" dirty="0" smtClean="0"/>
              <a:t> </a:t>
            </a:r>
            <a:br>
              <a:rPr lang="en-US" sz="3200" dirty="0" smtClean="0"/>
            </a:br>
            <a:r>
              <a:rPr lang="en-US" sz="3200" b="1" dirty="0" smtClean="0"/>
              <a:t>Treatment : </a:t>
            </a:r>
            <a:r>
              <a:rPr lang="en-US" sz="3200" dirty="0" smtClean="0"/>
              <a:t>Complete surgical excision</a:t>
            </a:r>
            <a:br>
              <a:rPr lang="en-US" sz="3200" dirty="0" smtClean="0"/>
            </a:b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382000" cy="2743199"/>
          </a:xfrm>
        </p:spPr>
        <p:txBody>
          <a:bodyPr>
            <a:normAutofit fontScale="90000"/>
          </a:bodyPr>
          <a:lstStyle/>
          <a:p>
            <a:pPr algn="l"/>
            <a:r>
              <a:rPr lang="en-US" sz="3600" b="1" dirty="0" smtClean="0"/>
              <a:t>PRIMARY ALDOSTERONISM</a:t>
            </a:r>
            <a:r>
              <a:rPr lang="en-US" sz="3600" dirty="0" smtClean="0"/>
              <a:t/>
            </a:r>
            <a:br>
              <a:rPr lang="en-US" sz="3600" dirty="0" smtClean="0"/>
            </a:br>
            <a:r>
              <a:rPr lang="en-US" sz="3600" dirty="0" smtClean="0"/>
              <a:t>It is a secondary cause of hypertension characterized by excessive and unregulated secretion of </a:t>
            </a:r>
            <a:r>
              <a:rPr lang="en-US" sz="3600" dirty="0" err="1" smtClean="0"/>
              <a:t>aldosterone</a:t>
            </a:r>
            <a:r>
              <a:rPr lang="en-US" dirty="0" smtClean="0"/>
              <a:t>.</a:t>
            </a:r>
            <a:br>
              <a:rPr lang="en-US" dirty="0" smtClean="0"/>
            </a:br>
            <a:endParaRPr lang="en-US" dirty="0"/>
          </a:p>
        </p:txBody>
      </p:sp>
      <p:sp>
        <p:nvSpPr>
          <p:cNvPr id="3" name="Subtitle 2"/>
          <p:cNvSpPr>
            <a:spLocks noGrp="1"/>
          </p:cNvSpPr>
          <p:nvPr>
            <p:ph type="subTitle" idx="1"/>
          </p:nvPr>
        </p:nvSpPr>
        <p:spPr>
          <a:xfrm>
            <a:off x="381000" y="2819400"/>
            <a:ext cx="8077200" cy="3581400"/>
          </a:xfrm>
        </p:spPr>
        <p:txBody>
          <a:bodyPr/>
          <a:lstStyle/>
          <a:p>
            <a:pPr algn="l"/>
            <a:r>
              <a:rPr lang="en-US" b="1" dirty="0" smtClean="0"/>
              <a:t>Etiology</a:t>
            </a:r>
            <a:endParaRPr lang="en-US" dirty="0" smtClean="0"/>
          </a:p>
          <a:p>
            <a:pPr lvl="0" algn="l"/>
            <a:r>
              <a:rPr lang="en-US" dirty="0" smtClean="0"/>
              <a:t>An adrenal cortical adenoma </a:t>
            </a:r>
          </a:p>
          <a:p>
            <a:pPr lvl="0" algn="l"/>
            <a:r>
              <a:rPr lang="en-US" dirty="0" smtClean="0"/>
              <a:t>bilateral adrenal hyperplasia </a:t>
            </a:r>
          </a:p>
          <a:p>
            <a:pPr algn="l"/>
            <a:r>
              <a:rPr lang="en-US" dirty="0" smtClean="0"/>
              <a:t>This distinction is important because adenomas respond to surgery, whereas hyperplasia is treated medically.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382000" cy="2743199"/>
          </a:xfrm>
        </p:spPr>
        <p:txBody>
          <a:bodyPr>
            <a:normAutofit fontScale="90000"/>
          </a:bodyPr>
          <a:lstStyle/>
          <a:p>
            <a:pPr algn="l"/>
            <a:r>
              <a:rPr lang="en-US" dirty="0" smtClean="0"/>
              <a:t/>
            </a:r>
            <a:br>
              <a:rPr lang="en-US" dirty="0" smtClean="0"/>
            </a:br>
            <a:r>
              <a:rPr lang="en-US" sz="3600" b="1" dirty="0" smtClean="0"/>
              <a:t>Clinical features</a:t>
            </a:r>
            <a:r>
              <a:rPr lang="en-US" sz="3600" dirty="0" smtClean="0"/>
              <a:t/>
            </a:r>
            <a:br>
              <a:rPr lang="en-US" sz="3600" dirty="0" smtClean="0"/>
            </a:br>
            <a:r>
              <a:rPr lang="en-US" sz="3600" dirty="0" smtClean="0"/>
              <a:t>Hypertension is a central feature of the disease. </a:t>
            </a:r>
            <a:br>
              <a:rPr lang="en-US" sz="3600" dirty="0" smtClean="0"/>
            </a:br>
            <a:r>
              <a:rPr lang="en-US" sz="3600" dirty="0" smtClean="0"/>
              <a:t>Other symptoms are nonspecific and may include </a:t>
            </a:r>
            <a:r>
              <a:rPr lang="en-US" sz="3600" dirty="0" err="1" smtClean="0"/>
              <a:t>polyuria</a:t>
            </a:r>
            <a:r>
              <a:rPr lang="en-US" sz="3600" dirty="0" smtClean="0"/>
              <a:t>, </a:t>
            </a:r>
            <a:r>
              <a:rPr lang="en-US" sz="3600" dirty="0" err="1" smtClean="0"/>
              <a:t>nocturia</a:t>
            </a:r>
            <a:r>
              <a:rPr lang="en-US" sz="3600" dirty="0" smtClean="0"/>
              <a:t>, proximal muscle weakness, and headaches </a:t>
            </a:r>
            <a:endParaRPr lang="en-US" sz="3600" dirty="0"/>
          </a:p>
        </p:txBody>
      </p:sp>
      <p:sp>
        <p:nvSpPr>
          <p:cNvPr id="3" name="Subtitle 2"/>
          <p:cNvSpPr>
            <a:spLocks noGrp="1"/>
          </p:cNvSpPr>
          <p:nvPr>
            <p:ph type="subTitle" idx="1"/>
          </p:nvPr>
        </p:nvSpPr>
        <p:spPr>
          <a:xfrm>
            <a:off x="457200" y="3200400"/>
            <a:ext cx="8153400" cy="3276600"/>
          </a:xfrm>
        </p:spPr>
        <p:txBody>
          <a:bodyPr>
            <a:normAutofit lnSpcReduction="10000"/>
          </a:bodyPr>
          <a:lstStyle/>
          <a:p>
            <a:pPr algn="l"/>
            <a:r>
              <a:rPr lang="en-US" b="1" dirty="0" smtClean="0"/>
              <a:t>The biochemical features of primary </a:t>
            </a:r>
            <a:r>
              <a:rPr lang="en-US" b="1" dirty="0" err="1" smtClean="0"/>
              <a:t>aldosteronism</a:t>
            </a:r>
            <a:r>
              <a:rPr lang="en-US" b="1" dirty="0" smtClean="0"/>
              <a:t>. </a:t>
            </a:r>
            <a:endParaRPr lang="en-US" dirty="0" smtClean="0"/>
          </a:p>
          <a:p>
            <a:pPr algn="l"/>
            <a:r>
              <a:rPr lang="en-US" b="1" dirty="0" smtClean="0"/>
              <a:t>1</a:t>
            </a:r>
            <a:r>
              <a:rPr lang="en-US" dirty="0" smtClean="0"/>
              <a:t>. </a:t>
            </a:r>
            <a:r>
              <a:rPr lang="en-US" dirty="0" err="1" smtClean="0"/>
              <a:t>Hypokalemia</a:t>
            </a:r>
            <a:r>
              <a:rPr lang="en-US" dirty="0" smtClean="0"/>
              <a:t> </a:t>
            </a:r>
          </a:p>
          <a:p>
            <a:pPr algn="l"/>
            <a:r>
              <a:rPr lang="en-US" dirty="0" smtClean="0"/>
              <a:t>2. High plasma </a:t>
            </a:r>
            <a:r>
              <a:rPr lang="en-US" dirty="0" err="1" smtClean="0"/>
              <a:t>aldosterone</a:t>
            </a:r>
            <a:r>
              <a:rPr lang="en-US" dirty="0" smtClean="0"/>
              <a:t> </a:t>
            </a:r>
          </a:p>
          <a:p>
            <a:pPr algn="l"/>
            <a:r>
              <a:rPr lang="en-US" dirty="0" smtClean="0"/>
              <a:t>3. Low plasma </a:t>
            </a:r>
            <a:r>
              <a:rPr lang="en-US" dirty="0" err="1" smtClean="0"/>
              <a:t>renin</a:t>
            </a:r>
            <a:r>
              <a:rPr lang="en-US" dirty="0" smtClean="0"/>
              <a:t> activity </a:t>
            </a:r>
          </a:p>
          <a:p>
            <a:pPr algn="l"/>
            <a:r>
              <a:rPr lang="en-US" dirty="0" smtClean="0"/>
              <a:t>4. Metabolic alkalosis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3371850"/>
          </a:xfrm>
        </p:spPr>
        <p:txBody>
          <a:bodyPr>
            <a:normAutofit fontScale="90000"/>
          </a:bodyPr>
          <a:lstStyle/>
          <a:p>
            <a:pPr algn="l"/>
            <a:r>
              <a:rPr lang="en-US" sz="3600" b="1" dirty="0" smtClean="0"/>
              <a:t>Screened for the disease </a:t>
            </a:r>
            <a:r>
              <a:rPr lang="en-US" sz="3600" dirty="0" smtClean="0"/>
              <a:t/>
            </a:r>
            <a:br>
              <a:rPr lang="en-US" sz="3600" dirty="0" smtClean="0"/>
            </a:br>
            <a:r>
              <a:rPr lang="en-US" sz="3600" dirty="0" smtClean="0"/>
              <a:t> A Hypertensive patients with: </a:t>
            </a:r>
            <a:br>
              <a:rPr lang="en-US" sz="3600" dirty="0" smtClean="0"/>
            </a:br>
            <a:r>
              <a:rPr lang="en-US" sz="3600" dirty="0" smtClean="0"/>
              <a:t>• Spontaneous </a:t>
            </a:r>
            <a:r>
              <a:rPr lang="en-US" sz="3600" dirty="0" err="1" smtClean="0"/>
              <a:t>hypokalemia</a:t>
            </a:r>
            <a:r>
              <a:rPr lang="en-US" sz="3600" dirty="0" smtClean="0"/>
              <a:t> </a:t>
            </a:r>
            <a:br>
              <a:rPr lang="en-US" sz="3600" dirty="0" smtClean="0"/>
            </a:br>
            <a:r>
              <a:rPr lang="en-US" sz="3600" dirty="0" smtClean="0"/>
              <a:t>• Moderately severe </a:t>
            </a:r>
            <a:r>
              <a:rPr lang="en-US" sz="3600" dirty="0" err="1" smtClean="0"/>
              <a:t>hypokalemia</a:t>
            </a:r>
            <a:r>
              <a:rPr lang="en-US" sz="3600" dirty="0" smtClean="0"/>
              <a:t> after conventional diuretic therapy </a:t>
            </a:r>
            <a:br>
              <a:rPr lang="en-US" sz="3600" dirty="0" smtClean="0"/>
            </a:br>
            <a:r>
              <a:rPr lang="en-US" sz="3600" dirty="0" smtClean="0"/>
              <a:t>• Refractory hypertension</a:t>
            </a:r>
            <a:r>
              <a:rPr lang="en-US" dirty="0" smtClean="0"/>
              <a:t/>
            </a:r>
            <a:br>
              <a:rPr lang="en-US" dirty="0" smtClean="0"/>
            </a:br>
            <a:endParaRPr lang="en-US" dirty="0"/>
          </a:p>
        </p:txBody>
      </p:sp>
      <p:sp>
        <p:nvSpPr>
          <p:cNvPr id="3" name="Subtitle 2"/>
          <p:cNvSpPr>
            <a:spLocks noGrp="1"/>
          </p:cNvSpPr>
          <p:nvPr>
            <p:ph type="subTitle" idx="1"/>
          </p:nvPr>
        </p:nvSpPr>
        <p:spPr>
          <a:xfrm>
            <a:off x="381000" y="3886200"/>
            <a:ext cx="8458200" cy="2667000"/>
          </a:xfrm>
        </p:spPr>
        <p:txBody>
          <a:bodyPr/>
          <a:lstStyle/>
          <a:p>
            <a:pPr algn="l"/>
            <a:r>
              <a:rPr lang="en-US" b="1" dirty="0" smtClean="0"/>
              <a:t>How is the diagnosis confirmed? </a:t>
            </a:r>
            <a:endParaRPr lang="en-US" dirty="0" smtClean="0"/>
          </a:p>
          <a:p>
            <a:pPr algn="l"/>
            <a:r>
              <a:rPr lang="en-US" dirty="0" smtClean="0"/>
              <a:t>The best way to confirm the diagnosis of primary </a:t>
            </a:r>
            <a:r>
              <a:rPr lang="en-US" dirty="0" err="1" smtClean="0"/>
              <a:t>aldosteronism</a:t>
            </a:r>
            <a:r>
              <a:rPr lang="en-US" dirty="0" smtClean="0"/>
              <a:t> is to demonstrate </a:t>
            </a:r>
            <a:r>
              <a:rPr lang="en-US" dirty="0" err="1" smtClean="0"/>
              <a:t>nonsuppressible</a:t>
            </a:r>
            <a:r>
              <a:rPr lang="en-US" dirty="0" smtClean="0"/>
              <a:t> </a:t>
            </a:r>
            <a:r>
              <a:rPr lang="en-US" dirty="0" err="1" smtClean="0"/>
              <a:t>aldosterone</a:t>
            </a:r>
            <a:r>
              <a:rPr lang="en-US" dirty="0" smtClean="0"/>
              <a:t> secretion during prolonged salt repletion.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708</Words>
  <Application>Microsoft Office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Disorders of the adrenal glands  </vt:lpstr>
      <vt:lpstr>ADRENAL CORTICAL ADENOMA AND CARCINOMA   Adrenal cortical adenomas and carcinomas may nonfunctioning or functioning  The term functioning refers to metabolically active tumors that produce excessive amounts of adrenal cortical hormones. The most common clinical syndromes associated with a functioning adrenal cortical adenoma and functional carcinoma are primary hyperaldosteronism or Cushing's syndrome.  however, many patients also have evidence of virilization or Feminization  </vt:lpstr>
      <vt:lpstr>Cushing's syndrome  </vt:lpstr>
      <vt:lpstr>Slide 4</vt:lpstr>
      <vt:lpstr>In patients with Cushing's syndrome due to a primary adrenal tumor, the underlying pathology may be a benign adenoma or an adrenal cortical carcinoma. An adrenal adenoma is more likely when the size of the lesion is &lt; 6 cm and when pure Cushing's syndrome is present </vt:lpstr>
      <vt:lpstr>Clinical presentation of adrenal cortical carcinoma : 50% functioning with symptoms related to excessive adrenal cortical steroid production.  50% are nonfunctioning tumors and these patients present with nonspecific symptoms such as abdominal pain, mass, fatigue, and weight loss.    Treatment : Complete surgical excision </vt:lpstr>
      <vt:lpstr>PRIMARY ALDOSTERONISM It is a secondary cause of hypertension characterized by excessive and unregulated secretion of aldosterone. </vt:lpstr>
      <vt:lpstr> Clinical features Hypertension is a central feature of the disease.  Other symptoms are nonspecific and may include polyuria, nocturia, proximal muscle weakness, and headaches </vt:lpstr>
      <vt:lpstr>Screened for the disease   A Hypertensive patients with:  • Spontaneous hypokalemia  • Moderately severe hypokalemia after conventional diuretic therapy  • Refractory hypertension </vt:lpstr>
      <vt:lpstr>The localization procedures  Computed tomographic (CT) scan of the adrenals, Bilaterally enlarged adrenals suggest hyperplasia Scintigraphy  Adrenal vein sampling for aldosterone </vt:lpstr>
      <vt:lpstr>PHEOCHROMOCYTOMA Pheochromocytoma is a tumor derived from chromaffin cells that is associated with pathologic secretion of catecholamines (norepinephrine and epinephrine). </vt:lpstr>
      <vt:lpstr> Rule of 10%  10%  of tumors are:  Extra-adrenal  Malignant  Associated with MEN syndromes  Bilateral  Pediatric </vt:lpstr>
      <vt:lpstr> Physical findings  Hypertension most common which may be sustained or paroxysmal. . signs of catecholamine excess include tachycardia, tremor, , and Raynaud's phenomenon.  </vt:lpstr>
      <vt:lpstr>Localization of pheochromocytomas  1. CT scan of the abdomen or pelvis  2. Magnetic resonance imaging (MRI)  3. Metalodobenzylguanidine (MIBG)  </vt:lpstr>
      <vt:lpstr>In addition to medications, many of these patients are volume depleted and require vigorous intravenous hydration the day before surgery.   </vt:lpstr>
      <vt:lpstr>Presention:  Non specific :like  fever, abdominal pain, abdominal mass, weight loss, anemia, bone pain, and/or proptosis and perior- bital ecchymoses.  Neuroblastomas may also present on prenatal Ultrasonography.  </vt:lpstr>
      <vt:lpstr>Staging System for Neuroblastoma </vt:lpstr>
      <vt:lpstr> Stage 4S  reflects a unique expression of metastatic neuroblastoma. Patients are generally &lt; 1 year of age and have localized primary tumors, as well as metastases limited to the liver, skin, and bone marrow. These tumors have a tendency to resolve with little or no treatment. </vt:lpstr>
      <vt:lpstr>MIBG scan  (MIBG) is an amine precursor that is concentrated in neuroblas-  tomas and other neuroendocrine tumors. MIBG scans are very sensitive for detecting neuroblastomas.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the adrenal glands  </dc:title>
  <dc:creator/>
  <cp:lastModifiedBy> </cp:lastModifiedBy>
  <cp:revision>13</cp:revision>
  <dcterms:created xsi:type="dcterms:W3CDTF">2006-08-16T00:00:00Z</dcterms:created>
  <dcterms:modified xsi:type="dcterms:W3CDTF">2016-01-09T08:01:28Z</dcterms:modified>
</cp:coreProperties>
</file>