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80"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81" r:id="rId19"/>
    <p:sldId id="272" r:id="rId20"/>
    <p:sldId id="273" r:id="rId21"/>
    <p:sldId id="274" r:id="rId22"/>
    <p:sldId id="275" r:id="rId23"/>
    <p:sldId id="276" r:id="rId24"/>
    <p:sldId id="277" r:id="rId25"/>
    <p:sldId id="278" r:id="rId26"/>
    <p:sldId id="27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11/7/2012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11/7/2012</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11/7/2012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11/7/2012</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1"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11/7/2012</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9"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11/7/2012</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11/7/2012</a:t>
            </a:fld>
            <a:endParaRPr lang="en-US"/>
          </a:p>
        </p:txBody>
      </p:sp>
      <p:sp>
        <p:nvSpPr>
          <p:cNvPr id="3" name="Footer Placeholder 2"/>
          <p:cNvSpPr>
            <a:spLocks noGrp="1"/>
          </p:cNvSpPr>
          <p:nvPr>
            <p:ph type="ftr" sz="quarter" idx="3"/>
          </p:nvPr>
        </p:nvSpPr>
        <p:spPr>
          <a:xfrm rot="5400000">
            <a:off x="6990187"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6629400" cy="1219201"/>
          </a:xfrm>
        </p:spPr>
        <p:txBody>
          <a:bodyPr>
            <a:normAutofit/>
          </a:bodyPr>
          <a:lstStyle/>
          <a:p>
            <a:r>
              <a:rPr lang="en-US" sz="6600" b="0" u="sng" dirty="0" smtClean="0">
                <a:solidFill>
                  <a:srgbClr val="0070C0"/>
                </a:solidFill>
                <a:latin typeface="Colonna MT" pitchFamily="82" charset="0"/>
              </a:rPr>
              <a:t>Appendix</a:t>
            </a:r>
            <a:endParaRPr lang="ar-IQ" sz="6600" b="0" u="sng" dirty="0">
              <a:solidFill>
                <a:srgbClr val="0070C0"/>
              </a:solidFill>
              <a:latin typeface="Colonna MT" pitchFamily="82" charset="0"/>
            </a:endParaRPr>
          </a:p>
        </p:txBody>
      </p:sp>
      <p:sp>
        <p:nvSpPr>
          <p:cNvPr id="3" name="Subtitle 2"/>
          <p:cNvSpPr>
            <a:spLocks noGrp="1"/>
          </p:cNvSpPr>
          <p:nvPr>
            <p:ph type="subTitle" idx="1"/>
          </p:nvPr>
        </p:nvSpPr>
        <p:spPr>
          <a:xfrm>
            <a:off x="4038600" y="6019800"/>
            <a:ext cx="6553200" cy="457200"/>
          </a:xfrm>
        </p:spPr>
        <p:txBody>
          <a:bodyPr>
            <a:noAutofit/>
          </a:bodyPr>
          <a:lstStyle/>
          <a:p>
            <a:r>
              <a:rPr lang="en-US" sz="4000" dirty="0" smtClean="0">
                <a:solidFill>
                  <a:srgbClr val="0070C0"/>
                </a:solidFill>
                <a:latin typeface="Magneto" pitchFamily="82" charset="0"/>
              </a:rPr>
              <a:t>Dr. </a:t>
            </a:r>
            <a:r>
              <a:rPr lang="en-US" sz="4000" dirty="0" err="1" smtClean="0">
                <a:solidFill>
                  <a:srgbClr val="0070C0"/>
                </a:solidFill>
                <a:latin typeface="Magneto" pitchFamily="82" charset="0"/>
              </a:rPr>
              <a:t>Alaa</a:t>
            </a:r>
            <a:r>
              <a:rPr lang="en-US" sz="4000" dirty="0" smtClean="0">
                <a:solidFill>
                  <a:srgbClr val="0070C0"/>
                </a:solidFill>
                <a:latin typeface="Magneto" pitchFamily="82" charset="0"/>
              </a:rPr>
              <a:t> </a:t>
            </a:r>
            <a:r>
              <a:rPr lang="en-US" sz="4000" dirty="0" err="1" smtClean="0">
                <a:solidFill>
                  <a:srgbClr val="0070C0"/>
                </a:solidFill>
                <a:latin typeface="Magneto" pitchFamily="82" charset="0"/>
              </a:rPr>
              <a:t>Jamel</a:t>
            </a:r>
            <a:endParaRPr lang="ar-IQ" sz="4000" dirty="0">
              <a:solidFill>
                <a:srgbClr val="0070C0"/>
              </a:solidFill>
              <a:latin typeface="Magneto" pitchFamily="82" charset="0"/>
            </a:endParaRPr>
          </a:p>
        </p:txBody>
      </p:sp>
    </p:spTree>
    <p:extLst>
      <p:ext uri="{BB962C8B-B14F-4D97-AF65-F5344CB8AC3E}">
        <p14:creationId xmlns:p14="http://schemas.microsoft.com/office/powerpoint/2010/main" val="63966783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76200"/>
            <a:ext cx="7467600" cy="198438"/>
          </a:xfrm>
        </p:spPr>
        <p:txBody>
          <a:bodyPr>
            <a:normAutofit fontScale="90000"/>
          </a:bodyPr>
          <a:lstStyle/>
          <a:p>
            <a:endParaRPr lang="ar-IQ" dirty="0"/>
          </a:p>
        </p:txBody>
      </p:sp>
      <p:sp>
        <p:nvSpPr>
          <p:cNvPr id="3" name="Content Placeholder 2"/>
          <p:cNvSpPr>
            <a:spLocks noGrp="1"/>
          </p:cNvSpPr>
          <p:nvPr>
            <p:ph sz="quarter" idx="1"/>
          </p:nvPr>
        </p:nvSpPr>
        <p:spPr>
          <a:xfrm>
            <a:off x="457200" y="304800"/>
            <a:ext cx="7467600" cy="6169152"/>
          </a:xfrm>
        </p:spPr>
        <p:txBody>
          <a:bodyPr>
            <a:normAutofit fontScale="92500" lnSpcReduction="10000"/>
          </a:bodyPr>
          <a:lstStyle/>
          <a:p>
            <a:pPr marL="0" indent="0" algn="l">
              <a:buNone/>
            </a:pPr>
            <a:r>
              <a:rPr lang="en-US" dirty="0"/>
              <a:t>Rarely, the tip of the inflamed appendix </a:t>
            </a:r>
            <a:r>
              <a:rPr lang="en-US" dirty="0" smtClean="0"/>
              <a:t>extends</a:t>
            </a:r>
            <a:r>
              <a:rPr lang="ar-IQ" dirty="0" smtClean="0"/>
              <a:t> inflamed </a:t>
            </a:r>
            <a:r>
              <a:rPr lang="ar-IQ" dirty="0"/>
              <a:t>appendix extends ix extends l palpation.s me suprapubic, with with urinary frequency as the bladder is irritated;</a:t>
            </a:r>
            <a:r>
              <a:rPr lang="en-US" dirty="0"/>
              <a:t> over to the left iliac fossa and pain may localize there. The colicky central abdominal pain is visceral in origin; the shift of pain is due to later involvement of the sensitive parietal peritoneum by the inflammatory process. Typically, the pain is aggravated by movement and the patient prefers to lie still with the hips and knees flexed.</a:t>
            </a:r>
          </a:p>
          <a:p>
            <a:pPr marL="0" indent="0" algn="l">
              <a:buNone/>
            </a:pPr>
            <a:r>
              <a:rPr lang="en-US" b="1" i="1" dirty="0">
                <a:solidFill>
                  <a:srgbClr val="7030A0"/>
                </a:solidFill>
              </a:rPr>
              <a:t>Nausea and vomiting </a:t>
            </a:r>
            <a:r>
              <a:rPr lang="en-US" dirty="0"/>
              <a:t>usually occur following the onset of pain. Murphy described the diagnostic sequence as colicky central abdominal pain followed by vomiting, followed by movement of the pain to RIF.</a:t>
            </a:r>
          </a:p>
          <a:p>
            <a:pPr marL="0" indent="0" algn="l">
              <a:buNone/>
            </a:pPr>
            <a:r>
              <a:rPr lang="en-US" b="1" i="1" dirty="0">
                <a:solidFill>
                  <a:srgbClr val="7030A0"/>
                </a:solidFill>
              </a:rPr>
              <a:t>Anorexia</a:t>
            </a:r>
            <a:r>
              <a:rPr lang="en-US" i="1" dirty="0"/>
              <a:t> </a:t>
            </a:r>
            <a:r>
              <a:rPr lang="en-US" dirty="0"/>
              <a:t>is almost invariable.</a:t>
            </a:r>
          </a:p>
          <a:p>
            <a:pPr marL="0" indent="0" algn="l">
              <a:buNone/>
            </a:pPr>
            <a:r>
              <a:rPr lang="en-US" b="1" i="1" dirty="0">
                <a:solidFill>
                  <a:srgbClr val="7030A0"/>
                </a:solidFill>
              </a:rPr>
              <a:t>Constipation</a:t>
            </a:r>
            <a:r>
              <a:rPr lang="en-US" i="1" dirty="0"/>
              <a:t> </a:t>
            </a:r>
            <a:r>
              <a:rPr lang="en-US" dirty="0"/>
              <a:t>is usual, but </a:t>
            </a:r>
            <a:r>
              <a:rPr lang="en-US" dirty="0" err="1"/>
              <a:t>diarrhoea</a:t>
            </a:r>
            <a:r>
              <a:rPr lang="en-US" dirty="0"/>
              <a:t> may occur (particularly where the ileum is irritated by the inflamed appendix).</a:t>
            </a:r>
          </a:p>
          <a:p>
            <a:pPr marL="0" indent="0" algn="l">
              <a:buNone/>
            </a:pPr>
            <a:endParaRPr lang="ar-IQ" dirty="0"/>
          </a:p>
        </p:txBody>
      </p:sp>
    </p:spTree>
    <p:extLst>
      <p:ext uri="{BB962C8B-B14F-4D97-AF65-F5344CB8AC3E}">
        <p14:creationId xmlns:p14="http://schemas.microsoft.com/office/powerpoint/2010/main" val="340967348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8"/>
            <a:ext cx="7467600" cy="45719"/>
          </a:xfrm>
        </p:spPr>
        <p:txBody>
          <a:bodyPr>
            <a:normAutofit fontScale="90000"/>
          </a:bodyPr>
          <a:lstStyle/>
          <a:p>
            <a:endParaRPr lang="ar-IQ" dirty="0"/>
          </a:p>
        </p:txBody>
      </p:sp>
      <p:sp>
        <p:nvSpPr>
          <p:cNvPr id="3" name="Content Placeholder 2"/>
          <p:cNvSpPr>
            <a:spLocks noGrp="1"/>
          </p:cNvSpPr>
          <p:nvPr>
            <p:ph sz="quarter" idx="1"/>
          </p:nvPr>
        </p:nvSpPr>
        <p:spPr>
          <a:xfrm>
            <a:off x="457200" y="152400"/>
            <a:ext cx="7467600" cy="6321552"/>
          </a:xfrm>
        </p:spPr>
        <p:txBody>
          <a:bodyPr/>
          <a:lstStyle/>
          <a:p>
            <a:pPr marL="0" indent="0" algn="l">
              <a:buNone/>
            </a:pPr>
            <a:r>
              <a:rPr lang="en-US" dirty="0"/>
              <a:t>There may be a history of previous milder attacks of similar pain.</a:t>
            </a:r>
          </a:p>
          <a:p>
            <a:pPr marL="0" indent="0" algn="l">
              <a:buNone/>
            </a:pPr>
            <a:r>
              <a:rPr lang="en-US" dirty="0">
                <a:solidFill>
                  <a:srgbClr val="7030A0"/>
                </a:solidFill>
              </a:rPr>
              <a:t>With perforation of the appendix</a:t>
            </a:r>
            <a:r>
              <a:rPr lang="en-US" dirty="0"/>
              <a:t>, there may be temporary remission or even cessation of pain as tension in the distended organ is relieved; this is followed by more sever and more generalized pain with profuse vomiting as general peritonitis develops.</a:t>
            </a:r>
          </a:p>
          <a:p>
            <a:pPr marL="0" indent="0" algn="l">
              <a:buNone/>
            </a:pPr>
            <a:endParaRPr lang="ar-IQ" dirty="0"/>
          </a:p>
        </p:txBody>
      </p:sp>
    </p:spTree>
    <p:extLst>
      <p:ext uri="{BB962C8B-B14F-4D97-AF65-F5344CB8AC3E}">
        <p14:creationId xmlns:p14="http://schemas.microsoft.com/office/powerpoint/2010/main" val="3541714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76200"/>
            <a:ext cx="7467600" cy="152400"/>
          </a:xfrm>
        </p:spPr>
        <p:txBody>
          <a:bodyPr>
            <a:normAutofit fontScale="90000"/>
          </a:bodyPr>
          <a:lstStyle/>
          <a:p>
            <a:endParaRPr lang="ar-IQ" dirty="0"/>
          </a:p>
        </p:txBody>
      </p:sp>
      <p:sp>
        <p:nvSpPr>
          <p:cNvPr id="3" name="Content Placeholder 2"/>
          <p:cNvSpPr>
            <a:spLocks noGrp="1"/>
          </p:cNvSpPr>
          <p:nvPr>
            <p:ph sz="quarter" idx="1"/>
          </p:nvPr>
        </p:nvSpPr>
        <p:spPr>
          <a:xfrm>
            <a:off x="457200" y="304800"/>
            <a:ext cx="7467600" cy="6169152"/>
          </a:xfrm>
        </p:spPr>
        <p:txBody>
          <a:bodyPr>
            <a:normAutofit fontScale="85000" lnSpcReduction="10000"/>
          </a:bodyPr>
          <a:lstStyle/>
          <a:p>
            <a:pPr marL="0" indent="0" algn="l">
              <a:buNone/>
            </a:pPr>
            <a:r>
              <a:rPr lang="en-US" b="1" dirty="0">
                <a:solidFill>
                  <a:srgbClr val="FF0000"/>
                </a:solidFill>
              </a:rPr>
              <a:t>Examination</a:t>
            </a:r>
          </a:p>
          <a:p>
            <a:pPr marL="0" indent="0" algn="l">
              <a:buNone/>
            </a:pPr>
            <a:r>
              <a:rPr lang="en-US" b="1" dirty="0">
                <a:solidFill>
                  <a:srgbClr val="7030A0"/>
                </a:solidFill>
              </a:rPr>
              <a:t> Pyrexia </a:t>
            </a:r>
            <a:r>
              <a:rPr lang="en-US" dirty="0"/>
              <a:t>(around 37.5 °C) and tachycardia are usual. </a:t>
            </a:r>
            <a:r>
              <a:rPr lang="ar-IQ" dirty="0"/>
              <a:t>– </a:t>
            </a:r>
            <a:endParaRPr lang="en-US" dirty="0"/>
          </a:p>
          <a:p>
            <a:pPr marL="0" indent="0" algn="l">
              <a:buNone/>
            </a:pPr>
            <a:r>
              <a:rPr lang="en-US" dirty="0"/>
              <a:t>-  The patient id </a:t>
            </a:r>
            <a:r>
              <a:rPr lang="en-US" dirty="0">
                <a:solidFill>
                  <a:srgbClr val="7030A0"/>
                </a:solidFill>
              </a:rPr>
              <a:t>flushed</a:t>
            </a:r>
            <a:r>
              <a:rPr lang="en-US" dirty="0"/>
              <a:t>, may appear toxic and is obviously in pain.</a:t>
            </a:r>
          </a:p>
          <a:p>
            <a:pPr marL="0" indent="0" algn="l">
              <a:buNone/>
            </a:pPr>
            <a:r>
              <a:rPr lang="en-US" dirty="0"/>
              <a:t>- </a:t>
            </a:r>
            <a:r>
              <a:rPr lang="en-US" dirty="0">
                <a:solidFill>
                  <a:srgbClr val="7030A0"/>
                </a:solidFill>
              </a:rPr>
              <a:t>Movement</a:t>
            </a:r>
            <a:r>
              <a:rPr lang="en-US" dirty="0"/>
              <a:t> exacerbates the pain.</a:t>
            </a:r>
          </a:p>
          <a:p>
            <a:pPr marL="0" indent="0" algn="l">
              <a:buNone/>
            </a:pPr>
            <a:r>
              <a:rPr lang="en-US" dirty="0"/>
              <a:t>- </a:t>
            </a:r>
            <a:r>
              <a:rPr lang="en-US" dirty="0">
                <a:solidFill>
                  <a:srgbClr val="7030A0"/>
                </a:solidFill>
              </a:rPr>
              <a:t>The tongue </a:t>
            </a:r>
            <a:r>
              <a:rPr lang="en-US" dirty="0"/>
              <a:t>is usually coated, and a fetor </a:t>
            </a:r>
            <a:r>
              <a:rPr lang="en-US" dirty="0" err="1"/>
              <a:t>oris</a:t>
            </a:r>
            <a:r>
              <a:rPr lang="en-US" dirty="0"/>
              <a:t> is present.</a:t>
            </a:r>
          </a:p>
          <a:p>
            <a:pPr marL="0" indent="0" algn="l">
              <a:buNone/>
            </a:pPr>
            <a:r>
              <a:rPr lang="ar-IQ" dirty="0"/>
              <a:t>   </a:t>
            </a:r>
            <a:r>
              <a:rPr lang="en-US" dirty="0"/>
              <a:t>- </a:t>
            </a:r>
            <a:r>
              <a:rPr lang="en-US" dirty="0">
                <a:solidFill>
                  <a:srgbClr val="7030A0"/>
                </a:solidFill>
              </a:rPr>
              <a:t>The abdomen </a:t>
            </a:r>
            <a:r>
              <a:rPr lang="en-US" dirty="0"/>
              <a:t>shows localized tenderness in the region of the inflamed appendix.</a:t>
            </a:r>
          </a:p>
          <a:p>
            <a:pPr marL="0" indent="0" algn="l">
              <a:buNone/>
            </a:pPr>
            <a:r>
              <a:rPr lang="en-US" dirty="0"/>
              <a:t>There is usually </a:t>
            </a:r>
            <a:r>
              <a:rPr lang="en-US" dirty="0">
                <a:solidFill>
                  <a:srgbClr val="7030A0"/>
                </a:solidFill>
              </a:rPr>
              <a:t>guarding </a:t>
            </a:r>
            <a:r>
              <a:rPr lang="en-US" dirty="0"/>
              <a:t>of the abdominal muscles over this site with release tenderness. Coughing mimics the release test for rebound tenderness.</a:t>
            </a:r>
          </a:p>
          <a:p>
            <a:pPr marL="0" indent="0" algn="l">
              <a:buNone/>
            </a:pPr>
            <a:r>
              <a:rPr lang="en-US" dirty="0">
                <a:solidFill>
                  <a:srgbClr val="7030A0"/>
                </a:solidFill>
              </a:rPr>
              <a:t>- Rectal examination </a:t>
            </a:r>
            <a:r>
              <a:rPr lang="en-US" dirty="0"/>
              <a:t>reveals tenderness when the appendix is in the pelvic position or when there is pus in the </a:t>
            </a:r>
            <a:r>
              <a:rPr lang="en-US" dirty="0" err="1"/>
              <a:t>rectovesical</a:t>
            </a:r>
            <a:r>
              <a:rPr lang="en-US" dirty="0"/>
              <a:t> or Douglas pouch.</a:t>
            </a:r>
          </a:p>
          <a:p>
            <a:pPr marL="0" indent="0" algn="l">
              <a:buNone/>
            </a:pPr>
            <a:r>
              <a:rPr lang="en-US" dirty="0"/>
              <a:t>- </a:t>
            </a:r>
            <a:r>
              <a:rPr lang="en-US" dirty="0">
                <a:solidFill>
                  <a:srgbClr val="7030A0"/>
                </a:solidFill>
              </a:rPr>
              <a:t>In late cases </a:t>
            </a:r>
            <a:r>
              <a:rPr lang="en-US" dirty="0"/>
              <a:t>with generalized peritonitis, the abdomen becomes diffusely tender and rigid, bowel sounds are absent and the patient is obviously very ill. Later still, the abdomen is distended and </a:t>
            </a:r>
            <a:r>
              <a:rPr lang="en-US" dirty="0" err="1"/>
              <a:t>tympanitic</a:t>
            </a:r>
            <a:r>
              <a:rPr lang="en-US" dirty="0"/>
              <a:t>, and the patient exhibits the Hippocratic </a:t>
            </a:r>
            <a:r>
              <a:rPr lang="en-US" dirty="0" err="1"/>
              <a:t>facies</a:t>
            </a:r>
            <a:r>
              <a:rPr lang="en-US" dirty="0"/>
              <a:t> of advanced peritonitis.  </a:t>
            </a:r>
          </a:p>
          <a:p>
            <a:pPr marL="0" indent="0" algn="l">
              <a:buNone/>
            </a:pPr>
            <a:endParaRPr lang="ar-IQ" dirty="0"/>
          </a:p>
        </p:txBody>
      </p:sp>
    </p:spTree>
    <p:extLst>
      <p:ext uri="{BB962C8B-B14F-4D97-AF65-F5344CB8AC3E}">
        <p14:creationId xmlns:p14="http://schemas.microsoft.com/office/powerpoint/2010/main" val="1763988164"/>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7467600" cy="152400"/>
          </a:xfrm>
        </p:spPr>
        <p:txBody>
          <a:bodyPr>
            <a:normAutofit fontScale="90000"/>
          </a:bodyPr>
          <a:lstStyle/>
          <a:p>
            <a:endParaRPr lang="ar-IQ" dirty="0"/>
          </a:p>
        </p:txBody>
      </p:sp>
      <p:sp>
        <p:nvSpPr>
          <p:cNvPr id="3" name="Content Placeholder 2"/>
          <p:cNvSpPr>
            <a:spLocks noGrp="1"/>
          </p:cNvSpPr>
          <p:nvPr>
            <p:ph sz="quarter" idx="1"/>
          </p:nvPr>
        </p:nvSpPr>
        <p:spPr>
          <a:xfrm>
            <a:off x="457200" y="228600"/>
            <a:ext cx="7467600" cy="6245352"/>
          </a:xfrm>
        </p:spPr>
        <p:txBody>
          <a:bodyPr/>
          <a:lstStyle/>
          <a:p>
            <a:pPr marL="0" indent="0" algn="l">
              <a:buNone/>
            </a:pPr>
            <a:r>
              <a:rPr lang="en-US" b="1" u="sng" dirty="0">
                <a:solidFill>
                  <a:srgbClr val="FF0000"/>
                </a:solidFill>
              </a:rPr>
              <a:t>Symptoms in acute appendicitis</a:t>
            </a:r>
          </a:p>
          <a:p>
            <a:pPr marL="0" lvl="0" indent="0" algn="l">
              <a:buNone/>
            </a:pPr>
            <a:r>
              <a:rPr lang="en-US" dirty="0" err="1"/>
              <a:t>Periumblincal</a:t>
            </a:r>
            <a:r>
              <a:rPr lang="en-US" dirty="0"/>
              <a:t> colic</a:t>
            </a:r>
          </a:p>
          <a:p>
            <a:pPr marL="0" lvl="0" indent="0" algn="l">
              <a:buNone/>
            </a:pPr>
            <a:r>
              <a:rPr lang="en-US" dirty="0"/>
              <a:t>Pain shift to </a:t>
            </a:r>
            <a:r>
              <a:rPr lang="en-US" dirty="0" err="1"/>
              <a:t>rt</a:t>
            </a:r>
            <a:r>
              <a:rPr lang="en-US" dirty="0"/>
              <a:t> iliac fossa</a:t>
            </a:r>
          </a:p>
          <a:p>
            <a:pPr marL="0" lvl="0" indent="0" algn="l">
              <a:buNone/>
            </a:pPr>
            <a:r>
              <a:rPr lang="en-US" dirty="0"/>
              <a:t>Anorexia</a:t>
            </a:r>
          </a:p>
          <a:p>
            <a:pPr marL="0" lvl="0" indent="0" algn="l">
              <a:buNone/>
            </a:pPr>
            <a:r>
              <a:rPr lang="en-US" dirty="0"/>
              <a:t>Nausea</a:t>
            </a:r>
          </a:p>
          <a:p>
            <a:pPr marL="0" indent="0" algn="l">
              <a:buNone/>
            </a:pPr>
            <a:r>
              <a:rPr lang="en-US" b="1" u="sng" dirty="0">
                <a:solidFill>
                  <a:srgbClr val="FF0000"/>
                </a:solidFill>
              </a:rPr>
              <a:t>Clinical sign in appendicitis</a:t>
            </a:r>
            <a:endParaRPr lang="en-US" dirty="0">
              <a:solidFill>
                <a:srgbClr val="FF0000"/>
              </a:solidFill>
            </a:endParaRPr>
          </a:p>
          <a:p>
            <a:pPr marL="0" indent="0" algn="l">
              <a:buNone/>
            </a:pPr>
            <a:r>
              <a:rPr lang="en-US" dirty="0"/>
              <a:t>Pyrexia, localized tenderness in the right iliac fossa</a:t>
            </a:r>
          </a:p>
          <a:p>
            <a:pPr marL="0" indent="0" algn="l">
              <a:buNone/>
            </a:pPr>
            <a:r>
              <a:rPr lang="en-US" dirty="0"/>
              <a:t>Muscle gardening, rebound tenderness</a:t>
            </a:r>
          </a:p>
          <a:p>
            <a:pPr marL="0" indent="0" algn="l">
              <a:buNone/>
            </a:pPr>
            <a:endParaRPr lang="ar-IQ" dirty="0"/>
          </a:p>
        </p:txBody>
      </p:sp>
    </p:spTree>
    <p:extLst>
      <p:ext uri="{BB962C8B-B14F-4D97-AF65-F5344CB8AC3E}">
        <p14:creationId xmlns:p14="http://schemas.microsoft.com/office/powerpoint/2010/main" val="616356200"/>
      </p:ext>
    </p:extLst>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76200"/>
            <a:ext cx="7467600" cy="198438"/>
          </a:xfrm>
        </p:spPr>
        <p:txBody>
          <a:bodyPr>
            <a:normAutofit fontScale="90000"/>
          </a:bodyPr>
          <a:lstStyle/>
          <a:p>
            <a:endParaRPr lang="ar-IQ" dirty="0"/>
          </a:p>
        </p:txBody>
      </p:sp>
      <p:sp>
        <p:nvSpPr>
          <p:cNvPr id="3" name="Content Placeholder 2"/>
          <p:cNvSpPr>
            <a:spLocks noGrp="1"/>
          </p:cNvSpPr>
          <p:nvPr>
            <p:ph sz="quarter" idx="1"/>
          </p:nvPr>
        </p:nvSpPr>
        <p:spPr>
          <a:xfrm>
            <a:off x="457200" y="381000"/>
            <a:ext cx="7467600" cy="6092952"/>
          </a:xfrm>
        </p:spPr>
        <p:txBody>
          <a:bodyPr>
            <a:normAutofit lnSpcReduction="10000"/>
          </a:bodyPr>
          <a:lstStyle/>
          <a:p>
            <a:pPr marL="0" indent="0" algn="l">
              <a:buNone/>
            </a:pPr>
            <a:r>
              <a:rPr lang="en-US" b="1" u="sng" dirty="0">
                <a:solidFill>
                  <a:srgbClr val="FF0000"/>
                </a:solidFill>
              </a:rPr>
              <a:t>Sign to </a:t>
            </a:r>
            <a:r>
              <a:rPr lang="en-US" b="1" u="sng" dirty="0" err="1">
                <a:solidFill>
                  <a:srgbClr val="FF0000"/>
                </a:solidFill>
              </a:rPr>
              <a:t>eleciate</a:t>
            </a:r>
            <a:r>
              <a:rPr lang="en-US" b="1" u="sng" dirty="0">
                <a:solidFill>
                  <a:srgbClr val="FF0000"/>
                </a:solidFill>
              </a:rPr>
              <a:t> in appendicitis</a:t>
            </a:r>
            <a:endParaRPr lang="en-US" dirty="0">
              <a:solidFill>
                <a:srgbClr val="FF0000"/>
              </a:solidFill>
            </a:endParaRPr>
          </a:p>
          <a:p>
            <a:pPr marL="0" indent="0" algn="l">
              <a:buNone/>
            </a:pPr>
            <a:r>
              <a:rPr lang="en-US" dirty="0"/>
              <a:t>Pointing sign,, </a:t>
            </a:r>
            <a:r>
              <a:rPr lang="en-US" dirty="0" err="1"/>
              <a:t>rovsing</a:t>
            </a:r>
            <a:r>
              <a:rPr lang="en-US" dirty="0"/>
              <a:t> </a:t>
            </a:r>
            <a:r>
              <a:rPr lang="en-US" dirty="0" err="1"/>
              <a:t>sign,,psoas</a:t>
            </a:r>
            <a:r>
              <a:rPr lang="en-US" dirty="0"/>
              <a:t>,, psoas sign ,, </a:t>
            </a:r>
            <a:r>
              <a:rPr lang="en-US" dirty="0" err="1"/>
              <a:t>obturator</a:t>
            </a:r>
            <a:r>
              <a:rPr lang="en-US" dirty="0"/>
              <a:t> sign</a:t>
            </a:r>
          </a:p>
          <a:p>
            <a:pPr marL="0" indent="0" algn="l">
              <a:buNone/>
            </a:pPr>
            <a:r>
              <a:rPr lang="en-US" dirty="0" err="1">
                <a:latin typeface="Algerian" pitchFamily="82" charset="0"/>
              </a:rPr>
              <a:t>d.d</a:t>
            </a:r>
            <a:r>
              <a:rPr lang="en-US" dirty="0">
                <a:latin typeface="Algerian" pitchFamily="82" charset="0"/>
              </a:rPr>
              <a:t>;</a:t>
            </a:r>
          </a:p>
          <a:p>
            <a:pPr marL="0" indent="0" algn="l">
              <a:buNone/>
            </a:pPr>
            <a:r>
              <a:rPr lang="en-US" dirty="0"/>
              <a:t> </a:t>
            </a:r>
            <a:r>
              <a:rPr lang="en-US" b="1" dirty="0">
                <a:solidFill>
                  <a:srgbClr val="002060"/>
                </a:solidFill>
              </a:rPr>
              <a:t>In children</a:t>
            </a:r>
          </a:p>
          <a:p>
            <a:pPr marL="0" indent="0" algn="l">
              <a:buNone/>
            </a:pPr>
            <a:r>
              <a:rPr lang="en-US" dirty="0"/>
              <a:t>E.g. mesenteric lymph adenitis, </a:t>
            </a:r>
            <a:r>
              <a:rPr lang="en-US" dirty="0" err="1"/>
              <a:t>meckels</a:t>
            </a:r>
            <a:r>
              <a:rPr lang="en-US" dirty="0"/>
              <a:t> diverticulitis,, intussusception,,</a:t>
            </a:r>
          </a:p>
          <a:p>
            <a:pPr marL="0" indent="0" algn="l">
              <a:buNone/>
            </a:pPr>
            <a:r>
              <a:rPr lang="en-US" b="1" dirty="0">
                <a:solidFill>
                  <a:srgbClr val="002060"/>
                </a:solidFill>
              </a:rPr>
              <a:t>In adult</a:t>
            </a:r>
            <a:r>
              <a:rPr lang="en-US" dirty="0"/>
              <a:t>; regional enteritis,, ureteric colic,, perforated peptic ulcer, torsion testis ,,pancreatitis,,, rectus </a:t>
            </a:r>
            <a:r>
              <a:rPr lang="en-US" dirty="0" err="1"/>
              <a:t>sheat</a:t>
            </a:r>
            <a:r>
              <a:rPr lang="en-US" dirty="0"/>
              <a:t> </a:t>
            </a:r>
            <a:r>
              <a:rPr lang="en-US" dirty="0" err="1"/>
              <a:t>haematoma</a:t>
            </a:r>
            <a:endParaRPr lang="en-US" dirty="0"/>
          </a:p>
          <a:p>
            <a:pPr marL="0" indent="0" algn="l">
              <a:buNone/>
            </a:pPr>
            <a:r>
              <a:rPr lang="en-US" b="1" dirty="0">
                <a:solidFill>
                  <a:srgbClr val="002060"/>
                </a:solidFill>
              </a:rPr>
              <a:t>Adult females</a:t>
            </a:r>
            <a:r>
              <a:rPr lang="en-US" dirty="0"/>
              <a:t>, </a:t>
            </a:r>
            <a:r>
              <a:rPr lang="en-US" dirty="0" err="1"/>
              <a:t>pid</a:t>
            </a:r>
            <a:r>
              <a:rPr lang="en-US" dirty="0"/>
              <a:t>, </a:t>
            </a:r>
            <a:r>
              <a:rPr lang="en-US" dirty="0" err="1"/>
              <a:t>p.n</a:t>
            </a:r>
            <a:r>
              <a:rPr lang="en-US" dirty="0"/>
              <a:t>, ectopic pregnancy, torsion or rapture ovarian cyst, </a:t>
            </a:r>
            <a:r>
              <a:rPr lang="en-US" dirty="0" err="1"/>
              <a:t>endometritis</a:t>
            </a:r>
            <a:r>
              <a:rPr lang="en-US" dirty="0"/>
              <a:t>.</a:t>
            </a:r>
          </a:p>
          <a:p>
            <a:pPr marL="0" indent="0" algn="l">
              <a:buNone/>
            </a:pPr>
            <a:r>
              <a:rPr lang="en-US" b="1" dirty="0">
                <a:solidFill>
                  <a:srgbClr val="002060"/>
                </a:solidFill>
              </a:rPr>
              <a:t>In elderly</a:t>
            </a:r>
            <a:r>
              <a:rPr lang="en-US" dirty="0"/>
              <a:t>, diverticulitis, intestinal obstruction, colonic carcinoma, torsion appendix,, mesenteric infarction., , leaking aortic aneurysm </a:t>
            </a:r>
          </a:p>
          <a:p>
            <a:pPr marL="0" indent="0" algn="l">
              <a:buNone/>
            </a:pPr>
            <a:endParaRPr lang="ar-IQ" dirty="0"/>
          </a:p>
        </p:txBody>
      </p:sp>
    </p:spTree>
    <p:extLst>
      <p:ext uri="{BB962C8B-B14F-4D97-AF65-F5344CB8AC3E}">
        <p14:creationId xmlns:p14="http://schemas.microsoft.com/office/powerpoint/2010/main" val="291083379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pPr marL="0" indent="0" algn="l">
              <a:buNone/>
            </a:pPr>
            <a:r>
              <a:rPr lang="en-US" b="1" i="1" u="sng" dirty="0">
                <a:solidFill>
                  <a:srgbClr val="FF0000"/>
                </a:solidFill>
              </a:rPr>
              <a:t>Investigation</a:t>
            </a:r>
            <a:r>
              <a:rPr lang="en-US" b="1" i="1" u="sng" dirty="0"/>
              <a:t>.</a:t>
            </a:r>
          </a:p>
          <a:p>
            <a:pPr marL="0" indent="0" algn="l">
              <a:buNone/>
            </a:pPr>
            <a:r>
              <a:rPr lang="en-US" dirty="0"/>
              <a:t>The diagnosis of acute appendicitis is essentially clinical ,whoever </a:t>
            </a:r>
            <a:r>
              <a:rPr lang="en-US" dirty="0" err="1"/>
              <a:t>descision</a:t>
            </a:r>
            <a:r>
              <a:rPr lang="en-US" dirty="0"/>
              <a:t> to do operation based on clinical exam only can lead to remove normal appendix 15—30% of cases ,</a:t>
            </a:r>
            <a:r>
              <a:rPr lang="en-US" dirty="0" err="1"/>
              <a:t>alvardo</a:t>
            </a:r>
            <a:r>
              <a:rPr lang="en-US" dirty="0"/>
              <a:t> score system is </a:t>
            </a:r>
            <a:r>
              <a:rPr lang="en-US" dirty="0" err="1"/>
              <a:t>widly</a:t>
            </a:r>
            <a:r>
              <a:rPr lang="en-US" dirty="0"/>
              <a:t> used in diagnosis of acute appendicitis.</a:t>
            </a:r>
          </a:p>
          <a:p>
            <a:pPr marL="0" indent="0" algn="l">
              <a:buNone/>
            </a:pPr>
            <a:endParaRPr lang="ar-IQ" dirty="0"/>
          </a:p>
        </p:txBody>
      </p:sp>
    </p:spTree>
    <p:extLst>
      <p:ext uri="{BB962C8B-B14F-4D97-AF65-F5344CB8AC3E}">
        <p14:creationId xmlns:p14="http://schemas.microsoft.com/office/powerpoint/2010/main" val="73398696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6362"/>
          </a:xfrm>
        </p:spPr>
        <p:txBody>
          <a:bodyPr>
            <a:normAutofit fontScale="90000"/>
          </a:bodyPr>
          <a:lstStyle/>
          <a:p>
            <a:endParaRPr lang="ar-IQ" dirty="0"/>
          </a:p>
        </p:txBody>
      </p:sp>
      <p:sp>
        <p:nvSpPr>
          <p:cNvPr id="3" name="Content Placeholder 2"/>
          <p:cNvSpPr>
            <a:spLocks noGrp="1"/>
          </p:cNvSpPr>
          <p:nvPr>
            <p:ph sz="quarter" idx="1"/>
          </p:nvPr>
        </p:nvSpPr>
        <p:spPr>
          <a:xfrm>
            <a:off x="457200" y="457200"/>
            <a:ext cx="7467600" cy="6016752"/>
          </a:xfrm>
        </p:spPr>
        <p:txBody>
          <a:bodyPr>
            <a:normAutofit fontScale="92500" lnSpcReduction="20000"/>
          </a:bodyPr>
          <a:lstStyle/>
          <a:p>
            <a:pPr marL="0" indent="0" algn="l">
              <a:buNone/>
            </a:pPr>
            <a:r>
              <a:rPr lang="en-US" b="1" i="1" u="sng" dirty="0">
                <a:effectLst>
                  <a:outerShdw blurRad="38100" dist="38100" dir="2700000" algn="tl">
                    <a:srgbClr val="000000">
                      <a:alpha val="43137"/>
                    </a:srgbClr>
                  </a:outerShdw>
                </a:effectLst>
              </a:rPr>
              <a:t>Symptoms                                           </a:t>
            </a:r>
            <a:r>
              <a:rPr lang="en-US" b="1" i="1" u="sng" dirty="0" smtClean="0">
                <a:effectLst>
                  <a:outerShdw blurRad="38100" dist="38100" dir="2700000" algn="tl">
                    <a:srgbClr val="000000">
                      <a:alpha val="43137"/>
                    </a:srgbClr>
                  </a:outerShdw>
                </a:effectLst>
              </a:rPr>
              <a:t>            </a:t>
            </a:r>
            <a:r>
              <a:rPr lang="en-US" b="1" i="1" u="sng" dirty="0">
                <a:effectLst>
                  <a:outerShdw blurRad="38100" dist="38100" dir="2700000" algn="tl">
                    <a:srgbClr val="000000">
                      <a:alpha val="43137"/>
                    </a:srgbClr>
                  </a:outerShdw>
                </a:effectLst>
              </a:rPr>
              <a:t>score</a:t>
            </a:r>
          </a:p>
          <a:p>
            <a:pPr marL="0" indent="0" algn="l">
              <a:buNone/>
            </a:pPr>
            <a:r>
              <a:rPr lang="en-US" dirty="0"/>
              <a:t>Migratory </a:t>
            </a:r>
            <a:r>
              <a:rPr lang="en-US" dirty="0" err="1"/>
              <a:t>rif</a:t>
            </a:r>
            <a:r>
              <a:rPr lang="en-US" dirty="0"/>
              <a:t> pain         </a:t>
            </a:r>
            <a:r>
              <a:rPr lang="en-US" dirty="0" smtClean="0"/>
              <a:t>                                        </a:t>
            </a:r>
            <a:r>
              <a:rPr lang="en-US" dirty="0">
                <a:solidFill>
                  <a:srgbClr val="FF0000"/>
                </a:solidFill>
              </a:rPr>
              <a:t>1</a:t>
            </a:r>
          </a:p>
          <a:p>
            <a:pPr marL="0" indent="0" algn="l">
              <a:buNone/>
            </a:pPr>
            <a:r>
              <a:rPr lang="en-US" dirty="0"/>
              <a:t>Anorexia                         </a:t>
            </a:r>
            <a:r>
              <a:rPr lang="en-US" dirty="0" smtClean="0"/>
              <a:t>                                       </a:t>
            </a:r>
            <a:r>
              <a:rPr lang="en-US" dirty="0"/>
              <a:t>1</a:t>
            </a:r>
          </a:p>
          <a:p>
            <a:pPr marL="0" indent="0" algn="l">
              <a:buNone/>
            </a:pPr>
            <a:r>
              <a:rPr lang="en-US" dirty="0"/>
              <a:t>Nausea and vomiting    </a:t>
            </a:r>
            <a:r>
              <a:rPr lang="en-US" dirty="0" smtClean="0"/>
              <a:t>                                        </a:t>
            </a:r>
            <a:r>
              <a:rPr lang="en-US" dirty="0"/>
              <a:t>1</a:t>
            </a:r>
          </a:p>
          <a:p>
            <a:pPr marL="0" indent="0" algn="l">
              <a:buNone/>
            </a:pPr>
            <a:r>
              <a:rPr lang="en-US" b="1" i="1" u="sng" dirty="0">
                <a:effectLst>
                  <a:outerShdw blurRad="38100" dist="38100" dir="2700000" algn="tl">
                    <a:srgbClr val="000000">
                      <a:alpha val="43137"/>
                    </a:srgbClr>
                  </a:outerShdw>
                </a:effectLst>
              </a:rPr>
              <a:t>Signs</a:t>
            </a:r>
          </a:p>
          <a:p>
            <a:pPr marL="0" indent="0" algn="l">
              <a:buNone/>
            </a:pPr>
            <a:r>
              <a:rPr lang="en-US" dirty="0">
                <a:solidFill>
                  <a:srgbClr val="FF0000"/>
                </a:solidFill>
              </a:rPr>
              <a:t>Tenderness    </a:t>
            </a:r>
            <a:r>
              <a:rPr lang="en-US" dirty="0" smtClean="0">
                <a:solidFill>
                  <a:srgbClr val="FF0000"/>
                </a:solidFill>
              </a:rPr>
              <a:t>                                                        </a:t>
            </a:r>
            <a:r>
              <a:rPr lang="en-US" dirty="0">
                <a:solidFill>
                  <a:srgbClr val="FF0000"/>
                </a:solidFill>
              </a:rPr>
              <a:t>2</a:t>
            </a:r>
          </a:p>
          <a:p>
            <a:pPr marL="0" indent="0" algn="l">
              <a:buNone/>
            </a:pPr>
            <a:r>
              <a:rPr lang="en-US" dirty="0"/>
              <a:t>Rebound tenderness     </a:t>
            </a:r>
            <a:r>
              <a:rPr lang="en-US" dirty="0" smtClean="0"/>
              <a:t>                                        </a:t>
            </a:r>
            <a:r>
              <a:rPr lang="en-US" dirty="0"/>
              <a:t>1</a:t>
            </a:r>
          </a:p>
          <a:p>
            <a:pPr marL="0" indent="0" algn="l">
              <a:buNone/>
            </a:pPr>
            <a:r>
              <a:rPr lang="en-US" dirty="0"/>
              <a:t>Elevated temp.             </a:t>
            </a:r>
            <a:r>
              <a:rPr lang="en-US" dirty="0" smtClean="0"/>
              <a:t>                                         </a:t>
            </a:r>
            <a:r>
              <a:rPr lang="en-US" dirty="0"/>
              <a:t>1</a:t>
            </a:r>
          </a:p>
          <a:p>
            <a:pPr marL="0" indent="0" algn="l">
              <a:buNone/>
            </a:pPr>
            <a:r>
              <a:rPr lang="en-US" b="1" i="1" u="sng" dirty="0">
                <a:effectLst>
                  <a:outerShdw blurRad="38100" dist="38100" dir="2700000" algn="tl">
                    <a:srgbClr val="000000">
                      <a:alpha val="43137"/>
                    </a:srgbClr>
                  </a:outerShdw>
                </a:effectLst>
              </a:rPr>
              <a:t>Laboratory</a:t>
            </a:r>
          </a:p>
          <a:p>
            <a:pPr marL="0" indent="0" algn="l">
              <a:buNone/>
            </a:pPr>
            <a:r>
              <a:rPr lang="en-US" dirty="0" err="1">
                <a:solidFill>
                  <a:srgbClr val="FF0000"/>
                </a:solidFill>
              </a:rPr>
              <a:t>Leuckocytosis</a:t>
            </a:r>
            <a:r>
              <a:rPr lang="en-US" dirty="0">
                <a:solidFill>
                  <a:srgbClr val="FF0000"/>
                </a:solidFill>
              </a:rPr>
              <a:t>                 </a:t>
            </a:r>
            <a:r>
              <a:rPr lang="en-US" dirty="0" smtClean="0">
                <a:solidFill>
                  <a:srgbClr val="FF0000"/>
                </a:solidFill>
              </a:rPr>
              <a:t>                                       </a:t>
            </a:r>
            <a:r>
              <a:rPr lang="en-US" dirty="0">
                <a:solidFill>
                  <a:srgbClr val="FF0000"/>
                </a:solidFill>
              </a:rPr>
              <a:t>2</a:t>
            </a:r>
          </a:p>
          <a:p>
            <a:pPr marL="0" indent="0" algn="l">
              <a:buNone/>
            </a:pPr>
            <a:r>
              <a:rPr lang="en-US" dirty="0" err="1"/>
              <a:t>Sheft</a:t>
            </a:r>
            <a:r>
              <a:rPr lang="en-US" dirty="0"/>
              <a:t> to the lf                 </a:t>
            </a:r>
            <a:r>
              <a:rPr lang="en-US" dirty="0" smtClean="0"/>
              <a:t>                                       </a:t>
            </a:r>
            <a:r>
              <a:rPr lang="en-US" dirty="0"/>
              <a:t>1</a:t>
            </a:r>
          </a:p>
          <a:p>
            <a:pPr marL="0" indent="0" algn="l">
              <a:buNone/>
            </a:pPr>
            <a:r>
              <a:rPr lang="en-US" b="1" i="1" u="sng" dirty="0">
                <a:effectLst>
                  <a:outerShdw blurRad="38100" dist="38100" dir="2700000" algn="tl">
                    <a:srgbClr val="000000">
                      <a:alpha val="43137"/>
                    </a:srgbClr>
                  </a:outerShdw>
                </a:effectLst>
              </a:rPr>
              <a:t>Total</a:t>
            </a:r>
            <a:r>
              <a:rPr lang="en-US" dirty="0"/>
              <a:t>                                                   </a:t>
            </a:r>
            <a:r>
              <a:rPr lang="en-US" dirty="0" smtClean="0"/>
              <a:t>                 </a:t>
            </a:r>
            <a:r>
              <a:rPr lang="en-US" dirty="0"/>
              <a:t>10</a:t>
            </a:r>
          </a:p>
          <a:p>
            <a:pPr marL="0" indent="0" algn="l">
              <a:buNone/>
            </a:pPr>
            <a:r>
              <a:rPr lang="en-US" dirty="0"/>
              <a:t>A score of 7 or more is </a:t>
            </a:r>
            <a:r>
              <a:rPr lang="en-US" dirty="0" smtClean="0"/>
              <a:t>strongly </a:t>
            </a:r>
            <a:r>
              <a:rPr lang="en-US" dirty="0"/>
              <a:t>predictive of acute appendicitis.</a:t>
            </a:r>
          </a:p>
          <a:p>
            <a:pPr marL="0" indent="0" algn="l">
              <a:buNone/>
            </a:pPr>
            <a:r>
              <a:rPr lang="en-US" dirty="0">
                <a:solidFill>
                  <a:srgbClr val="FF0000"/>
                </a:solidFill>
              </a:rPr>
              <a:t>Patient with 5-6 score, abdominal u/s or contrast c.t scan can use to reduce the rate of negative </a:t>
            </a:r>
            <a:r>
              <a:rPr lang="en-US" dirty="0" err="1">
                <a:solidFill>
                  <a:srgbClr val="FF0000"/>
                </a:solidFill>
              </a:rPr>
              <a:t>appedicictomy</a:t>
            </a:r>
            <a:r>
              <a:rPr lang="en-US" dirty="0">
                <a:solidFill>
                  <a:srgbClr val="FF0000"/>
                </a:solidFill>
              </a:rPr>
              <a:t>.</a:t>
            </a:r>
          </a:p>
          <a:p>
            <a:pPr marL="0" indent="0" algn="l">
              <a:buNone/>
            </a:pPr>
            <a:endParaRPr lang="ar-IQ" dirty="0">
              <a:solidFill>
                <a:srgbClr val="FF0000"/>
              </a:solidFill>
            </a:endParaRPr>
          </a:p>
        </p:txBody>
      </p:sp>
    </p:spTree>
    <p:extLst>
      <p:ext uri="{BB962C8B-B14F-4D97-AF65-F5344CB8AC3E}">
        <p14:creationId xmlns:p14="http://schemas.microsoft.com/office/powerpoint/2010/main" val="89354377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7467600" cy="45719"/>
          </a:xfrm>
        </p:spPr>
        <p:txBody>
          <a:bodyPr>
            <a:normAutofit fontScale="90000"/>
          </a:bodyPr>
          <a:lstStyle/>
          <a:p>
            <a:endParaRPr lang="ar-IQ" dirty="0"/>
          </a:p>
        </p:txBody>
      </p:sp>
      <p:sp>
        <p:nvSpPr>
          <p:cNvPr id="3" name="Content Placeholder 2"/>
          <p:cNvSpPr>
            <a:spLocks noGrp="1"/>
          </p:cNvSpPr>
          <p:nvPr>
            <p:ph sz="quarter" idx="1"/>
          </p:nvPr>
        </p:nvSpPr>
        <p:spPr>
          <a:xfrm>
            <a:off x="457200" y="457200"/>
            <a:ext cx="7467600" cy="6016752"/>
          </a:xfrm>
        </p:spPr>
        <p:txBody>
          <a:bodyPr>
            <a:normAutofit fontScale="85000" lnSpcReduction="20000"/>
          </a:bodyPr>
          <a:lstStyle/>
          <a:p>
            <a:pPr marL="0" indent="0" algn="l">
              <a:buNone/>
            </a:pPr>
            <a:r>
              <a:rPr lang="en-US" dirty="0"/>
              <a:t> </a:t>
            </a:r>
          </a:p>
          <a:p>
            <a:pPr marL="0" indent="0" algn="l">
              <a:buNone/>
            </a:pPr>
            <a:r>
              <a:rPr lang="en-US" b="1" i="1" u="sng" dirty="0">
                <a:solidFill>
                  <a:srgbClr val="FF0000"/>
                </a:solidFill>
                <a:effectLst>
                  <a:outerShdw blurRad="38100" dist="38100" dir="2700000" algn="tl">
                    <a:srgbClr val="000000">
                      <a:alpha val="43137"/>
                    </a:srgbClr>
                  </a:outerShdw>
                </a:effectLst>
                <a:latin typeface="Algerian" pitchFamily="82" charset="0"/>
              </a:rPr>
              <a:t>Treatment;</a:t>
            </a:r>
          </a:p>
          <a:p>
            <a:pPr marL="0" indent="0" algn="l">
              <a:buNone/>
            </a:pPr>
            <a:r>
              <a:rPr lang="en-US" dirty="0"/>
              <a:t>The treatment of acute appendicitis is </a:t>
            </a:r>
            <a:r>
              <a:rPr lang="en-US" dirty="0" err="1"/>
              <a:t>appendicictomy</a:t>
            </a:r>
            <a:r>
              <a:rPr lang="en-US" dirty="0"/>
              <a:t> ,in well diagnosed acute appendicitis urgent operation is essential to prevent the increase </a:t>
            </a:r>
            <a:r>
              <a:rPr lang="en-US" dirty="0" err="1"/>
              <a:t>morbiditiy</a:t>
            </a:r>
            <a:r>
              <a:rPr lang="en-US" dirty="0"/>
              <a:t> and </a:t>
            </a:r>
            <a:r>
              <a:rPr lang="en-US" dirty="0" err="1"/>
              <a:t>mortility</a:t>
            </a:r>
            <a:r>
              <a:rPr lang="en-US" dirty="0"/>
              <a:t> of peritonitis.</a:t>
            </a:r>
          </a:p>
          <a:p>
            <a:pPr marL="0" indent="0" algn="l">
              <a:buNone/>
            </a:pPr>
            <a:r>
              <a:rPr lang="en-US" dirty="0"/>
              <a:t>. Immediate </a:t>
            </a:r>
            <a:r>
              <a:rPr lang="en-US" dirty="0" err="1"/>
              <a:t>appendicectomy</a:t>
            </a:r>
            <a:r>
              <a:rPr lang="en-US" dirty="0"/>
              <a:t> is not indicated in the following circumstance.</a:t>
            </a:r>
          </a:p>
          <a:p>
            <a:pPr marL="0" indent="0" algn="l">
              <a:buNone/>
            </a:pPr>
            <a:r>
              <a:rPr lang="en-US" dirty="0"/>
              <a:t>is  The patient is moribund with advanced peritonitis. Here the only hope </a:t>
            </a:r>
            <a:r>
              <a:rPr lang="ar-IQ" dirty="0"/>
              <a:t>- </a:t>
            </a:r>
            <a:endParaRPr lang="en-US" dirty="0"/>
          </a:p>
          <a:p>
            <a:pPr marL="0" indent="0" algn="l">
              <a:buNone/>
            </a:pPr>
            <a:r>
              <a:rPr lang="en-US" dirty="0"/>
              <a:t>To improve the condition by intravenous drip and nasogastric aspiration, antibiotics and other resuscitative measures.</a:t>
            </a:r>
          </a:p>
          <a:p>
            <a:pPr marL="0" indent="0" algn="l">
              <a:buNone/>
            </a:pPr>
            <a:r>
              <a:rPr lang="en-US" dirty="0"/>
              <a:t>  The attack has already resolved; in such a case, appendectomy can be </a:t>
            </a:r>
            <a:r>
              <a:rPr lang="ar-IQ" dirty="0"/>
              <a:t>- </a:t>
            </a:r>
            <a:endParaRPr lang="en-US" dirty="0"/>
          </a:p>
          <a:p>
            <a:pPr marL="0" indent="0" algn="l">
              <a:buNone/>
            </a:pPr>
            <a:r>
              <a:rPr lang="en-US" dirty="0"/>
              <a:t>Advised as an elective procedure, but there is no immediate emergency.</a:t>
            </a:r>
          </a:p>
          <a:p>
            <a:pPr marL="0" indent="0" algn="l">
              <a:buNone/>
            </a:pPr>
            <a:r>
              <a:rPr lang="en-US" dirty="0"/>
              <a:t> An appendix mass has formed without evidence of general peritonitis.</a:t>
            </a:r>
            <a:r>
              <a:rPr lang="ar-IQ" dirty="0"/>
              <a:t>- </a:t>
            </a:r>
            <a:endParaRPr lang="en-US" dirty="0"/>
          </a:p>
          <a:p>
            <a:pPr marL="0" indent="0" algn="l">
              <a:buNone/>
            </a:pPr>
            <a:r>
              <a:rPr lang="ar-IQ" dirty="0"/>
              <a:t> </a:t>
            </a:r>
            <a:r>
              <a:rPr lang="en-US" dirty="0"/>
              <a:t> Where circumstances make operation difficult or impossible, e.g. at sea. </a:t>
            </a:r>
            <a:endParaRPr lang="ar-IQ" dirty="0"/>
          </a:p>
        </p:txBody>
      </p:sp>
    </p:spTree>
    <p:extLst>
      <p:ext uri="{BB962C8B-B14F-4D97-AF65-F5344CB8AC3E}">
        <p14:creationId xmlns:p14="http://schemas.microsoft.com/office/powerpoint/2010/main" val="324687309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endParaRPr lang="ar-IQ" dirty="0"/>
          </a:p>
        </p:txBody>
      </p:sp>
      <p:pic>
        <p:nvPicPr>
          <p:cNvPr id="2050" name="Picture 2" descr="D:\Lectures\صور محاضرات\Appendix\LMesoappendi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5" y="2024062"/>
            <a:ext cx="4095750" cy="2809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2547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52400"/>
            <a:ext cx="7467600" cy="76200"/>
          </a:xfrm>
        </p:spPr>
        <p:txBody>
          <a:bodyPr>
            <a:normAutofit fontScale="90000"/>
          </a:bodyPr>
          <a:lstStyle/>
          <a:p>
            <a:endParaRPr lang="ar-IQ" dirty="0"/>
          </a:p>
        </p:txBody>
      </p:sp>
      <p:sp>
        <p:nvSpPr>
          <p:cNvPr id="3" name="Content Placeholder 2"/>
          <p:cNvSpPr>
            <a:spLocks noGrp="1"/>
          </p:cNvSpPr>
          <p:nvPr>
            <p:ph sz="quarter" idx="1"/>
          </p:nvPr>
        </p:nvSpPr>
        <p:spPr>
          <a:xfrm>
            <a:off x="457200" y="381000"/>
            <a:ext cx="7467600" cy="6092952"/>
          </a:xfrm>
        </p:spPr>
        <p:txBody>
          <a:bodyPr>
            <a:normAutofit fontScale="85000" lnSpcReduction="10000"/>
          </a:bodyPr>
          <a:lstStyle/>
          <a:p>
            <a:pPr marL="0" indent="0" algn="l">
              <a:buNone/>
            </a:pPr>
            <a:r>
              <a:rPr lang="en-US" dirty="0"/>
              <a:t>Here reliance must be placed on a conservative regimen and the hope that resolution or local abscess will form, rather than on one's surgical skill with a razor blade and a bent spoon.</a:t>
            </a:r>
          </a:p>
          <a:p>
            <a:pPr marL="0" indent="0" algn="l">
              <a:buNone/>
            </a:pPr>
            <a:r>
              <a:rPr lang="en-US" dirty="0"/>
              <a:t>Antibiotic prophylaxis is given preoperatively. When at operation peritonitis is discovered antibiotic therapy is continued; metronidazole and gentamicin, or  a cephalosporin, are effective for both the anaerobic and aerobic bowel organisms, but this regimen may need to be supplemented or changed when the bacteriological sensitivities of the cultured pus become available after 24-48 hours.</a:t>
            </a:r>
          </a:p>
          <a:p>
            <a:pPr marL="0" lvl="0" indent="0" algn="l">
              <a:buNone/>
            </a:pPr>
            <a:r>
              <a:rPr lang="en-US" b="1" dirty="0">
                <a:solidFill>
                  <a:srgbClr val="FF0000"/>
                </a:solidFill>
              </a:rPr>
              <a:t>After appendectomy, a drain is inserted when;</a:t>
            </a:r>
          </a:p>
          <a:p>
            <a:pPr marL="0" indent="0" algn="l">
              <a:buNone/>
            </a:pPr>
            <a:r>
              <a:rPr lang="en-US" dirty="0"/>
              <a:t>1-there is sever inflammation of the appendix bed </a:t>
            </a:r>
          </a:p>
          <a:p>
            <a:pPr marL="0" indent="0" algn="l">
              <a:buNone/>
            </a:pPr>
            <a:r>
              <a:rPr lang="en-US" dirty="0"/>
              <a:t>2- a local abscess is present. </a:t>
            </a:r>
          </a:p>
          <a:p>
            <a:pPr marL="0" indent="0" algn="l">
              <a:buNone/>
            </a:pPr>
            <a:r>
              <a:rPr lang="en-US" dirty="0"/>
              <a:t>3- where closure of the appendix stump not perfectly done</a:t>
            </a:r>
            <a:r>
              <a:rPr lang="ar-IQ" dirty="0"/>
              <a:t>  </a:t>
            </a:r>
            <a:r>
              <a:rPr lang="en-US" dirty="0"/>
              <a:t>    </a:t>
            </a:r>
          </a:p>
          <a:p>
            <a:pPr marL="0" indent="0" algn="l">
              <a:buNone/>
            </a:pPr>
            <a:r>
              <a:rPr lang="ar-IQ" dirty="0"/>
              <a:t> </a:t>
            </a:r>
            <a:r>
              <a:rPr lang="en-US" dirty="0"/>
              <a:t>4-Very occasionally, the inflamed and adherent appendix cannot be safely removed, and in such circumstances the area of the appendix requires adequate drainage and subsequent interval </a:t>
            </a:r>
            <a:r>
              <a:rPr lang="en-US" dirty="0" err="1"/>
              <a:t>appendicectomy</a:t>
            </a:r>
            <a:r>
              <a:rPr lang="en-US" dirty="0"/>
              <a:t> in about 3 months.</a:t>
            </a:r>
          </a:p>
          <a:p>
            <a:pPr marL="0" indent="0" algn="l">
              <a:buNone/>
            </a:pPr>
            <a:endParaRPr lang="ar-IQ" dirty="0"/>
          </a:p>
        </p:txBody>
      </p:sp>
    </p:spTree>
    <p:extLst>
      <p:ext uri="{BB962C8B-B14F-4D97-AF65-F5344CB8AC3E}">
        <p14:creationId xmlns:p14="http://schemas.microsoft.com/office/powerpoint/2010/main" val="15154402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dirty="0"/>
          </a:p>
        </p:txBody>
      </p:sp>
      <p:sp>
        <p:nvSpPr>
          <p:cNvPr id="3" name="Content Placeholder 2"/>
          <p:cNvSpPr>
            <a:spLocks noGrp="1"/>
          </p:cNvSpPr>
          <p:nvPr>
            <p:ph sz="quarter" idx="1"/>
          </p:nvPr>
        </p:nvSpPr>
        <p:spPr/>
        <p:txBody>
          <a:bodyPr>
            <a:normAutofit/>
          </a:bodyPr>
          <a:lstStyle/>
          <a:p>
            <a:pPr algn="l"/>
            <a:r>
              <a:rPr lang="en-US" sz="3200" b="1" dirty="0"/>
              <a:t>Vermiform appendix is present in human's </a:t>
            </a:r>
            <a:r>
              <a:rPr lang="en-US" sz="3200" b="1" dirty="0" err="1"/>
              <a:t>musculans</a:t>
            </a:r>
            <a:r>
              <a:rPr lang="en-US" sz="3200" b="1" dirty="0"/>
              <a:t> only; it’s a blind muscular tube with mucosal and </a:t>
            </a:r>
            <a:r>
              <a:rPr lang="en-US" sz="3200" b="1" dirty="0" err="1"/>
              <a:t>submucosal</a:t>
            </a:r>
            <a:r>
              <a:rPr lang="en-US" sz="3200" b="1" dirty="0"/>
              <a:t>, muscular and </a:t>
            </a:r>
            <a:r>
              <a:rPr lang="en-US" sz="3200" b="1" dirty="0" err="1"/>
              <a:t>serosal</a:t>
            </a:r>
            <a:r>
              <a:rPr lang="en-US" sz="3200" b="1" dirty="0"/>
              <a:t> layers.</a:t>
            </a:r>
          </a:p>
          <a:p>
            <a:pPr algn="l"/>
            <a:r>
              <a:rPr lang="en-US" sz="3200" b="1" dirty="0">
                <a:solidFill>
                  <a:srgbClr val="FF0000"/>
                </a:solidFill>
              </a:rPr>
              <a:t>Acute appendicitis </a:t>
            </a:r>
            <a:r>
              <a:rPr lang="en-US" sz="3200" b="1" dirty="0"/>
              <a:t>is the commonest abdominal emergency in young adults </a:t>
            </a:r>
          </a:p>
          <a:p>
            <a:endParaRPr lang="ar-IQ" sz="3200" b="1" dirty="0"/>
          </a:p>
        </p:txBody>
      </p:sp>
    </p:spTree>
    <p:extLst>
      <p:ext uri="{BB962C8B-B14F-4D97-AF65-F5344CB8AC3E}">
        <p14:creationId xmlns:p14="http://schemas.microsoft.com/office/powerpoint/2010/main" val="117646769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52400"/>
            <a:ext cx="7467600" cy="122238"/>
          </a:xfrm>
        </p:spPr>
        <p:txBody>
          <a:bodyPr>
            <a:normAutofit fontScale="90000"/>
          </a:bodyPr>
          <a:lstStyle/>
          <a:p>
            <a:endParaRPr lang="ar-IQ" dirty="0"/>
          </a:p>
        </p:txBody>
      </p:sp>
      <p:sp>
        <p:nvSpPr>
          <p:cNvPr id="3" name="Content Placeholder 2"/>
          <p:cNvSpPr>
            <a:spLocks noGrp="1"/>
          </p:cNvSpPr>
          <p:nvPr>
            <p:ph sz="quarter" idx="1"/>
          </p:nvPr>
        </p:nvSpPr>
        <p:spPr>
          <a:xfrm>
            <a:off x="457200" y="304800"/>
            <a:ext cx="7467600" cy="6169152"/>
          </a:xfrm>
        </p:spPr>
        <p:txBody>
          <a:bodyPr>
            <a:normAutofit fontScale="85000" lnSpcReduction="20000"/>
          </a:bodyPr>
          <a:lstStyle/>
          <a:p>
            <a:pPr marL="0" indent="0" algn="l">
              <a:buNone/>
            </a:pPr>
            <a:r>
              <a:rPr lang="en-US" dirty="0"/>
              <a:t> </a:t>
            </a:r>
          </a:p>
          <a:p>
            <a:pPr marL="0" indent="0" algn="l">
              <a:buNone/>
            </a:pPr>
            <a:r>
              <a:rPr lang="en-US" b="1" i="1" u="sng" dirty="0">
                <a:solidFill>
                  <a:srgbClr val="FF0000"/>
                </a:solidFill>
                <a:effectLst>
                  <a:outerShdw blurRad="38100" dist="38100" dir="2700000" algn="tl">
                    <a:srgbClr val="000000">
                      <a:alpha val="43137"/>
                    </a:srgbClr>
                  </a:outerShdw>
                </a:effectLst>
              </a:rPr>
              <a:t>Problems encountered during </a:t>
            </a:r>
            <a:r>
              <a:rPr lang="en-US" b="1" i="1" u="sng" dirty="0" err="1">
                <a:solidFill>
                  <a:srgbClr val="FF0000"/>
                </a:solidFill>
                <a:effectLst>
                  <a:outerShdw blurRad="38100" dist="38100" dir="2700000" algn="tl">
                    <a:srgbClr val="000000">
                      <a:alpha val="43137"/>
                    </a:srgbClr>
                  </a:outerShdw>
                </a:effectLst>
              </a:rPr>
              <a:t>appendicictomy</a:t>
            </a:r>
            <a:r>
              <a:rPr lang="en-US" b="1" i="1" u="sng" dirty="0">
                <a:solidFill>
                  <a:srgbClr val="FF0000"/>
                </a:solidFill>
                <a:effectLst>
                  <a:outerShdw blurRad="38100" dist="38100" dir="2700000" algn="tl">
                    <a:srgbClr val="000000">
                      <a:alpha val="43137"/>
                    </a:srgbClr>
                  </a:outerShdw>
                </a:effectLst>
              </a:rPr>
              <a:t>;</a:t>
            </a:r>
          </a:p>
          <a:p>
            <a:pPr marL="0" indent="0" algn="l">
              <a:buNone/>
            </a:pPr>
            <a:r>
              <a:rPr lang="en-US" dirty="0">
                <a:solidFill>
                  <a:srgbClr val="0070C0"/>
                </a:solidFill>
                <a:effectLst>
                  <a:outerShdw blurRad="38100" dist="38100" dir="2700000" algn="tl">
                    <a:srgbClr val="000000">
                      <a:alpha val="43137"/>
                    </a:srgbClr>
                  </a:outerShdw>
                </a:effectLst>
              </a:rPr>
              <a:t>Normal appendix</a:t>
            </a:r>
            <a:r>
              <a:rPr lang="en-US" dirty="0"/>
              <a:t>; is essential to search for other possible diagnosis as </a:t>
            </a:r>
            <a:r>
              <a:rPr lang="en-US" dirty="0" err="1"/>
              <a:t>examin</a:t>
            </a:r>
            <a:r>
              <a:rPr lang="en-US" dirty="0"/>
              <a:t> terminal ileum ,</a:t>
            </a:r>
            <a:r>
              <a:rPr lang="en-US" dirty="0" err="1"/>
              <a:t>meckels,ovaries</a:t>
            </a:r>
            <a:r>
              <a:rPr lang="en-US" dirty="0"/>
              <a:t>,</a:t>
            </a:r>
          </a:p>
          <a:p>
            <a:pPr marL="0" indent="0" algn="l">
              <a:buNone/>
            </a:pPr>
            <a:r>
              <a:rPr lang="en-US" dirty="0">
                <a:solidFill>
                  <a:srgbClr val="0070C0"/>
                </a:solidFill>
                <a:effectLst>
                  <a:outerShdw blurRad="38100" dist="38100" dir="2700000" algn="tl">
                    <a:srgbClr val="000000">
                      <a:alpha val="43137"/>
                    </a:srgbClr>
                  </a:outerShdw>
                </a:effectLst>
              </a:rPr>
              <a:t>Appendix cannot be found</a:t>
            </a:r>
            <a:r>
              <a:rPr lang="en-US" dirty="0">
                <a:solidFill>
                  <a:srgbClr val="0070C0"/>
                </a:solidFill>
              </a:rPr>
              <a:t>; </a:t>
            </a:r>
            <a:r>
              <a:rPr lang="en-US" dirty="0" err="1"/>
              <a:t>examin</a:t>
            </a:r>
            <a:r>
              <a:rPr lang="en-US" dirty="0"/>
              <a:t> the caecum </a:t>
            </a:r>
            <a:r>
              <a:rPr lang="en-US" dirty="0" err="1"/>
              <a:t>curfully</a:t>
            </a:r>
            <a:r>
              <a:rPr lang="en-US" dirty="0"/>
              <a:t> </a:t>
            </a:r>
            <a:r>
              <a:rPr lang="en-US" dirty="0" err="1"/>
              <a:t>befor</a:t>
            </a:r>
            <a:r>
              <a:rPr lang="en-US" dirty="0"/>
              <a:t> diagnose absent appendix 1%.</a:t>
            </a:r>
          </a:p>
          <a:p>
            <a:pPr marL="0" indent="0" algn="l">
              <a:buNone/>
            </a:pPr>
            <a:r>
              <a:rPr lang="en-US" dirty="0">
                <a:solidFill>
                  <a:srgbClr val="0070C0"/>
                </a:solidFill>
                <a:effectLst>
                  <a:outerShdw blurRad="38100" dist="38100" dir="2700000" algn="tl">
                    <a:srgbClr val="000000">
                      <a:alpha val="43137"/>
                    </a:srgbClr>
                  </a:outerShdw>
                </a:effectLst>
              </a:rPr>
              <a:t>appendicular </a:t>
            </a:r>
            <a:r>
              <a:rPr lang="en-US" dirty="0" err="1">
                <a:solidFill>
                  <a:srgbClr val="0070C0"/>
                </a:solidFill>
                <a:effectLst>
                  <a:outerShdw blurRad="38100" dist="38100" dir="2700000" algn="tl">
                    <a:srgbClr val="000000">
                      <a:alpha val="43137"/>
                    </a:srgbClr>
                  </a:outerShdw>
                </a:effectLst>
              </a:rPr>
              <a:t>tumour</a:t>
            </a:r>
            <a:r>
              <a:rPr lang="en-US" dirty="0">
                <a:effectLst>
                  <a:outerShdw blurRad="38100" dist="38100" dir="2700000" algn="tl">
                    <a:srgbClr val="000000">
                      <a:alpha val="43137"/>
                    </a:srgbClr>
                  </a:outerShdw>
                </a:effectLst>
              </a:rPr>
              <a:t>; </a:t>
            </a:r>
            <a:r>
              <a:rPr lang="en-US" dirty="0"/>
              <a:t>if small tumor less than 2 cm can be removed by </a:t>
            </a:r>
            <a:r>
              <a:rPr lang="en-US" dirty="0" err="1"/>
              <a:t>appendicictomy</a:t>
            </a:r>
            <a:r>
              <a:rPr lang="en-US" dirty="0"/>
              <a:t> larger </a:t>
            </a:r>
            <a:r>
              <a:rPr lang="en-US" dirty="0" err="1"/>
              <a:t>tumour</a:t>
            </a:r>
            <a:r>
              <a:rPr lang="en-US" dirty="0"/>
              <a:t> should be removed by </a:t>
            </a:r>
            <a:r>
              <a:rPr lang="en-US" dirty="0" err="1"/>
              <a:t>rt</a:t>
            </a:r>
            <a:r>
              <a:rPr lang="en-US" dirty="0"/>
              <a:t>  r</a:t>
            </a:r>
          </a:p>
          <a:p>
            <a:pPr marL="0" indent="0" algn="l">
              <a:buNone/>
            </a:pPr>
            <a:r>
              <a:rPr lang="en-US" dirty="0">
                <a:solidFill>
                  <a:srgbClr val="0070C0"/>
                </a:solidFill>
                <a:effectLst>
                  <a:outerShdw blurRad="38100" dist="38100" dir="2700000" algn="tl">
                    <a:srgbClr val="000000">
                      <a:alpha val="43137"/>
                    </a:srgbClr>
                  </a:outerShdw>
                </a:effectLst>
              </a:rPr>
              <a:t>Appendicular abscess  </a:t>
            </a:r>
            <a:r>
              <a:rPr lang="en-US" dirty="0">
                <a:effectLst>
                  <a:outerShdw blurRad="38100" dist="38100" dir="2700000" algn="tl">
                    <a:srgbClr val="000000">
                      <a:alpha val="43137"/>
                    </a:srgbClr>
                  </a:outerShdw>
                </a:effectLst>
              </a:rPr>
              <a:t>and the appendix cannot be removed</a:t>
            </a:r>
            <a:r>
              <a:rPr lang="en-US" dirty="0"/>
              <a:t>; this should be treated by local peritoneal toilet ,drainage of any abscess and intravenous antibiotic.</a:t>
            </a:r>
          </a:p>
          <a:p>
            <a:pPr marL="0" indent="0" algn="l">
              <a:buNone/>
            </a:pPr>
            <a:r>
              <a:rPr lang="en-US" dirty="0">
                <a:solidFill>
                  <a:srgbClr val="0070C0"/>
                </a:solidFill>
                <a:effectLst>
                  <a:outerShdw blurRad="38100" dist="38100" dir="2700000" algn="tl">
                    <a:srgbClr val="000000">
                      <a:alpha val="43137"/>
                    </a:srgbClr>
                  </a:outerShdw>
                </a:effectLst>
              </a:rPr>
              <a:t>Appendicular mass</a:t>
            </a:r>
          </a:p>
          <a:p>
            <a:pPr marL="0" indent="0" algn="l">
              <a:buNone/>
            </a:pPr>
            <a:r>
              <a:rPr lang="en-US" dirty="0"/>
              <a:t>Not uncommonly, the patient will present with a history of 4 or 5 days of abdominal pain and with a localized mass in RIF. The rest of the abdomen is soft, bowel sounds are present and the patient obviously has no evidence of general peritonitis. In these circumstances, the inflamed appendix is walled off by adhesions to the </a:t>
            </a:r>
            <a:r>
              <a:rPr lang="en-US" dirty="0" err="1"/>
              <a:t>omentum</a:t>
            </a:r>
            <a:r>
              <a:rPr lang="en-US" dirty="0"/>
              <a:t> and adjacent viscera, with or without the presence of a local abscess. Immediate surgery in such circumstances is difficult.</a:t>
            </a:r>
          </a:p>
          <a:p>
            <a:pPr marL="0" indent="0" algn="l">
              <a:buNone/>
            </a:pPr>
            <a:endParaRPr lang="ar-IQ" dirty="0"/>
          </a:p>
        </p:txBody>
      </p:sp>
    </p:spTree>
    <p:extLst>
      <p:ext uri="{BB962C8B-B14F-4D97-AF65-F5344CB8AC3E}">
        <p14:creationId xmlns:p14="http://schemas.microsoft.com/office/powerpoint/2010/main" val="307762294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52400"/>
            <a:ext cx="7467600" cy="122238"/>
          </a:xfrm>
        </p:spPr>
        <p:txBody>
          <a:bodyPr>
            <a:normAutofit fontScale="90000"/>
          </a:bodyPr>
          <a:lstStyle/>
          <a:p>
            <a:endParaRPr lang="ar-IQ"/>
          </a:p>
        </p:txBody>
      </p:sp>
      <p:sp>
        <p:nvSpPr>
          <p:cNvPr id="3" name="Content Placeholder 2"/>
          <p:cNvSpPr>
            <a:spLocks noGrp="1"/>
          </p:cNvSpPr>
          <p:nvPr>
            <p:ph sz="quarter" idx="1"/>
          </p:nvPr>
        </p:nvSpPr>
        <p:spPr>
          <a:xfrm>
            <a:off x="457200" y="381000"/>
            <a:ext cx="7467600" cy="6092952"/>
          </a:xfrm>
        </p:spPr>
        <p:txBody>
          <a:bodyPr>
            <a:normAutofit fontScale="92500" lnSpcReduction="10000"/>
          </a:bodyPr>
          <a:lstStyle/>
          <a:p>
            <a:pPr marL="0" indent="0" algn="l">
              <a:buNone/>
            </a:pPr>
            <a:r>
              <a:rPr lang="en-US" b="1" i="1" u="sng" dirty="0">
                <a:solidFill>
                  <a:srgbClr val="FF0000"/>
                </a:solidFill>
                <a:effectLst>
                  <a:outerShdw blurRad="38100" dist="38100" dir="2700000" algn="tl">
                    <a:srgbClr val="000000">
                      <a:alpha val="43137"/>
                    </a:srgbClr>
                  </a:outerShdw>
                </a:effectLst>
              </a:rPr>
              <a:t>Treatmen</a:t>
            </a:r>
            <a:r>
              <a:rPr lang="en-US" b="1" i="1" u="sng" dirty="0">
                <a:effectLst>
                  <a:outerShdw blurRad="38100" dist="38100" dir="2700000" algn="tl">
                    <a:srgbClr val="000000">
                      <a:alpha val="43137"/>
                    </a:srgbClr>
                  </a:outerShdw>
                </a:effectLst>
              </a:rPr>
              <a:t>t</a:t>
            </a:r>
            <a:endParaRPr lang="en-US" b="1" i="1" dirty="0">
              <a:effectLst>
                <a:outerShdw blurRad="38100" dist="38100" dir="2700000" algn="tl">
                  <a:srgbClr val="000000">
                    <a:alpha val="43137"/>
                  </a:srgbClr>
                </a:outerShdw>
              </a:effectLst>
            </a:endParaRPr>
          </a:p>
          <a:p>
            <a:pPr marL="0" indent="0" algn="l">
              <a:buNone/>
            </a:pPr>
            <a:r>
              <a:rPr lang="en-US" dirty="0"/>
              <a:t>Initial treatment is conservative (</a:t>
            </a:r>
            <a:r>
              <a:rPr lang="en-US" dirty="0" err="1"/>
              <a:t>ochsner</a:t>
            </a:r>
            <a:r>
              <a:rPr lang="en-US" dirty="0"/>
              <a:t>- </a:t>
            </a:r>
            <a:r>
              <a:rPr lang="en-US" dirty="0" err="1"/>
              <a:t>shrren</a:t>
            </a:r>
            <a:r>
              <a:rPr lang="en-US" dirty="0"/>
              <a:t> regimen) because surgery is difficult and may be dangerous because of inflammation and adhesion and may be difficult to find appendix and fecal fistula may occur.</a:t>
            </a:r>
          </a:p>
          <a:p>
            <a:pPr marL="0" indent="0" algn="l">
              <a:buNone/>
            </a:pPr>
            <a:r>
              <a:rPr lang="en-US" dirty="0"/>
              <a:t>Preparation  for operation should occur when clinical condition of patient deteriorate.</a:t>
            </a:r>
          </a:p>
          <a:p>
            <a:pPr marL="0" indent="0" algn="l">
              <a:buNone/>
            </a:pPr>
            <a:r>
              <a:rPr lang="en-US" dirty="0"/>
              <a:t> The outlines of the mass are marked on the skin and regular examination of </a:t>
            </a:r>
            <a:r>
              <a:rPr lang="en-US" dirty="0" err="1"/>
              <a:t>abdomin.oral</a:t>
            </a:r>
            <a:r>
              <a:rPr lang="en-US" dirty="0"/>
              <a:t> fluid diet and a careful watch kept on the general condition, temperature ,pulse should recorded 4 </a:t>
            </a:r>
            <a:r>
              <a:rPr lang="en-US" dirty="0" err="1"/>
              <a:t>hourly.fluid</a:t>
            </a:r>
            <a:r>
              <a:rPr lang="en-US" dirty="0"/>
              <a:t> balance record ,</a:t>
            </a:r>
          </a:p>
          <a:p>
            <a:pPr marL="0" indent="0" algn="l">
              <a:buNone/>
            </a:pPr>
            <a:r>
              <a:rPr lang="en-US" dirty="0"/>
              <a:t>Metronidazole is </a:t>
            </a:r>
            <a:r>
              <a:rPr lang="en-US" dirty="0" err="1"/>
              <a:t>commenced,pluse</a:t>
            </a:r>
            <a:r>
              <a:rPr lang="en-US" dirty="0"/>
              <a:t> broad spectrum antibiotic but prolonged antibiotics are </a:t>
            </a:r>
            <a:r>
              <a:rPr lang="en-US" i="1" u="sng" dirty="0"/>
              <a:t>not</a:t>
            </a:r>
            <a:r>
              <a:rPr lang="en-US" dirty="0"/>
              <a:t> given, as these may merely produce a chronic inflammatory mass filled with abscesses (the so-called </a:t>
            </a:r>
            <a:r>
              <a:rPr lang="en-US" i="1" dirty="0" err="1"/>
              <a:t>antibioticoma</a:t>
            </a:r>
            <a:r>
              <a:rPr lang="en-US" i="1" dirty="0"/>
              <a:t>).</a:t>
            </a:r>
            <a:endParaRPr lang="en-US" dirty="0"/>
          </a:p>
          <a:p>
            <a:pPr marL="0" indent="0" algn="l">
              <a:buNone/>
            </a:pPr>
            <a:r>
              <a:rPr lang="en-US" dirty="0"/>
              <a:t> </a:t>
            </a:r>
            <a:r>
              <a:rPr lang="en-US" dirty="0">
                <a:solidFill>
                  <a:srgbClr val="00B050"/>
                </a:solidFill>
              </a:rPr>
              <a:t>On this regimen, 80% of appendix masses resolve</a:t>
            </a:r>
            <a:r>
              <a:rPr lang="en-US" dirty="0"/>
              <a:t>.</a:t>
            </a:r>
          </a:p>
          <a:p>
            <a:pPr marL="0" indent="0" algn="l">
              <a:buNone/>
            </a:pPr>
            <a:endParaRPr lang="ar-IQ" dirty="0"/>
          </a:p>
        </p:txBody>
      </p:sp>
    </p:spTree>
    <p:extLst>
      <p:ext uri="{BB962C8B-B14F-4D97-AF65-F5344CB8AC3E}">
        <p14:creationId xmlns:p14="http://schemas.microsoft.com/office/powerpoint/2010/main" val="4084597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7467600" cy="274638"/>
          </a:xfrm>
        </p:spPr>
        <p:txBody>
          <a:bodyPr>
            <a:normAutofit fontScale="90000"/>
          </a:bodyPr>
          <a:lstStyle/>
          <a:p>
            <a:endParaRPr lang="ar-IQ" dirty="0"/>
          </a:p>
        </p:txBody>
      </p:sp>
      <p:sp>
        <p:nvSpPr>
          <p:cNvPr id="3" name="Content Placeholder 2"/>
          <p:cNvSpPr>
            <a:spLocks noGrp="1"/>
          </p:cNvSpPr>
          <p:nvPr>
            <p:ph sz="quarter" idx="1"/>
          </p:nvPr>
        </p:nvSpPr>
        <p:spPr>
          <a:xfrm>
            <a:off x="457200" y="381000"/>
            <a:ext cx="7467600" cy="6092952"/>
          </a:xfrm>
        </p:spPr>
        <p:txBody>
          <a:bodyPr/>
          <a:lstStyle/>
          <a:p>
            <a:pPr marL="0" indent="0" algn="l">
              <a:buNone/>
            </a:pPr>
            <a:r>
              <a:rPr lang="en-US" dirty="0"/>
              <a:t> In the remaining cases, the abscess obviously enlarges over the next day or two and the temperature fails to subside in these conditions this type of regimen must discontinue., drainage of the abscess is instituted. In neglected cases, an appendix abscess may burst spontaneously through the abdominal wall, into the rectum, or into the general peritoneal cavity.</a:t>
            </a:r>
          </a:p>
          <a:p>
            <a:pPr marL="0" indent="0" algn="l">
              <a:buNone/>
            </a:pPr>
            <a:r>
              <a:rPr lang="en-US" dirty="0"/>
              <a:t>If resolution occurs, </a:t>
            </a:r>
            <a:r>
              <a:rPr lang="en-US" dirty="0" err="1"/>
              <a:t>appendicectomy</a:t>
            </a:r>
            <a:r>
              <a:rPr lang="en-US" dirty="0"/>
              <a:t> is carried out after an interval of 3 months to allow the inflammatory condition to settle completely. Unless interval </a:t>
            </a:r>
            <a:r>
              <a:rPr lang="en-US" dirty="0" err="1"/>
              <a:t>appendicectomy</a:t>
            </a:r>
            <a:r>
              <a:rPr lang="en-US" dirty="0"/>
              <a:t> is performed, there is considerable risk of a further attack of acute appendicitis.</a:t>
            </a:r>
          </a:p>
        </p:txBody>
      </p:sp>
    </p:spTree>
    <p:extLst>
      <p:ext uri="{BB962C8B-B14F-4D97-AF65-F5344CB8AC3E}">
        <p14:creationId xmlns:p14="http://schemas.microsoft.com/office/powerpoint/2010/main" val="363834443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lnSpcReduction="10000"/>
          </a:bodyPr>
          <a:lstStyle/>
          <a:p>
            <a:pPr marL="0" indent="0" algn="l">
              <a:buNone/>
            </a:pPr>
            <a:r>
              <a:rPr lang="en-US" b="1" u="sng" dirty="0">
                <a:solidFill>
                  <a:srgbClr val="FF0000"/>
                </a:solidFill>
              </a:rPr>
              <a:t>Appendicitis in pregnancy</a:t>
            </a:r>
            <a:endParaRPr lang="en-US" dirty="0">
              <a:solidFill>
                <a:srgbClr val="FF0000"/>
              </a:solidFill>
            </a:endParaRPr>
          </a:p>
          <a:p>
            <a:pPr marL="0" indent="0" algn="l">
              <a:buNone/>
            </a:pPr>
            <a:r>
              <a:rPr lang="en-US" dirty="0"/>
              <a:t>Appendicitis in pregnancy is no rarer or commoner than appendicitis in the general community, but it has a higher mortality and morbidity because it is confused with other complications of pregnancy. Differentiation must be made from </a:t>
            </a:r>
            <a:r>
              <a:rPr lang="en-US" dirty="0" err="1"/>
              <a:t>pyelitis</a:t>
            </a:r>
            <a:r>
              <a:rPr lang="en-US" dirty="0"/>
              <a:t>, vomiting of pregnancy, red degeneration of a fibroid or torsion of an ovarian cyst.</a:t>
            </a:r>
          </a:p>
          <a:p>
            <a:pPr marL="0" indent="0" algn="l">
              <a:buNone/>
            </a:pPr>
            <a:r>
              <a:rPr lang="en-US" dirty="0"/>
              <a:t>Because the appendix is displaced by the enlarging uterus, pain and tenderness are higher and more lateral than in the usual circumstances.</a:t>
            </a:r>
          </a:p>
          <a:p>
            <a:pPr marL="0" indent="0" algn="l">
              <a:buNone/>
            </a:pPr>
            <a:r>
              <a:rPr lang="en-US" dirty="0"/>
              <a:t>There is considerable danger of abortion, particularly in the first trimester.</a:t>
            </a:r>
          </a:p>
          <a:p>
            <a:pPr marL="0" indent="0" algn="l">
              <a:buNone/>
            </a:pPr>
            <a:endParaRPr lang="ar-IQ" dirty="0"/>
          </a:p>
        </p:txBody>
      </p:sp>
    </p:spTree>
    <p:extLst>
      <p:ext uri="{BB962C8B-B14F-4D97-AF65-F5344CB8AC3E}">
        <p14:creationId xmlns:p14="http://schemas.microsoft.com/office/powerpoint/2010/main" val="235362290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fontScale="85000" lnSpcReduction="20000"/>
          </a:bodyPr>
          <a:lstStyle/>
          <a:p>
            <a:pPr marL="0" indent="0" algn="l">
              <a:buNone/>
            </a:pPr>
            <a:r>
              <a:rPr lang="en-US" b="1" u="sng" dirty="0">
                <a:solidFill>
                  <a:srgbClr val="FF0000"/>
                </a:solidFill>
                <a:effectLst>
                  <a:outerShdw blurRad="38100" dist="38100" dir="2700000" algn="tl">
                    <a:srgbClr val="000000">
                      <a:alpha val="43137"/>
                    </a:srgbClr>
                  </a:outerShdw>
                </a:effectLst>
              </a:rPr>
              <a:t>A mass in the right iliac fossa</a:t>
            </a:r>
            <a:r>
              <a:rPr lang="en-US" b="1" u="sng" dirty="0">
                <a:effectLst>
                  <a:outerShdw blurRad="38100" dist="38100" dir="2700000" algn="tl">
                    <a:srgbClr val="000000">
                      <a:alpha val="43137"/>
                    </a:srgbClr>
                  </a:outerShdw>
                </a:effectLst>
              </a:rPr>
              <a:t> </a:t>
            </a:r>
          </a:p>
          <a:p>
            <a:pPr marL="0" indent="0" algn="l">
              <a:buNone/>
            </a:pPr>
            <a:r>
              <a:rPr lang="en-US" dirty="0"/>
              <a:t>The causes of a mass in the right iliac fossa are best thought of by considering the possible anatomical structures in this region.</a:t>
            </a:r>
          </a:p>
          <a:p>
            <a:pPr marL="0" indent="0" algn="l">
              <a:buNone/>
            </a:pPr>
            <a:r>
              <a:rPr lang="en-US" dirty="0"/>
              <a:t> Appendix abscess or appendix mass.</a:t>
            </a:r>
            <a:r>
              <a:rPr lang="ar-IQ" dirty="0"/>
              <a:t>- </a:t>
            </a:r>
            <a:endParaRPr lang="en-US" dirty="0"/>
          </a:p>
          <a:p>
            <a:pPr marL="0" indent="0" algn="l">
              <a:buNone/>
            </a:pPr>
            <a:r>
              <a:rPr lang="ar-IQ" dirty="0"/>
              <a:t> </a:t>
            </a:r>
            <a:r>
              <a:rPr lang="en-US" dirty="0">
                <a:solidFill>
                  <a:srgbClr val="0070C0"/>
                </a:solidFill>
              </a:rPr>
              <a:t>Carcinoma of caecum </a:t>
            </a:r>
            <a:r>
              <a:rPr lang="en-US" dirty="0"/>
              <a:t>(differentiated from the above by usually an older age</a:t>
            </a:r>
            <a:r>
              <a:rPr lang="ar-IQ" dirty="0"/>
              <a:t>- </a:t>
            </a:r>
            <a:endParaRPr lang="en-US" dirty="0"/>
          </a:p>
          <a:p>
            <a:pPr marL="0" indent="0" algn="l">
              <a:buNone/>
            </a:pPr>
            <a:r>
              <a:rPr lang="en-US" dirty="0"/>
              <a:t>group, a longer history, often the presence of diarrhea, </a:t>
            </a:r>
            <a:r>
              <a:rPr lang="en-US" dirty="0" err="1"/>
              <a:t>anaemia</a:t>
            </a:r>
            <a:r>
              <a:rPr lang="en-US" dirty="0"/>
              <a:t> with positive occult blood and finally the barium enema examination).</a:t>
            </a:r>
          </a:p>
          <a:p>
            <a:pPr marL="0" indent="0" algn="l">
              <a:buNone/>
            </a:pPr>
            <a:r>
              <a:rPr lang="en-US" dirty="0"/>
              <a:t> </a:t>
            </a:r>
            <a:r>
              <a:rPr lang="en-US" dirty="0" err="1">
                <a:solidFill>
                  <a:srgbClr val="0070C0"/>
                </a:solidFill>
              </a:rPr>
              <a:t>Crohn's</a:t>
            </a:r>
            <a:r>
              <a:rPr lang="en-US" dirty="0">
                <a:solidFill>
                  <a:srgbClr val="0070C0"/>
                </a:solidFill>
              </a:rPr>
              <a:t> disease </a:t>
            </a:r>
            <a:r>
              <a:rPr lang="en-US" dirty="0"/>
              <a:t>(always to be thought of when there is a local mass in a </a:t>
            </a:r>
            <a:r>
              <a:rPr lang="ar-IQ" dirty="0"/>
              <a:t>- </a:t>
            </a:r>
            <a:endParaRPr lang="en-US" dirty="0"/>
          </a:p>
          <a:p>
            <a:pPr marL="0" indent="0" algn="l">
              <a:buNone/>
            </a:pPr>
            <a:r>
              <a:rPr lang="en-US" dirty="0"/>
              <a:t>young patient with diarrhea).</a:t>
            </a:r>
          </a:p>
          <a:p>
            <a:pPr marL="0" indent="0" algn="l">
              <a:buNone/>
            </a:pPr>
            <a:r>
              <a:rPr lang="en-US" dirty="0"/>
              <a:t> A </a:t>
            </a:r>
            <a:r>
              <a:rPr lang="en-US" dirty="0">
                <a:solidFill>
                  <a:srgbClr val="0070C0"/>
                </a:solidFill>
              </a:rPr>
              <a:t>distance gallbladder </a:t>
            </a:r>
            <a:r>
              <a:rPr lang="en-US" dirty="0"/>
              <a:t>(which may quite often extend down as far as the</a:t>
            </a:r>
            <a:r>
              <a:rPr lang="ar-IQ" dirty="0"/>
              <a:t> - </a:t>
            </a:r>
            <a:endParaRPr lang="en-US" dirty="0"/>
          </a:p>
          <a:p>
            <a:pPr marL="0" indent="0" algn="l">
              <a:buNone/>
            </a:pPr>
            <a:r>
              <a:rPr lang="en-US" dirty="0"/>
              <a:t>right iliac fossa).</a:t>
            </a:r>
          </a:p>
          <a:p>
            <a:pPr marL="0" indent="0" algn="l">
              <a:buNone/>
            </a:pPr>
            <a:endParaRPr lang="ar-IQ" dirty="0"/>
          </a:p>
        </p:txBody>
      </p:sp>
    </p:spTree>
    <p:extLst>
      <p:ext uri="{BB962C8B-B14F-4D97-AF65-F5344CB8AC3E}">
        <p14:creationId xmlns:p14="http://schemas.microsoft.com/office/powerpoint/2010/main" val="15092227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fontScale="85000" lnSpcReduction="10000"/>
          </a:bodyPr>
          <a:lstStyle/>
          <a:p>
            <a:pPr marL="0" indent="0" algn="l">
              <a:buNone/>
            </a:pPr>
            <a:r>
              <a:rPr lang="en-US" dirty="0"/>
              <a:t>- </a:t>
            </a:r>
            <a:r>
              <a:rPr lang="en-US" dirty="0">
                <a:solidFill>
                  <a:srgbClr val="0070C0"/>
                </a:solidFill>
              </a:rPr>
              <a:t>Pelvic kidney </a:t>
            </a:r>
            <a:r>
              <a:rPr lang="en-US" dirty="0"/>
              <a:t>(or transplant).</a:t>
            </a:r>
          </a:p>
          <a:p>
            <a:pPr marL="0" indent="0" algn="l">
              <a:buNone/>
            </a:pPr>
            <a:r>
              <a:rPr lang="en-US" dirty="0"/>
              <a:t> - </a:t>
            </a:r>
            <a:r>
              <a:rPr lang="en-US" dirty="0">
                <a:solidFill>
                  <a:srgbClr val="0070C0"/>
                </a:solidFill>
              </a:rPr>
              <a:t>Ovarian or tubal mass</a:t>
            </a:r>
            <a:r>
              <a:rPr lang="en-US" dirty="0"/>
              <a:t>.</a:t>
            </a:r>
          </a:p>
          <a:p>
            <a:pPr marL="0" indent="0" algn="l">
              <a:buNone/>
            </a:pPr>
            <a:r>
              <a:rPr lang="en-US" dirty="0"/>
              <a:t> - </a:t>
            </a:r>
            <a:r>
              <a:rPr lang="en-US" dirty="0">
                <a:solidFill>
                  <a:srgbClr val="0070C0"/>
                </a:solidFill>
              </a:rPr>
              <a:t>Aneurysm of </a:t>
            </a:r>
            <a:r>
              <a:rPr lang="en-US" dirty="0"/>
              <a:t>the common or external iliac artery.</a:t>
            </a:r>
          </a:p>
          <a:p>
            <a:pPr marL="0" indent="0" algn="l">
              <a:buNone/>
            </a:pPr>
            <a:r>
              <a:rPr lang="en-US" dirty="0"/>
              <a:t> - </a:t>
            </a:r>
            <a:r>
              <a:rPr lang="en-US" dirty="0">
                <a:solidFill>
                  <a:srgbClr val="0070C0"/>
                </a:solidFill>
              </a:rPr>
              <a:t>Retroperitoneal </a:t>
            </a:r>
            <a:r>
              <a:rPr lang="en-US" dirty="0" err="1">
                <a:solidFill>
                  <a:srgbClr val="0070C0"/>
                </a:solidFill>
              </a:rPr>
              <a:t>tumour</a:t>
            </a:r>
            <a:r>
              <a:rPr lang="en-US" dirty="0">
                <a:solidFill>
                  <a:srgbClr val="0070C0"/>
                </a:solidFill>
              </a:rPr>
              <a:t> </a:t>
            </a:r>
            <a:r>
              <a:rPr lang="en-US" dirty="0"/>
              <a:t>arising in the soft tissue or lymph nodes of the posterior abdominal wall or from the pelvis.</a:t>
            </a:r>
          </a:p>
          <a:p>
            <a:pPr marL="0" indent="0" algn="l">
              <a:buNone/>
            </a:pPr>
            <a:r>
              <a:rPr lang="en-US" dirty="0"/>
              <a:t>- </a:t>
            </a:r>
            <a:r>
              <a:rPr lang="en-US" dirty="0" err="1">
                <a:solidFill>
                  <a:srgbClr val="0070C0"/>
                </a:solidFill>
              </a:rPr>
              <a:t>Ileocaecal</a:t>
            </a:r>
            <a:r>
              <a:rPr lang="en-US" dirty="0">
                <a:solidFill>
                  <a:srgbClr val="0070C0"/>
                </a:solidFill>
              </a:rPr>
              <a:t> tuberculosis </a:t>
            </a:r>
            <a:r>
              <a:rPr lang="en-US" dirty="0"/>
              <a:t>(rare in the UK, common in India).</a:t>
            </a:r>
          </a:p>
          <a:p>
            <a:pPr marL="0" indent="0" algn="l">
              <a:buNone/>
            </a:pPr>
            <a:r>
              <a:rPr lang="en-US" dirty="0"/>
              <a:t>- </a:t>
            </a:r>
            <a:r>
              <a:rPr lang="en-US" dirty="0">
                <a:solidFill>
                  <a:srgbClr val="0070C0"/>
                </a:solidFill>
              </a:rPr>
              <a:t>Psoas abscess </a:t>
            </a:r>
            <a:r>
              <a:rPr lang="en-US" dirty="0"/>
              <a:t>– now rare.</a:t>
            </a:r>
          </a:p>
          <a:p>
            <a:pPr marL="0" indent="0" algn="l">
              <a:buNone/>
            </a:pPr>
            <a:r>
              <a:rPr lang="en-US" dirty="0">
                <a:solidFill>
                  <a:srgbClr val="FF0000"/>
                </a:solidFill>
              </a:rPr>
              <a:t>Post operative complications</a:t>
            </a:r>
            <a:r>
              <a:rPr lang="en-US" dirty="0"/>
              <a:t>;</a:t>
            </a:r>
          </a:p>
          <a:p>
            <a:pPr marL="0" indent="0" algn="l">
              <a:buNone/>
            </a:pPr>
            <a:r>
              <a:rPr lang="en-US" dirty="0">
                <a:solidFill>
                  <a:srgbClr val="C00000"/>
                </a:solidFill>
              </a:rPr>
              <a:t>Early </a:t>
            </a:r>
            <a:r>
              <a:rPr lang="en-US" dirty="0"/>
              <a:t>* wound infection * </a:t>
            </a:r>
            <a:r>
              <a:rPr lang="en-US" dirty="0" err="1"/>
              <a:t>intraabdominal</a:t>
            </a:r>
            <a:r>
              <a:rPr lang="en-US" dirty="0"/>
              <a:t> abscess * paralytic ileus * respiratory complication  *venous thrombosis and embolism *portal </a:t>
            </a:r>
            <a:r>
              <a:rPr lang="en-US" dirty="0" err="1"/>
              <a:t>pyemia</a:t>
            </a:r>
            <a:endParaRPr lang="en-US" dirty="0"/>
          </a:p>
          <a:p>
            <a:pPr marL="0" indent="0" algn="l">
              <a:buNone/>
            </a:pPr>
            <a:r>
              <a:rPr lang="en-US" dirty="0"/>
              <a:t>Fecal fistula.</a:t>
            </a:r>
          </a:p>
          <a:p>
            <a:pPr marL="0" indent="0" algn="l">
              <a:buNone/>
            </a:pPr>
            <a:r>
              <a:rPr lang="en-US" dirty="0">
                <a:solidFill>
                  <a:srgbClr val="C00000"/>
                </a:solidFill>
              </a:rPr>
              <a:t>Late  </a:t>
            </a:r>
            <a:r>
              <a:rPr lang="en-US" dirty="0"/>
              <a:t> * adhesive intestinal </a:t>
            </a:r>
            <a:r>
              <a:rPr lang="en-US" dirty="0" err="1"/>
              <a:t>obstraction</a:t>
            </a:r>
            <a:r>
              <a:rPr lang="en-US" dirty="0"/>
              <a:t>   * RT inguinal hernia</a:t>
            </a:r>
          </a:p>
          <a:p>
            <a:pPr marL="0" indent="0" algn="l">
              <a:buNone/>
            </a:pPr>
            <a:endParaRPr lang="ar-IQ" dirty="0"/>
          </a:p>
        </p:txBody>
      </p:sp>
    </p:spTree>
    <p:extLst>
      <p:ext uri="{BB962C8B-B14F-4D97-AF65-F5344CB8AC3E}">
        <p14:creationId xmlns:p14="http://schemas.microsoft.com/office/powerpoint/2010/main" val="33793331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fontScale="92500" lnSpcReduction="10000"/>
          </a:bodyPr>
          <a:lstStyle/>
          <a:p>
            <a:pPr marL="0" indent="0" algn="l">
              <a:buNone/>
            </a:pPr>
            <a:r>
              <a:rPr lang="en-US" u="sng" dirty="0">
                <a:solidFill>
                  <a:srgbClr val="FF0000"/>
                </a:solidFill>
                <a:effectLst>
                  <a:outerShdw blurRad="38100" dist="38100" dir="2700000" algn="tl">
                    <a:srgbClr val="000000">
                      <a:alpha val="43137"/>
                    </a:srgbClr>
                  </a:outerShdw>
                </a:effectLst>
              </a:rPr>
              <a:t>MUCOSELE OF APPENDIX;</a:t>
            </a:r>
          </a:p>
          <a:p>
            <a:pPr marL="0" indent="0" algn="l">
              <a:buNone/>
            </a:pPr>
            <a:r>
              <a:rPr lang="en-US" dirty="0"/>
              <a:t>This condition occurs when the proximal end of the lumen is gradually occluded and obstruct usually by fibrous stricture and </a:t>
            </a:r>
            <a:r>
              <a:rPr lang="en-US" dirty="0" err="1"/>
              <a:t>retaind</a:t>
            </a:r>
            <a:r>
              <a:rPr lang="en-US" dirty="0"/>
              <a:t> secretion remain sterile.</a:t>
            </a:r>
          </a:p>
          <a:p>
            <a:pPr marL="0" indent="0" algn="l">
              <a:buNone/>
            </a:pPr>
            <a:r>
              <a:rPr lang="en-US" dirty="0"/>
              <a:t>Neoplasm of appendix;</a:t>
            </a:r>
          </a:p>
          <a:p>
            <a:pPr marL="0" indent="0" algn="l">
              <a:buNone/>
            </a:pPr>
            <a:r>
              <a:rPr lang="en-US" dirty="0">
                <a:solidFill>
                  <a:srgbClr val="FF0000"/>
                </a:solidFill>
              </a:rPr>
              <a:t>Carcinoid </a:t>
            </a:r>
            <a:r>
              <a:rPr lang="en-US" dirty="0" err="1">
                <a:solidFill>
                  <a:srgbClr val="FF0000"/>
                </a:solidFill>
              </a:rPr>
              <a:t>tumour</a:t>
            </a:r>
            <a:r>
              <a:rPr lang="en-US" dirty="0">
                <a:solidFill>
                  <a:srgbClr val="FF0000"/>
                </a:solidFill>
              </a:rPr>
              <a:t> </a:t>
            </a:r>
            <a:r>
              <a:rPr lang="en-US" dirty="0"/>
              <a:t>;it</a:t>
            </a:r>
          </a:p>
          <a:p>
            <a:pPr marL="0" indent="0" algn="l">
              <a:buNone/>
            </a:pPr>
            <a:r>
              <a:rPr lang="en-US" dirty="0" smtClean="0"/>
              <a:t>arise </a:t>
            </a:r>
            <a:r>
              <a:rPr lang="en-US" dirty="0"/>
              <a:t>from the </a:t>
            </a:r>
            <a:r>
              <a:rPr lang="en-US" dirty="0" err="1"/>
              <a:t>argentaffin</a:t>
            </a:r>
            <a:r>
              <a:rPr lang="en-US" dirty="0"/>
              <a:t> tissue (</a:t>
            </a:r>
            <a:r>
              <a:rPr lang="en-US" dirty="0" err="1"/>
              <a:t>kulchitsky</a:t>
            </a:r>
            <a:r>
              <a:rPr lang="en-US" dirty="0"/>
              <a:t> cell of the </a:t>
            </a:r>
            <a:r>
              <a:rPr lang="en-US" dirty="0" err="1"/>
              <a:t>crepts</a:t>
            </a:r>
            <a:r>
              <a:rPr lang="en-US" dirty="0"/>
              <a:t> of </a:t>
            </a:r>
            <a:r>
              <a:rPr lang="en-US" dirty="0" err="1"/>
              <a:t>lieberkuhn</a:t>
            </a:r>
            <a:r>
              <a:rPr lang="en-US" dirty="0"/>
              <a:t>),carcinoid </a:t>
            </a:r>
            <a:r>
              <a:rPr lang="en-US" dirty="0" err="1"/>
              <a:t>tumour</a:t>
            </a:r>
            <a:r>
              <a:rPr lang="en-US" dirty="0"/>
              <a:t> found  as one in each 300 -400  appendices subjected to histological examination and 10 time more common than any other </a:t>
            </a:r>
            <a:r>
              <a:rPr lang="en-US" dirty="0" err="1"/>
              <a:t>tumourr</a:t>
            </a:r>
            <a:r>
              <a:rPr lang="en-US" dirty="0"/>
              <a:t> in the appendix.</a:t>
            </a:r>
          </a:p>
          <a:p>
            <a:pPr marL="0" indent="0" algn="l">
              <a:buNone/>
            </a:pPr>
            <a:r>
              <a:rPr lang="en-US" dirty="0"/>
              <a:t>Carcinoid of appendix </a:t>
            </a:r>
            <a:r>
              <a:rPr lang="en-US" dirty="0" err="1"/>
              <a:t>rarly</a:t>
            </a:r>
            <a:r>
              <a:rPr lang="en-US" dirty="0"/>
              <a:t> metastasis .treatment  </a:t>
            </a:r>
          </a:p>
          <a:p>
            <a:pPr marL="0" indent="0" algn="l">
              <a:buNone/>
            </a:pPr>
            <a:r>
              <a:rPr lang="en-US" dirty="0"/>
              <a:t>When </a:t>
            </a:r>
            <a:r>
              <a:rPr lang="en-US" dirty="0" err="1"/>
              <a:t>tumour</a:t>
            </a:r>
            <a:r>
              <a:rPr lang="en-US" dirty="0"/>
              <a:t> size 2cm or more** when </a:t>
            </a:r>
            <a:r>
              <a:rPr lang="en-US" dirty="0" err="1"/>
              <a:t>caecal</a:t>
            </a:r>
            <a:r>
              <a:rPr lang="en-US" dirty="0"/>
              <a:t> wall </a:t>
            </a:r>
            <a:r>
              <a:rPr lang="en-US" dirty="0" err="1"/>
              <a:t>envolve</a:t>
            </a:r>
            <a:r>
              <a:rPr lang="en-US" dirty="0"/>
              <a:t>** when involvement of lymph node.</a:t>
            </a:r>
          </a:p>
          <a:p>
            <a:pPr marL="0" indent="0" algn="l">
              <a:buNone/>
            </a:pPr>
            <a:endParaRPr lang="ar-IQ" dirty="0"/>
          </a:p>
        </p:txBody>
      </p:sp>
    </p:spTree>
    <p:extLst>
      <p:ext uri="{BB962C8B-B14F-4D97-AF65-F5344CB8AC3E}">
        <p14:creationId xmlns:p14="http://schemas.microsoft.com/office/powerpoint/2010/main" val="51804645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143000"/>
          </a:xfrm>
        </p:spPr>
        <p:txBody>
          <a:bodyPr/>
          <a:lstStyle/>
          <a:p>
            <a:endParaRPr lang="ar-IQ"/>
          </a:p>
        </p:txBody>
      </p:sp>
      <p:sp>
        <p:nvSpPr>
          <p:cNvPr id="3" name="Content Placeholder 2"/>
          <p:cNvSpPr>
            <a:spLocks noGrp="1"/>
          </p:cNvSpPr>
          <p:nvPr>
            <p:ph sz="quarter" idx="1"/>
          </p:nvPr>
        </p:nvSpPr>
        <p:spPr>
          <a:xfrm>
            <a:off x="457200" y="1219200"/>
            <a:ext cx="7467600" cy="4873752"/>
          </a:xfrm>
        </p:spPr>
        <p:txBody>
          <a:bodyPr>
            <a:noAutofit/>
          </a:bodyPr>
          <a:lstStyle/>
          <a:p>
            <a:pPr marL="0" indent="0" algn="l">
              <a:buNone/>
            </a:pPr>
            <a:r>
              <a:rPr lang="en-US" b="1" u="sng" dirty="0">
                <a:solidFill>
                  <a:srgbClr val="FF0000"/>
                </a:solidFill>
              </a:rPr>
              <a:t>Anatomy :</a:t>
            </a:r>
            <a:r>
              <a:rPr lang="en-US" b="1" u="sng" dirty="0"/>
              <a:t> </a:t>
            </a:r>
            <a:endParaRPr lang="en-US" dirty="0"/>
          </a:p>
          <a:p>
            <a:pPr marL="0" indent="0" algn="l">
              <a:buNone/>
            </a:pPr>
            <a:r>
              <a:rPr lang="en-US" dirty="0"/>
              <a:t>Various positions of the appendix a- </a:t>
            </a:r>
            <a:r>
              <a:rPr lang="en-US" dirty="0" err="1"/>
              <a:t>retrocaecal</a:t>
            </a:r>
            <a:r>
              <a:rPr lang="en-US" dirty="0"/>
              <a:t> 74% b- pelvic 21% c- </a:t>
            </a:r>
            <a:r>
              <a:rPr lang="en-US" dirty="0" err="1"/>
              <a:t>paracaecal</a:t>
            </a:r>
            <a:r>
              <a:rPr lang="en-US" dirty="0"/>
              <a:t> 2% d- sub </a:t>
            </a:r>
            <a:r>
              <a:rPr lang="en-US" dirty="0" err="1"/>
              <a:t>cecal</a:t>
            </a:r>
            <a:r>
              <a:rPr lang="en-US" dirty="0"/>
              <a:t> 1.5% e- </a:t>
            </a:r>
            <a:r>
              <a:rPr lang="en-US" dirty="0" err="1"/>
              <a:t>preileal</a:t>
            </a:r>
            <a:r>
              <a:rPr lang="en-US" dirty="0"/>
              <a:t> 1% f- post </a:t>
            </a:r>
            <a:r>
              <a:rPr lang="en-US" dirty="0" err="1"/>
              <a:t>ileal</a:t>
            </a:r>
            <a:r>
              <a:rPr lang="en-US" dirty="0"/>
              <a:t> 0.5%. </a:t>
            </a:r>
          </a:p>
          <a:p>
            <a:pPr marL="0" indent="0" algn="l">
              <a:buNone/>
            </a:pPr>
            <a:r>
              <a:rPr lang="en-US" dirty="0"/>
              <a:t>The position of the base of appendix is constant, and found at the confluence of the three </a:t>
            </a:r>
            <a:r>
              <a:rPr lang="en-US" dirty="0" err="1"/>
              <a:t>taenia</a:t>
            </a:r>
            <a:r>
              <a:rPr lang="en-US" dirty="0"/>
              <a:t> coli of the caecum which fuse to form outer longitudinal muscle coat of the appendix.</a:t>
            </a:r>
          </a:p>
          <a:p>
            <a:pPr marL="0" indent="0" algn="l">
              <a:buNone/>
            </a:pPr>
            <a:r>
              <a:rPr lang="en-US" dirty="0" err="1">
                <a:solidFill>
                  <a:srgbClr val="FF0000"/>
                </a:solidFill>
              </a:rPr>
              <a:t>Mesoappendix</a:t>
            </a:r>
            <a:r>
              <a:rPr lang="en-US" dirty="0"/>
              <a:t> arise from the lower surf</a:t>
            </a:r>
            <a:r>
              <a:rPr lang="en-US" b="1" dirty="0"/>
              <a:t>a</a:t>
            </a:r>
            <a:r>
              <a:rPr lang="en-US" dirty="0"/>
              <a:t>ce of mesentery or the terminal ileum. The appendicular artery is a branch of the lower division of the </a:t>
            </a:r>
            <a:r>
              <a:rPr lang="en-US" dirty="0" err="1"/>
              <a:t>iliocolic</a:t>
            </a:r>
            <a:r>
              <a:rPr lang="en-US" dirty="0"/>
              <a:t> artery .appendicular artery is an end artery, so thrombosis of the artery cause necrosis of appendix</a:t>
            </a:r>
          </a:p>
          <a:p>
            <a:pPr marL="0" indent="0" algn="l">
              <a:buNone/>
            </a:pPr>
            <a:endParaRPr lang="ar-IQ" dirty="0"/>
          </a:p>
        </p:txBody>
      </p:sp>
    </p:spTree>
    <p:extLst>
      <p:ext uri="{BB962C8B-B14F-4D97-AF65-F5344CB8AC3E}">
        <p14:creationId xmlns:p14="http://schemas.microsoft.com/office/powerpoint/2010/main" val="3471400087"/>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endParaRPr lang="ar-IQ" dirty="0"/>
          </a:p>
        </p:txBody>
      </p:sp>
      <p:pic>
        <p:nvPicPr>
          <p:cNvPr id="1026" name="Picture 2" descr="D:\Lectures\صور محاضرات\Appendix\ap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2950" y="1695450"/>
            <a:ext cx="5118100" cy="3467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366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fontScale="85000" lnSpcReduction="10000"/>
          </a:bodyPr>
          <a:lstStyle/>
          <a:p>
            <a:pPr marL="0" indent="0" algn="l">
              <a:buNone/>
            </a:pPr>
            <a:r>
              <a:rPr lang="en-US" b="1" u="sng" dirty="0" err="1">
                <a:solidFill>
                  <a:srgbClr val="FF0000"/>
                </a:solidFill>
              </a:rPr>
              <a:t>Acut</a:t>
            </a:r>
            <a:r>
              <a:rPr lang="en-US" b="1" u="sng" dirty="0">
                <a:solidFill>
                  <a:srgbClr val="FF0000"/>
                </a:solidFill>
              </a:rPr>
              <a:t> appendicitis</a:t>
            </a:r>
            <a:endParaRPr lang="en-US" b="1" dirty="0">
              <a:solidFill>
                <a:srgbClr val="FF0000"/>
              </a:solidFill>
            </a:endParaRPr>
          </a:p>
          <a:p>
            <a:pPr marL="0" indent="0" algn="l">
              <a:buNone/>
            </a:pPr>
            <a:r>
              <a:rPr lang="en-US" b="1" dirty="0"/>
              <a:t>Acute appendicitis usually occurs when the appendix is obstructed </a:t>
            </a:r>
            <a:r>
              <a:rPr lang="en-US" b="1" dirty="0">
                <a:solidFill>
                  <a:srgbClr val="7030A0"/>
                </a:solidFill>
              </a:rPr>
              <a:t>by a- </a:t>
            </a:r>
            <a:r>
              <a:rPr lang="en-US" b="1" dirty="0" err="1">
                <a:solidFill>
                  <a:srgbClr val="7030A0"/>
                </a:solidFill>
              </a:rPr>
              <a:t>faecolith</a:t>
            </a:r>
            <a:r>
              <a:rPr lang="en-US" b="1" dirty="0">
                <a:solidFill>
                  <a:srgbClr val="7030A0"/>
                </a:solidFill>
              </a:rPr>
              <a:t> </a:t>
            </a:r>
            <a:r>
              <a:rPr lang="en-US" b="1" dirty="0"/>
              <a:t>or </a:t>
            </a:r>
            <a:r>
              <a:rPr lang="en-US" b="1" dirty="0">
                <a:solidFill>
                  <a:srgbClr val="7030A0"/>
                </a:solidFill>
              </a:rPr>
              <a:t>b-foreign body </a:t>
            </a:r>
            <a:r>
              <a:rPr lang="en-US" b="1" dirty="0"/>
              <a:t>in the lumen, by </a:t>
            </a:r>
            <a:r>
              <a:rPr lang="en-US" b="1" dirty="0">
                <a:solidFill>
                  <a:srgbClr val="7030A0"/>
                </a:solidFill>
              </a:rPr>
              <a:t>c- fibrous stricture in its wall </a:t>
            </a:r>
            <a:r>
              <a:rPr lang="en-US" b="1" dirty="0"/>
              <a:t>from previous inflammation d- </a:t>
            </a:r>
            <a:r>
              <a:rPr lang="en-US" b="1" dirty="0">
                <a:solidFill>
                  <a:srgbClr val="7030A0"/>
                </a:solidFill>
              </a:rPr>
              <a:t>by enlargement of lymphoid follicles </a:t>
            </a:r>
            <a:r>
              <a:rPr lang="en-US" b="1" dirty="0"/>
              <a:t>in its wall secondary to a catarrhal inflammation of its mucosa; rarely, </a:t>
            </a:r>
            <a:r>
              <a:rPr lang="en-US" b="1" dirty="0">
                <a:solidFill>
                  <a:srgbClr val="7030A0"/>
                </a:solidFill>
              </a:rPr>
              <a:t>e- it is associated with a carcinoid </a:t>
            </a:r>
            <a:r>
              <a:rPr lang="en-US" b="1" dirty="0" err="1">
                <a:solidFill>
                  <a:srgbClr val="7030A0"/>
                </a:solidFill>
              </a:rPr>
              <a:t>tumour</a:t>
            </a:r>
            <a:r>
              <a:rPr lang="en-US" b="1" dirty="0">
                <a:solidFill>
                  <a:srgbClr val="7030A0"/>
                </a:solidFill>
              </a:rPr>
              <a:t> near its base.</a:t>
            </a:r>
            <a:r>
              <a:rPr lang="en-US" b="1" dirty="0"/>
              <a:t> </a:t>
            </a:r>
            <a:r>
              <a:rPr lang="en-US" b="1" dirty="0" err="1"/>
              <a:t>Occasionally,f</a:t>
            </a:r>
            <a:r>
              <a:rPr lang="en-US" b="1" dirty="0"/>
              <a:t>- acute appendicitis occurs proximal to an obstructing lesion (usually carcinoma) in the caecum or ascending colon. As the appendix of the infant is wide mouthed and well drained, and as the lumen of the appendix is almost obliterated in old age, appendicitis at the two extremes of life is relatively rare. However, when it does occur in these age groups it is poorly </a:t>
            </a:r>
            <a:r>
              <a:rPr lang="en-US" dirty="0"/>
              <a:t>tolerated, and often diagnosed late.</a:t>
            </a:r>
          </a:p>
          <a:p>
            <a:pPr marL="0" indent="0" algn="l">
              <a:buNone/>
            </a:pPr>
            <a:endParaRPr lang="ar-IQ" dirty="0"/>
          </a:p>
        </p:txBody>
      </p:sp>
    </p:spTree>
    <p:extLst>
      <p:ext uri="{BB962C8B-B14F-4D97-AF65-F5344CB8AC3E}">
        <p14:creationId xmlns:p14="http://schemas.microsoft.com/office/powerpoint/2010/main" val="305305581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pPr marL="0" indent="0" algn="l">
              <a:buNone/>
            </a:pPr>
            <a:r>
              <a:rPr lang="en-US" b="1" dirty="0"/>
              <a:t>The </a:t>
            </a:r>
            <a:r>
              <a:rPr lang="en-US" b="1" dirty="0">
                <a:solidFill>
                  <a:srgbClr val="7030A0"/>
                </a:solidFill>
              </a:rPr>
              <a:t>obstructed appendix </a:t>
            </a:r>
            <a:r>
              <a:rPr lang="en-US" b="1" dirty="0"/>
              <a:t>acts as a </a:t>
            </a:r>
            <a:r>
              <a:rPr lang="en-US" b="1" dirty="0">
                <a:solidFill>
                  <a:srgbClr val="FF0000"/>
                </a:solidFill>
              </a:rPr>
              <a:t>closed</a:t>
            </a:r>
            <a:r>
              <a:rPr lang="en-US" b="1" dirty="0"/>
              <a:t> loop; bacteria proliferate in the lumen and invade the appendix wall, which is damaged by </a:t>
            </a:r>
            <a:r>
              <a:rPr lang="en-US" b="1" dirty="0">
                <a:solidFill>
                  <a:srgbClr val="7030A0"/>
                </a:solidFill>
              </a:rPr>
              <a:t>pressure necrosis</a:t>
            </a:r>
            <a:r>
              <a:rPr lang="en-US" b="1" dirty="0"/>
              <a:t>. The vascular supply to the appendix is made up </a:t>
            </a:r>
            <a:r>
              <a:rPr lang="en-US" b="1" dirty="0">
                <a:solidFill>
                  <a:srgbClr val="C00000"/>
                </a:solidFill>
              </a:rPr>
              <a:t>of end-arteries</a:t>
            </a:r>
            <a:r>
              <a:rPr lang="en-US" b="1" dirty="0"/>
              <a:t>, which are branches of the </a:t>
            </a:r>
            <a:r>
              <a:rPr lang="en-US" b="1" dirty="0" err="1"/>
              <a:t>ileocolic</a:t>
            </a:r>
            <a:r>
              <a:rPr lang="en-US" b="1" dirty="0"/>
              <a:t> artery. Once these </a:t>
            </a:r>
            <a:r>
              <a:rPr lang="en-US" b="1" dirty="0" err="1"/>
              <a:t>thrombosed</a:t>
            </a:r>
            <a:r>
              <a:rPr lang="en-US" b="1" dirty="0"/>
              <a:t>, gangrene is inevitable and is followed by perforation. There is no strict time relationship for this chain of events. An appendix may perforate </a:t>
            </a:r>
            <a:r>
              <a:rPr lang="en-US" b="1" dirty="0">
                <a:solidFill>
                  <a:srgbClr val="C00000"/>
                </a:solidFill>
              </a:rPr>
              <a:t>in under 12 hours, </a:t>
            </a:r>
            <a:r>
              <a:rPr lang="en-US" b="1" dirty="0"/>
              <a:t>but conversely </a:t>
            </a:r>
            <a:r>
              <a:rPr lang="en-US" b="1" dirty="0">
                <a:solidFill>
                  <a:srgbClr val="C00000"/>
                </a:solidFill>
              </a:rPr>
              <a:t>it is not rare to see an acutely inflamed but not perforated appendix after 3 or 4 days</a:t>
            </a:r>
            <a:r>
              <a:rPr lang="en-US" b="1" dirty="0"/>
              <a:t>.</a:t>
            </a:r>
          </a:p>
          <a:p>
            <a:pPr marL="0" indent="0" algn="l">
              <a:buNone/>
            </a:pPr>
            <a:endParaRPr lang="ar-IQ" dirty="0"/>
          </a:p>
        </p:txBody>
      </p:sp>
    </p:spTree>
    <p:extLst>
      <p:ext uri="{BB962C8B-B14F-4D97-AF65-F5344CB8AC3E}">
        <p14:creationId xmlns:p14="http://schemas.microsoft.com/office/powerpoint/2010/main" val="14320405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lnSpcReduction="10000"/>
          </a:bodyPr>
          <a:lstStyle/>
          <a:p>
            <a:pPr marL="0" indent="0" algn="l">
              <a:buNone/>
            </a:pPr>
            <a:r>
              <a:rPr lang="en-US" dirty="0"/>
              <a:t>The effects of appendicular obstruction depend on the content of the appendix lumen. If bacteria are present, acute inflammation occurs; if as sometimes happens, the appendix is empty, then a </a:t>
            </a:r>
            <a:r>
              <a:rPr lang="en-US" b="1" i="1" dirty="0" err="1">
                <a:solidFill>
                  <a:srgbClr val="FF0000"/>
                </a:solidFill>
              </a:rPr>
              <a:t>mucocele</a:t>
            </a:r>
            <a:r>
              <a:rPr lang="en-US" b="1" i="1" dirty="0">
                <a:solidFill>
                  <a:srgbClr val="FF0000"/>
                </a:solidFill>
              </a:rPr>
              <a:t> </a:t>
            </a:r>
            <a:r>
              <a:rPr lang="en-US" b="1" dirty="0">
                <a:solidFill>
                  <a:srgbClr val="FF0000"/>
                </a:solidFill>
              </a:rPr>
              <a:t>of the appendix </a:t>
            </a:r>
            <a:r>
              <a:rPr lang="en-US" dirty="0"/>
              <a:t>results, due to continued secretion of mucus from the goblet cells in the mucosal wall. Appendicitis can occur in the non-obstructed appendix. Here, there may be a direct infection of the lymphoid follicles from the appendix lumen, or in some cases the infection may be </a:t>
            </a:r>
            <a:r>
              <a:rPr lang="en-US" dirty="0" err="1"/>
              <a:t>haematogenous</a:t>
            </a:r>
            <a:r>
              <a:rPr lang="en-US" dirty="0"/>
              <a:t> (e.g. the rare streptococcal appendicitis).</a:t>
            </a:r>
          </a:p>
          <a:p>
            <a:pPr marL="0" indent="0" algn="l">
              <a:buNone/>
            </a:pPr>
            <a:r>
              <a:rPr lang="en-US" dirty="0"/>
              <a:t>The non-obstructed acutely inflamed appendix is more likely to resolve than the obstructed form.</a:t>
            </a:r>
          </a:p>
          <a:p>
            <a:pPr marL="0" indent="0" algn="l">
              <a:buNone/>
            </a:pPr>
            <a:endParaRPr lang="ar-IQ" dirty="0"/>
          </a:p>
        </p:txBody>
      </p:sp>
    </p:spTree>
    <p:extLst>
      <p:ext uri="{BB962C8B-B14F-4D97-AF65-F5344CB8AC3E}">
        <p14:creationId xmlns:p14="http://schemas.microsoft.com/office/powerpoint/2010/main" val="27276412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pPr marL="0" indent="0" algn="l">
              <a:buNone/>
            </a:pPr>
            <a:r>
              <a:rPr lang="en-US" dirty="0"/>
              <a:t> </a:t>
            </a:r>
          </a:p>
          <a:p>
            <a:pPr marL="0" indent="0" algn="l">
              <a:buNone/>
            </a:pPr>
            <a:r>
              <a:rPr lang="en-US" b="1" u="sng" dirty="0">
                <a:solidFill>
                  <a:srgbClr val="FF0000"/>
                </a:solidFill>
              </a:rPr>
              <a:t>Pathological Course</a:t>
            </a:r>
            <a:endParaRPr lang="en-US" dirty="0">
              <a:solidFill>
                <a:srgbClr val="FF0000"/>
              </a:solidFill>
            </a:endParaRPr>
          </a:p>
          <a:p>
            <a:pPr marL="0" indent="0" algn="l">
              <a:buNone/>
            </a:pPr>
            <a:r>
              <a:rPr lang="en-US" b="1" dirty="0"/>
              <a:t>The acutely inflamed appendix may resolve, but if so a further attack is likely. The inflamed appendix undergoes gangrene and perforates, either with general peritonitis or, more fortunately, with a </a:t>
            </a:r>
            <a:r>
              <a:rPr lang="en-US" b="1" dirty="0" smtClean="0"/>
              <a:t>localized </a:t>
            </a:r>
            <a:r>
              <a:rPr lang="en-US" b="1" dirty="0"/>
              <a:t>appendix absces</a:t>
            </a:r>
            <a:r>
              <a:rPr lang="en-US" dirty="0"/>
              <a:t>s</a:t>
            </a:r>
            <a:endParaRPr lang="ar-IQ" dirty="0"/>
          </a:p>
        </p:txBody>
      </p:sp>
    </p:spTree>
    <p:extLst>
      <p:ext uri="{BB962C8B-B14F-4D97-AF65-F5344CB8AC3E}">
        <p14:creationId xmlns:p14="http://schemas.microsoft.com/office/powerpoint/2010/main" val="205789735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846"/>
            <a:ext cx="7543800" cy="120555"/>
          </a:xfrm>
        </p:spPr>
        <p:txBody>
          <a:bodyPr>
            <a:normAutofit fontScale="90000"/>
          </a:bodyPr>
          <a:lstStyle/>
          <a:p>
            <a:endParaRPr lang="ar-IQ" dirty="0"/>
          </a:p>
        </p:txBody>
      </p:sp>
      <p:sp>
        <p:nvSpPr>
          <p:cNvPr id="3" name="Content Placeholder 2"/>
          <p:cNvSpPr>
            <a:spLocks noGrp="1"/>
          </p:cNvSpPr>
          <p:nvPr>
            <p:ph sz="quarter" idx="1"/>
          </p:nvPr>
        </p:nvSpPr>
        <p:spPr>
          <a:xfrm>
            <a:off x="381000" y="457200"/>
            <a:ext cx="7467600" cy="6245352"/>
          </a:xfrm>
        </p:spPr>
        <p:txBody>
          <a:bodyPr>
            <a:normAutofit/>
          </a:bodyPr>
          <a:lstStyle/>
          <a:p>
            <a:pPr marL="0" indent="0" algn="l">
              <a:buNone/>
            </a:pPr>
            <a:r>
              <a:rPr lang="en-US" b="1" u="sng" dirty="0">
                <a:solidFill>
                  <a:srgbClr val="FF0000"/>
                </a:solidFill>
              </a:rPr>
              <a:t>Clinical Features</a:t>
            </a:r>
            <a:endParaRPr lang="en-US" dirty="0">
              <a:solidFill>
                <a:srgbClr val="FF0000"/>
              </a:solidFill>
            </a:endParaRPr>
          </a:p>
          <a:p>
            <a:pPr marL="0" indent="0" algn="l">
              <a:buNone/>
            </a:pPr>
            <a:r>
              <a:rPr lang="en-US" b="1" dirty="0">
                <a:solidFill>
                  <a:srgbClr val="FF0000"/>
                </a:solidFill>
              </a:rPr>
              <a:t>History</a:t>
            </a:r>
            <a:endParaRPr lang="en-US" dirty="0">
              <a:solidFill>
                <a:srgbClr val="FF0000"/>
              </a:solidFill>
            </a:endParaRPr>
          </a:p>
          <a:p>
            <a:pPr marL="0" indent="0" algn="l">
              <a:buNone/>
            </a:pPr>
            <a:r>
              <a:rPr lang="en-US" dirty="0"/>
              <a:t>The vast majority of patients with acute appendicitis present with marked localized pain and tenderness in the right iliac fossa.</a:t>
            </a:r>
          </a:p>
          <a:p>
            <a:pPr marL="0" indent="0" algn="l">
              <a:buNone/>
            </a:pPr>
            <a:r>
              <a:rPr lang="en-US" b="1" i="1" dirty="0">
                <a:solidFill>
                  <a:srgbClr val="FF0000"/>
                </a:solidFill>
              </a:rPr>
              <a:t>Pain </a:t>
            </a:r>
            <a:r>
              <a:rPr lang="en-US" dirty="0"/>
              <a:t>– typically, the pain commences as a central </a:t>
            </a:r>
            <a:r>
              <a:rPr lang="en-US" dirty="0" err="1"/>
              <a:t>periumbilical</a:t>
            </a:r>
            <a:r>
              <a:rPr lang="en-US" dirty="0"/>
              <a:t> colic, which shifts after approximately 6 hours to the RIF or, more accurately, to the site of the inflamed appendix as the adjacent peritoneum becomes inflamed. </a:t>
            </a:r>
            <a:r>
              <a:rPr lang="en-US" dirty="0" smtClean="0"/>
              <a:t>If </a:t>
            </a:r>
            <a:r>
              <a:rPr lang="en-US" dirty="0"/>
              <a:t>the appendix is in </a:t>
            </a:r>
            <a:r>
              <a:rPr lang="en-US" b="1" dirty="0">
                <a:solidFill>
                  <a:srgbClr val="7030A0"/>
                </a:solidFill>
              </a:rPr>
              <a:t>the pelvic position</a:t>
            </a:r>
            <a:r>
              <a:rPr lang="en-US" dirty="0"/>
              <a:t>, the pain may become </a:t>
            </a:r>
            <a:r>
              <a:rPr lang="en-US" dirty="0" err="1"/>
              <a:t>suprapubic</a:t>
            </a:r>
            <a:r>
              <a:rPr lang="en-US" dirty="0"/>
              <a:t>, with </a:t>
            </a:r>
            <a:r>
              <a:rPr lang="en-US" dirty="0" err="1"/>
              <a:t>with</a:t>
            </a:r>
            <a:r>
              <a:rPr lang="en-US" dirty="0"/>
              <a:t> urinary frequency as the bladder is irritated; if it is in the high </a:t>
            </a:r>
            <a:r>
              <a:rPr lang="en-US" b="1" dirty="0" err="1">
                <a:solidFill>
                  <a:srgbClr val="7030A0"/>
                </a:solidFill>
              </a:rPr>
              <a:t>retrocaecal</a:t>
            </a:r>
            <a:r>
              <a:rPr lang="en-US" b="1" dirty="0">
                <a:solidFill>
                  <a:srgbClr val="7030A0"/>
                </a:solidFill>
              </a:rPr>
              <a:t> position</a:t>
            </a:r>
            <a:r>
              <a:rPr lang="en-US" dirty="0"/>
              <a:t>, the symptoms may become localized in the right loin with less tenderness on abdominal palpation</a:t>
            </a:r>
            <a:endParaRPr lang="ar-IQ" dirty="0"/>
          </a:p>
        </p:txBody>
      </p:sp>
    </p:spTree>
    <p:extLst>
      <p:ext uri="{BB962C8B-B14F-4D97-AF65-F5344CB8AC3E}">
        <p14:creationId xmlns:p14="http://schemas.microsoft.com/office/powerpoint/2010/main" val="173822472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165</TotalTime>
  <Words>2050</Words>
  <Application>Microsoft Office PowerPoint</Application>
  <PresentationFormat>On-screen Show (4:3)</PresentationFormat>
  <Paragraphs>130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Oriel</vt:lpstr>
      <vt:lpstr>Appendix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Appendix</dc:title>
  <dc:creator>Dr. Alaa J. H</dc:creator>
  <cp:lastModifiedBy>Dr. Alaa J. H</cp:lastModifiedBy>
  <cp:revision>28</cp:revision>
  <dcterms:created xsi:type="dcterms:W3CDTF">2006-08-16T00:00:00Z</dcterms:created>
  <dcterms:modified xsi:type="dcterms:W3CDTF">2012-11-07T14:37:41Z</dcterms:modified>
</cp:coreProperties>
</file>