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ar-Y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7" d="100"/>
          <a:sy n="67" d="100"/>
        </p:scale>
        <p:origin x="-148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19" name="Footer Placeholder 18"/>
          <p:cNvSpPr>
            <a:spLocks noGrp="1"/>
          </p:cNvSpPr>
          <p:nvPr>
            <p:ph type="ftr" sz="quarter" idx="11"/>
          </p:nvPr>
        </p:nvSpPr>
        <p:spPr/>
        <p:txBody>
          <a:bodyPr/>
          <a:lstStyle/>
          <a:p>
            <a:endParaRPr lang="ar-YE"/>
          </a:p>
        </p:txBody>
      </p:sp>
      <p:sp>
        <p:nvSpPr>
          <p:cNvPr id="27" name="Slide Number Placeholder 26"/>
          <p:cNvSpPr>
            <a:spLocks noGrp="1"/>
          </p:cNvSpPr>
          <p:nvPr>
            <p:ph type="sldNum" sz="quarter" idx="12"/>
          </p:nvPr>
        </p:nvSpPr>
        <p:spPr/>
        <p:txBody>
          <a:bodyPr/>
          <a:lstStyle/>
          <a:p>
            <a:fld id="{6F9C8E11-735C-4D97-9929-9D5B289F2FDA}" type="slidenum">
              <a:rPr lang="ar-YE" smtClean="0"/>
              <a:pPr/>
              <a:t>‹#›</a:t>
            </a:fld>
            <a:endParaRPr lang="ar-Y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5" name="Footer Placeholder 4"/>
          <p:cNvSpPr>
            <a:spLocks noGrp="1"/>
          </p:cNvSpPr>
          <p:nvPr>
            <p:ph type="ftr" sz="quarter" idx="11"/>
          </p:nvPr>
        </p:nvSpPr>
        <p:spPr/>
        <p:txBody>
          <a:bodyPr/>
          <a:lstStyle/>
          <a:p>
            <a:endParaRPr lang="ar-YE"/>
          </a:p>
        </p:txBody>
      </p:sp>
      <p:sp>
        <p:nvSpPr>
          <p:cNvPr id="6" name="Slide Number Placeholder 5"/>
          <p:cNvSpPr>
            <a:spLocks noGrp="1"/>
          </p:cNvSpPr>
          <p:nvPr>
            <p:ph type="sldNum" sz="quarter" idx="12"/>
          </p:nvPr>
        </p:nvSpPr>
        <p:spPr/>
        <p:txBody>
          <a:bodyPr/>
          <a:lstStyle/>
          <a:p>
            <a:fld id="{6F9C8E11-735C-4D97-9929-9D5B289F2FDA}" type="slidenum">
              <a:rPr lang="ar-YE" smtClean="0"/>
              <a:pPr/>
              <a:t>‹#›</a:t>
            </a:fld>
            <a:endParaRPr lang="ar-Y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8" name="Footer Placeholder 7"/>
          <p:cNvSpPr>
            <a:spLocks noGrp="1"/>
          </p:cNvSpPr>
          <p:nvPr>
            <p:ph type="ftr" sz="quarter" idx="11"/>
          </p:nvPr>
        </p:nvSpPr>
        <p:spPr/>
        <p:txBody>
          <a:bodyPr/>
          <a:lstStyle/>
          <a:p>
            <a:endParaRPr lang="ar-YE"/>
          </a:p>
        </p:txBody>
      </p:sp>
      <p:sp>
        <p:nvSpPr>
          <p:cNvPr id="9" name="Slide Number Placeholder 8"/>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4" name="Footer Placeholder 3"/>
          <p:cNvSpPr>
            <a:spLocks noGrp="1"/>
          </p:cNvSpPr>
          <p:nvPr>
            <p:ph type="ftr" sz="quarter" idx="11"/>
          </p:nvPr>
        </p:nvSpPr>
        <p:spPr/>
        <p:txBody>
          <a:bodyPr/>
          <a:lstStyle/>
          <a:p>
            <a:endParaRPr lang="ar-YE"/>
          </a:p>
        </p:txBody>
      </p:sp>
      <p:sp>
        <p:nvSpPr>
          <p:cNvPr id="5" name="Slide Number Placeholder 4"/>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3" name="Footer Placeholder 2"/>
          <p:cNvSpPr>
            <a:spLocks noGrp="1"/>
          </p:cNvSpPr>
          <p:nvPr>
            <p:ph type="ftr" sz="quarter" idx="11"/>
          </p:nvPr>
        </p:nvSpPr>
        <p:spPr/>
        <p:txBody>
          <a:bodyPr/>
          <a:lstStyle/>
          <a:p>
            <a:endParaRPr lang="ar-YE"/>
          </a:p>
        </p:txBody>
      </p:sp>
      <p:sp>
        <p:nvSpPr>
          <p:cNvPr id="4" name="Slide Number Placeholder 3"/>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p:txBody>
          <a:bodyPr/>
          <a:lstStyle/>
          <a:p>
            <a:fld id="{6F9C8E11-735C-4D97-9929-9D5B289F2FDA}" type="slidenum">
              <a:rPr lang="ar-YE" smtClean="0"/>
              <a:pPr/>
              <a:t>‹#›</a:t>
            </a:fld>
            <a:endParaRPr lang="ar-Y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50C810C-555A-46A8-AE40-E4DF763F32EF}" type="datetimeFigureOut">
              <a:rPr lang="ar-YE" smtClean="0"/>
              <a:pPr/>
              <a:t>19/10/1433</a:t>
            </a:fld>
            <a:endParaRPr lang="ar-YE"/>
          </a:p>
        </p:txBody>
      </p:sp>
      <p:sp>
        <p:nvSpPr>
          <p:cNvPr id="6" name="Footer Placeholder 5"/>
          <p:cNvSpPr>
            <a:spLocks noGrp="1"/>
          </p:cNvSpPr>
          <p:nvPr>
            <p:ph type="ftr" sz="quarter" idx="11"/>
          </p:nvPr>
        </p:nvSpPr>
        <p:spPr/>
        <p:txBody>
          <a:bodyPr/>
          <a:lstStyle/>
          <a:p>
            <a:endParaRPr lang="ar-YE"/>
          </a:p>
        </p:txBody>
      </p:sp>
      <p:sp>
        <p:nvSpPr>
          <p:cNvPr id="7" name="Slide Number Placeholder 6"/>
          <p:cNvSpPr>
            <a:spLocks noGrp="1"/>
          </p:cNvSpPr>
          <p:nvPr>
            <p:ph type="sldNum" sz="quarter" idx="12"/>
          </p:nvPr>
        </p:nvSpPr>
        <p:spPr>
          <a:xfrm>
            <a:off x="8077200" y="6356350"/>
            <a:ext cx="609600" cy="365125"/>
          </a:xfrm>
        </p:spPr>
        <p:txBody>
          <a:bodyPr/>
          <a:lstStyle/>
          <a:p>
            <a:fld id="{6F9C8E11-735C-4D97-9929-9D5B289F2FDA}" type="slidenum">
              <a:rPr lang="ar-YE" smtClean="0"/>
              <a:pPr/>
              <a:t>‹#›</a:t>
            </a:fld>
            <a:endParaRPr lang="ar-YE"/>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0C810C-555A-46A8-AE40-E4DF763F32EF}" type="datetimeFigureOut">
              <a:rPr lang="ar-YE" smtClean="0"/>
              <a:pPr/>
              <a:t>19/10/1433</a:t>
            </a:fld>
            <a:endParaRPr lang="ar-YE"/>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YE"/>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F9C8E11-735C-4D97-9929-9D5B289F2FDA}" type="slidenum">
              <a:rPr lang="ar-YE" smtClean="0"/>
              <a:pPr/>
              <a:t>‹#›</a:t>
            </a:fld>
            <a:endParaRPr lang="ar-YE"/>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060848"/>
            <a:ext cx="7772400" cy="1470025"/>
          </a:xfrm>
        </p:spPr>
        <p:txBody>
          <a:bodyPr>
            <a:noAutofit/>
          </a:bodyPr>
          <a:lstStyle/>
          <a:p>
            <a:r>
              <a:rPr lang="en-US" sz="16600" b="1" dirty="0"/>
              <a:t/>
            </a:r>
            <a:br>
              <a:rPr lang="en-US" sz="16600" b="1" dirty="0"/>
            </a:br>
            <a:endParaRPr lang="ar-YE" sz="16600" b="1" dirty="0"/>
          </a:p>
        </p:txBody>
      </p:sp>
      <p:sp>
        <p:nvSpPr>
          <p:cNvPr id="3" name="Subtitle 2"/>
          <p:cNvSpPr>
            <a:spLocks noGrp="1"/>
          </p:cNvSpPr>
          <p:nvPr>
            <p:ph type="subTitle" idx="1"/>
          </p:nvPr>
        </p:nvSpPr>
        <p:spPr/>
        <p:txBody>
          <a:bodyPr>
            <a:normAutofit/>
          </a:bodyPr>
          <a:lstStyle/>
          <a:p>
            <a:pPr algn="ctr"/>
            <a:r>
              <a:rPr lang="en-US" sz="5400" b="1" dirty="0" smtClean="0">
                <a:solidFill>
                  <a:srgbClr val="FF0000"/>
                </a:solidFill>
                <a:latin typeface="Algerian" pitchFamily="82" charset="0"/>
              </a:rPr>
              <a:t>li</a:t>
            </a:r>
            <a:r>
              <a:rPr lang="en-US" sz="8000" b="1" dirty="0" smtClean="0">
                <a:solidFill>
                  <a:srgbClr val="FF0000"/>
                </a:solidFill>
                <a:latin typeface="Algerian" pitchFamily="82" charset="0"/>
              </a:rPr>
              <a:t>ver</a:t>
            </a:r>
            <a:endParaRPr lang="ar-YE" sz="8000" b="1" dirty="0">
              <a:solidFill>
                <a:srgbClr val="FF0000"/>
              </a:solidFill>
              <a:latin typeface="Algerian" pitchFamily="82" charset="0"/>
            </a:endParaRPr>
          </a:p>
        </p:txBody>
      </p:sp>
    </p:spTree>
  </p:cSld>
  <p:clrMapOvr>
    <a:masterClrMapping/>
  </p:clrMapOvr>
  <p:transition>
    <p:pull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pPr algn="l">
              <a:buNone/>
            </a:pPr>
            <a:r>
              <a:rPr lang="en-US" b="1" dirty="0" smtClean="0">
                <a:solidFill>
                  <a:srgbClr val="FF0000"/>
                </a:solidFill>
              </a:rPr>
              <a:t>Surgical </a:t>
            </a:r>
            <a:r>
              <a:rPr lang="en-US" b="1" dirty="0">
                <a:solidFill>
                  <a:srgbClr val="FF0000"/>
                </a:solidFill>
              </a:rPr>
              <a:t>approach to the liver;</a:t>
            </a:r>
            <a:endParaRPr lang="en-US" dirty="0">
              <a:solidFill>
                <a:srgbClr val="FF0000"/>
              </a:solidFill>
            </a:endParaRPr>
          </a:p>
          <a:p>
            <a:pPr algn="l">
              <a:buNone/>
            </a:pPr>
            <a:r>
              <a:rPr lang="en-US" b="1" dirty="0"/>
              <a:t>Rooftop incision provide excellent  visualization of the liver and spleen.</a:t>
            </a:r>
            <a:endParaRPr lang="en-US" dirty="0"/>
          </a:p>
          <a:p>
            <a:pPr algn="l">
              <a:buNone/>
            </a:pPr>
            <a:r>
              <a:rPr lang="en-US" b="1" dirty="0"/>
              <a:t> (What is Pringle maneuver ) a traumatic clump across foramen of Winslow to control on bleeding from liver.</a:t>
            </a:r>
            <a:endParaRPr lang="en-US" dirty="0"/>
          </a:p>
          <a:p>
            <a:pPr algn="l">
              <a:buNone/>
            </a:pPr>
            <a:r>
              <a:rPr lang="en-US" b="1" dirty="0"/>
              <a:t>Packing of liver may be essential if there is diffuse bleeding from parenchyma of  liver .pressure from below usually packs for 48 hours in most of pts  no further treatment need.</a:t>
            </a:r>
            <a:endParaRPr lang="en-US" dirty="0"/>
          </a:p>
          <a:p>
            <a:endParaRPr lang="ar-YE" dirty="0"/>
          </a:p>
        </p:txBody>
      </p:sp>
    </p:spTree>
  </p:cSld>
  <p:clrMapOvr>
    <a:masterClrMapping/>
  </p:clrMapOvr>
  <p:transition>
    <p:strips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a:solidFill>
                  <a:srgbClr val="FF0000"/>
                </a:solidFill>
              </a:rPr>
              <a:t>Complication of liver trauma</a:t>
            </a:r>
            <a:endParaRPr lang="en-US" dirty="0">
              <a:solidFill>
                <a:srgbClr val="FF0000"/>
              </a:solidFill>
            </a:endParaRPr>
          </a:p>
          <a:p>
            <a:pPr algn="l">
              <a:buNone/>
            </a:pPr>
            <a:r>
              <a:rPr lang="en-US" b="1" dirty="0"/>
              <a:t>1- profuse bleeding 2-liver abscess  due to infection of liver hematoma</a:t>
            </a:r>
            <a:endParaRPr lang="en-US" dirty="0"/>
          </a:p>
          <a:p>
            <a:pPr algn="l">
              <a:buNone/>
            </a:pPr>
            <a:r>
              <a:rPr lang="en-US" b="1" dirty="0"/>
              <a:t>3- bile collection  and sometime </a:t>
            </a:r>
            <a:r>
              <a:rPr lang="en-US" b="1" dirty="0" err="1"/>
              <a:t>biliary</a:t>
            </a:r>
            <a:r>
              <a:rPr lang="en-US" b="1" dirty="0"/>
              <a:t> fistula  </a:t>
            </a:r>
            <a:endParaRPr lang="en-US" dirty="0"/>
          </a:p>
          <a:p>
            <a:pPr algn="l">
              <a:buNone/>
            </a:pPr>
            <a:r>
              <a:rPr lang="en-US" b="1" dirty="0"/>
              <a:t>Late complication  1- hepatic artery aneurysm  2- </a:t>
            </a:r>
            <a:r>
              <a:rPr lang="en-US" b="1" dirty="0" err="1"/>
              <a:t>a.v</a:t>
            </a:r>
            <a:r>
              <a:rPr lang="en-US" b="1" dirty="0"/>
              <a:t> fistula or a. </a:t>
            </a:r>
            <a:r>
              <a:rPr lang="en-US" b="1" dirty="0" err="1"/>
              <a:t>biliary</a:t>
            </a:r>
            <a:r>
              <a:rPr lang="en-US" b="1" dirty="0"/>
              <a:t> fistula  3- </a:t>
            </a:r>
            <a:r>
              <a:rPr lang="en-US" b="1" dirty="0" err="1"/>
              <a:t>rarly</a:t>
            </a:r>
            <a:r>
              <a:rPr lang="en-US" b="1" dirty="0"/>
              <a:t> </a:t>
            </a:r>
            <a:r>
              <a:rPr lang="en-US" b="1" dirty="0" err="1"/>
              <a:t>biliary</a:t>
            </a:r>
            <a:r>
              <a:rPr lang="en-US" b="1" dirty="0"/>
              <a:t> tract stricture </a:t>
            </a:r>
            <a:endParaRPr lang="en-US" dirty="0"/>
          </a:p>
          <a:p>
            <a:endParaRPr lang="ar-YE" dirty="0"/>
          </a:p>
        </p:txBody>
      </p:sp>
    </p:spTree>
  </p:cSld>
  <p:clrMapOvr>
    <a:masterClrMapping/>
  </p:clrMapOvr>
  <p:transition>
    <p:strip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smtClean="0">
                <a:solidFill>
                  <a:srgbClr val="FF0000"/>
                </a:solidFill>
                <a:latin typeface="Copperplate Gothic Bold" pitchFamily="34" charset="0"/>
              </a:rPr>
              <a:t>Esophageal </a:t>
            </a:r>
            <a:r>
              <a:rPr lang="en-US" b="1" dirty="0" err="1">
                <a:solidFill>
                  <a:srgbClr val="FF0000"/>
                </a:solidFill>
                <a:latin typeface="Copperplate Gothic Bold" pitchFamily="34" charset="0"/>
              </a:rPr>
              <a:t>varices</a:t>
            </a:r>
            <a:r>
              <a:rPr lang="en-US" b="1" dirty="0">
                <a:solidFill>
                  <a:srgbClr val="FF0000"/>
                </a:solidFill>
                <a:latin typeface="Copperplate Gothic Bold" pitchFamily="34" charset="0"/>
              </a:rPr>
              <a:t>;</a:t>
            </a:r>
            <a:endParaRPr lang="en-US" dirty="0">
              <a:solidFill>
                <a:srgbClr val="FF0000"/>
              </a:solidFill>
              <a:latin typeface="Copperplate Gothic Bold" pitchFamily="34" charset="0"/>
            </a:endParaRPr>
          </a:p>
          <a:p>
            <a:pPr algn="l">
              <a:buNone/>
            </a:pPr>
            <a:r>
              <a:rPr lang="en-US" b="1" dirty="0"/>
              <a:t>Dilated tortuous veins of lower part of esophagus ,it’s a complication of portal hypertension (what other site of </a:t>
            </a:r>
            <a:r>
              <a:rPr lang="en-US" b="1" dirty="0" err="1"/>
              <a:t>potocystemic</a:t>
            </a:r>
            <a:r>
              <a:rPr lang="en-US" b="1" dirty="0"/>
              <a:t> connection).</a:t>
            </a:r>
            <a:endParaRPr lang="en-US" dirty="0"/>
          </a:p>
          <a:p>
            <a:pPr algn="l">
              <a:buNone/>
            </a:pPr>
            <a:r>
              <a:rPr lang="en-US" b="1" dirty="0"/>
              <a:t>USUALLY present with acute onset of a large amount of </a:t>
            </a:r>
            <a:r>
              <a:rPr lang="en-US" b="1" dirty="0" err="1"/>
              <a:t>haematamesis</a:t>
            </a:r>
            <a:r>
              <a:rPr lang="en-US" b="1" dirty="0"/>
              <a:t> </a:t>
            </a:r>
            <a:endParaRPr lang="en-US" dirty="0"/>
          </a:p>
          <a:p>
            <a:pPr algn="l">
              <a:buNone/>
            </a:pPr>
            <a:r>
              <a:rPr lang="en-US" b="1" dirty="0"/>
              <a:t>Diagnosis usually from history of pt with liver cirrhosis ,</a:t>
            </a:r>
            <a:endParaRPr lang="en-US" dirty="0"/>
          </a:p>
          <a:p>
            <a:pPr algn="l">
              <a:buNone/>
            </a:pPr>
            <a:r>
              <a:rPr lang="en-US" b="1" dirty="0"/>
              <a:t>Liver function test ,coagulating factor assessment </a:t>
            </a:r>
            <a:endParaRPr lang="en-US" dirty="0"/>
          </a:p>
          <a:p>
            <a:pPr algn="l">
              <a:buNone/>
            </a:pPr>
            <a:r>
              <a:rPr lang="en-US" b="1" dirty="0"/>
              <a:t>Management mainly blood replacement ,</a:t>
            </a:r>
            <a:r>
              <a:rPr lang="en-US" b="1" dirty="0" err="1"/>
              <a:t>frb</a:t>
            </a:r>
            <a:r>
              <a:rPr lang="en-US" b="1" dirty="0"/>
              <a:t> to correct </a:t>
            </a:r>
            <a:r>
              <a:rPr lang="en-US" b="1" dirty="0" err="1"/>
              <a:t>caogulopathy</a:t>
            </a:r>
            <a:r>
              <a:rPr lang="en-US" b="1" dirty="0"/>
              <a:t>, vitamin k </a:t>
            </a:r>
            <a:r>
              <a:rPr lang="en-US" b="1" dirty="0" err="1"/>
              <a:t>im</a:t>
            </a:r>
            <a:r>
              <a:rPr lang="en-US" b="1" dirty="0"/>
              <a:t>. Platelet  replacement if count less than 50x10</a:t>
            </a:r>
            <a:r>
              <a:rPr lang="en-US" b="1" baseline="30000" dirty="0"/>
              <a:t>9</a:t>
            </a:r>
            <a:r>
              <a:rPr lang="en-US" b="1" dirty="0"/>
              <a:t>/l</a:t>
            </a:r>
            <a:r>
              <a:rPr lang="en-US" b="1" baseline="30000" dirty="0"/>
              <a:t>-1</a:t>
            </a:r>
            <a:endParaRPr lang="en-US" dirty="0"/>
          </a:p>
          <a:p>
            <a:pPr algn="l">
              <a:buNone/>
            </a:pPr>
            <a:r>
              <a:rPr lang="en-US" b="1" dirty="0" err="1"/>
              <a:t>Sengstaken</a:t>
            </a:r>
            <a:r>
              <a:rPr lang="en-US" b="1" dirty="0"/>
              <a:t> tube may be inserted if there is a profuse bleeding  to provide temporally homeostasis  in tube (gastric balloon inflated 250 ml of air  --esophageal balloon  inflated at 40 </a:t>
            </a:r>
            <a:r>
              <a:rPr lang="en-US" b="1" dirty="0" err="1"/>
              <a:t>mmgh</a:t>
            </a:r>
            <a:r>
              <a:rPr lang="en-US" b="1" dirty="0"/>
              <a:t> pressure .there is a 2 remaining channel for gastric and esophageal aspiration.</a:t>
            </a:r>
            <a:endParaRPr lang="en-US" dirty="0"/>
          </a:p>
          <a:p>
            <a:pPr algn="l">
              <a:buNone/>
            </a:pPr>
            <a:r>
              <a:rPr lang="en-US" b="1" dirty="0"/>
              <a:t>The balloon should temporally deflated after 12 hours to prevent pressure necrosis of esophagus.</a:t>
            </a:r>
            <a:endParaRPr lang="ar-YE" dirty="0"/>
          </a:p>
        </p:txBody>
      </p:sp>
    </p:spTree>
  </p:cSld>
  <p:clrMapOvr>
    <a:masterClrMapping/>
  </p:clrMapOvr>
  <p:transition>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a:xfrm>
            <a:off x="467544" y="1628800"/>
            <a:ext cx="8229600" cy="4525963"/>
          </a:xfrm>
        </p:spPr>
        <p:txBody>
          <a:bodyPr>
            <a:normAutofit fontScale="85000" lnSpcReduction="10000"/>
          </a:bodyPr>
          <a:lstStyle/>
          <a:p>
            <a:pPr algn="l">
              <a:buNone/>
            </a:pPr>
            <a:r>
              <a:rPr lang="en-US" b="1" dirty="0">
                <a:solidFill>
                  <a:srgbClr val="FF0000"/>
                </a:solidFill>
              </a:rPr>
              <a:t>Drugs treatment </a:t>
            </a:r>
            <a:r>
              <a:rPr lang="en-US" b="1" dirty="0"/>
              <a:t>–</a:t>
            </a:r>
            <a:r>
              <a:rPr lang="en-US" b="1" dirty="0">
                <a:solidFill>
                  <a:srgbClr val="92D050"/>
                </a:solidFill>
              </a:rPr>
              <a:t>vasopressin</a:t>
            </a:r>
            <a:r>
              <a:rPr lang="en-US" b="1" dirty="0"/>
              <a:t> most </a:t>
            </a:r>
            <a:r>
              <a:rPr lang="en-US" b="1" dirty="0" err="1"/>
              <a:t>widly</a:t>
            </a:r>
            <a:r>
              <a:rPr lang="en-US" b="1" dirty="0"/>
              <a:t> used  for initial control of </a:t>
            </a:r>
            <a:r>
              <a:rPr lang="en-US" b="1" dirty="0" err="1"/>
              <a:t>variceal</a:t>
            </a:r>
            <a:r>
              <a:rPr lang="en-US" b="1" dirty="0"/>
              <a:t> hemorrhage (20 unit in 10 ml of g/w iv in 10 mints)</a:t>
            </a:r>
            <a:endParaRPr lang="en-US" dirty="0"/>
          </a:p>
          <a:p>
            <a:pPr algn="l">
              <a:buNone/>
            </a:pPr>
            <a:r>
              <a:rPr lang="en-US" b="1" dirty="0" err="1">
                <a:solidFill>
                  <a:srgbClr val="92D050"/>
                </a:solidFill>
              </a:rPr>
              <a:t>Octreotide</a:t>
            </a:r>
            <a:r>
              <a:rPr lang="en-US" b="1" dirty="0">
                <a:solidFill>
                  <a:srgbClr val="92D050"/>
                </a:solidFill>
              </a:rPr>
              <a:t> long </a:t>
            </a:r>
            <a:r>
              <a:rPr lang="en-US" b="1" dirty="0"/>
              <a:t>acting </a:t>
            </a:r>
            <a:r>
              <a:rPr lang="en-US" b="1" dirty="0" err="1"/>
              <a:t>somatostatin</a:t>
            </a:r>
            <a:r>
              <a:rPr lang="en-US" b="1" dirty="0"/>
              <a:t> may equally effective.</a:t>
            </a:r>
            <a:endParaRPr lang="en-US" dirty="0"/>
          </a:p>
          <a:p>
            <a:pPr algn="l">
              <a:buNone/>
            </a:pPr>
            <a:r>
              <a:rPr lang="en-US" b="1" dirty="0" err="1"/>
              <a:t>Endoscopiclly</a:t>
            </a:r>
            <a:r>
              <a:rPr lang="en-US" b="1" dirty="0"/>
              <a:t> treatment </a:t>
            </a:r>
            <a:endParaRPr lang="en-US" dirty="0"/>
          </a:p>
          <a:p>
            <a:pPr algn="l">
              <a:buNone/>
            </a:pPr>
            <a:r>
              <a:rPr lang="en-US" b="1" dirty="0">
                <a:solidFill>
                  <a:srgbClr val="0070C0"/>
                </a:solidFill>
              </a:rPr>
              <a:t>By endoscopic </a:t>
            </a:r>
            <a:r>
              <a:rPr lang="en-US" b="1" dirty="0" smtClean="0">
                <a:solidFill>
                  <a:srgbClr val="0070C0"/>
                </a:solidFill>
              </a:rPr>
              <a:t> </a:t>
            </a:r>
            <a:r>
              <a:rPr lang="en-US" b="1" dirty="0" smtClean="0"/>
              <a:t>a- </a:t>
            </a:r>
            <a:r>
              <a:rPr lang="en-US" b="1" dirty="0" err="1"/>
              <a:t>seclerotherapy</a:t>
            </a:r>
            <a:r>
              <a:rPr lang="en-US" b="1" dirty="0"/>
              <a:t>  using ethanolamine </a:t>
            </a:r>
            <a:r>
              <a:rPr lang="en-US" b="1" dirty="0" err="1"/>
              <a:t>oleate</a:t>
            </a:r>
            <a:r>
              <a:rPr lang="en-US" b="1" dirty="0"/>
              <a:t>  </a:t>
            </a:r>
            <a:endParaRPr lang="en-US" dirty="0"/>
          </a:p>
          <a:p>
            <a:pPr algn="l">
              <a:buNone/>
            </a:pPr>
            <a:r>
              <a:rPr lang="en-US" b="1" dirty="0"/>
              <a:t>                              b- </a:t>
            </a:r>
            <a:r>
              <a:rPr lang="en-US" b="1" dirty="0" err="1"/>
              <a:t>panding</a:t>
            </a:r>
            <a:r>
              <a:rPr lang="en-US" b="1" dirty="0"/>
              <a:t> </a:t>
            </a:r>
            <a:endParaRPr lang="en-US" dirty="0"/>
          </a:p>
          <a:p>
            <a:pPr algn="l">
              <a:buNone/>
            </a:pPr>
            <a:r>
              <a:rPr lang="en-US" b="1" dirty="0">
                <a:solidFill>
                  <a:srgbClr val="C00000"/>
                </a:solidFill>
              </a:rPr>
              <a:t>other treatments of </a:t>
            </a:r>
            <a:r>
              <a:rPr lang="en-US" b="1" dirty="0" err="1">
                <a:solidFill>
                  <a:srgbClr val="C00000"/>
                </a:solidFill>
              </a:rPr>
              <a:t>oesophageal</a:t>
            </a:r>
            <a:r>
              <a:rPr lang="en-US" b="1" dirty="0">
                <a:solidFill>
                  <a:srgbClr val="C00000"/>
                </a:solidFill>
              </a:rPr>
              <a:t> </a:t>
            </a:r>
            <a:r>
              <a:rPr lang="en-US" b="1" dirty="0" err="1">
                <a:solidFill>
                  <a:srgbClr val="C00000"/>
                </a:solidFill>
              </a:rPr>
              <a:t>vareces</a:t>
            </a:r>
            <a:r>
              <a:rPr lang="en-US" b="1" dirty="0">
                <a:solidFill>
                  <a:srgbClr val="C00000"/>
                </a:solidFill>
              </a:rPr>
              <a:t> are </a:t>
            </a:r>
            <a:endParaRPr lang="en-US" dirty="0">
              <a:solidFill>
                <a:srgbClr val="C00000"/>
              </a:solidFill>
            </a:endParaRPr>
          </a:p>
          <a:p>
            <a:pPr algn="l">
              <a:buNone/>
            </a:pPr>
            <a:r>
              <a:rPr lang="en-US" b="1" dirty="0"/>
              <a:t>TIPSS(</a:t>
            </a:r>
            <a:r>
              <a:rPr lang="en-US" b="1" dirty="0" err="1"/>
              <a:t>transjugular</a:t>
            </a:r>
            <a:r>
              <a:rPr lang="en-US" b="1" dirty="0"/>
              <a:t> </a:t>
            </a:r>
            <a:r>
              <a:rPr lang="en-US" b="1" dirty="0" err="1"/>
              <a:t>intrahepatic</a:t>
            </a:r>
            <a:r>
              <a:rPr lang="en-US" b="1" dirty="0"/>
              <a:t> </a:t>
            </a:r>
            <a:r>
              <a:rPr lang="en-US" b="1" dirty="0" err="1"/>
              <a:t>portocystemic</a:t>
            </a:r>
            <a:r>
              <a:rPr lang="en-US" b="1" dirty="0"/>
              <a:t> stent shunt)</a:t>
            </a:r>
            <a:endParaRPr lang="en-US" dirty="0"/>
          </a:p>
          <a:p>
            <a:pPr algn="l">
              <a:buNone/>
            </a:pPr>
            <a:r>
              <a:rPr lang="en-US" b="1" dirty="0"/>
              <a:t>Surgical procedure *</a:t>
            </a:r>
            <a:r>
              <a:rPr lang="en-US" b="1" dirty="0" err="1"/>
              <a:t>portcystemic</a:t>
            </a:r>
            <a:r>
              <a:rPr lang="en-US" b="1" dirty="0"/>
              <a:t> shunt  </a:t>
            </a:r>
            <a:r>
              <a:rPr lang="en-US" b="1" dirty="0" smtClean="0"/>
              <a:t>*esophageal </a:t>
            </a:r>
            <a:r>
              <a:rPr lang="en-US" b="1" dirty="0"/>
              <a:t>transaction  *</a:t>
            </a:r>
            <a:r>
              <a:rPr lang="en-US" b="1" dirty="0" err="1"/>
              <a:t>splenactomy</a:t>
            </a:r>
            <a:r>
              <a:rPr lang="en-US" b="1" dirty="0"/>
              <a:t> and gastric </a:t>
            </a:r>
            <a:r>
              <a:rPr lang="en-US" b="1" dirty="0" err="1"/>
              <a:t>devascolrization</a:t>
            </a:r>
            <a:r>
              <a:rPr lang="en-US" b="1" dirty="0"/>
              <a:t> </a:t>
            </a:r>
            <a:endParaRPr lang="en-US" dirty="0"/>
          </a:p>
          <a:p>
            <a:endParaRPr lang="ar-YE" dirty="0"/>
          </a:p>
        </p:txBody>
      </p:sp>
    </p:spTree>
  </p:cSld>
  <p:clrMapOvr>
    <a:masterClrMapping/>
  </p:clrMapOvr>
  <p:transition>
    <p:split orient="vert"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a:t> </a:t>
            </a:r>
            <a:endParaRPr lang="en-US" dirty="0"/>
          </a:p>
          <a:p>
            <a:pPr algn="l">
              <a:buNone/>
            </a:pPr>
            <a:r>
              <a:rPr lang="en-US" b="1" dirty="0" err="1">
                <a:solidFill>
                  <a:srgbClr val="C00000"/>
                </a:solidFill>
                <a:latin typeface="Copperplate Gothic Bold" pitchFamily="34" charset="0"/>
              </a:rPr>
              <a:t>Hydatid</a:t>
            </a:r>
            <a:r>
              <a:rPr lang="en-US" b="1" dirty="0">
                <a:solidFill>
                  <a:srgbClr val="C00000"/>
                </a:solidFill>
                <a:latin typeface="Copperplate Gothic Bold" pitchFamily="34" charset="0"/>
              </a:rPr>
              <a:t> cyst ;</a:t>
            </a:r>
            <a:endParaRPr lang="en-US" dirty="0">
              <a:solidFill>
                <a:srgbClr val="C00000"/>
              </a:solidFill>
              <a:latin typeface="Copperplate Gothic Bold" pitchFamily="34" charset="0"/>
            </a:endParaRPr>
          </a:p>
          <a:p>
            <a:pPr algn="l">
              <a:buNone/>
            </a:pPr>
            <a:r>
              <a:rPr lang="en-US" b="1" dirty="0"/>
              <a:t>Causative agent is , </a:t>
            </a:r>
            <a:r>
              <a:rPr lang="en-US" b="1" dirty="0" err="1"/>
              <a:t>echinoccous</a:t>
            </a:r>
            <a:r>
              <a:rPr lang="en-US" b="1" dirty="0"/>
              <a:t> </a:t>
            </a:r>
            <a:r>
              <a:rPr lang="en-US" b="1" dirty="0" err="1"/>
              <a:t>granulosus</a:t>
            </a:r>
            <a:r>
              <a:rPr lang="en-US" b="1" dirty="0"/>
              <a:t> .</a:t>
            </a:r>
            <a:endParaRPr lang="en-US" dirty="0"/>
          </a:p>
          <a:p>
            <a:pPr algn="l">
              <a:buNone/>
            </a:pPr>
            <a:r>
              <a:rPr lang="en-US" b="1" dirty="0"/>
              <a:t>Humans become infected by ingested egg of the adult tapeworm which have been pass from the doge .the egg penetrate small bowel mucosa and enter blood stream from which distribute to various part of the body ,</a:t>
            </a:r>
            <a:endParaRPr lang="en-US" dirty="0"/>
          </a:p>
          <a:p>
            <a:pPr algn="l">
              <a:buNone/>
            </a:pPr>
            <a:r>
              <a:rPr lang="en-US" b="1" dirty="0"/>
              <a:t>( why more common in the liver??)</a:t>
            </a:r>
            <a:endParaRPr lang="en-US" dirty="0"/>
          </a:p>
          <a:p>
            <a:pPr algn="l">
              <a:buNone/>
            </a:pPr>
            <a:r>
              <a:rPr lang="en-US" b="1" dirty="0" err="1">
                <a:solidFill>
                  <a:srgbClr val="00B0F0"/>
                </a:solidFill>
                <a:latin typeface="Copperplate Gothic Bold" pitchFamily="34" charset="0"/>
              </a:rPr>
              <a:t>c.f</a:t>
            </a:r>
            <a:endParaRPr lang="en-US" dirty="0">
              <a:solidFill>
                <a:srgbClr val="00B0F0"/>
              </a:solidFill>
              <a:latin typeface="Copperplate Gothic Bold" pitchFamily="34" charset="0"/>
            </a:endParaRPr>
          </a:p>
          <a:p>
            <a:pPr algn="l">
              <a:buNone/>
            </a:pPr>
            <a:r>
              <a:rPr lang="en-US" b="1" dirty="0"/>
              <a:t>many cyst are asymptomatic and become discover incidentally .if become large it cause swelling in </a:t>
            </a:r>
            <a:r>
              <a:rPr lang="en-US" b="1" dirty="0" err="1"/>
              <a:t>rt</a:t>
            </a:r>
            <a:r>
              <a:rPr lang="en-US" b="1" dirty="0"/>
              <a:t> </a:t>
            </a:r>
            <a:r>
              <a:rPr lang="en-US" b="1" dirty="0" err="1"/>
              <a:t>hypoch</a:t>
            </a:r>
            <a:r>
              <a:rPr lang="en-US" b="1" dirty="0"/>
              <a:t>. Area. Some time pain because of pressure or infection of cyst. FEVER DUE TO INFACTION.</a:t>
            </a:r>
            <a:endParaRPr lang="en-US" dirty="0"/>
          </a:p>
          <a:p>
            <a:pPr algn="l">
              <a:buNone/>
            </a:pPr>
            <a:r>
              <a:rPr lang="en-US" b="1" dirty="0"/>
              <a:t>Sequel of the cyst </a:t>
            </a:r>
            <a:endParaRPr lang="en-US" dirty="0"/>
          </a:p>
          <a:p>
            <a:pPr algn="l">
              <a:buNone/>
            </a:pPr>
            <a:r>
              <a:rPr lang="en-US" b="1" dirty="0"/>
              <a:t>*enlarge in size producing pressure effect on surrounding structure </a:t>
            </a:r>
            <a:endParaRPr lang="en-US" dirty="0"/>
          </a:p>
          <a:p>
            <a:pPr algn="l">
              <a:buNone/>
            </a:pPr>
            <a:r>
              <a:rPr lang="en-US" b="1" dirty="0"/>
              <a:t>*rapture producing anaphylactic shock </a:t>
            </a:r>
            <a:endParaRPr lang="en-US" dirty="0"/>
          </a:p>
          <a:p>
            <a:pPr algn="l">
              <a:buNone/>
            </a:pPr>
            <a:r>
              <a:rPr lang="en-US" b="1" dirty="0"/>
              <a:t>*rapture to lung cause </a:t>
            </a:r>
            <a:r>
              <a:rPr lang="en-US" b="1" dirty="0" err="1"/>
              <a:t>dyspnea</a:t>
            </a:r>
            <a:r>
              <a:rPr lang="en-US" b="1" dirty="0"/>
              <a:t> and cough or to </a:t>
            </a:r>
            <a:r>
              <a:rPr lang="en-US" b="1" dirty="0" err="1"/>
              <a:t>biliary</a:t>
            </a:r>
            <a:r>
              <a:rPr lang="en-US" b="1" dirty="0"/>
              <a:t> passage producing obstructive jaundice</a:t>
            </a:r>
            <a:endParaRPr lang="ar-YE" dirty="0"/>
          </a:p>
        </p:txBody>
      </p:sp>
    </p:spTree>
  </p:cSld>
  <p:clrMapOvr>
    <a:masterClrMapping/>
  </p:clrMapOvr>
  <p:transition>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r>
              <a:rPr lang="en-US" b="1" dirty="0"/>
              <a:t> </a:t>
            </a:r>
            <a:endParaRPr lang="en-US" dirty="0"/>
          </a:p>
          <a:p>
            <a:pPr algn="l">
              <a:buNone/>
            </a:pPr>
            <a:r>
              <a:rPr lang="en-US" b="1" dirty="0">
                <a:solidFill>
                  <a:srgbClr val="FF0000"/>
                </a:solidFill>
              </a:rPr>
              <a:t>Investigation</a:t>
            </a:r>
            <a:r>
              <a:rPr lang="en-US" b="1" dirty="0"/>
              <a:t> </a:t>
            </a:r>
            <a:endParaRPr lang="en-US" dirty="0"/>
          </a:p>
          <a:p>
            <a:pPr algn="l">
              <a:buNone/>
            </a:pPr>
            <a:r>
              <a:rPr lang="en-US" b="1" dirty="0"/>
              <a:t>1- plain x ray of abdomen may show calcification or clear zone producing by the cyst </a:t>
            </a:r>
            <a:endParaRPr lang="en-US" dirty="0"/>
          </a:p>
          <a:p>
            <a:pPr algn="l">
              <a:buNone/>
            </a:pPr>
            <a:r>
              <a:rPr lang="en-US" b="1" dirty="0"/>
              <a:t>2- u/s and </a:t>
            </a:r>
            <a:r>
              <a:rPr lang="en-US" b="1" dirty="0" err="1"/>
              <a:t>c.t</a:t>
            </a:r>
            <a:r>
              <a:rPr lang="en-US" b="1" dirty="0"/>
              <a:t> scan  3- serological test use to detect antibodies in the serum  as ELISA  TEST &amp;COMPLEMENT FIXATION , </a:t>
            </a:r>
            <a:endParaRPr lang="en-US" dirty="0"/>
          </a:p>
          <a:p>
            <a:pPr algn="l">
              <a:buNone/>
            </a:pPr>
            <a:r>
              <a:rPr lang="en-US" b="1" dirty="0"/>
              <a:t>Cyst containing 3 layer outer layer due to reaction of host tissue to the parasite  ,</a:t>
            </a:r>
            <a:r>
              <a:rPr lang="en-US" b="1" dirty="0" err="1"/>
              <a:t>ectocyst</a:t>
            </a:r>
            <a:r>
              <a:rPr lang="en-US" b="1" dirty="0"/>
              <a:t> &amp; </a:t>
            </a:r>
            <a:r>
              <a:rPr lang="en-US" b="1" dirty="0" err="1"/>
              <a:t>endocyst</a:t>
            </a:r>
            <a:r>
              <a:rPr lang="en-US" b="1" dirty="0"/>
              <a:t> (containing germinal layers which containing </a:t>
            </a:r>
            <a:r>
              <a:rPr lang="en-US" b="1" dirty="0" err="1"/>
              <a:t>scoleses</a:t>
            </a:r>
            <a:r>
              <a:rPr lang="en-US" b="1" dirty="0"/>
              <a:t> and </a:t>
            </a:r>
            <a:r>
              <a:rPr lang="en-US" b="1" dirty="0" err="1"/>
              <a:t>hydatid</a:t>
            </a:r>
            <a:r>
              <a:rPr lang="en-US" b="1" dirty="0"/>
              <a:t> fluid)</a:t>
            </a:r>
            <a:endParaRPr lang="en-US" dirty="0"/>
          </a:p>
          <a:p>
            <a:endParaRPr lang="ar-YE" dirty="0"/>
          </a:p>
        </p:txBody>
      </p:sp>
    </p:spTree>
  </p:cSld>
  <p:clrMapOvr>
    <a:masterClrMapping/>
  </p:clrMapOvr>
  <p:transition>
    <p:plu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a:xfrm>
            <a:off x="467544" y="1628800"/>
            <a:ext cx="8229600" cy="4525963"/>
          </a:xfrm>
        </p:spPr>
        <p:txBody>
          <a:bodyPr>
            <a:normAutofit fontScale="92500"/>
          </a:bodyPr>
          <a:lstStyle/>
          <a:p>
            <a:pPr algn="l">
              <a:buNone/>
            </a:pPr>
            <a:r>
              <a:rPr lang="en-US" b="1" dirty="0" smtClean="0">
                <a:solidFill>
                  <a:srgbClr val="FF0000"/>
                </a:solidFill>
              </a:rPr>
              <a:t>Treatment</a:t>
            </a:r>
            <a:endParaRPr lang="en-US" dirty="0">
              <a:solidFill>
                <a:srgbClr val="FF0000"/>
              </a:solidFill>
            </a:endParaRPr>
          </a:p>
          <a:p>
            <a:pPr algn="l">
              <a:buNone/>
            </a:pPr>
            <a:r>
              <a:rPr lang="en-US" b="1" dirty="0"/>
              <a:t>Medical treatment  </a:t>
            </a:r>
            <a:r>
              <a:rPr lang="en-US" b="1" dirty="0" err="1"/>
              <a:t>albendazole</a:t>
            </a:r>
            <a:r>
              <a:rPr lang="en-US" b="1" dirty="0"/>
              <a:t> 10 -15 mg /kg ( about 400 mg twice </a:t>
            </a:r>
            <a:r>
              <a:rPr lang="en-US" b="1" dirty="0" err="1"/>
              <a:t>dialy</a:t>
            </a:r>
            <a:r>
              <a:rPr lang="en-US" b="1" dirty="0"/>
              <a:t>) or </a:t>
            </a:r>
            <a:r>
              <a:rPr lang="en-US" b="1" dirty="0" err="1"/>
              <a:t>mebandezol</a:t>
            </a:r>
            <a:r>
              <a:rPr lang="en-US" b="1" dirty="0"/>
              <a:t> 40-50 mg /kg  continue for 3 months without interruption the reassess the patient and decide whether continue on medical treatment or go to </a:t>
            </a:r>
            <a:r>
              <a:rPr lang="en-US" b="1" dirty="0" err="1"/>
              <a:t>syrgical</a:t>
            </a:r>
            <a:r>
              <a:rPr lang="en-US" b="1" dirty="0"/>
              <a:t> procedure ,also can use </a:t>
            </a:r>
            <a:r>
              <a:rPr lang="en-US" b="1" dirty="0" err="1"/>
              <a:t>praziquantel</a:t>
            </a:r>
            <a:r>
              <a:rPr lang="en-US" b="1" dirty="0"/>
              <a:t> 40 mg /kg/day.</a:t>
            </a:r>
            <a:endParaRPr lang="en-US" dirty="0"/>
          </a:p>
          <a:p>
            <a:pPr algn="l">
              <a:buNone/>
            </a:pPr>
            <a:r>
              <a:rPr lang="en-US" b="1" dirty="0"/>
              <a:t>Post operatively 2 wks </a:t>
            </a:r>
            <a:r>
              <a:rPr lang="en-US" b="1" dirty="0" err="1"/>
              <a:t>albendazol</a:t>
            </a:r>
            <a:r>
              <a:rPr lang="en-US" b="1" dirty="0"/>
              <a:t> + </a:t>
            </a:r>
            <a:r>
              <a:rPr lang="en-US" b="1" dirty="0" err="1"/>
              <a:t>praziquantel</a:t>
            </a:r>
            <a:r>
              <a:rPr lang="en-US" b="1" dirty="0"/>
              <a:t>  should be given .why??</a:t>
            </a:r>
            <a:endParaRPr lang="en-US" dirty="0"/>
          </a:p>
          <a:p>
            <a:pPr algn="l">
              <a:buNone/>
            </a:pPr>
            <a:r>
              <a:rPr lang="en-US" b="1" dirty="0"/>
              <a:t>Surgical treatment indication in infected cyst ,or in rapture to </a:t>
            </a:r>
            <a:r>
              <a:rPr lang="en-US" b="1" dirty="0" err="1"/>
              <a:t>biliary</a:t>
            </a:r>
            <a:r>
              <a:rPr lang="en-US" b="1" dirty="0"/>
              <a:t> tract </a:t>
            </a:r>
            <a:endParaRPr lang="en-US" dirty="0"/>
          </a:p>
          <a:p>
            <a:endParaRPr lang="ar-YE" dirty="0"/>
          </a:p>
        </p:txBody>
      </p:sp>
    </p:spTree>
  </p:cSld>
  <p:clrMapOvr>
    <a:masterClrMapping/>
  </p:clrMapOvr>
  <p:transition>
    <p:cover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r>
              <a:rPr lang="en-US" b="1" dirty="0"/>
              <a:t> </a:t>
            </a:r>
            <a:endParaRPr lang="en-US" dirty="0"/>
          </a:p>
          <a:p>
            <a:pPr algn="l">
              <a:buNone/>
            </a:pPr>
            <a:r>
              <a:rPr lang="en-US" b="1" dirty="0">
                <a:solidFill>
                  <a:srgbClr val="FF0000"/>
                </a:solidFill>
              </a:rPr>
              <a:t>Types of surgery </a:t>
            </a:r>
            <a:r>
              <a:rPr lang="en-US" b="1" dirty="0"/>
              <a:t>1- ct scan or u/s guidance PAIR 2- </a:t>
            </a:r>
            <a:r>
              <a:rPr lang="en-US" b="1" dirty="0" err="1"/>
              <a:t>marciplaization</a:t>
            </a:r>
            <a:r>
              <a:rPr lang="en-US" b="1" dirty="0"/>
              <a:t> and tube drainage  or </a:t>
            </a:r>
            <a:r>
              <a:rPr lang="en-US" b="1" dirty="0" err="1"/>
              <a:t>omentoplasty</a:t>
            </a:r>
            <a:r>
              <a:rPr lang="en-US" b="1" dirty="0"/>
              <a:t>  3- radical surgical resection  4- partial </a:t>
            </a:r>
            <a:r>
              <a:rPr lang="en-US" b="1" dirty="0" err="1"/>
              <a:t>bepatactomy</a:t>
            </a:r>
            <a:r>
              <a:rPr lang="en-US" b="1" dirty="0"/>
              <a:t> </a:t>
            </a:r>
            <a:endParaRPr lang="en-US" dirty="0"/>
          </a:p>
          <a:p>
            <a:pPr algn="l">
              <a:buNone/>
            </a:pPr>
            <a:r>
              <a:rPr lang="en-US" b="1" dirty="0" err="1">
                <a:solidFill>
                  <a:srgbClr val="FF0000"/>
                </a:solidFill>
              </a:rPr>
              <a:t>Scolesydal</a:t>
            </a:r>
            <a:r>
              <a:rPr lang="en-US" b="1" dirty="0">
                <a:solidFill>
                  <a:srgbClr val="FF0000"/>
                </a:solidFill>
              </a:rPr>
              <a:t> agents </a:t>
            </a:r>
            <a:r>
              <a:rPr lang="en-US" b="1" dirty="0"/>
              <a:t>used 1- 20 % hyper tonic slain  2- 0.5 silver nitrate 3-  95 % sterile ethanol  (pair) 4- absolute alcohol  (pair)  .</a:t>
            </a:r>
            <a:endParaRPr lang="en-US" dirty="0"/>
          </a:p>
          <a:p>
            <a:pPr algn="l">
              <a:buNone/>
            </a:pPr>
            <a:r>
              <a:rPr lang="en-US" b="1" dirty="0" err="1">
                <a:solidFill>
                  <a:srgbClr val="FF0000"/>
                </a:solidFill>
              </a:rPr>
              <a:t>Whate</a:t>
            </a:r>
            <a:r>
              <a:rPr lang="en-US" b="1" dirty="0">
                <a:solidFill>
                  <a:srgbClr val="FF0000"/>
                </a:solidFill>
              </a:rPr>
              <a:t> are the indication  ,contraindication and complication of  pair</a:t>
            </a:r>
            <a:r>
              <a:rPr lang="en-US" b="1" dirty="0" smtClean="0"/>
              <a:t>.?</a:t>
            </a:r>
            <a:endParaRPr lang="en-US" dirty="0"/>
          </a:p>
          <a:p>
            <a:endParaRPr lang="ar-YE" dirty="0"/>
          </a:p>
        </p:txBody>
      </p:sp>
    </p:spTree>
  </p:cSld>
  <p:clrMapOvr>
    <a:masterClrMapping/>
  </p:clrMapOvr>
  <p:transition>
    <p:cover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pPr algn="l">
              <a:buNone/>
            </a:pPr>
            <a:r>
              <a:rPr lang="en-US" b="1" dirty="0">
                <a:solidFill>
                  <a:srgbClr val="FF0000"/>
                </a:solidFill>
              </a:rPr>
              <a:t>Indication for hepatic surgery;</a:t>
            </a:r>
            <a:endParaRPr lang="en-US" dirty="0">
              <a:solidFill>
                <a:srgbClr val="FF0000"/>
              </a:solidFill>
            </a:endParaRPr>
          </a:p>
          <a:p>
            <a:pPr algn="l">
              <a:buNone/>
            </a:pPr>
            <a:r>
              <a:rPr lang="en-US" b="1" dirty="0"/>
              <a:t>1- large cyst  with suspected multiple </a:t>
            </a:r>
            <a:r>
              <a:rPr lang="en-US" b="1" dirty="0" err="1"/>
              <a:t>doughter</a:t>
            </a:r>
            <a:r>
              <a:rPr lang="en-US" b="1" dirty="0"/>
              <a:t> cyst </a:t>
            </a:r>
            <a:endParaRPr lang="en-US" dirty="0"/>
          </a:p>
          <a:p>
            <a:pPr algn="l">
              <a:buNone/>
            </a:pPr>
            <a:r>
              <a:rPr lang="en-US" b="1" dirty="0"/>
              <a:t>2- super facial cyst with risk of rapture</a:t>
            </a:r>
            <a:endParaRPr lang="en-US" dirty="0"/>
          </a:p>
          <a:p>
            <a:pPr algn="l">
              <a:buNone/>
            </a:pPr>
            <a:r>
              <a:rPr lang="en-US" b="1" dirty="0"/>
              <a:t>3- 2</a:t>
            </a:r>
            <a:r>
              <a:rPr lang="en-US" b="1" baseline="30000" dirty="0"/>
              <a:t>nd</a:t>
            </a:r>
            <a:r>
              <a:rPr lang="en-US" b="1" dirty="0"/>
              <a:t> bacterial infection of the cyst</a:t>
            </a:r>
            <a:endParaRPr lang="en-US" dirty="0"/>
          </a:p>
          <a:p>
            <a:pPr algn="l">
              <a:buNone/>
            </a:pPr>
            <a:r>
              <a:rPr lang="en-US" b="1" dirty="0"/>
              <a:t>4- </a:t>
            </a:r>
            <a:r>
              <a:rPr lang="en-US" b="1" dirty="0" err="1"/>
              <a:t>cystobiliary</a:t>
            </a:r>
            <a:r>
              <a:rPr lang="en-US" b="1" dirty="0"/>
              <a:t> complication </a:t>
            </a:r>
            <a:endParaRPr lang="en-US" dirty="0"/>
          </a:p>
          <a:p>
            <a:pPr algn="l">
              <a:buNone/>
            </a:pPr>
            <a:r>
              <a:rPr lang="en-US" b="1" dirty="0"/>
              <a:t>5- pressure effect on adjacent organs  </a:t>
            </a:r>
            <a:endParaRPr lang="en-US" dirty="0"/>
          </a:p>
          <a:p>
            <a:endParaRPr lang="ar-YE" dirty="0"/>
          </a:p>
        </p:txBody>
      </p:sp>
    </p:spTree>
  </p:cSld>
  <p:clrMapOvr>
    <a:masterClrMapping/>
  </p:clrMapOvr>
  <p:transition>
    <p:plu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32500" lnSpcReduction="20000"/>
          </a:bodyPr>
          <a:lstStyle/>
          <a:p>
            <a:r>
              <a:rPr lang="en-US" b="1" dirty="0"/>
              <a:t> </a:t>
            </a:r>
            <a:endParaRPr lang="en-US" dirty="0"/>
          </a:p>
          <a:p>
            <a:pPr algn="l"/>
            <a:r>
              <a:rPr lang="en-US" sz="5500" b="1" dirty="0">
                <a:solidFill>
                  <a:srgbClr val="FF0000"/>
                </a:solidFill>
              </a:rPr>
              <a:t>Liver </a:t>
            </a:r>
            <a:r>
              <a:rPr lang="en-US" sz="5500" b="1" dirty="0" err="1">
                <a:solidFill>
                  <a:srgbClr val="FF0000"/>
                </a:solidFill>
              </a:rPr>
              <a:t>tumou</a:t>
            </a:r>
            <a:r>
              <a:rPr lang="en-US" sz="5500" b="1" dirty="0" err="1"/>
              <a:t>r</a:t>
            </a:r>
            <a:endParaRPr lang="en-US" sz="5500" dirty="0"/>
          </a:p>
          <a:p>
            <a:pPr algn="l"/>
            <a:r>
              <a:rPr lang="en-US" sz="5500" b="1" dirty="0">
                <a:solidFill>
                  <a:srgbClr val="00B0F0"/>
                </a:solidFill>
              </a:rPr>
              <a:t>Benign ; </a:t>
            </a:r>
            <a:r>
              <a:rPr lang="en-US" sz="5500" b="1" dirty="0" err="1">
                <a:solidFill>
                  <a:srgbClr val="92D050"/>
                </a:solidFill>
              </a:rPr>
              <a:t>haemangiomas</a:t>
            </a:r>
            <a:r>
              <a:rPr lang="en-US" sz="5500" b="1" dirty="0">
                <a:solidFill>
                  <a:srgbClr val="92D050"/>
                </a:solidFill>
              </a:rPr>
              <a:t> </a:t>
            </a:r>
            <a:r>
              <a:rPr lang="en-US" sz="5500" b="1" dirty="0"/>
              <a:t>most common lesions  it contain abnormal plexus of vessels and there nature ,diagnosed by u/s or </a:t>
            </a:r>
            <a:r>
              <a:rPr lang="en-US" sz="5500" b="1" dirty="0" err="1"/>
              <a:t>c.t</a:t>
            </a:r>
            <a:r>
              <a:rPr lang="en-US" sz="5500" b="1" dirty="0"/>
              <a:t> scan ,by ct scan with delayed contrast enhancement show the characteristic appearance of slow contrast enhancement due to small vessels uptake in the </a:t>
            </a:r>
            <a:r>
              <a:rPr lang="en-US" sz="5500" b="1" dirty="0" err="1"/>
              <a:t>haemangioma</a:t>
            </a:r>
            <a:r>
              <a:rPr lang="en-US" sz="5500" b="1" dirty="0"/>
              <a:t>. they varies in size.</a:t>
            </a:r>
            <a:endParaRPr lang="en-US" sz="5500" dirty="0"/>
          </a:p>
          <a:p>
            <a:pPr algn="l"/>
            <a:r>
              <a:rPr lang="en-US" sz="5500" b="1" dirty="0"/>
              <a:t>                    </a:t>
            </a:r>
            <a:r>
              <a:rPr lang="en-US" sz="5500" b="1" dirty="0">
                <a:solidFill>
                  <a:srgbClr val="92D050"/>
                </a:solidFill>
              </a:rPr>
              <a:t>Hepatic adenoma ;</a:t>
            </a:r>
            <a:r>
              <a:rPr lang="en-US" sz="5500" b="1" dirty="0"/>
              <a:t>rare, treatment is by surgical resection because they have potential malignant risk and  there is no test by which can differentiate it from malignant tumor. it have major correlation with contraceptive piles.</a:t>
            </a:r>
            <a:endParaRPr lang="en-US" sz="5500" dirty="0"/>
          </a:p>
          <a:p>
            <a:pPr algn="l"/>
            <a:r>
              <a:rPr lang="en-US" sz="5500" b="1" dirty="0"/>
              <a:t>        </a:t>
            </a:r>
            <a:r>
              <a:rPr lang="en-US" sz="5500" b="1" dirty="0">
                <a:solidFill>
                  <a:srgbClr val="92D050"/>
                </a:solidFill>
              </a:rPr>
              <a:t>Focal nodular hyperplasia </a:t>
            </a:r>
            <a:r>
              <a:rPr lang="en-US" sz="5500" b="1" dirty="0"/>
              <a:t>;unknown etiology ,there is a focal over growth of functioning liver tissue supported by fibrous </a:t>
            </a:r>
            <a:r>
              <a:rPr lang="en-US" sz="5500" b="1" dirty="0" err="1"/>
              <a:t>stroma</a:t>
            </a:r>
            <a:r>
              <a:rPr lang="en-US" sz="5500" b="1" dirty="0"/>
              <a:t> ,contrast </a:t>
            </a:r>
            <a:r>
              <a:rPr lang="en-US" sz="5500" b="1" dirty="0" err="1"/>
              <a:t>c.t</a:t>
            </a:r>
            <a:r>
              <a:rPr lang="en-US" sz="5500" b="1" dirty="0"/>
              <a:t> scan may show central scaring and evidence of </a:t>
            </a:r>
            <a:r>
              <a:rPr lang="en-US" sz="5500" b="1" dirty="0" err="1"/>
              <a:t>awell</a:t>
            </a:r>
            <a:r>
              <a:rPr lang="en-US" sz="5500" b="1" dirty="0"/>
              <a:t> </a:t>
            </a:r>
            <a:r>
              <a:rPr lang="en-US" sz="5500" b="1" dirty="0" err="1"/>
              <a:t>vasulirized</a:t>
            </a:r>
            <a:r>
              <a:rPr lang="en-US" sz="5500" b="1" dirty="0"/>
              <a:t> lesion (not specific). </a:t>
            </a:r>
            <a:r>
              <a:rPr lang="en-US" sz="5500" b="1" dirty="0" err="1"/>
              <a:t>Fnh</a:t>
            </a:r>
            <a:r>
              <a:rPr lang="en-US" sz="5500" b="1" dirty="0"/>
              <a:t> contain both </a:t>
            </a:r>
            <a:r>
              <a:rPr lang="en-US" sz="5500" b="1" dirty="0" err="1"/>
              <a:t>hepatocyte</a:t>
            </a:r>
            <a:r>
              <a:rPr lang="en-US" sz="5500" b="1" dirty="0"/>
              <a:t> and </a:t>
            </a:r>
            <a:r>
              <a:rPr lang="en-US" sz="5500" b="1" dirty="0" err="1"/>
              <a:t>kupffer</a:t>
            </a:r>
            <a:r>
              <a:rPr lang="en-US" sz="5500" b="1" dirty="0"/>
              <a:t> cells .</a:t>
            </a:r>
            <a:r>
              <a:rPr lang="en-US" sz="5500" b="1" dirty="0" err="1"/>
              <a:t>kupffer</a:t>
            </a:r>
            <a:r>
              <a:rPr lang="en-US" sz="5500" b="1" dirty="0"/>
              <a:t> cells take up the colloid by which differentiated from either benign adenoma and 1 * or metastatic cancer ,non of which not containing significant number of </a:t>
            </a:r>
            <a:r>
              <a:rPr lang="en-US" sz="5500" b="1" dirty="0" err="1"/>
              <a:t>kupffer</a:t>
            </a:r>
            <a:r>
              <a:rPr lang="en-US" sz="5500" b="1" dirty="0"/>
              <a:t> cells.</a:t>
            </a:r>
            <a:endParaRPr lang="en-US" sz="5500" dirty="0"/>
          </a:p>
          <a:p>
            <a:endParaRPr lang="ar-YE" dirty="0"/>
          </a:p>
        </p:txBody>
      </p:sp>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pPr algn="l">
              <a:buNone/>
            </a:pPr>
            <a:r>
              <a:rPr lang="en-US" dirty="0"/>
              <a:t> </a:t>
            </a:r>
          </a:p>
          <a:p>
            <a:pPr algn="l">
              <a:buNone/>
            </a:pPr>
            <a:r>
              <a:rPr lang="en-US" b="1" dirty="0">
                <a:solidFill>
                  <a:srgbClr val="FF0000"/>
                </a:solidFill>
              </a:rPr>
              <a:t>Anatomy</a:t>
            </a:r>
            <a:r>
              <a:rPr lang="en-US" b="1" dirty="0" smtClean="0"/>
              <a:t>— </a:t>
            </a:r>
            <a:r>
              <a:rPr lang="en-US" b="1" dirty="0" smtClean="0">
                <a:solidFill>
                  <a:srgbClr val="0070C0"/>
                </a:solidFill>
              </a:rPr>
              <a:t>ligaments </a:t>
            </a:r>
            <a:r>
              <a:rPr lang="en-US" b="1" dirty="0">
                <a:solidFill>
                  <a:srgbClr val="0070C0"/>
                </a:solidFill>
              </a:rPr>
              <a:t>and peritoneal reflection</a:t>
            </a:r>
            <a:endParaRPr lang="en-US" dirty="0">
              <a:solidFill>
                <a:srgbClr val="0070C0"/>
              </a:solidFill>
            </a:endParaRPr>
          </a:p>
          <a:p>
            <a:pPr algn="l">
              <a:buNone/>
            </a:pPr>
            <a:r>
              <a:rPr lang="en-US" b="1" dirty="0"/>
              <a:t>1- lf triangular </a:t>
            </a:r>
            <a:r>
              <a:rPr lang="en-US" b="1" dirty="0" err="1"/>
              <a:t>lig</a:t>
            </a:r>
            <a:r>
              <a:rPr lang="en-US" b="1" dirty="0"/>
              <a:t>. fixed lf lobe of liver to the diaphragm ---division ant. and post. Leaf allow to mobilize lf lobe of liver from lf lat. wall of </a:t>
            </a:r>
            <a:r>
              <a:rPr lang="en-US" b="1" dirty="0" err="1">
                <a:latin typeface="Copperplate Gothic Bold" pitchFamily="34" charset="0"/>
              </a:rPr>
              <a:t>ivc</a:t>
            </a:r>
            <a:endParaRPr lang="en-US" dirty="0">
              <a:latin typeface="Copperplate Gothic Bold" pitchFamily="34" charset="0"/>
            </a:endParaRPr>
          </a:p>
          <a:p>
            <a:pPr algn="l">
              <a:buNone/>
            </a:pPr>
            <a:r>
              <a:rPr lang="en-US" b="1" dirty="0"/>
              <a:t>2- </a:t>
            </a:r>
            <a:r>
              <a:rPr lang="en-US" b="1" dirty="0" smtClean="0"/>
              <a:t>RT </a:t>
            </a:r>
            <a:r>
              <a:rPr lang="en-US" b="1" dirty="0"/>
              <a:t>triangular ligament. fixed </a:t>
            </a:r>
            <a:r>
              <a:rPr lang="en-US" b="1" dirty="0" err="1" smtClean="0"/>
              <a:t>RTlobe</a:t>
            </a:r>
            <a:r>
              <a:rPr lang="en-US" b="1" dirty="0" smtClean="0"/>
              <a:t> </a:t>
            </a:r>
            <a:r>
              <a:rPr lang="en-US" b="1" dirty="0"/>
              <a:t>of liver to the </a:t>
            </a:r>
            <a:r>
              <a:rPr lang="en-US" b="1" dirty="0" smtClean="0"/>
              <a:t>RT </a:t>
            </a:r>
            <a:r>
              <a:rPr lang="en-US" b="1" dirty="0" err="1" smtClean="0"/>
              <a:t>H</a:t>
            </a:r>
            <a:r>
              <a:rPr lang="en-US" b="1" dirty="0" err="1" smtClean="0"/>
              <a:t>emidiaghragm</a:t>
            </a:r>
            <a:endParaRPr lang="en-US" dirty="0"/>
          </a:p>
          <a:p>
            <a:pPr algn="l">
              <a:buNone/>
            </a:pPr>
            <a:r>
              <a:rPr lang="en-US" b="1" dirty="0"/>
              <a:t>3- </a:t>
            </a:r>
            <a:r>
              <a:rPr lang="en-US" b="1" dirty="0" err="1"/>
              <a:t>falciform</a:t>
            </a:r>
            <a:r>
              <a:rPr lang="en-US" b="1" dirty="0"/>
              <a:t> ligament which it’s a remnant of umbilical vein runs from umbilicus to the liver</a:t>
            </a:r>
            <a:endParaRPr lang="en-US" dirty="0"/>
          </a:p>
          <a:p>
            <a:pPr algn="l">
              <a:buNone/>
            </a:pPr>
            <a:r>
              <a:rPr lang="en-US" b="1" dirty="0"/>
              <a:t>4- lesser </a:t>
            </a:r>
            <a:r>
              <a:rPr lang="en-US" b="1" dirty="0" err="1"/>
              <a:t>omentum</a:t>
            </a:r>
            <a:r>
              <a:rPr lang="en-US" b="1" dirty="0"/>
              <a:t> connect liver to the stomach</a:t>
            </a:r>
            <a:endParaRPr lang="en-US" dirty="0"/>
          </a:p>
          <a:p>
            <a:pPr algn="l">
              <a:buNone/>
            </a:pPr>
            <a:r>
              <a:rPr lang="en-US" b="1" dirty="0">
                <a:solidFill>
                  <a:srgbClr val="FF0000"/>
                </a:solidFill>
              </a:rPr>
              <a:t>Blood supply of liver</a:t>
            </a:r>
            <a:endParaRPr lang="en-US" dirty="0">
              <a:solidFill>
                <a:srgbClr val="FF0000"/>
              </a:solidFill>
            </a:endParaRPr>
          </a:p>
          <a:p>
            <a:pPr algn="l">
              <a:buNone/>
            </a:pPr>
            <a:r>
              <a:rPr lang="en-US" b="1" dirty="0"/>
              <a:t>80% from portal vein ,20% from hepatic artery which branch from </a:t>
            </a:r>
            <a:r>
              <a:rPr lang="en-US" b="1" dirty="0" err="1"/>
              <a:t>caelic</a:t>
            </a:r>
            <a:r>
              <a:rPr lang="en-US" b="1" dirty="0"/>
              <a:t> trunk which come from aorta. Hepatic artery dividing to </a:t>
            </a:r>
            <a:r>
              <a:rPr lang="en-US" b="1" dirty="0" smtClean="0"/>
              <a:t>RT </a:t>
            </a:r>
            <a:r>
              <a:rPr lang="en-US" b="1" dirty="0"/>
              <a:t>and </a:t>
            </a:r>
            <a:r>
              <a:rPr lang="en-US" b="1" dirty="0" smtClean="0"/>
              <a:t>LF </a:t>
            </a:r>
            <a:r>
              <a:rPr lang="en-US" b="1" dirty="0"/>
              <a:t>hepatic artery to supply the </a:t>
            </a:r>
            <a:r>
              <a:rPr lang="en-US" b="1" dirty="0" err="1" smtClean="0"/>
              <a:t>RTand</a:t>
            </a:r>
            <a:r>
              <a:rPr lang="en-US" b="1" dirty="0" smtClean="0"/>
              <a:t> </a:t>
            </a:r>
            <a:r>
              <a:rPr lang="en-US" b="1" dirty="0" err="1" smtClean="0"/>
              <a:t>lLFlobe</a:t>
            </a:r>
            <a:r>
              <a:rPr lang="en-US" b="1" dirty="0" smtClean="0"/>
              <a:t> </a:t>
            </a:r>
            <a:r>
              <a:rPr lang="en-US" b="1" dirty="0"/>
              <a:t>of </a:t>
            </a:r>
            <a:endParaRPr lang="ar-YE" dirty="0"/>
          </a:p>
        </p:txBody>
      </p:sp>
    </p:spTree>
  </p:cSld>
  <p:clrMapOvr>
    <a:masterClrMapping/>
  </p:clrMapOvr>
  <p:transition>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85000" lnSpcReduction="10000"/>
          </a:bodyPr>
          <a:lstStyle/>
          <a:p>
            <a:pPr algn="l">
              <a:buNone/>
            </a:pPr>
            <a:r>
              <a:rPr lang="en-US" b="1" dirty="0"/>
              <a:t> </a:t>
            </a:r>
            <a:endParaRPr lang="en-US" dirty="0"/>
          </a:p>
          <a:p>
            <a:pPr algn="l">
              <a:buNone/>
            </a:pPr>
            <a:r>
              <a:rPr lang="en-US" b="1" dirty="0" err="1">
                <a:solidFill>
                  <a:srgbClr val="FF0000"/>
                </a:solidFill>
              </a:rPr>
              <a:t>Hepatocellular</a:t>
            </a:r>
            <a:r>
              <a:rPr lang="en-US" b="1" dirty="0">
                <a:solidFill>
                  <a:srgbClr val="FF0000"/>
                </a:solidFill>
              </a:rPr>
              <a:t> carcinoma</a:t>
            </a:r>
            <a:r>
              <a:rPr lang="en-US" b="1" dirty="0"/>
              <a:t>  </a:t>
            </a:r>
            <a:endParaRPr lang="en-US" dirty="0"/>
          </a:p>
          <a:p>
            <a:pPr algn="l">
              <a:buNone/>
            </a:pPr>
            <a:r>
              <a:rPr lang="en-US" b="1" dirty="0"/>
              <a:t>It’s the most common primary malignant tumor of liver account more than 75 % of primary malignant tumor .</a:t>
            </a:r>
            <a:endParaRPr lang="en-US" dirty="0"/>
          </a:p>
          <a:p>
            <a:pPr algn="l">
              <a:buNone/>
            </a:pPr>
            <a:r>
              <a:rPr lang="en-US" b="1" dirty="0"/>
              <a:t>Associated risk factor ;1-cirrhosis (chronic liver disease) 2- hepatitis </a:t>
            </a:r>
            <a:r>
              <a:rPr lang="en-US" b="1" dirty="0" err="1"/>
              <a:t>b&amp;c</a:t>
            </a:r>
            <a:r>
              <a:rPr lang="en-US" b="1" dirty="0"/>
              <a:t> virus  3- alcohol abuse 4- </a:t>
            </a:r>
            <a:r>
              <a:rPr lang="en-US" b="1" dirty="0" err="1"/>
              <a:t>hemochromatosis</a:t>
            </a:r>
            <a:r>
              <a:rPr lang="en-US" b="1" dirty="0"/>
              <a:t>  , </a:t>
            </a:r>
            <a:r>
              <a:rPr lang="en-US" b="1" dirty="0" err="1"/>
              <a:t>schestomiasis</a:t>
            </a:r>
            <a:r>
              <a:rPr lang="en-US" b="1" dirty="0"/>
              <a:t>   5- </a:t>
            </a:r>
            <a:r>
              <a:rPr lang="en-US" b="1" dirty="0" err="1"/>
              <a:t>aflatoxin</a:t>
            </a:r>
            <a:r>
              <a:rPr lang="en-US" b="1" dirty="0"/>
              <a:t> (fungi)</a:t>
            </a:r>
            <a:endParaRPr lang="en-US" dirty="0"/>
          </a:p>
          <a:p>
            <a:pPr algn="l">
              <a:buNone/>
            </a:pPr>
            <a:r>
              <a:rPr lang="en-US" b="1" dirty="0"/>
              <a:t>Any patient  presented with </a:t>
            </a:r>
            <a:r>
              <a:rPr lang="en-US" b="1" dirty="0" err="1"/>
              <a:t>with</a:t>
            </a:r>
            <a:r>
              <a:rPr lang="en-US" b="1" dirty="0"/>
              <a:t> chronic liver disease  must be </a:t>
            </a:r>
            <a:r>
              <a:rPr lang="en-US" b="1" dirty="0" err="1"/>
              <a:t>secreaning</a:t>
            </a:r>
            <a:r>
              <a:rPr lang="en-US" b="1" dirty="0"/>
              <a:t> for </a:t>
            </a:r>
            <a:r>
              <a:rPr lang="en-US" b="1" dirty="0" err="1"/>
              <a:t>hcc</a:t>
            </a:r>
            <a:r>
              <a:rPr lang="en-US" b="1" dirty="0"/>
              <a:t> by  1- us  2- </a:t>
            </a:r>
            <a:r>
              <a:rPr lang="en-US" b="1" dirty="0" err="1"/>
              <a:t>c.t</a:t>
            </a:r>
            <a:r>
              <a:rPr lang="en-US" b="1" dirty="0"/>
              <a:t> scan  3- measuring </a:t>
            </a:r>
            <a:r>
              <a:rPr lang="en-US" b="1" dirty="0" err="1"/>
              <a:t>alfa</a:t>
            </a:r>
            <a:r>
              <a:rPr lang="en-US" b="1" dirty="0"/>
              <a:t> </a:t>
            </a:r>
            <a:r>
              <a:rPr lang="en-US" b="1" dirty="0" err="1"/>
              <a:t>feto</a:t>
            </a:r>
            <a:r>
              <a:rPr lang="en-US" b="1" dirty="0"/>
              <a:t> protein ( </a:t>
            </a:r>
            <a:r>
              <a:rPr lang="en-US" b="1" dirty="0" err="1"/>
              <a:t>afp</a:t>
            </a:r>
            <a:r>
              <a:rPr lang="en-US" b="1" dirty="0"/>
              <a:t>) </a:t>
            </a:r>
            <a:endParaRPr lang="en-US" dirty="0"/>
          </a:p>
          <a:p>
            <a:pPr algn="l">
              <a:buNone/>
            </a:pPr>
            <a:r>
              <a:rPr lang="en-US" b="1" dirty="0"/>
              <a:t>Signs and symptoms as patients with  chronic liver disease or pt complaining from anorexia, loss of wt mass in </a:t>
            </a:r>
            <a:r>
              <a:rPr lang="en-US" b="1" dirty="0" err="1"/>
              <a:t>rt</a:t>
            </a:r>
            <a:r>
              <a:rPr lang="en-US" b="1" dirty="0"/>
              <a:t> </a:t>
            </a:r>
            <a:r>
              <a:rPr lang="en-US" b="1" dirty="0" err="1"/>
              <a:t>hypochondriam</a:t>
            </a:r>
            <a:r>
              <a:rPr lang="en-US" b="1" dirty="0"/>
              <a:t> </a:t>
            </a:r>
            <a:endParaRPr lang="ar-YE"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7500" lnSpcReduction="20000"/>
          </a:bodyPr>
          <a:lstStyle/>
          <a:p>
            <a:pPr algn="l">
              <a:buNone/>
            </a:pPr>
            <a:r>
              <a:rPr lang="en-US" b="1" dirty="0">
                <a:solidFill>
                  <a:srgbClr val="FF0000"/>
                </a:solidFill>
              </a:rPr>
              <a:t>Staging of disease </a:t>
            </a:r>
            <a:endParaRPr lang="en-US" dirty="0">
              <a:solidFill>
                <a:srgbClr val="FF0000"/>
              </a:solidFill>
            </a:endParaRPr>
          </a:p>
          <a:p>
            <a:pPr algn="l">
              <a:buNone/>
            </a:pPr>
            <a:r>
              <a:rPr lang="en-US" b="1" dirty="0"/>
              <a:t>Depend on 1- general condition of the pt  2- child classification </a:t>
            </a:r>
            <a:endParaRPr lang="en-US" dirty="0"/>
          </a:p>
          <a:p>
            <a:pPr algn="l">
              <a:buNone/>
            </a:pPr>
            <a:r>
              <a:rPr lang="en-US" b="1" dirty="0"/>
              <a:t>3- size and site of tumor </a:t>
            </a:r>
            <a:endParaRPr lang="en-US" dirty="0"/>
          </a:p>
          <a:p>
            <a:pPr algn="l">
              <a:buNone/>
            </a:pPr>
            <a:r>
              <a:rPr lang="en-US" b="1" dirty="0"/>
              <a:t>4- chest </a:t>
            </a:r>
            <a:r>
              <a:rPr lang="en-US" b="1" dirty="0" err="1"/>
              <a:t>c.t</a:t>
            </a:r>
            <a:r>
              <a:rPr lang="en-US" b="1" dirty="0"/>
              <a:t> scan and bone </a:t>
            </a:r>
            <a:r>
              <a:rPr lang="en-US" b="1" dirty="0" err="1"/>
              <a:t>scaning</a:t>
            </a:r>
            <a:r>
              <a:rPr lang="en-US" b="1" dirty="0"/>
              <a:t> why??</a:t>
            </a:r>
            <a:endParaRPr lang="en-US" dirty="0"/>
          </a:p>
          <a:p>
            <a:pPr algn="l">
              <a:buNone/>
            </a:pPr>
            <a:r>
              <a:rPr lang="en-US" b="1" dirty="0">
                <a:solidFill>
                  <a:srgbClr val="FF0000"/>
                </a:solidFill>
              </a:rPr>
              <a:t>Surgical treatment</a:t>
            </a:r>
            <a:r>
              <a:rPr lang="en-US" b="1" dirty="0"/>
              <a:t> </a:t>
            </a:r>
            <a:endParaRPr lang="en-US" dirty="0"/>
          </a:p>
          <a:p>
            <a:pPr algn="l">
              <a:buNone/>
            </a:pPr>
            <a:r>
              <a:rPr lang="en-US" b="1" dirty="0"/>
              <a:t>Based on resection of tumor with 1 -2 cm of normal edge and we minimize tissue resection in pt with liver cirrhosis to decrease incidence of post operative liver failure .</a:t>
            </a:r>
            <a:endParaRPr lang="en-US" dirty="0"/>
          </a:p>
          <a:p>
            <a:pPr algn="l">
              <a:buNone/>
            </a:pPr>
            <a:r>
              <a:rPr lang="en-US" b="1" dirty="0"/>
              <a:t>Large tumor or multi focal treated by liver transplant </a:t>
            </a:r>
            <a:endParaRPr lang="en-US" dirty="0"/>
          </a:p>
          <a:p>
            <a:pPr algn="l">
              <a:buNone/>
            </a:pPr>
            <a:r>
              <a:rPr lang="en-US" b="1" dirty="0">
                <a:solidFill>
                  <a:srgbClr val="FF0000"/>
                </a:solidFill>
              </a:rPr>
              <a:t>Fallow up and adjuvant therapy</a:t>
            </a:r>
            <a:r>
              <a:rPr lang="en-US" b="1" dirty="0"/>
              <a:t> </a:t>
            </a:r>
            <a:endParaRPr lang="en-US" dirty="0"/>
          </a:p>
          <a:p>
            <a:pPr algn="l">
              <a:buNone/>
            </a:pPr>
            <a:r>
              <a:rPr lang="en-US" b="1" dirty="0"/>
              <a:t>There is a little evidence that adjuvant chemotherapy will improve the prognosis of the patients fallowing resection of </a:t>
            </a:r>
            <a:r>
              <a:rPr lang="en-US" b="1" dirty="0" err="1"/>
              <a:t>hcc</a:t>
            </a:r>
            <a:r>
              <a:rPr lang="en-US" b="1" dirty="0"/>
              <a:t> and it may damage the function of liver in those underlying chronic liver disease .</a:t>
            </a:r>
            <a:endParaRPr lang="en-US" dirty="0"/>
          </a:p>
          <a:p>
            <a:pPr algn="l">
              <a:buNone/>
            </a:pPr>
            <a:r>
              <a:rPr lang="en-US" b="1" dirty="0"/>
              <a:t>Alfa </a:t>
            </a:r>
            <a:r>
              <a:rPr lang="en-US" b="1" dirty="0" err="1"/>
              <a:t>feto</a:t>
            </a:r>
            <a:r>
              <a:rPr lang="en-US" b="1" dirty="0"/>
              <a:t> protein is clinically useful tumor marker. </a:t>
            </a:r>
            <a:endParaRPr lang="en-US" dirty="0"/>
          </a:p>
          <a:p>
            <a:endParaRPr lang="ar-YE" dirty="0"/>
          </a:p>
        </p:txBody>
      </p:sp>
    </p:spTree>
  </p:cSld>
  <p:clrMapOvr>
    <a:masterClrMapping/>
  </p:clrMapOvr>
  <p:transition>
    <p:spli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lstStyle/>
          <a:p>
            <a:endParaRPr lang="ar-Y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20000"/>
          </a:bodyPr>
          <a:lstStyle/>
          <a:p>
            <a:pPr algn="l">
              <a:buNone/>
            </a:pPr>
            <a:r>
              <a:rPr lang="en-US" b="1" dirty="0">
                <a:solidFill>
                  <a:srgbClr val="FF0000"/>
                </a:solidFill>
              </a:rPr>
              <a:t>Structure in </a:t>
            </a:r>
            <a:r>
              <a:rPr lang="en-US" b="1" dirty="0" err="1">
                <a:solidFill>
                  <a:srgbClr val="FF0000"/>
                </a:solidFill>
              </a:rPr>
              <a:t>hilum</a:t>
            </a:r>
            <a:r>
              <a:rPr lang="en-US" b="1" dirty="0">
                <a:solidFill>
                  <a:srgbClr val="FF0000"/>
                </a:solidFill>
              </a:rPr>
              <a:t> of liver</a:t>
            </a:r>
            <a:endParaRPr lang="en-US" dirty="0">
              <a:solidFill>
                <a:srgbClr val="FF0000"/>
              </a:solidFill>
            </a:endParaRPr>
          </a:p>
          <a:p>
            <a:pPr algn="l">
              <a:buNone/>
            </a:pPr>
            <a:r>
              <a:rPr lang="en-US" b="1" dirty="0"/>
              <a:t>Hepatic artery (above and medial),portal vein (posterior)and </a:t>
            </a:r>
            <a:r>
              <a:rPr lang="en-US" b="1" dirty="0" err="1"/>
              <a:t>cbd</a:t>
            </a:r>
            <a:r>
              <a:rPr lang="en-US" b="1" dirty="0"/>
              <a:t>(above and lat.),presents with free aged of lesser </a:t>
            </a:r>
            <a:r>
              <a:rPr lang="en-US" b="1" dirty="0" err="1"/>
              <a:t>omintum</a:t>
            </a:r>
            <a:r>
              <a:rPr lang="en-US" b="1" dirty="0"/>
              <a:t> , </a:t>
            </a:r>
            <a:endParaRPr lang="en-US" dirty="0"/>
          </a:p>
          <a:p>
            <a:pPr algn="l">
              <a:buNone/>
            </a:pPr>
            <a:r>
              <a:rPr lang="en-US" b="1" dirty="0">
                <a:solidFill>
                  <a:srgbClr val="FF0000"/>
                </a:solidFill>
              </a:rPr>
              <a:t>Venous drainage  of the liver</a:t>
            </a:r>
            <a:endParaRPr lang="en-US" dirty="0">
              <a:solidFill>
                <a:srgbClr val="FF0000"/>
              </a:solidFill>
            </a:endParaRPr>
          </a:p>
          <a:p>
            <a:pPr algn="l">
              <a:buNone/>
            </a:pPr>
            <a:r>
              <a:rPr lang="en-US" b="1" dirty="0"/>
              <a:t>Via hepatic veins in to the inferior vena cava</a:t>
            </a:r>
            <a:endParaRPr lang="en-US" dirty="0"/>
          </a:p>
          <a:p>
            <a:pPr algn="l">
              <a:buNone/>
            </a:pPr>
            <a:r>
              <a:rPr lang="en-US" b="1" dirty="0">
                <a:solidFill>
                  <a:srgbClr val="FF0000"/>
                </a:solidFill>
              </a:rPr>
              <a:t>Anatomy of liver ( </a:t>
            </a:r>
            <a:r>
              <a:rPr lang="en-US" b="1" dirty="0" err="1">
                <a:solidFill>
                  <a:srgbClr val="FF0000"/>
                </a:solidFill>
              </a:rPr>
              <a:t>internl</a:t>
            </a:r>
            <a:r>
              <a:rPr lang="en-US" b="1" dirty="0">
                <a:solidFill>
                  <a:srgbClr val="FF0000"/>
                </a:solidFill>
              </a:rPr>
              <a:t>); </a:t>
            </a:r>
            <a:r>
              <a:rPr lang="en-US" b="1" dirty="0"/>
              <a:t>liver divided to </a:t>
            </a:r>
            <a:r>
              <a:rPr lang="en-US" b="1" dirty="0" err="1"/>
              <a:t>rt</a:t>
            </a:r>
            <a:r>
              <a:rPr lang="en-US" b="1" dirty="0"/>
              <a:t> and lf lobe .</a:t>
            </a:r>
            <a:r>
              <a:rPr lang="en-US" b="1" dirty="0" err="1"/>
              <a:t>rt</a:t>
            </a:r>
            <a:r>
              <a:rPr lang="en-US" b="1" dirty="0"/>
              <a:t> lobe has segment from V to VIII SUPPLY  by </a:t>
            </a:r>
            <a:r>
              <a:rPr lang="en-US" b="1" dirty="0" err="1"/>
              <a:t>rt</a:t>
            </a:r>
            <a:r>
              <a:rPr lang="en-US" b="1" dirty="0"/>
              <a:t> hepatic artery and </a:t>
            </a:r>
            <a:r>
              <a:rPr lang="en-US" b="1" dirty="0" err="1"/>
              <a:t>rt</a:t>
            </a:r>
            <a:r>
              <a:rPr lang="en-US" b="1" dirty="0"/>
              <a:t> branch of portal vein and drain via </a:t>
            </a:r>
            <a:r>
              <a:rPr lang="en-US" b="1" dirty="0" err="1"/>
              <a:t>rt</a:t>
            </a:r>
            <a:r>
              <a:rPr lang="en-US" b="1" dirty="0"/>
              <a:t> hepatic duct.</a:t>
            </a:r>
            <a:endParaRPr lang="en-US" dirty="0"/>
          </a:p>
          <a:p>
            <a:pPr algn="l">
              <a:buNone/>
            </a:pPr>
            <a:r>
              <a:rPr lang="en-US" b="1" dirty="0"/>
              <a:t>Lf lobe of liver contain </a:t>
            </a:r>
            <a:r>
              <a:rPr lang="en-US" b="1" dirty="0" smtClean="0"/>
              <a:t>from 1 </a:t>
            </a:r>
            <a:r>
              <a:rPr lang="en-US" b="1" dirty="0"/>
              <a:t>to 1v segments supply by lf hepatic artery and lf branch of portal vein and drain via lf hepatic duct.</a:t>
            </a:r>
            <a:endParaRPr lang="en-US" dirty="0"/>
          </a:p>
          <a:p>
            <a:endParaRPr lang="ar-YE" dirty="0"/>
          </a:p>
        </p:txBody>
      </p:sp>
    </p:spTree>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92500" lnSpcReduction="10000"/>
          </a:bodyPr>
          <a:lstStyle/>
          <a:p>
            <a:pPr algn="l">
              <a:buNone/>
            </a:pPr>
            <a:r>
              <a:rPr lang="en-US" b="1" dirty="0"/>
              <a:t> </a:t>
            </a:r>
            <a:endParaRPr lang="en-US" dirty="0"/>
          </a:p>
          <a:p>
            <a:pPr algn="l">
              <a:buNone/>
            </a:pPr>
            <a:r>
              <a:rPr lang="en-US" b="1" dirty="0">
                <a:solidFill>
                  <a:srgbClr val="FF0000"/>
                </a:solidFill>
              </a:rPr>
              <a:t>Main function of liver</a:t>
            </a:r>
            <a:endParaRPr lang="en-US" dirty="0">
              <a:solidFill>
                <a:srgbClr val="FF0000"/>
              </a:solidFill>
            </a:endParaRPr>
          </a:p>
          <a:p>
            <a:pPr algn="l">
              <a:buNone/>
            </a:pPr>
            <a:r>
              <a:rPr lang="en-US" b="1" dirty="0"/>
              <a:t>1- maintain core body temperature</a:t>
            </a:r>
            <a:endParaRPr lang="en-US" dirty="0"/>
          </a:p>
          <a:p>
            <a:pPr algn="l">
              <a:buNone/>
            </a:pPr>
            <a:r>
              <a:rPr lang="en-US" b="1" dirty="0"/>
              <a:t>2- PH balance and correction of lactic acidosis</a:t>
            </a:r>
            <a:endParaRPr lang="en-US" dirty="0"/>
          </a:p>
          <a:p>
            <a:pPr algn="l">
              <a:buNone/>
            </a:pPr>
            <a:r>
              <a:rPr lang="en-US" b="1" dirty="0"/>
              <a:t>3-SYNTHESIS OF CLOTTING FACTOR</a:t>
            </a:r>
            <a:endParaRPr lang="en-US" dirty="0"/>
          </a:p>
          <a:p>
            <a:pPr algn="l">
              <a:buNone/>
            </a:pPr>
            <a:r>
              <a:rPr lang="en-US" b="1" dirty="0"/>
              <a:t>4- glucose metabolism </a:t>
            </a:r>
            <a:r>
              <a:rPr lang="en-US" b="1" dirty="0" err="1"/>
              <a:t>glycolysis</a:t>
            </a:r>
            <a:r>
              <a:rPr lang="en-US" b="1" dirty="0"/>
              <a:t> and </a:t>
            </a:r>
            <a:r>
              <a:rPr lang="en-US" b="1" dirty="0" err="1"/>
              <a:t>gluconeogensis</a:t>
            </a:r>
            <a:endParaRPr lang="en-US" dirty="0"/>
          </a:p>
          <a:p>
            <a:pPr algn="l">
              <a:buNone/>
            </a:pPr>
            <a:r>
              <a:rPr lang="en-US" b="1" dirty="0"/>
              <a:t>5- urea formation from protein catabolism</a:t>
            </a:r>
            <a:endParaRPr lang="en-US" dirty="0"/>
          </a:p>
          <a:p>
            <a:pPr algn="l">
              <a:buNone/>
            </a:pPr>
            <a:r>
              <a:rPr lang="en-US" b="1" dirty="0"/>
              <a:t>6- </a:t>
            </a:r>
            <a:r>
              <a:rPr lang="en-US" b="1" dirty="0" err="1"/>
              <a:t>bilirobin</a:t>
            </a:r>
            <a:r>
              <a:rPr lang="en-US" b="1" dirty="0"/>
              <a:t> formation from hg segregation</a:t>
            </a:r>
            <a:endParaRPr lang="en-US" dirty="0"/>
          </a:p>
          <a:p>
            <a:pPr algn="l">
              <a:buNone/>
            </a:pPr>
            <a:r>
              <a:rPr lang="en-US" b="1" dirty="0"/>
              <a:t>7-drug and hormone metabolism</a:t>
            </a:r>
            <a:endParaRPr lang="en-US" dirty="0"/>
          </a:p>
          <a:p>
            <a:pPr algn="l">
              <a:buNone/>
            </a:pPr>
            <a:r>
              <a:rPr lang="en-US" b="1" dirty="0"/>
              <a:t>8- removal of gut </a:t>
            </a:r>
            <a:r>
              <a:rPr lang="en-US" b="1" dirty="0" err="1"/>
              <a:t>endotoxin</a:t>
            </a:r>
            <a:r>
              <a:rPr lang="en-US" b="1" dirty="0"/>
              <a:t> and foreign antigen. </a:t>
            </a:r>
            <a:endParaRPr lang="en-US"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r>
              <a:rPr lang="en-US" b="1" dirty="0"/>
              <a:t> </a:t>
            </a:r>
            <a:endParaRPr lang="en-US" dirty="0"/>
          </a:p>
          <a:p>
            <a:pPr algn="l">
              <a:buNone/>
            </a:pPr>
            <a:r>
              <a:rPr lang="en-US" b="1" dirty="0">
                <a:solidFill>
                  <a:srgbClr val="FF0000"/>
                </a:solidFill>
              </a:rPr>
              <a:t>Liver function test</a:t>
            </a:r>
            <a:endParaRPr lang="en-US" dirty="0">
              <a:solidFill>
                <a:srgbClr val="FF0000"/>
              </a:solidFill>
            </a:endParaRPr>
          </a:p>
          <a:p>
            <a:pPr algn="l">
              <a:buNone/>
            </a:pPr>
            <a:r>
              <a:rPr lang="en-US" b="1" dirty="0"/>
              <a:t>1-TSB DIRECT AND INDIRECT  2- ALP(</a:t>
            </a:r>
            <a:r>
              <a:rPr lang="en-US" b="1" dirty="0" err="1"/>
              <a:t>alkalin</a:t>
            </a:r>
            <a:r>
              <a:rPr lang="en-US" b="1" dirty="0"/>
              <a:t> </a:t>
            </a:r>
            <a:r>
              <a:rPr lang="en-US" b="1" dirty="0" err="1"/>
              <a:t>phosphatase</a:t>
            </a:r>
            <a:r>
              <a:rPr lang="en-US" b="1" dirty="0"/>
              <a:t>) 35-130 IU  3- AST(ASPERTATE TRANSAMINASE) 4-40 IU   4- ALT(ALANIN TRANSAMINASE) 5-40 </a:t>
            </a:r>
            <a:endParaRPr lang="en-US" dirty="0"/>
          </a:p>
          <a:p>
            <a:pPr algn="l">
              <a:buNone/>
            </a:pPr>
            <a:r>
              <a:rPr lang="en-US" b="1" dirty="0"/>
              <a:t>5-GAMMA GLUTAMYL TRANSPEPTUDASE (GGT)10-48IU</a:t>
            </a:r>
            <a:endParaRPr lang="en-US" dirty="0"/>
          </a:p>
          <a:p>
            <a:pPr algn="l">
              <a:buNone/>
            </a:pPr>
            <a:r>
              <a:rPr lang="en-US" b="1" dirty="0"/>
              <a:t>6- SERIEM ALBUMIN 35-50 GM  7- PROTHROMPIN TIMIME  12-16 SECOND</a:t>
            </a:r>
            <a:endParaRPr lang="en-US" dirty="0"/>
          </a:p>
          <a:p>
            <a:endParaRPr lang="ar-YE"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a:bodyPr>
          <a:lstStyle/>
          <a:p>
            <a:r>
              <a:rPr lang="en-US" b="1" dirty="0"/>
              <a:t> </a:t>
            </a:r>
            <a:endParaRPr lang="en-US" dirty="0"/>
          </a:p>
          <a:p>
            <a:pPr algn="l">
              <a:buNone/>
            </a:pPr>
            <a:r>
              <a:rPr lang="en-US" b="1" dirty="0">
                <a:solidFill>
                  <a:srgbClr val="FF0000"/>
                </a:solidFill>
              </a:rPr>
              <a:t>Liver failure</a:t>
            </a:r>
            <a:r>
              <a:rPr lang="en-US" b="1" dirty="0"/>
              <a:t> </a:t>
            </a:r>
            <a:endParaRPr lang="en-US" dirty="0"/>
          </a:p>
          <a:p>
            <a:pPr algn="l">
              <a:buNone/>
            </a:pPr>
            <a:r>
              <a:rPr lang="en-US" b="1" dirty="0">
                <a:solidFill>
                  <a:srgbClr val="00B0F0"/>
                </a:solidFill>
              </a:rPr>
              <a:t>Either acute or chronic</a:t>
            </a:r>
            <a:r>
              <a:rPr lang="en-US" b="1" dirty="0"/>
              <a:t> </a:t>
            </a:r>
            <a:endParaRPr lang="en-US" dirty="0"/>
          </a:p>
          <a:p>
            <a:pPr algn="l">
              <a:buNone/>
            </a:pPr>
            <a:r>
              <a:rPr lang="en-US" b="1" dirty="0"/>
              <a:t>Main feature of chronic liver failure are</a:t>
            </a:r>
            <a:endParaRPr lang="en-US" dirty="0"/>
          </a:p>
          <a:p>
            <a:pPr algn="l">
              <a:buNone/>
            </a:pPr>
            <a:r>
              <a:rPr lang="en-US" b="1" dirty="0"/>
              <a:t>Lethargy ,fever, jaundice, wasting(protein catabolism), </a:t>
            </a:r>
            <a:r>
              <a:rPr lang="en-US" b="1" dirty="0" err="1"/>
              <a:t>coagulopathy</a:t>
            </a:r>
            <a:r>
              <a:rPr lang="en-US" b="1" dirty="0"/>
              <a:t> ,hyper dynamic circulation, hepatic encephalopathy , portal hypertension ,</a:t>
            </a:r>
            <a:r>
              <a:rPr lang="en-US" b="1" dirty="0" err="1"/>
              <a:t>ascitis</a:t>
            </a:r>
            <a:r>
              <a:rPr lang="en-US" b="1" dirty="0"/>
              <a:t> , esophageal </a:t>
            </a:r>
            <a:r>
              <a:rPr lang="en-US" b="1" dirty="0" err="1"/>
              <a:t>varecies</a:t>
            </a:r>
            <a:r>
              <a:rPr lang="en-US" b="1" dirty="0"/>
              <a:t> , </a:t>
            </a:r>
            <a:r>
              <a:rPr lang="en-US" b="1" dirty="0" err="1"/>
              <a:t>splenomegaly</a:t>
            </a:r>
            <a:r>
              <a:rPr lang="en-US" b="1" dirty="0"/>
              <a:t> , coetaneous  --( spider naive , palmer </a:t>
            </a:r>
            <a:r>
              <a:rPr lang="en-US" b="1" dirty="0" err="1"/>
              <a:t>erythema</a:t>
            </a:r>
            <a:r>
              <a:rPr lang="en-US" b="1" dirty="0"/>
              <a:t>)</a:t>
            </a:r>
            <a:endParaRPr lang="ar-YE"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lnSpcReduction="10000"/>
          </a:bodyPr>
          <a:lstStyle/>
          <a:p>
            <a:r>
              <a:rPr lang="en-US" b="1" dirty="0"/>
              <a:t> </a:t>
            </a:r>
            <a:endParaRPr lang="en-US" dirty="0"/>
          </a:p>
          <a:p>
            <a:pPr algn="l">
              <a:buNone/>
            </a:pPr>
            <a:r>
              <a:rPr lang="en-US" b="1" dirty="0">
                <a:solidFill>
                  <a:srgbClr val="FF0000"/>
                </a:solidFill>
              </a:rPr>
              <a:t>Imaging study of the liver</a:t>
            </a:r>
            <a:endParaRPr lang="en-US" dirty="0">
              <a:solidFill>
                <a:srgbClr val="FF0000"/>
              </a:solidFill>
            </a:endParaRPr>
          </a:p>
          <a:p>
            <a:pPr algn="l">
              <a:buNone/>
            </a:pPr>
            <a:r>
              <a:rPr lang="en-US" b="1" dirty="0"/>
              <a:t>U/S  , SPIRAL CT SCAN  (give information for lesion down  to less than 1 cm in diameter and give information on there nature) ,MRI  , ERCP (very useful in obstructive cause of liver failure but most check coagulation) , PTC  ,ANGIOGRAPHY   ,NUCLEAR MEDICIN SCANING  radioisotope scanning  ,</a:t>
            </a:r>
            <a:endParaRPr lang="en-US" dirty="0"/>
          </a:p>
          <a:p>
            <a:pPr algn="l">
              <a:buNone/>
            </a:pPr>
            <a:r>
              <a:rPr lang="en-US" b="1" dirty="0"/>
              <a:t>LAPARASCOPY AND LAPARASCOPIC U/S (is useful in staging of </a:t>
            </a:r>
            <a:r>
              <a:rPr lang="en-US" b="1" dirty="0" err="1"/>
              <a:t>hepatopancreatobiliary</a:t>
            </a:r>
            <a:r>
              <a:rPr lang="en-US" b="1" dirty="0"/>
              <a:t> cancer </a:t>
            </a:r>
            <a:endParaRPr lang="en-US" dirty="0"/>
          </a:p>
          <a:p>
            <a:endParaRPr lang="ar-YE" dirty="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p:txBody>
          <a:bodyPr>
            <a:normAutofit fontScale="70000" lnSpcReduction="20000"/>
          </a:bodyPr>
          <a:lstStyle/>
          <a:p>
            <a:pPr algn="l">
              <a:buNone/>
            </a:pPr>
            <a:r>
              <a:rPr lang="en-US" b="1" dirty="0"/>
              <a:t> </a:t>
            </a:r>
            <a:endParaRPr lang="en-US" dirty="0"/>
          </a:p>
          <a:p>
            <a:pPr algn="l">
              <a:buNone/>
            </a:pPr>
            <a:r>
              <a:rPr lang="en-US" b="1" dirty="0">
                <a:solidFill>
                  <a:srgbClr val="FF0000"/>
                </a:solidFill>
              </a:rPr>
              <a:t>Liver trauma</a:t>
            </a:r>
            <a:endParaRPr lang="en-US" dirty="0">
              <a:solidFill>
                <a:srgbClr val="FF0000"/>
              </a:solidFill>
            </a:endParaRPr>
          </a:p>
          <a:p>
            <a:pPr algn="l">
              <a:buNone/>
            </a:pPr>
            <a:r>
              <a:rPr lang="en-US" b="1" dirty="0"/>
              <a:t>Liver injury serious and associated with significant morbidity and mortality even with prompt and appropriate management. Because its highly vascular. Liver trauma divided to blunt(avulsion , laceration, contusion) and penetrating trauma9 stab wound or gun shoot).</a:t>
            </a:r>
            <a:endParaRPr lang="en-US" dirty="0"/>
          </a:p>
          <a:p>
            <a:pPr algn="l">
              <a:buNone/>
            </a:pPr>
            <a:r>
              <a:rPr lang="en-US" b="1" dirty="0"/>
              <a:t>  </a:t>
            </a:r>
            <a:r>
              <a:rPr lang="ar-YE" b="1" dirty="0"/>
              <a:t> </a:t>
            </a:r>
            <a:endParaRPr lang="en-US" dirty="0"/>
          </a:p>
          <a:p>
            <a:pPr algn="l">
              <a:buNone/>
            </a:pPr>
            <a:r>
              <a:rPr lang="en-US" b="1" dirty="0">
                <a:solidFill>
                  <a:srgbClr val="FF0000"/>
                </a:solidFill>
              </a:rPr>
              <a:t>Diagnosis of liver injury</a:t>
            </a:r>
            <a:r>
              <a:rPr lang="en-US" b="1" dirty="0"/>
              <a:t>;</a:t>
            </a:r>
            <a:endParaRPr lang="en-US" dirty="0"/>
          </a:p>
          <a:p>
            <a:pPr algn="l">
              <a:buNone/>
            </a:pPr>
            <a:r>
              <a:rPr lang="en-US" b="1" dirty="0"/>
              <a:t>All lower </a:t>
            </a:r>
            <a:r>
              <a:rPr lang="en-US" b="1" dirty="0" err="1"/>
              <a:t>rt</a:t>
            </a:r>
            <a:r>
              <a:rPr lang="en-US" b="1" dirty="0"/>
              <a:t> chest and upper abdominal stab wound should be suspect liver injury and may be associated with other intra abdominal organ injury especially if there is sign and symptoms of blood loss.</a:t>
            </a:r>
            <a:endParaRPr lang="en-US" dirty="0"/>
          </a:p>
          <a:p>
            <a:pPr algn="l">
              <a:buNone/>
            </a:pPr>
            <a:r>
              <a:rPr lang="en-US" b="1" dirty="0">
                <a:solidFill>
                  <a:srgbClr val="0070C0"/>
                </a:solidFill>
              </a:rPr>
              <a:t>If pt </a:t>
            </a:r>
            <a:r>
              <a:rPr lang="en-US" b="1" dirty="0" err="1">
                <a:solidFill>
                  <a:srgbClr val="0070C0"/>
                </a:solidFill>
              </a:rPr>
              <a:t>haemodianamicly</a:t>
            </a:r>
            <a:r>
              <a:rPr lang="en-US" b="1" dirty="0">
                <a:solidFill>
                  <a:srgbClr val="0070C0"/>
                </a:solidFill>
              </a:rPr>
              <a:t> unstable </a:t>
            </a:r>
            <a:r>
              <a:rPr lang="en-US" b="1" dirty="0"/>
              <a:t>because of blood loss or pt with penetrating trauma needs urgent </a:t>
            </a:r>
            <a:r>
              <a:rPr lang="en-US" b="1" dirty="0" err="1"/>
              <a:t>laparotomy</a:t>
            </a:r>
            <a:r>
              <a:rPr lang="en-US" b="1" dirty="0"/>
              <a:t> ,if pt stable can do ct scan with contrast enhanced.---- peritoneal </a:t>
            </a:r>
            <a:r>
              <a:rPr lang="en-US" b="1" dirty="0" err="1"/>
              <a:t>lavage</a:t>
            </a:r>
            <a:r>
              <a:rPr lang="en-US" b="1" dirty="0"/>
              <a:t>  if </a:t>
            </a:r>
            <a:r>
              <a:rPr lang="en-US" b="1" dirty="0" err="1"/>
              <a:t>haemopertoneal</a:t>
            </a:r>
            <a:r>
              <a:rPr lang="en-US" b="1" dirty="0"/>
              <a:t>----laparoscopy by which can see if there is diaphragmatic rapture.</a:t>
            </a:r>
            <a:endParaRPr lang="en-US" dirty="0"/>
          </a:p>
          <a:p>
            <a:endParaRPr lang="ar-YE" dirty="0"/>
          </a:p>
        </p:txBody>
      </p:sp>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YE"/>
          </a:p>
        </p:txBody>
      </p:sp>
      <p:sp>
        <p:nvSpPr>
          <p:cNvPr id="3" name="Content Placeholder 2"/>
          <p:cNvSpPr>
            <a:spLocks noGrp="1"/>
          </p:cNvSpPr>
          <p:nvPr>
            <p:ph idx="1"/>
          </p:nvPr>
        </p:nvSpPr>
        <p:spPr>
          <a:xfrm>
            <a:off x="467544" y="1412776"/>
            <a:ext cx="8229600" cy="4525963"/>
          </a:xfrm>
        </p:spPr>
        <p:txBody>
          <a:bodyPr>
            <a:normAutofit fontScale="92500" lnSpcReduction="20000"/>
          </a:bodyPr>
          <a:lstStyle/>
          <a:p>
            <a:r>
              <a:rPr lang="en-US" b="1" dirty="0"/>
              <a:t> </a:t>
            </a:r>
            <a:endParaRPr lang="en-US" dirty="0"/>
          </a:p>
          <a:p>
            <a:pPr algn="l">
              <a:buNone/>
            </a:pPr>
            <a:r>
              <a:rPr lang="en-US" b="1" dirty="0">
                <a:solidFill>
                  <a:srgbClr val="FF0000"/>
                </a:solidFill>
              </a:rPr>
              <a:t>Managements ;</a:t>
            </a:r>
            <a:endParaRPr lang="en-US" dirty="0">
              <a:solidFill>
                <a:srgbClr val="FF0000"/>
              </a:solidFill>
            </a:endParaRPr>
          </a:p>
          <a:p>
            <a:pPr algn="l">
              <a:buNone/>
            </a:pPr>
            <a:r>
              <a:rPr lang="en-US" b="1" dirty="0"/>
              <a:t>First manage any pt with trauma as </a:t>
            </a:r>
            <a:r>
              <a:rPr lang="en-US" b="1" dirty="0">
                <a:solidFill>
                  <a:srgbClr val="FF0000"/>
                </a:solidFill>
              </a:rPr>
              <a:t> </a:t>
            </a:r>
            <a:r>
              <a:rPr lang="en-US" b="1" dirty="0" err="1">
                <a:solidFill>
                  <a:srgbClr val="FF0000"/>
                </a:solidFill>
                <a:latin typeface="Copperplate Gothic Bold" pitchFamily="34" charset="0"/>
              </a:rPr>
              <a:t>abcde</a:t>
            </a:r>
            <a:r>
              <a:rPr lang="en-US" b="1" dirty="0">
                <a:solidFill>
                  <a:srgbClr val="FF0000"/>
                </a:solidFill>
                <a:latin typeface="Copperplate Gothic Bold" pitchFamily="34" charset="0"/>
              </a:rPr>
              <a:t> </a:t>
            </a:r>
            <a:r>
              <a:rPr lang="en-US" b="1" dirty="0"/>
              <a:t>. in case of pt with abnormal circulation ;  2 large bore </a:t>
            </a:r>
            <a:r>
              <a:rPr lang="en-US" b="1" dirty="0" err="1"/>
              <a:t>canulae</a:t>
            </a:r>
            <a:r>
              <a:rPr lang="en-US" b="1" dirty="0"/>
              <a:t>  send blood for blood group and cross match 10 pints .sample for full blood count ,urea and electrolyte liver function test clotting screening ,glucose and amylase .</a:t>
            </a:r>
            <a:endParaRPr lang="en-US" dirty="0"/>
          </a:p>
          <a:p>
            <a:pPr algn="l">
              <a:buNone/>
            </a:pPr>
            <a:r>
              <a:rPr lang="en-US" b="1" dirty="0"/>
              <a:t>Then start with fluid replacement start with colloid or o negative blood (what the difference between colloid and crystalloid??)</a:t>
            </a:r>
            <a:endParaRPr lang="en-US" dirty="0"/>
          </a:p>
          <a:p>
            <a:pPr algn="l">
              <a:buNone/>
            </a:pPr>
            <a:r>
              <a:rPr lang="en-US" b="1" dirty="0"/>
              <a:t>Arterial blood gas should obtain and the pt </a:t>
            </a:r>
            <a:r>
              <a:rPr lang="en-US" b="1" dirty="0" err="1"/>
              <a:t>intubate</a:t>
            </a:r>
            <a:r>
              <a:rPr lang="en-US" b="1" dirty="0"/>
              <a:t> and ventilate if gas exchange in adequate.</a:t>
            </a:r>
            <a:endParaRPr lang="en-US" dirty="0"/>
          </a:p>
          <a:p>
            <a:pPr algn="l">
              <a:buNone/>
            </a:pPr>
            <a:r>
              <a:rPr lang="en-US" b="1" dirty="0"/>
              <a:t>Chest tube if there is </a:t>
            </a:r>
            <a:r>
              <a:rPr lang="en-US" b="1" dirty="0" err="1"/>
              <a:t>haemo</a:t>
            </a:r>
            <a:r>
              <a:rPr lang="en-US" b="1" dirty="0"/>
              <a:t> or </a:t>
            </a:r>
            <a:r>
              <a:rPr lang="en-US" b="1" dirty="0" err="1"/>
              <a:t>pnemothorax</a:t>
            </a:r>
            <a:r>
              <a:rPr lang="en-US" b="1" dirty="0"/>
              <a:t> .</a:t>
            </a:r>
            <a:endParaRPr lang="en-US" dirty="0"/>
          </a:p>
          <a:p>
            <a:endParaRPr lang="ar-YE" dirty="0"/>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TotalTime>
  <Words>668</Words>
  <Application>Microsoft Office PowerPoint</Application>
  <PresentationFormat>On-screen Show (4:3)</PresentationFormat>
  <Paragraphs>128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Liver</dc:title>
  <dc:creator>Dr. Alaa</dc:creator>
  <cp:lastModifiedBy>Dr. Alaa</cp:lastModifiedBy>
  <cp:revision>7</cp:revision>
  <dcterms:created xsi:type="dcterms:W3CDTF">2012-08-29T06:36:50Z</dcterms:created>
  <dcterms:modified xsi:type="dcterms:W3CDTF">2012-09-05T16:17:19Z</dcterms:modified>
</cp:coreProperties>
</file>