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87" r:id="rId15"/>
    <p:sldId id="269" r:id="rId16"/>
    <p:sldId id="270" r:id="rId17"/>
    <p:sldId id="271" r:id="rId18"/>
    <p:sldId id="272" r:id="rId19"/>
    <p:sldId id="273" r:id="rId20"/>
    <p:sldId id="274" r:id="rId21"/>
    <p:sldId id="275" r:id="rId22"/>
    <p:sldId id="276" r:id="rId23"/>
    <p:sldId id="277" r:id="rId24"/>
    <p:sldId id="278" r:id="rId25"/>
    <p:sldId id="279" r:id="rId26"/>
    <p:sldId id="280" r:id="rId27"/>
    <p:sldId id="281" r:id="rId28"/>
    <p:sldId id="282" r:id="rId29"/>
    <p:sldId id="283" r:id="rId30"/>
    <p:sldId id="284" r:id="rId31"/>
    <p:sldId id="285" r:id="rId32"/>
    <p:sldId id="286" r:id="rId33"/>
  </p:sldIdLst>
  <p:sldSz cx="9144000" cy="6858000" type="screen4x3"/>
  <p:notesSz cx="6858000" cy="9144000"/>
  <p:defaultTextStyle>
    <a:defPPr>
      <a:defRPr lang="ar-YE"/>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4380"/>
    <p:restoredTop sz="94660"/>
  </p:normalViewPr>
  <p:slideViewPr>
    <p:cSldViewPr>
      <p:cViewPr varScale="1">
        <p:scale>
          <a:sx n="67" d="100"/>
          <a:sy n="67" d="100"/>
        </p:scale>
        <p:origin x="-1482" y="-108"/>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1"/>
      </p:bgRef>
    </p:bg>
    <p:spTree>
      <p:nvGrpSpPr>
        <p:cNvPr id="1" name=""/>
        <p:cNvGrpSpPr/>
        <p:nvPr/>
      </p:nvGrpSpPr>
      <p:grpSpPr>
        <a:xfrm>
          <a:off x="0" y="0"/>
          <a:ext cx="0" cy="0"/>
          <a:chOff x="0" y="0"/>
          <a:chExt cx="0" cy="0"/>
        </a:xfrm>
      </p:grpSpPr>
      <p:sp>
        <p:nvSpPr>
          <p:cNvPr id="8" name="Rectangle 7"/>
          <p:cNvSpPr/>
          <p:nvPr/>
        </p:nvSpPr>
        <p:spPr>
          <a:xfrm flipH="1">
            <a:off x="2667000" y="0"/>
            <a:ext cx="6477000" cy="6858000"/>
          </a:xfrm>
          <a:prstGeom prst="rect">
            <a:avLst/>
          </a:prstGeom>
          <a:blipFill>
            <a:blip r:embed="rId2" cstate="print">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00000" r="50000"/>
                </a:path>
                <a:tileRect/>
              </a:gradFill>
            </a:fillOverlay>
            <a:innerShdw blurRad="63500" dist="44450" dir="10800000">
              <a:srgbClr val="000000">
                <a:alpha val="5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Straight Connector 8"/>
          <p:cNvSpPr>
            <a:spLocks noChangeShapeType="1"/>
          </p:cNvSpPr>
          <p:nvPr/>
        </p:nvSpPr>
        <p:spPr bwMode="auto">
          <a:xfrm rot="16200000">
            <a:off x="-762000" y="3429000"/>
            <a:ext cx="6858000" cy="0"/>
          </a:xfrm>
          <a:prstGeom prst="line">
            <a:avLst/>
          </a:prstGeom>
          <a:noFill/>
          <a:ln w="11430" cap="flat" cmpd="sng" algn="ctr">
            <a:solidFill>
              <a:schemeClr val="bg1">
                <a:shade val="95000"/>
              </a:schemeClr>
            </a:solidFill>
            <a:prstDash val="solid"/>
            <a:miter lim="800000"/>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Title 11"/>
          <p:cNvSpPr>
            <a:spLocks noGrp="1"/>
          </p:cNvSpPr>
          <p:nvPr>
            <p:ph type="ctrTitle"/>
          </p:nvPr>
        </p:nvSpPr>
        <p:spPr>
          <a:xfrm>
            <a:off x="3366868" y="533400"/>
            <a:ext cx="5105400" cy="2868168"/>
          </a:xfrm>
        </p:spPr>
        <p:txBody>
          <a:bodyPr lIns="45720" tIns="0" rIns="45720">
            <a:noAutofit/>
          </a:bodyPr>
          <a:lstStyle>
            <a:lvl1pPr algn="r">
              <a:defRPr sz="4200" b="1"/>
            </a:lvl1pPr>
            <a:extLst/>
          </a:lstStyle>
          <a:p>
            <a:r>
              <a:rPr kumimoji="0" lang="en-US" smtClean="0"/>
              <a:t>Click to edit Master title style</a:t>
            </a:r>
            <a:endParaRPr kumimoji="0" lang="en-US"/>
          </a:p>
        </p:txBody>
      </p:sp>
      <p:sp>
        <p:nvSpPr>
          <p:cNvPr id="25" name="Subtitle 24"/>
          <p:cNvSpPr>
            <a:spLocks noGrp="1"/>
          </p:cNvSpPr>
          <p:nvPr>
            <p:ph type="subTitle" idx="1"/>
          </p:nvPr>
        </p:nvSpPr>
        <p:spPr>
          <a:xfrm>
            <a:off x="3354442" y="3539864"/>
            <a:ext cx="5114778" cy="1101248"/>
          </a:xfrm>
        </p:spPr>
        <p:txBody>
          <a:bodyPr lIns="45720" tIns="0" rIns="45720" bIns="0"/>
          <a:lstStyle>
            <a:lvl1pPr marL="0" indent="0" algn="r">
              <a:buNone/>
              <a:defRPr sz="2200">
                <a:solidFill>
                  <a:srgbClr val="FFFFFF"/>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31" name="Date Placeholder 30"/>
          <p:cNvSpPr>
            <a:spLocks noGrp="1"/>
          </p:cNvSpPr>
          <p:nvPr>
            <p:ph type="dt" sz="half" idx="10"/>
          </p:nvPr>
        </p:nvSpPr>
        <p:spPr>
          <a:xfrm>
            <a:off x="5871224" y="6557946"/>
            <a:ext cx="2002464" cy="226902"/>
          </a:xfrm>
        </p:spPr>
        <p:txBody>
          <a:bodyPr/>
          <a:lstStyle>
            <a:lvl1pPr>
              <a:defRPr lang="en-US" smtClean="0">
                <a:solidFill>
                  <a:srgbClr val="FFFFFF"/>
                </a:solidFill>
              </a:defRPr>
            </a:lvl1pPr>
            <a:extLst/>
          </a:lstStyle>
          <a:p>
            <a:fld id="{B03D0071-662D-4607-98E9-A0CDC1FFFA5E}" type="datetimeFigureOut">
              <a:rPr lang="ar-YE" smtClean="0"/>
              <a:pPr/>
              <a:t>19/10/1433</a:t>
            </a:fld>
            <a:endParaRPr lang="ar-YE"/>
          </a:p>
        </p:txBody>
      </p:sp>
      <p:sp>
        <p:nvSpPr>
          <p:cNvPr id="18" name="Footer Placeholder 17"/>
          <p:cNvSpPr>
            <a:spLocks noGrp="1"/>
          </p:cNvSpPr>
          <p:nvPr>
            <p:ph type="ftr" sz="quarter" idx="11"/>
          </p:nvPr>
        </p:nvSpPr>
        <p:spPr>
          <a:xfrm>
            <a:off x="2819400" y="6557946"/>
            <a:ext cx="2927722" cy="228600"/>
          </a:xfrm>
        </p:spPr>
        <p:txBody>
          <a:bodyPr/>
          <a:lstStyle>
            <a:lvl1pPr>
              <a:defRPr lang="en-US" dirty="0">
                <a:solidFill>
                  <a:srgbClr val="FFFFFF"/>
                </a:solidFill>
              </a:defRPr>
            </a:lvl1pPr>
            <a:extLst/>
          </a:lstStyle>
          <a:p>
            <a:endParaRPr lang="ar-YE"/>
          </a:p>
        </p:txBody>
      </p:sp>
      <p:sp>
        <p:nvSpPr>
          <p:cNvPr id="29" name="Slide Number Placeholder 28"/>
          <p:cNvSpPr>
            <a:spLocks noGrp="1"/>
          </p:cNvSpPr>
          <p:nvPr>
            <p:ph type="sldNum" sz="quarter" idx="12"/>
          </p:nvPr>
        </p:nvSpPr>
        <p:spPr>
          <a:xfrm>
            <a:off x="7880884" y="6556248"/>
            <a:ext cx="588336" cy="228600"/>
          </a:xfrm>
        </p:spPr>
        <p:txBody>
          <a:bodyPr/>
          <a:lstStyle>
            <a:lvl1pPr>
              <a:defRPr lang="en-US" smtClean="0">
                <a:solidFill>
                  <a:srgbClr val="FFFFFF"/>
                </a:solidFill>
              </a:defRPr>
            </a:lvl1pPr>
            <a:extLst/>
          </a:lstStyle>
          <a:p>
            <a:fld id="{92372BA1-1353-41CC-86CB-5D51E67D54D8}" type="slidenum">
              <a:rPr lang="ar-YE" smtClean="0"/>
              <a:pPr/>
              <a:t>‹#›</a:t>
            </a:fld>
            <a:endParaRPr lang="ar-YE"/>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B03D0071-662D-4607-98E9-A0CDC1FFFA5E}" type="datetimeFigureOut">
              <a:rPr lang="ar-YE" smtClean="0"/>
              <a:pPr/>
              <a:t>19/10/1433</a:t>
            </a:fld>
            <a:endParaRPr lang="ar-YE"/>
          </a:p>
        </p:txBody>
      </p:sp>
      <p:sp>
        <p:nvSpPr>
          <p:cNvPr id="5" name="Footer Placeholder 4"/>
          <p:cNvSpPr>
            <a:spLocks noGrp="1"/>
          </p:cNvSpPr>
          <p:nvPr>
            <p:ph type="ftr" sz="quarter" idx="11"/>
          </p:nvPr>
        </p:nvSpPr>
        <p:spPr/>
        <p:txBody>
          <a:bodyPr/>
          <a:lstStyle>
            <a:extLst/>
          </a:lstStyle>
          <a:p>
            <a:endParaRPr lang="ar-YE"/>
          </a:p>
        </p:txBody>
      </p:sp>
      <p:sp>
        <p:nvSpPr>
          <p:cNvPr id="6" name="Slide Number Placeholder 5"/>
          <p:cNvSpPr>
            <a:spLocks noGrp="1"/>
          </p:cNvSpPr>
          <p:nvPr>
            <p:ph type="sldNum" sz="quarter" idx="12"/>
          </p:nvPr>
        </p:nvSpPr>
        <p:spPr/>
        <p:txBody>
          <a:bodyPr/>
          <a:lstStyle>
            <a:extLst/>
          </a:lstStyle>
          <a:p>
            <a:fld id="{92372BA1-1353-41CC-86CB-5D51E67D54D8}" type="slidenum">
              <a:rPr lang="ar-YE" smtClean="0"/>
              <a:pPr/>
              <a:t>‹#›</a:t>
            </a:fld>
            <a:endParaRPr lang="ar-Y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53200" y="274955"/>
            <a:ext cx="1524000" cy="5851525"/>
          </a:xfrm>
        </p:spPr>
        <p:txBody>
          <a:bodyPr vert="eaVert" ancho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2"/>
            <a:ext cx="60198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a:xfrm>
            <a:off x="4242816" y="6557946"/>
            <a:ext cx="2002464" cy="226902"/>
          </a:xfrm>
        </p:spPr>
        <p:txBody>
          <a:bodyPr/>
          <a:lstStyle>
            <a:extLst/>
          </a:lstStyle>
          <a:p>
            <a:fld id="{B03D0071-662D-4607-98E9-A0CDC1FFFA5E}" type="datetimeFigureOut">
              <a:rPr lang="ar-YE" smtClean="0"/>
              <a:pPr/>
              <a:t>19/10/1433</a:t>
            </a:fld>
            <a:endParaRPr lang="ar-YE"/>
          </a:p>
        </p:txBody>
      </p:sp>
      <p:sp>
        <p:nvSpPr>
          <p:cNvPr id="5" name="Footer Placeholder 4"/>
          <p:cNvSpPr>
            <a:spLocks noGrp="1"/>
          </p:cNvSpPr>
          <p:nvPr>
            <p:ph type="ftr" sz="quarter" idx="11"/>
          </p:nvPr>
        </p:nvSpPr>
        <p:spPr>
          <a:xfrm>
            <a:off x="457200" y="6556248"/>
            <a:ext cx="3657600" cy="228600"/>
          </a:xfrm>
        </p:spPr>
        <p:txBody>
          <a:bodyPr/>
          <a:lstStyle>
            <a:extLst/>
          </a:lstStyle>
          <a:p>
            <a:endParaRPr lang="ar-YE"/>
          </a:p>
        </p:txBody>
      </p:sp>
      <p:sp>
        <p:nvSpPr>
          <p:cNvPr id="6" name="Slide Number Placeholder 5"/>
          <p:cNvSpPr>
            <a:spLocks noGrp="1"/>
          </p:cNvSpPr>
          <p:nvPr>
            <p:ph type="sldNum" sz="quarter" idx="12"/>
          </p:nvPr>
        </p:nvSpPr>
        <p:spPr>
          <a:xfrm>
            <a:off x="6254496" y="6553200"/>
            <a:ext cx="588336" cy="228600"/>
          </a:xfrm>
        </p:spPr>
        <p:txBody>
          <a:bodyPr/>
          <a:lstStyle>
            <a:lvl1pPr>
              <a:defRPr>
                <a:solidFill>
                  <a:schemeClr val="tx2"/>
                </a:solidFill>
              </a:defRPr>
            </a:lvl1pPr>
            <a:extLst/>
          </a:lstStyle>
          <a:p>
            <a:fld id="{92372BA1-1353-41CC-86CB-5D51E67D54D8}" type="slidenum">
              <a:rPr lang="ar-YE" smtClean="0"/>
              <a:pPr/>
              <a:t>‹#›</a:t>
            </a:fld>
            <a:endParaRPr lang="ar-Y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B03D0071-662D-4607-98E9-A0CDC1FFFA5E}" type="datetimeFigureOut">
              <a:rPr lang="ar-YE" smtClean="0"/>
              <a:pPr/>
              <a:t>19/10/1433</a:t>
            </a:fld>
            <a:endParaRPr lang="ar-YE"/>
          </a:p>
        </p:txBody>
      </p:sp>
      <p:sp>
        <p:nvSpPr>
          <p:cNvPr id="5" name="Footer Placeholder 4"/>
          <p:cNvSpPr>
            <a:spLocks noGrp="1"/>
          </p:cNvSpPr>
          <p:nvPr>
            <p:ph type="ftr" sz="quarter" idx="11"/>
          </p:nvPr>
        </p:nvSpPr>
        <p:spPr/>
        <p:txBody>
          <a:bodyPr/>
          <a:lstStyle>
            <a:extLst/>
          </a:lstStyle>
          <a:p>
            <a:endParaRPr lang="ar-YE"/>
          </a:p>
        </p:txBody>
      </p:sp>
      <p:sp>
        <p:nvSpPr>
          <p:cNvPr id="6" name="Slide Number Placeholder 5"/>
          <p:cNvSpPr>
            <a:spLocks noGrp="1"/>
          </p:cNvSpPr>
          <p:nvPr>
            <p:ph type="sldNum" sz="quarter" idx="12"/>
          </p:nvPr>
        </p:nvSpPr>
        <p:spPr/>
        <p:txBody>
          <a:bodyPr/>
          <a:lstStyle>
            <a:extLst/>
          </a:lstStyle>
          <a:p>
            <a:fld id="{92372BA1-1353-41CC-86CB-5D51E67D54D8}" type="slidenum">
              <a:rPr lang="ar-YE" smtClean="0"/>
              <a:pPr/>
              <a:t>‹#›</a:t>
            </a:fld>
            <a:endParaRPr lang="ar-Y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066800" y="2821837"/>
            <a:ext cx="6255488" cy="1362075"/>
          </a:xfrm>
        </p:spPr>
        <p:txBody>
          <a:bodyPr tIns="0" anchor="t"/>
          <a:lstStyle>
            <a:lvl1pPr algn="r">
              <a:buNone/>
              <a:defRPr sz="4200" b="1" cap="all"/>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1066800" y="1905000"/>
            <a:ext cx="6255488" cy="743507"/>
          </a:xfrm>
        </p:spPr>
        <p:txBody>
          <a:bodyPr anchor="b"/>
          <a:lstStyle>
            <a:lvl1pPr marL="0" indent="0" algn="r">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a:xfrm>
            <a:off x="4724238" y="6556810"/>
            <a:ext cx="2002464" cy="226902"/>
          </a:xfrm>
        </p:spPr>
        <p:txBody>
          <a:bodyPr bIns="0" anchor="b"/>
          <a:lstStyle>
            <a:lvl1pPr>
              <a:defRPr>
                <a:solidFill>
                  <a:schemeClr val="tx2"/>
                </a:solidFill>
              </a:defRPr>
            </a:lvl1pPr>
            <a:extLst/>
          </a:lstStyle>
          <a:p>
            <a:fld id="{B03D0071-662D-4607-98E9-A0CDC1FFFA5E}" type="datetimeFigureOut">
              <a:rPr lang="ar-YE" smtClean="0"/>
              <a:pPr/>
              <a:t>19/10/1433</a:t>
            </a:fld>
            <a:endParaRPr lang="ar-YE"/>
          </a:p>
        </p:txBody>
      </p:sp>
      <p:sp>
        <p:nvSpPr>
          <p:cNvPr id="5" name="Footer Placeholder 4"/>
          <p:cNvSpPr>
            <a:spLocks noGrp="1"/>
          </p:cNvSpPr>
          <p:nvPr>
            <p:ph type="ftr" sz="quarter" idx="11"/>
          </p:nvPr>
        </p:nvSpPr>
        <p:spPr>
          <a:xfrm>
            <a:off x="1735358" y="6556810"/>
            <a:ext cx="2895600" cy="228600"/>
          </a:xfrm>
        </p:spPr>
        <p:txBody>
          <a:bodyPr bIns="0" anchor="b"/>
          <a:lstStyle>
            <a:lvl1pPr>
              <a:defRPr>
                <a:solidFill>
                  <a:schemeClr val="tx2"/>
                </a:solidFill>
              </a:defRPr>
            </a:lvl1pPr>
            <a:extLst/>
          </a:lstStyle>
          <a:p>
            <a:endParaRPr lang="ar-YE"/>
          </a:p>
        </p:txBody>
      </p:sp>
      <p:sp>
        <p:nvSpPr>
          <p:cNvPr id="6" name="Slide Number Placeholder 5"/>
          <p:cNvSpPr>
            <a:spLocks noGrp="1"/>
          </p:cNvSpPr>
          <p:nvPr>
            <p:ph type="sldNum" sz="quarter" idx="12"/>
          </p:nvPr>
        </p:nvSpPr>
        <p:spPr>
          <a:xfrm>
            <a:off x="6733952" y="6555112"/>
            <a:ext cx="588336" cy="228600"/>
          </a:xfrm>
        </p:spPr>
        <p:txBody>
          <a:bodyPr/>
          <a:lstStyle>
            <a:extLst/>
          </a:lstStyle>
          <a:p>
            <a:fld id="{92372BA1-1353-41CC-86CB-5D51E67D54D8}" type="slidenum">
              <a:rPr lang="ar-YE" smtClean="0"/>
              <a:pPr/>
              <a:t>‹#›</a:t>
            </a:fld>
            <a:endParaRPr lang="ar-YE"/>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42048" cy="1143000"/>
          </a:xfrm>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178808"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B03D0071-662D-4607-98E9-A0CDC1FFFA5E}" type="datetimeFigureOut">
              <a:rPr lang="ar-YE" smtClean="0"/>
              <a:pPr/>
              <a:t>19/10/1433</a:t>
            </a:fld>
            <a:endParaRPr lang="ar-YE"/>
          </a:p>
        </p:txBody>
      </p:sp>
      <p:sp>
        <p:nvSpPr>
          <p:cNvPr id="6" name="Footer Placeholder 5"/>
          <p:cNvSpPr>
            <a:spLocks noGrp="1"/>
          </p:cNvSpPr>
          <p:nvPr>
            <p:ph type="ftr" sz="quarter" idx="11"/>
          </p:nvPr>
        </p:nvSpPr>
        <p:spPr/>
        <p:txBody>
          <a:bodyPr/>
          <a:lstStyle>
            <a:extLst/>
          </a:lstStyle>
          <a:p>
            <a:endParaRPr lang="ar-YE"/>
          </a:p>
        </p:txBody>
      </p:sp>
      <p:sp>
        <p:nvSpPr>
          <p:cNvPr id="7" name="Slide Number Placeholder 6"/>
          <p:cNvSpPr>
            <a:spLocks noGrp="1"/>
          </p:cNvSpPr>
          <p:nvPr>
            <p:ph type="sldNum" sz="quarter" idx="12"/>
          </p:nvPr>
        </p:nvSpPr>
        <p:spPr/>
        <p:txBody>
          <a:bodyPr/>
          <a:lstStyle>
            <a:extLst/>
          </a:lstStyle>
          <a:p>
            <a:fld id="{92372BA1-1353-41CC-86CB-5D51E67D54D8}" type="slidenum">
              <a:rPr lang="ar-YE" smtClean="0"/>
              <a:pPr/>
              <a:t>‹#›</a:t>
            </a:fld>
            <a:endParaRPr lang="ar-Y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42048" cy="1143000"/>
          </a:xfrm>
        </p:spPr>
        <p:txBody>
          <a:bodyPr anchor="b"/>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867400"/>
            <a:ext cx="3520440" cy="457200"/>
          </a:xfrm>
          <a:noFill/>
          <a:ln w="12700" cap="flat" cmpd="sng" algn="ctr">
            <a:solidFill>
              <a:schemeClr val="tx2"/>
            </a:solidFill>
            <a:prstDash val="solid"/>
          </a:ln>
          <a:effectLst/>
        </p:spPr>
        <p:style>
          <a:lnRef idx="1">
            <a:schemeClr val="accent1"/>
          </a:lnRef>
          <a:fillRef idx="3">
            <a:schemeClr val="accent1"/>
          </a:fillRef>
          <a:effectRef idx="2">
            <a:schemeClr val="accent1"/>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178808" y="5867400"/>
            <a:ext cx="3520440" cy="457200"/>
          </a:xfrm>
          <a:noFill/>
          <a:ln w="12700" cap="flat" cmpd="sng" algn="ctr">
            <a:solidFill>
              <a:schemeClr val="tx2"/>
            </a:solidFill>
            <a:prstDash val="solid"/>
          </a:ln>
          <a:effectLst/>
        </p:spPr>
        <p:style>
          <a:lnRef idx="1">
            <a:schemeClr val="accent2"/>
          </a:lnRef>
          <a:fillRef idx="3">
            <a:schemeClr val="accent2"/>
          </a:fillRef>
          <a:effectRef idx="2">
            <a:schemeClr val="accent2"/>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178808"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B03D0071-662D-4607-98E9-A0CDC1FFFA5E}" type="datetimeFigureOut">
              <a:rPr lang="ar-YE" smtClean="0"/>
              <a:pPr/>
              <a:t>19/10/1433</a:t>
            </a:fld>
            <a:endParaRPr lang="ar-YE"/>
          </a:p>
        </p:txBody>
      </p:sp>
      <p:sp>
        <p:nvSpPr>
          <p:cNvPr id="8" name="Footer Placeholder 7"/>
          <p:cNvSpPr>
            <a:spLocks noGrp="1"/>
          </p:cNvSpPr>
          <p:nvPr>
            <p:ph type="ftr" sz="quarter" idx="11"/>
          </p:nvPr>
        </p:nvSpPr>
        <p:spPr/>
        <p:txBody>
          <a:bodyPr/>
          <a:lstStyle>
            <a:extLst/>
          </a:lstStyle>
          <a:p>
            <a:endParaRPr lang="ar-YE"/>
          </a:p>
        </p:txBody>
      </p:sp>
      <p:sp>
        <p:nvSpPr>
          <p:cNvPr id="9" name="Slide Number Placeholder 8"/>
          <p:cNvSpPr>
            <a:spLocks noGrp="1"/>
          </p:cNvSpPr>
          <p:nvPr>
            <p:ph type="sldNum" sz="quarter" idx="12"/>
          </p:nvPr>
        </p:nvSpPr>
        <p:spPr/>
        <p:txBody>
          <a:bodyPr/>
          <a:lstStyle>
            <a:extLst/>
          </a:lstStyle>
          <a:p>
            <a:fld id="{92372BA1-1353-41CC-86CB-5D51E67D54D8}" type="slidenum">
              <a:rPr lang="ar-YE" smtClean="0"/>
              <a:pPr/>
              <a:t>‹#›</a:t>
            </a:fld>
            <a:endParaRPr lang="ar-Y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42048" cy="1143000"/>
          </a:xfrm>
        </p:spPr>
        <p:txBody>
          <a:bodyP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B03D0071-662D-4607-98E9-A0CDC1FFFA5E}" type="datetimeFigureOut">
              <a:rPr lang="ar-YE" smtClean="0"/>
              <a:pPr/>
              <a:t>19/10/1433</a:t>
            </a:fld>
            <a:endParaRPr lang="ar-YE"/>
          </a:p>
        </p:txBody>
      </p:sp>
      <p:sp>
        <p:nvSpPr>
          <p:cNvPr id="4" name="Footer Placeholder 3"/>
          <p:cNvSpPr>
            <a:spLocks noGrp="1"/>
          </p:cNvSpPr>
          <p:nvPr>
            <p:ph type="ftr" sz="quarter" idx="11"/>
          </p:nvPr>
        </p:nvSpPr>
        <p:spPr/>
        <p:txBody>
          <a:bodyPr/>
          <a:lstStyle>
            <a:extLst/>
          </a:lstStyle>
          <a:p>
            <a:endParaRPr lang="ar-YE"/>
          </a:p>
        </p:txBody>
      </p:sp>
      <p:sp>
        <p:nvSpPr>
          <p:cNvPr id="5" name="Slide Number Placeholder 4"/>
          <p:cNvSpPr>
            <a:spLocks noGrp="1"/>
          </p:cNvSpPr>
          <p:nvPr>
            <p:ph type="sldNum" sz="quarter" idx="12"/>
          </p:nvPr>
        </p:nvSpPr>
        <p:spPr/>
        <p:txBody>
          <a:bodyPr/>
          <a:lstStyle>
            <a:extLst/>
          </a:lstStyle>
          <a:p>
            <a:fld id="{92372BA1-1353-41CC-86CB-5D51E67D54D8}" type="slidenum">
              <a:rPr lang="ar-YE" smtClean="0"/>
              <a:pPr/>
              <a:t>‹#›</a:t>
            </a:fld>
            <a:endParaRPr lang="ar-Y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solidFill>
                  <a:schemeClr val="tx2"/>
                </a:solidFill>
              </a:defRPr>
            </a:lvl1pPr>
            <a:extLst/>
          </a:lstStyle>
          <a:p>
            <a:fld id="{B03D0071-662D-4607-98E9-A0CDC1FFFA5E}" type="datetimeFigureOut">
              <a:rPr lang="ar-YE" smtClean="0"/>
              <a:pPr/>
              <a:t>19/10/1433</a:t>
            </a:fld>
            <a:endParaRPr lang="ar-YE"/>
          </a:p>
        </p:txBody>
      </p:sp>
      <p:sp>
        <p:nvSpPr>
          <p:cNvPr id="3" name="Footer Placeholder 2"/>
          <p:cNvSpPr>
            <a:spLocks noGrp="1"/>
          </p:cNvSpPr>
          <p:nvPr>
            <p:ph type="ftr" sz="quarter" idx="11"/>
          </p:nvPr>
        </p:nvSpPr>
        <p:spPr/>
        <p:txBody>
          <a:bodyPr/>
          <a:lstStyle>
            <a:lvl1pPr>
              <a:defRPr>
                <a:solidFill>
                  <a:schemeClr val="tx2"/>
                </a:solidFill>
              </a:defRPr>
            </a:lvl1pPr>
            <a:extLst/>
          </a:lstStyle>
          <a:p>
            <a:endParaRPr lang="ar-YE"/>
          </a:p>
        </p:txBody>
      </p:sp>
      <p:sp>
        <p:nvSpPr>
          <p:cNvPr id="4" name="Slide Number Placeholder 3"/>
          <p:cNvSpPr>
            <a:spLocks noGrp="1"/>
          </p:cNvSpPr>
          <p:nvPr>
            <p:ph type="sldNum" sz="quarter" idx="12"/>
          </p:nvPr>
        </p:nvSpPr>
        <p:spPr/>
        <p:txBody>
          <a:bodyPr/>
          <a:lstStyle>
            <a:extLst/>
          </a:lstStyle>
          <a:p>
            <a:fld id="{92372BA1-1353-41CC-86CB-5D51E67D54D8}" type="slidenum">
              <a:rPr lang="ar-YE" smtClean="0"/>
              <a:pPr/>
              <a:t>‹#›</a:t>
            </a:fld>
            <a:endParaRPr lang="ar-Y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5897880" cy="1173480"/>
          </a:xfrm>
        </p:spPr>
        <p:txBody>
          <a:bodyPr wrap="square" anchor="b"/>
          <a:lstStyle>
            <a:lvl1pPr algn="l">
              <a:buNone/>
              <a:defRPr lang="en-US" sz="2400" baseline="0" smtClean="0"/>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497416"/>
            <a:ext cx="5897880" cy="602512"/>
          </a:xfrm>
        </p:spPr>
        <p:txBody>
          <a:bodyPr rot="0" spcFirstLastPara="0" vertOverflow="overflow" horzOverflow="overflow" vert="horz" wrap="square" lIns="45720" tIns="0" rIns="0" bIns="0" numCol="1" spcCol="0" rtlCol="0" fromWordArt="0" anchor="t" anchorCtr="0" forceAA="0" compatLnSpc="1">
            <a:normAutofit/>
          </a:bodyPr>
          <a:lstStyle>
            <a:lvl1pPr marL="0" indent="0">
              <a:spcBef>
                <a:spcPts val="0"/>
              </a:spcBef>
              <a:spcAft>
                <a:spcPts val="0"/>
              </a:spcAft>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57200" y="2133600"/>
            <a:ext cx="7239000" cy="4371752"/>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B03D0071-662D-4607-98E9-A0CDC1FFFA5E}" type="datetimeFigureOut">
              <a:rPr lang="ar-YE" smtClean="0"/>
              <a:pPr/>
              <a:t>19/10/1433</a:t>
            </a:fld>
            <a:endParaRPr lang="ar-YE"/>
          </a:p>
        </p:txBody>
      </p:sp>
      <p:sp>
        <p:nvSpPr>
          <p:cNvPr id="6" name="Footer Placeholder 5"/>
          <p:cNvSpPr>
            <a:spLocks noGrp="1"/>
          </p:cNvSpPr>
          <p:nvPr>
            <p:ph type="ftr" sz="quarter" idx="11"/>
          </p:nvPr>
        </p:nvSpPr>
        <p:spPr/>
        <p:txBody>
          <a:bodyPr/>
          <a:lstStyle>
            <a:extLst/>
          </a:lstStyle>
          <a:p>
            <a:endParaRPr lang="ar-YE"/>
          </a:p>
        </p:txBody>
      </p:sp>
      <p:sp>
        <p:nvSpPr>
          <p:cNvPr id="7" name="Slide Number Placeholder 6"/>
          <p:cNvSpPr>
            <a:spLocks noGrp="1"/>
          </p:cNvSpPr>
          <p:nvPr>
            <p:ph type="sldNum" sz="quarter" idx="12"/>
          </p:nvPr>
        </p:nvSpPr>
        <p:spPr/>
        <p:txBody>
          <a:bodyPr/>
          <a:lstStyle>
            <a:extLst/>
          </a:lstStyle>
          <a:p>
            <a:fld id="{92372BA1-1353-41CC-86CB-5D51E67D54D8}" type="slidenum">
              <a:rPr lang="ar-YE" smtClean="0"/>
              <a:pPr/>
              <a:t>‹#›</a:t>
            </a:fld>
            <a:endParaRPr lang="ar-YE"/>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2"/>
      </p:bgRef>
    </p:bg>
    <p:spTree>
      <p:nvGrpSpPr>
        <p:cNvPr id="1" name=""/>
        <p:cNvGrpSpPr/>
        <p:nvPr/>
      </p:nvGrpSpPr>
      <p:grpSpPr>
        <a:xfrm>
          <a:off x="0" y="0"/>
          <a:ext cx="0" cy="0"/>
          <a:chOff x="0" y="0"/>
          <a:chExt cx="0" cy="0"/>
        </a:xfrm>
      </p:grpSpPr>
      <p:sp>
        <p:nvSpPr>
          <p:cNvPr id="8" name="Rectangle 7"/>
          <p:cNvSpPr/>
          <p:nvPr/>
        </p:nvSpPr>
        <p:spPr>
          <a:xfrm rot="21240000">
            <a:off x="597968" y="1004668"/>
            <a:ext cx="4319527" cy="4312573"/>
          </a:xfrm>
          <a:prstGeom prst="rect">
            <a:avLst/>
          </a:prstGeom>
          <a:solidFill>
            <a:srgbClr val="FAFAFA"/>
          </a:solidFill>
          <a:ln w="1270" cap="rnd" cmpd="sng" algn="ctr">
            <a:solidFill>
              <a:srgbClr val="EAEAEA"/>
            </a:solidFill>
            <a:prstDash val="solid"/>
          </a:ln>
          <a:effectLst>
            <a:outerShdw blurRad="25000" dist="12700" dir="5400000" algn="t"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9" name="Rectangle 8"/>
          <p:cNvSpPr/>
          <p:nvPr/>
        </p:nvSpPr>
        <p:spPr>
          <a:xfrm rot="21420000">
            <a:off x="596706" y="998816"/>
            <a:ext cx="4319527" cy="4312573"/>
          </a:xfrm>
          <a:prstGeom prst="rect">
            <a:avLst/>
          </a:prstGeom>
          <a:solidFill>
            <a:srgbClr val="FAFAFA"/>
          </a:solidFill>
          <a:ln w="1270" cap="rnd" cmpd="sng" algn="ctr">
            <a:solidFill>
              <a:srgbClr val="EAEAEA"/>
            </a:solidFill>
            <a:prstDash val="solid"/>
          </a:ln>
          <a:effectLst>
            <a:outerShdw blurRad="28000" dist="12700" dir="5400000" algn="tl"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Title 1"/>
          <p:cNvSpPr>
            <a:spLocks noGrp="1"/>
          </p:cNvSpPr>
          <p:nvPr>
            <p:ph type="title"/>
          </p:nvPr>
        </p:nvSpPr>
        <p:spPr>
          <a:xfrm>
            <a:off x="5389098" y="1143000"/>
            <a:ext cx="3429000" cy="2057400"/>
          </a:xfrm>
        </p:spPr>
        <p:txBody>
          <a:bodyPr vert="horz" anchor="b"/>
          <a:lstStyle>
            <a:lvl1pPr algn="l">
              <a:buNone/>
              <a:defRPr sz="3000" b="1" baseline="0">
                <a:ln w="500">
                  <a:solidFill>
                    <a:schemeClr val="tx2">
                      <a:shade val="10000"/>
                      <a:satMod val="135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defRPr>
            </a:lvl1pPr>
            <a:extLst/>
          </a:lstStyle>
          <a:p>
            <a:r>
              <a:rPr kumimoji="0" lang="en-US" smtClean="0"/>
              <a:t>Click to edit Master title style</a:t>
            </a:r>
            <a:endParaRPr kumimoji="0" lang="en-US" dirty="0"/>
          </a:p>
        </p:txBody>
      </p:sp>
      <p:sp>
        <p:nvSpPr>
          <p:cNvPr id="4" name="Text Placeholder 3"/>
          <p:cNvSpPr>
            <a:spLocks noGrp="1"/>
          </p:cNvSpPr>
          <p:nvPr>
            <p:ph type="body" sz="half" idx="2"/>
          </p:nvPr>
        </p:nvSpPr>
        <p:spPr>
          <a:xfrm>
            <a:off x="5389098" y="3283634"/>
            <a:ext cx="3429000" cy="1920240"/>
          </a:xfrm>
        </p:spPr>
        <p:txBody>
          <a:bodyPr rot="0" spcFirstLastPara="0" vertOverflow="overflow" horzOverflow="overflow" vert="horz" wrap="square" lIns="82296" tIns="0" rIns="0" bIns="0" numCol="1" spcCol="0" rtlCol="0" fromWordArt="0" anchor="t" anchorCtr="0" forceAA="0" compatLnSpc="1">
            <a:normAutofit/>
          </a:bodyPr>
          <a:lstStyle>
            <a:lvl1pPr marL="0" indent="0">
              <a:lnSpc>
                <a:spcPct val="100000"/>
              </a:lnSpc>
              <a:spcBef>
                <a:spcPts val="0"/>
              </a:spcBef>
              <a:buFontTx/>
              <a:buNone/>
              <a:defRPr sz="1400" baseline="0">
                <a:solidFill>
                  <a:schemeClr val="tx1"/>
                </a:solidFill>
              </a:defRPr>
            </a:lvl1pPr>
            <a:lvl2pPr>
              <a:defRPr sz="1200"/>
            </a:lvl2pPr>
            <a:lvl3pPr>
              <a:defRPr sz="1000"/>
            </a:lvl3pPr>
            <a:lvl4pPr>
              <a:defRPr sz="900"/>
            </a:lvl4pPr>
            <a:lvl5pPr>
              <a:defRPr sz="900"/>
            </a:lvl5pPr>
            <a:extLst/>
          </a:lstStyle>
          <a:p>
            <a:pPr marL="0" marR="0" lvl="0" indent="0" algn="l" defTabSz="0" rtl="0" eaLnBrk="1" fontAlgn="auto" latinLnBrk="0" hangingPunct="1">
              <a:lnSpc>
                <a:spcPct val="100000"/>
              </a:lnSpc>
              <a:spcBef>
                <a:spcPts val="0"/>
              </a:spcBef>
              <a:spcAft>
                <a:spcPts val="0"/>
              </a:spcAft>
              <a:buClr>
                <a:schemeClr val="tx2"/>
              </a:buClr>
              <a:buSzPct val="73000"/>
              <a:buFontTx/>
              <a:buNone/>
              <a:tabLst/>
              <a:defRPr/>
            </a:pPr>
            <a:r>
              <a:rPr kumimoji="0" lang="en-US" smtClean="0"/>
              <a:t>Click to edit Master text styles</a:t>
            </a:r>
          </a:p>
        </p:txBody>
      </p:sp>
      <p:sp>
        <p:nvSpPr>
          <p:cNvPr id="5" name="Date Placeholder 4"/>
          <p:cNvSpPr>
            <a:spLocks noGrp="1"/>
          </p:cNvSpPr>
          <p:nvPr>
            <p:ph type="dt" sz="half" idx="10"/>
          </p:nvPr>
        </p:nvSpPr>
        <p:spPr/>
        <p:txBody>
          <a:bodyPr/>
          <a:lstStyle>
            <a:extLst/>
          </a:lstStyle>
          <a:p>
            <a:fld id="{B03D0071-662D-4607-98E9-A0CDC1FFFA5E}" type="datetimeFigureOut">
              <a:rPr lang="ar-YE" smtClean="0"/>
              <a:pPr/>
              <a:t>19/10/1433</a:t>
            </a:fld>
            <a:endParaRPr lang="ar-YE"/>
          </a:p>
        </p:txBody>
      </p:sp>
      <p:sp>
        <p:nvSpPr>
          <p:cNvPr id="6" name="Footer Placeholder 5"/>
          <p:cNvSpPr>
            <a:spLocks noGrp="1"/>
          </p:cNvSpPr>
          <p:nvPr>
            <p:ph type="ftr" sz="quarter" idx="11"/>
          </p:nvPr>
        </p:nvSpPr>
        <p:spPr/>
        <p:txBody>
          <a:bodyPr/>
          <a:lstStyle>
            <a:extLst/>
          </a:lstStyle>
          <a:p>
            <a:endParaRPr lang="ar-YE"/>
          </a:p>
        </p:txBody>
      </p:sp>
      <p:sp>
        <p:nvSpPr>
          <p:cNvPr id="7" name="Slide Number Placeholder 6"/>
          <p:cNvSpPr>
            <a:spLocks noGrp="1"/>
          </p:cNvSpPr>
          <p:nvPr>
            <p:ph type="sldNum" sz="quarter" idx="12"/>
          </p:nvPr>
        </p:nvSpPr>
        <p:spPr/>
        <p:txBody>
          <a:bodyPr/>
          <a:lstStyle>
            <a:extLst/>
          </a:lstStyle>
          <a:p>
            <a:fld id="{92372BA1-1353-41CC-86CB-5D51E67D54D8}" type="slidenum">
              <a:rPr lang="ar-YE" smtClean="0"/>
              <a:pPr/>
              <a:t>‹#›</a:t>
            </a:fld>
            <a:endParaRPr lang="ar-YE"/>
          </a:p>
        </p:txBody>
      </p:sp>
      <p:sp>
        <p:nvSpPr>
          <p:cNvPr id="10" name="Picture Placeholder 9"/>
          <p:cNvSpPr>
            <a:spLocks noGrp="1"/>
          </p:cNvSpPr>
          <p:nvPr>
            <p:ph type="pic" idx="1"/>
          </p:nvPr>
        </p:nvSpPr>
        <p:spPr>
          <a:xfrm>
            <a:off x="663682" y="1041002"/>
            <a:ext cx="4206240" cy="4206240"/>
          </a:xfrm>
          <a:solidFill>
            <a:schemeClr val="bg2">
              <a:shade val="50000"/>
            </a:schemeClr>
          </a:solidFill>
          <a:ln w="107950">
            <a:solidFill>
              <a:srgbClr val="FFFFFF"/>
            </a:solidFill>
            <a:miter lim="800000"/>
          </a:ln>
          <a:effectLst>
            <a:outerShdw blurRad="44450" dist="3810" dir="5400000" algn="tl" rotWithShape="0">
              <a:srgbClr val="000000">
                <a:alpha val="60000"/>
              </a:srgbClr>
            </a:outerShdw>
          </a:effectLst>
          <a:scene3d>
            <a:camera prst="orthographicFront"/>
            <a:lightRig rig="threePt" dir="t"/>
          </a:scene3d>
          <a:sp3d contourW="3810">
            <a:contourClr>
              <a:srgbClr val="969696"/>
            </a:contourClr>
          </a:sp3d>
        </p:spPr>
        <p:txBody>
          <a:bodyPr/>
          <a:lstStyle>
            <a:lvl1pPr marL="0" indent="0">
              <a:buNone/>
              <a:defRPr sz="3200"/>
            </a:lvl1pPr>
            <a:extLst/>
          </a:lstStyle>
          <a:p>
            <a:r>
              <a:rPr kumimoji="0" lang="en-US" smtClean="0"/>
              <a:t>Click icon to add picture</a:t>
            </a:r>
            <a:endParaRPr kumimoji="0" lang="en-US" dirty="0"/>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flipH="1">
            <a:off x="8153400" y="0"/>
            <a:ext cx="990600" cy="6858000"/>
          </a:xfrm>
          <a:prstGeom prst="rect">
            <a:avLst/>
          </a:prstGeom>
          <a:blipFill>
            <a:blip r:embed="rId13" cstate="print">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10000" r="50000" b="-10000"/>
                </a:path>
                <a:tileRect/>
              </a:gradFill>
            </a:fillOverlay>
            <a:innerShdw blurRad="63500" dist="44450" dir="10800000">
              <a:srgbClr val="000000">
                <a:alpha val="45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3" name="Title Placeholder 2"/>
          <p:cNvSpPr>
            <a:spLocks noGrp="1"/>
          </p:cNvSpPr>
          <p:nvPr>
            <p:ph type="title"/>
          </p:nvPr>
        </p:nvSpPr>
        <p:spPr>
          <a:xfrm>
            <a:off x="457200" y="320040"/>
            <a:ext cx="7239000" cy="1143000"/>
          </a:xfrm>
          <a:prstGeom prst="rect">
            <a:avLst/>
          </a:prstGeom>
        </p:spPr>
        <p:txBody>
          <a:bodyPr vert="horz" lIns="45720" tIns="0" rIns="45720" bIns="0" anchor="b" anchorCtr="0">
            <a:normAutofit/>
          </a:bodyPr>
          <a:lstStyle>
            <a:extLst/>
          </a:lstStyle>
          <a:p>
            <a:r>
              <a:rPr kumimoji="0" lang="en-US" smtClean="0"/>
              <a:t>Click to edit Master title style</a:t>
            </a:r>
            <a:endParaRPr kumimoji="0" lang="en-US"/>
          </a:p>
        </p:txBody>
      </p:sp>
      <p:sp>
        <p:nvSpPr>
          <p:cNvPr id="31" name="Text Placeholder 30"/>
          <p:cNvSpPr>
            <a:spLocks noGrp="1"/>
          </p:cNvSpPr>
          <p:nvPr>
            <p:ph type="body" idx="1"/>
          </p:nvPr>
        </p:nvSpPr>
        <p:spPr>
          <a:xfrm>
            <a:off x="457200" y="1609416"/>
            <a:ext cx="7239000" cy="4846320"/>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7" name="Date Placeholder 26"/>
          <p:cNvSpPr>
            <a:spLocks noGrp="1"/>
          </p:cNvSpPr>
          <p:nvPr>
            <p:ph type="dt" sz="half" idx="2"/>
          </p:nvPr>
        </p:nvSpPr>
        <p:spPr>
          <a:xfrm>
            <a:off x="4245936" y="6557946"/>
            <a:ext cx="2002464" cy="226902"/>
          </a:xfrm>
          <a:prstGeom prst="rect">
            <a:avLst/>
          </a:prstGeom>
        </p:spPr>
        <p:txBody>
          <a:bodyPr vert="horz" tIns="0" bIns="0" anchor="b"/>
          <a:lstStyle>
            <a:lvl1pPr algn="l" eaLnBrk="1" latinLnBrk="0" hangingPunct="1">
              <a:defRPr kumimoji="0" sz="1000">
                <a:solidFill>
                  <a:schemeClr val="tx2"/>
                </a:solidFill>
              </a:defRPr>
            </a:lvl1pPr>
            <a:extLst/>
          </a:lstStyle>
          <a:p>
            <a:fld id="{B03D0071-662D-4607-98E9-A0CDC1FFFA5E}" type="datetimeFigureOut">
              <a:rPr lang="ar-YE" smtClean="0"/>
              <a:pPr/>
              <a:t>19/10/1433</a:t>
            </a:fld>
            <a:endParaRPr lang="ar-YE"/>
          </a:p>
        </p:txBody>
      </p:sp>
      <p:sp>
        <p:nvSpPr>
          <p:cNvPr id="4" name="Footer Placeholder 3"/>
          <p:cNvSpPr>
            <a:spLocks noGrp="1"/>
          </p:cNvSpPr>
          <p:nvPr>
            <p:ph type="ftr" sz="quarter" idx="3"/>
          </p:nvPr>
        </p:nvSpPr>
        <p:spPr>
          <a:xfrm>
            <a:off x="457200" y="6557946"/>
            <a:ext cx="3657600" cy="228600"/>
          </a:xfrm>
          <a:prstGeom prst="rect">
            <a:avLst/>
          </a:prstGeom>
        </p:spPr>
        <p:txBody>
          <a:bodyPr vert="horz" tIns="0" bIns="0" anchor="b"/>
          <a:lstStyle>
            <a:lvl1pPr algn="r" eaLnBrk="1" latinLnBrk="0" hangingPunct="1">
              <a:defRPr kumimoji="0" sz="1000">
                <a:solidFill>
                  <a:schemeClr val="tx2"/>
                </a:solidFill>
              </a:defRPr>
            </a:lvl1pPr>
            <a:extLst/>
          </a:lstStyle>
          <a:p>
            <a:endParaRPr lang="ar-YE"/>
          </a:p>
        </p:txBody>
      </p:sp>
      <p:sp>
        <p:nvSpPr>
          <p:cNvPr id="16" name="Slide Number Placeholder 15"/>
          <p:cNvSpPr>
            <a:spLocks noGrp="1"/>
          </p:cNvSpPr>
          <p:nvPr>
            <p:ph type="sldNum" sz="quarter" idx="4"/>
          </p:nvPr>
        </p:nvSpPr>
        <p:spPr>
          <a:xfrm>
            <a:off x="6251448" y="6556248"/>
            <a:ext cx="588336" cy="228600"/>
          </a:xfrm>
          <a:prstGeom prst="rect">
            <a:avLst/>
          </a:prstGeom>
        </p:spPr>
        <p:txBody>
          <a:bodyPr vert="horz" lIns="0" tIns="0" rIns="0" bIns="0" anchor="b"/>
          <a:lstStyle>
            <a:lvl1pPr algn="r" eaLnBrk="1" latinLnBrk="0" hangingPunct="1">
              <a:defRPr kumimoji="0" sz="1100">
                <a:solidFill>
                  <a:schemeClr val="tx2"/>
                </a:solidFill>
              </a:defRPr>
            </a:lvl1pPr>
            <a:extLst/>
          </a:lstStyle>
          <a:p>
            <a:fld id="{92372BA1-1353-41CC-86CB-5D51E67D54D8}" type="slidenum">
              <a:rPr lang="ar-YE" smtClean="0"/>
              <a:pPr/>
              <a:t>‹#›</a:t>
            </a:fld>
            <a:endParaRPr lang="ar-YE"/>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1" eaLnBrk="1" latinLnBrk="0" hangingPunct="1">
        <a:spcBef>
          <a:spcPct val="0"/>
        </a:spcBef>
        <a:buNone/>
        <a:defRPr kumimoji="0" sz="3800" b="1" kern="1200" cap="all" baseline="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latin typeface="+mj-lt"/>
          <a:ea typeface="+mj-ea"/>
          <a:cs typeface="+mj-cs"/>
        </a:defRPr>
      </a:lvl1pPr>
      <a:extLst/>
    </p:titleStyle>
    <p:bodyStyle>
      <a:lvl1pPr marL="274320" indent="-274320" algn="r" rtl="1" eaLnBrk="1" latinLnBrk="0" hangingPunct="1">
        <a:spcBef>
          <a:spcPts val="600"/>
        </a:spcBef>
        <a:buClr>
          <a:schemeClr val="tx2"/>
        </a:buClr>
        <a:buSzPct val="73000"/>
        <a:buFont typeface="Wingdings 2"/>
        <a:buChar char=""/>
        <a:defRPr kumimoji="0" sz="2600" kern="1200" baseline="0">
          <a:solidFill>
            <a:schemeClr val="tx1"/>
          </a:solidFill>
          <a:latin typeface="+mn-lt"/>
          <a:ea typeface="+mn-ea"/>
          <a:cs typeface="+mn-cs"/>
        </a:defRPr>
      </a:lvl1pPr>
      <a:lvl2pPr marL="521208" indent="-228600" algn="r" rtl="1" eaLnBrk="1" latinLnBrk="0" hangingPunct="1">
        <a:spcBef>
          <a:spcPts val="500"/>
        </a:spcBef>
        <a:buClr>
          <a:schemeClr val="accent4"/>
        </a:buClr>
        <a:buSzPct val="80000"/>
        <a:buFont typeface="Wingdings 2"/>
        <a:buChar char=""/>
        <a:defRPr kumimoji="0" sz="2300" kern="1200">
          <a:solidFill>
            <a:schemeClr val="tx1">
              <a:tint val="85000"/>
            </a:schemeClr>
          </a:solidFill>
          <a:latin typeface="+mn-lt"/>
          <a:ea typeface="+mn-ea"/>
          <a:cs typeface="+mn-cs"/>
        </a:defRPr>
      </a:lvl2pPr>
      <a:lvl3pPr marL="758952" indent="-228600" algn="r" rtl="1" eaLnBrk="1" latinLnBrk="0" hangingPunct="1">
        <a:spcBef>
          <a:spcPts val="400"/>
        </a:spcBef>
        <a:buClr>
          <a:schemeClr val="accent4"/>
        </a:buClr>
        <a:buSzPct val="60000"/>
        <a:buFont typeface="Wingdings"/>
        <a:buChar char=""/>
        <a:defRPr kumimoji="0" sz="2000" kern="1200">
          <a:solidFill>
            <a:schemeClr val="tx1"/>
          </a:solidFill>
          <a:latin typeface="+mn-lt"/>
          <a:ea typeface="+mn-ea"/>
          <a:cs typeface="+mn-cs"/>
        </a:defRPr>
      </a:lvl3pPr>
      <a:lvl4pPr marL="1005840" indent="-228600" algn="r" rtl="1" eaLnBrk="1" latinLnBrk="0" hangingPunct="1">
        <a:spcBef>
          <a:spcPct val="20000"/>
        </a:spcBef>
        <a:buClr>
          <a:schemeClr val="accent4"/>
        </a:buClr>
        <a:buSzPct val="80000"/>
        <a:buFont typeface="Wingdings 2"/>
        <a:buChar char=""/>
        <a:defRPr kumimoji="0" sz="2000" kern="1200">
          <a:solidFill>
            <a:schemeClr val="tx1">
              <a:tint val="85000"/>
            </a:schemeClr>
          </a:solidFill>
          <a:latin typeface="+mn-lt"/>
          <a:ea typeface="+mn-ea"/>
          <a:cs typeface="+mn-cs"/>
        </a:defRPr>
      </a:lvl4pPr>
      <a:lvl5pPr marL="1280160" indent="-228600" algn="r" rtl="1" eaLnBrk="1" latinLnBrk="0" hangingPunct="1">
        <a:spcBef>
          <a:spcPts val="400"/>
        </a:spcBef>
        <a:buClr>
          <a:schemeClr val="accent4"/>
        </a:buClr>
        <a:buSzPct val="70000"/>
        <a:buFont typeface="Wingdings"/>
        <a:buChar char=""/>
        <a:defRPr kumimoji="0" sz="1800" kern="1200">
          <a:solidFill>
            <a:schemeClr val="tx1"/>
          </a:solidFill>
          <a:latin typeface="+mn-lt"/>
          <a:ea typeface="+mn-ea"/>
          <a:cs typeface="+mn-cs"/>
        </a:defRPr>
      </a:lvl5pPr>
      <a:lvl6pPr marL="1472184" indent="-182880" algn="r" rtl="1" eaLnBrk="1" latinLnBrk="0" hangingPunct="1">
        <a:spcBef>
          <a:spcPts val="400"/>
        </a:spcBef>
        <a:buClr>
          <a:schemeClr val="accent4"/>
        </a:buClr>
        <a:buSzPct val="80000"/>
        <a:buFont typeface="Wingdings 2"/>
        <a:buChar char=""/>
        <a:defRPr kumimoji="0" sz="1800" kern="1200">
          <a:solidFill>
            <a:schemeClr val="tx1">
              <a:tint val="85000"/>
            </a:schemeClr>
          </a:solidFill>
          <a:latin typeface="+mn-lt"/>
          <a:ea typeface="+mn-ea"/>
          <a:cs typeface="+mn-cs"/>
        </a:defRPr>
      </a:lvl6pPr>
      <a:lvl7pPr marL="1673352" indent="-182880" algn="r" rtl="1" eaLnBrk="1" latinLnBrk="0" hangingPunct="1">
        <a:spcBef>
          <a:spcPct val="20000"/>
        </a:spcBef>
        <a:buClr>
          <a:schemeClr val="accent4"/>
        </a:buClr>
        <a:buSzPct val="80000"/>
        <a:buFont typeface="Wingdings 2"/>
        <a:buChar char=""/>
        <a:defRPr kumimoji="0" sz="1600" kern="1200" baseline="0">
          <a:solidFill>
            <a:schemeClr val="tx1"/>
          </a:solidFill>
          <a:latin typeface="+mn-lt"/>
          <a:ea typeface="+mn-ea"/>
          <a:cs typeface="+mn-cs"/>
        </a:defRPr>
      </a:lvl7pPr>
      <a:lvl8pPr marL="1847088" indent="-182880" algn="r" rtl="1" eaLnBrk="1" latinLnBrk="0" hangingPunct="1">
        <a:spcBef>
          <a:spcPts val="300"/>
        </a:spcBef>
        <a:buClr>
          <a:schemeClr val="accent4"/>
        </a:buClr>
        <a:buSzPct val="100000"/>
        <a:buChar char="•"/>
        <a:defRPr kumimoji="0" sz="1600" kern="1200" baseline="0">
          <a:solidFill>
            <a:schemeClr val="tx1">
              <a:tint val="85000"/>
            </a:schemeClr>
          </a:solidFill>
          <a:latin typeface="+mn-lt"/>
          <a:ea typeface="+mn-ea"/>
          <a:cs typeface="+mn-cs"/>
        </a:defRPr>
      </a:lvl8pPr>
      <a:lvl9pPr marL="2057400" indent="-182880" algn="r" rtl="1" eaLnBrk="1" latinLnBrk="0" hangingPunct="1">
        <a:spcBef>
          <a:spcPct val="20000"/>
        </a:spcBef>
        <a:buClr>
          <a:schemeClr val="accent4"/>
        </a:buClr>
        <a:buSzPct val="100000"/>
        <a:buFont typeface="Wingdings"/>
        <a:buChar char="§"/>
        <a:defRPr kumimoji="0" sz="1400" kern="1200" baseline="0">
          <a:solidFill>
            <a:schemeClr val="tx1"/>
          </a:solidFill>
          <a:latin typeface="+mn-lt"/>
          <a:ea typeface="+mn-ea"/>
          <a:cs typeface="+mn-cs"/>
        </a:defRPr>
      </a:lvl9pPr>
      <a:extLst/>
    </p:bodyStyle>
    <p:otherStyle>
      <a:lvl1pPr marL="0" algn="r" rtl="1" eaLnBrk="1" latinLnBrk="0" hangingPunct="1">
        <a:defRPr kumimoji="0" kern="1200">
          <a:solidFill>
            <a:schemeClr val="tx1"/>
          </a:solidFill>
          <a:latin typeface="+mn-lt"/>
          <a:ea typeface="+mn-ea"/>
          <a:cs typeface="+mn-cs"/>
        </a:defRPr>
      </a:lvl1pPr>
      <a:lvl2pPr marL="457200" algn="r" rtl="1" eaLnBrk="1" latinLnBrk="0" hangingPunct="1">
        <a:defRPr kumimoji="0" kern="1200">
          <a:solidFill>
            <a:schemeClr val="tx1"/>
          </a:solidFill>
          <a:latin typeface="+mn-lt"/>
          <a:ea typeface="+mn-ea"/>
          <a:cs typeface="+mn-cs"/>
        </a:defRPr>
      </a:lvl2pPr>
      <a:lvl3pPr marL="914400" algn="r" rtl="1" eaLnBrk="1" latinLnBrk="0" hangingPunct="1">
        <a:defRPr kumimoji="0" kern="1200">
          <a:solidFill>
            <a:schemeClr val="tx1"/>
          </a:solidFill>
          <a:latin typeface="+mn-lt"/>
          <a:ea typeface="+mn-ea"/>
          <a:cs typeface="+mn-cs"/>
        </a:defRPr>
      </a:lvl3pPr>
      <a:lvl4pPr marL="1371600" algn="r" rtl="1" eaLnBrk="1" latinLnBrk="0" hangingPunct="1">
        <a:defRPr kumimoji="0" kern="1200">
          <a:solidFill>
            <a:schemeClr val="tx1"/>
          </a:solidFill>
          <a:latin typeface="+mn-lt"/>
          <a:ea typeface="+mn-ea"/>
          <a:cs typeface="+mn-cs"/>
        </a:defRPr>
      </a:lvl4pPr>
      <a:lvl5pPr marL="1828800" algn="r" rtl="1" eaLnBrk="1" latinLnBrk="0" hangingPunct="1">
        <a:defRPr kumimoji="0" kern="1200">
          <a:solidFill>
            <a:schemeClr val="tx1"/>
          </a:solidFill>
          <a:latin typeface="+mn-lt"/>
          <a:ea typeface="+mn-ea"/>
          <a:cs typeface="+mn-cs"/>
        </a:defRPr>
      </a:lvl5pPr>
      <a:lvl6pPr marL="2286000" algn="r" rtl="1" eaLnBrk="1" latinLnBrk="0" hangingPunct="1">
        <a:defRPr kumimoji="0" kern="1200">
          <a:solidFill>
            <a:schemeClr val="tx1"/>
          </a:solidFill>
          <a:latin typeface="+mn-lt"/>
          <a:ea typeface="+mn-ea"/>
          <a:cs typeface="+mn-cs"/>
        </a:defRPr>
      </a:lvl6pPr>
      <a:lvl7pPr marL="2743200" algn="r" rtl="1" eaLnBrk="1" latinLnBrk="0" hangingPunct="1">
        <a:defRPr kumimoji="0" kern="1200">
          <a:solidFill>
            <a:schemeClr val="tx1"/>
          </a:solidFill>
          <a:latin typeface="+mn-lt"/>
          <a:ea typeface="+mn-ea"/>
          <a:cs typeface="+mn-cs"/>
        </a:defRPr>
      </a:lvl7pPr>
      <a:lvl8pPr marL="3200400" algn="r" rtl="1" eaLnBrk="1" latinLnBrk="0" hangingPunct="1">
        <a:defRPr kumimoji="0" kern="1200">
          <a:solidFill>
            <a:schemeClr val="tx1"/>
          </a:solidFill>
          <a:latin typeface="+mn-lt"/>
          <a:ea typeface="+mn-ea"/>
          <a:cs typeface="+mn-cs"/>
        </a:defRPr>
      </a:lvl8pPr>
      <a:lvl9pPr marL="3657600" algn="r" rtl="1"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827584" y="1988840"/>
            <a:ext cx="7772400" cy="1470025"/>
          </a:xfrm>
        </p:spPr>
        <p:txBody>
          <a:bodyPr>
            <a:normAutofit fontScale="90000"/>
          </a:bodyPr>
          <a:lstStyle/>
          <a:p>
            <a:r>
              <a:rPr lang="en-US" b="1" dirty="0">
                <a:solidFill>
                  <a:srgbClr val="FF0000"/>
                </a:solidFill>
              </a:rPr>
              <a:t>THE  GALL  BLADDER AND BILE DUCTS</a:t>
            </a:r>
            <a:br>
              <a:rPr lang="en-US" b="1" dirty="0">
                <a:solidFill>
                  <a:srgbClr val="FF0000"/>
                </a:solidFill>
              </a:rPr>
            </a:br>
            <a:endParaRPr lang="ar-YE" b="1" dirty="0">
              <a:solidFill>
                <a:srgbClr val="FF0000"/>
              </a:solidFill>
            </a:endParaRPr>
          </a:p>
        </p:txBody>
      </p:sp>
      <p:sp>
        <p:nvSpPr>
          <p:cNvPr id="3" name="Subtitle 2"/>
          <p:cNvSpPr>
            <a:spLocks noGrp="1"/>
          </p:cNvSpPr>
          <p:nvPr>
            <p:ph type="subTitle" idx="1"/>
          </p:nvPr>
        </p:nvSpPr>
        <p:spPr/>
        <p:txBody>
          <a:bodyPr/>
          <a:lstStyle/>
          <a:p>
            <a:endParaRPr lang="ar-YE"/>
          </a:p>
        </p:txBody>
      </p:sp>
    </p:spTree>
  </p:cSld>
  <p:clrMapOvr>
    <a:masterClrMapping/>
  </p:clrMapOvr>
  <p:transition>
    <p:wedg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YE"/>
          </a:p>
        </p:txBody>
      </p:sp>
      <p:sp>
        <p:nvSpPr>
          <p:cNvPr id="3" name="Content Placeholder 2"/>
          <p:cNvSpPr>
            <a:spLocks noGrp="1"/>
          </p:cNvSpPr>
          <p:nvPr>
            <p:ph idx="1"/>
          </p:nvPr>
        </p:nvSpPr>
        <p:spPr/>
        <p:txBody>
          <a:bodyPr>
            <a:normAutofit fontScale="70000" lnSpcReduction="20000"/>
          </a:bodyPr>
          <a:lstStyle/>
          <a:p>
            <a:pPr algn="l">
              <a:buNone/>
            </a:pPr>
            <a:r>
              <a:rPr lang="en-US" b="1" dirty="0" err="1">
                <a:solidFill>
                  <a:srgbClr val="C00000"/>
                </a:solidFill>
              </a:rPr>
              <a:t>Percutanous</a:t>
            </a:r>
            <a:r>
              <a:rPr lang="en-US" b="1" dirty="0">
                <a:solidFill>
                  <a:srgbClr val="C00000"/>
                </a:solidFill>
              </a:rPr>
              <a:t> </a:t>
            </a:r>
            <a:r>
              <a:rPr lang="en-US" b="1" dirty="0" err="1">
                <a:solidFill>
                  <a:srgbClr val="C00000"/>
                </a:solidFill>
              </a:rPr>
              <a:t>transhepatic</a:t>
            </a:r>
            <a:r>
              <a:rPr lang="en-US" b="1" dirty="0">
                <a:solidFill>
                  <a:srgbClr val="C00000"/>
                </a:solidFill>
              </a:rPr>
              <a:t> </a:t>
            </a:r>
            <a:r>
              <a:rPr lang="en-US" b="1" dirty="0" err="1">
                <a:solidFill>
                  <a:srgbClr val="C00000"/>
                </a:solidFill>
              </a:rPr>
              <a:t>cholengiography</a:t>
            </a:r>
            <a:r>
              <a:rPr lang="en-US" b="1" dirty="0">
                <a:solidFill>
                  <a:srgbClr val="C00000"/>
                </a:solidFill>
              </a:rPr>
              <a:t>  </a:t>
            </a:r>
            <a:r>
              <a:rPr lang="en-US" b="1" dirty="0" smtClean="0">
                <a:solidFill>
                  <a:srgbClr val="C00000"/>
                </a:solidFill>
              </a:rPr>
              <a:t> </a:t>
            </a:r>
            <a:r>
              <a:rPr lang="en-US" b="1" dirty="0" err="1" smtClean="0">
                <a:solidFill>
                  <a:srgbClr val="C00000"/>
                </a:solidFill>
                <a:latin typeface="Copperplate Gothic Bold" pitchFamily="34" charset="0"/>
              </a:rPr>
              <a:t>ptc</a:t>
            </a:r>
            <a:endParaRPr lang="en-US" dirty="0">
              <a:solidFill>
                <a:srgbClr val="C00000"/>
              </a:solidFill>
              <a:latin typeface="Copperplate Gothic Bold" pitchFamily="34" charset="0"/>
            </a:endParaRPr>
          </a:p>
          <a:p>
            <a:pPr algn="l">
              <a:buNone/>
            </a:pPr>
            <a:r>
              <a:rPr lang="en-US" b="1" dirty="0"/>
              <a:t>Under fluoroscopic control a needle 15 cm long and 0.7 mm in diameter is passed to the liver through the 8 </a:t>
            </a:r>
            <a:r>
              <a:rPr lang="en-US" b="1" dirty="0" err="1"/>
              <a:t>intercostal</a:t>
            </a:r>
            <a:r>
              <a:rPr lang="en-US" b="1" dirty="0"/>
              <a:t> space in the mid </a:t>
            </a:r>
            <a:r>
              <a:rPr lang="en-US" b="1" dirty="0" err="1"/>
              <a:t>axillary</a:t>
            </a:r>
            <a:r>
              <a:rPr lang="en-US" b="1" dirty="0"/>
              <a:t> line .</a:t>
            </a:r>
            <a:endParaRPr lang="en-US" dirty="0"/>
          </a:p>
          <a:p>
            <a:pPr algn="l">
              <a:buNone/>
            </a:pPr>
            <a:r>
              <a:rPr lang="en-US" b="1" dirty="0"/>
              <a:t>Contraindication of this procedure  bleeding tendency  and prophylactic antibiotic  should be given prior to the procedure.</a:t>
            </a:r>
            <a:endParaRPr lang="en-US" dirty="0"/>
          </a:p>
          <a:p>
            <a:pPr algn="l">
              <a:buNone/>
            </a:pPr>
            <a:r>
              <a:rPr lang="en-US" b="1" dirty="0">
                <a:solidFill>
                  <a:srgbClr val="FF0000"/>
                </a:solidFill>
              </a:rPr>
              <a:t>Congenital anomalies</a:t>
            </a:r>
            <a:endParaRPr lang="en-US" dirty="0">
              <a:solidFill>
                <a:srgbClr val="FF0000"/>
              </a:solidFill>
            </a:endParaRPr>
          </a:p>
          <a:p>
            <a:pPr algn="l">
              <a:buNone/>
            </a:pPr>
            <a:r>
              <a:rPr lang="en-US" b="1" dirty="0">
                <a:solidFill>
                  <a:srgbClr val="0070C0"/>
                </a:solidFill>
              </a:rPr>
              <a:t>For </a:t>
            </a:r>
            <a:r>
              <a:rPr lang="en-US" b="1" dirty="0" err="1">
                <a:solidFill>
                  <a:srgbClr val="0070C0"/>
                </a:solidFill>
                <a:latin typeface="Copperplate Gothic Bold" pitchFamily="34" charset="0"/>
              </a:rPr>
              <a:t>g.b</a:t>
            </a:r>
            <a:r>
              <a:rPr lang="en-US" b="1" dirty="0">
                <a:solidFill>
                  <a:srgbClr val="0070C0"/>
                </a:solidFill>
                <a:latin typeface="Copperplate Gothic Bold" pitchFamily="34" charset="0"/>
              </a:rPr>
              <a:t>  </a:t>
            </a:r>
            <a:r>
              <a:rPr lang="en-US" b="1" dirty="0">
                <a:solidFill>
                  <a:srgbClr val="0070C0"/>
                </a:solidFill>
              </a:rPr>
              <a:t> </a:t>
            </a:r>
            <a:r>
              <a:rPr lang="en-US" b="1" dirty="0"/>
              <a:t>*absence of </a:t>
            </a:r>
            <a:r>
              <a:rPr lang="en-US" b="1" dirty="0" err="1"/>
              <a:t>g.b</a:t>
            </a:r>
            <a:r>
              <a:rPr lang="en-US" b="1" dirty="0"/>
              <a:t>   *duplication of </a:t>
            </a:r>
            <a:r>
              <a:rPr lang="en-US" b="1" dirty="0" err="1">
                <a:latin typeface="Copperplate Gothic Bold" pitchFamily="34" charset="0"/>
              </a:rPr>
              <a:t>g.b</a:t>
            </a:r>
            <a:r>
              <a:rPr lang="en-US" b="1" dirty="0">
                <a:latin typeface="Copperplate Gothic Bold" pitchFamily="34" charset="0"/>
              </a:rPr>
              <a:t> </a:t>
            </a:r>
            <a:r>
              <a:rPr lang="en-US" b="1" dirty="0"/>
              <a:t> * floating  </a:t>
            </a:r>
            <a:r>
              <a:rPr lang="en-US" b="1" dirty="0" err="1"/>
              <a:t>g.b</a:t>
            </a:r>
            <a:r>
              <a:rPr lang="en-US" b="1" dirty="0"/>
              <a:t> because of long mesentery which liable to torsion     *</a:t>
            </a:r>
            <a:r>
              <a:rPr lang="en-US" b="1" dirty="0" err="1"/>
              <a:t>phrygian</a:t>
            </a:r>
            <a:r>
              <a:rPr lang="en-US" b="1" dirty="0"/>
              <a:t> cap 2-6%   </a:t>
            </a:r>
            <a:endParaRPr lang="en-US" dirty="0"/>
          </a:p>
          <a:p>
            <a:pPr algn="l">
              <a:buNone/>
            </a:pPr>
            <a:r>
              <a:rPr lang="en-US" b="1" dirty="0">
                <a:solidFill>
                  <a:srgbClr val="0070C0"/>
                </a:solidFill>
              </a:rPr>
              <a:t>For cystic duct  </a:t>
            </a:r>
            <a:r>
              <a:rPr lang="en-US" b="1" dirty="0"/>
              <a:t>*absence of cystic duct, </a:t>
            </a:r>
            <a:r>
              <a:rPr lang="en-US" b="1" dirty="0" err="1"/>
              <a:t>gb</a:t>
            </a:r>
            <a:r>
              <a:rPr lang="en-US" b="1" dirty="0"/>
              <a:t> open directly to the bile duct</a:t>
            </a:r>
            <a:endParaRPr lang="en-US" dirty="0"/>
          </a:p>
          <a:p>
            <a:pPr algn="l">
              <a:buNone/>
            </a:pPr>
            <a:r>
              <a:rPr lang="en-US" b="1" dirty="0"/>
              <a:t>*long cystic duct  10% of cases in which cystic duct open to the </a:t>
            </a:r>
            <a:r>
              <a:rPr lang="en-US" b="1" dirty="0" err="1"/>
              <a:t>cbd</a:t>
            </a:r>
            <a:r>
              <a:rPr lang="en-US" b="1" dirty="0"/>
              <a:t> near the </a:t>
            </a:r>
            <a:r>
              <a:rPr lang="en-US" b="1" dirty="0" err="1"/>
              <a:t>ampulla</a:t>
            </a:r>
            <a:r>
              <a:rPr lang="en-US" b="1" dirty="0"/>
              <a:t> f </a:t>
            </a:r>
            <a:r>
              <a:rPr lang="en-US" b="1" dirty="0" err="1"/>
              <a:t>vater</a:t>
            </a:r>
            <a:r>
              <a:rPr lang="en-US" b="1" dirty="0"/>
              <a:t> </a:t>
            </a:r>
            <a:endParaRPr lang="en-US" dirty="0"/>
          </a:p>
          <a:p>
            <a:pPr algn="l">
              <a:buNone/>
            </a:pPr>
            <a:r>
              <a:rPr lang="en-US" b="1" dirty="0" err="1">
                <a:solidFill>
                  <a:srgbClr val="0070C0"/>
                </a:solidFill>
                <a:latin typeface="Copperplate Gothic Bold" pitchFamily="34" charset="0"/>
              </a:rPr>
              <a:t>Cbd</a:t>
            </a:r>
            <a:r>
              <a:rPr lang="en-US" b="1" dirty="0">
                <a:solidFill>
                  <a:srgbClr val="0070C0"/>
                </a:solidFill>
                <a:latin typeface="Copperplate Gothic Bold" pitchFamily="34" charset="0"/>
              </a:rPr>
              <a:t>  </a:t>
            </a:r>
            <a:r>
              <a:rPr lang="en-US" b="1" dirty="0"/>
              <a:t>* cystic dilatation of the main bile ducts (</a:t>
            </a:r>
            <a:r>
              <a:rPr lang="en-US" b="1" dirty="0" err="1"/>
              <a:t>choledocal</a:t>
            </a:r>
            <a:r>
              <a:rPr lang="en-US" b="1" dirty="0"/>
              <a:t> cyst)</a:t>
            </a:r>
            <a:endParaRPr lang="en-US" dirty="0"/>
          </a:p>
          <a:p>
            <a:pPr lvl="0" algn="l">
              <a:buNone/>
            </a:pPr>
            <a:r>
              <a:rPr lang="en-US" b="1" dirty="0"/>
              <a:t>Congenital obliteration of the ducts (</a:t>
            </a:r>
            <a:r>
              <a:rPr lang="en-US" b="1" dirty="0" err="1"/>
              <a:t>biliary</a:t>
            </a:r>
            <a:r>
              <a:rPr lang="en-US" b="1" dirty="0"/>
              <a:t> </a:t>
            </a:r>
            <a:r>
              <a:rPr lang="en-US" b="1" dirty="0" err="1"/>
              <a:t>atrasia</a:t>
            </a:r>
            <a:r>
              <a:rPr lang="en-US" b="1" dirty="0"/>
              <a:t> )</a:t>
            </a:r>
            <a:endParaRPr lang="en-US" dirty="0"/>
          </a:p>
          <a:p>
            <a:pPr algn="l"/>
            <a:r>
              <a:rPr lang="en-US" b="1" dirty="0"/>
              <a:t>For </a:t>
            </a:r>
            <a:r>
              <a:rPr lang="en-US" b="1" dirty="0" err="1">
                <a:solidFill>
                  <a:srgbClr val="0070C0"/>
                </a:solidFill>
              </a:rPr>
              <a:t>b.v</a:t>
            </a:r>
            <a:r>
              <a:rPr lang="en-US" b="1" dirty="0"/>
              <a:t> anomalies----* common about 25 % as cater anomalies </a:t>
            </a:r>
            <a:endParaRPr lang="ar-YE" dirty="0"/>
          </a:p>
        </p:txBody>
      </p:sp>
    </p:spTree>
  </p:cSld>
  <p:clrMapOvr>
    <a:masterClrMapping/>
  </p:clrMapOvr>
  <p:transition>
    <p:wheel spokes="3"/>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YE"/>
          </a:p>
        </p:txBody>
      </p:sp>
      <p:sp>
        <p:nvSpPr>
          <p:cNvPr id="3" name="Content Placeholder 2"/>
          <p:cNvSpPr>
            <a:spLocks noGrp="1"/>
          </p:cNvSpPr>
          <p:nvPr>
            <p:ph idx="1"/>
          </p:nvPr>
        </p:nvSpPr>
        <p:spPr/>
        <p:txBody>
          <a:bodyPr>
            <a:normAutofit fontScale="85000" lnSpcReduction="20000"/>
          </a:bodyPr>
          <a:lstStyle/>
          <a:p>
            <a:pPr algn="l">
              <a:buNone/>
            </a:pPr>
            <a:r>
              <a:rPr lang="en-US" b="1" dirty="0"/>
              <a:t> </a:t>
            </a:r>
            <a:endParaRPr lang="en-US" dirty="0"/>
          </a:p>
          <a:p>
            <a:pPr algn="l">
              <a:buNone/>
            </a:pPr>
            <a:r>
              <a:rPr lang="en-US" b="1" dirty="0" err="1">
                <a:solidFill>
                  <a:srgbClr val="C00000"/>
                </a:solidFill>
              </a:rPr>
              <a:t>Extrahepatic</a:t>
            </a:r>
            <a:r>
              <a:rPr lang="en-US" b="1" dirty="0">
                <a:solidFill>
                  <a:srgbClr val="C00000"/>
                </a:solidFill>
              </a:rPr>
              <a:t> </a:t>
            </a:r>
            <a:r>
              <a:rPr lang="en-US" b="1" dirty="0" err="1">
                <a:solidFill>
                  <a:srgbClr val="C00000"/>
                </a:solidFill>
              </a:rPr>
              <a:t>biliary</a:t>
            </a:r>
            <a:r>
              <a:rPr lang="en-US" b="1" dirty="0">
                <a:solidFill>
                  <a:srgbClr val="C00000"/>
                </a:solidFill>
              </a:rPr>
              <a:t> </a:t>
            </a:r>
            <a:r>
              <a:rPr lang="en-US" b="1" dirty="0" err="1">
                <a:solidFill>
                  <a:srgbClr val="C00000"/>
                </a:solidFill>
              </a:rPr>
              <a:t>atrasia</a:t>
            </a:r>
            <a:r>
              <a:rPr lang="en-US" b="1" dirty="0">
                <a:solidFill>
                  <a:srgbClr val="C00000"/>
                </a:solidFill>
              </a:rPr>
              <a:t>  </a:t>
            </a:r>
            <a:endParaRPr lang="en-US" dirty="0">
              <a:solidFill>
                <a:srgbClr val="C00000"/>
              </a:solidFill>
            </a:endParaRPr>
          </a:p>
          <a:p>
            <a:pPr algn="l">
              <a:buNone/>
            </a:pPr>
            <a:r>
              <a:rPr lang="en-US" b="1" dirty="0"/>
              <a:t>Its occur in 1/14000 live births  m/f ratio equal ,in this condition extra hepatic </a:t>
            </a:r>
            <a:r>
              <a:rPr lang="en-US" b="1" dirty="0" err="1"/>
              <a:t>biliary</a:t>
            </a:r>
            <a:r>
              <a:rPr lang="en-US" b="1" dirty="0"/>
              <a:t> duct progressively destroyed by inflammatory process ,intra hepatic </a:t>
            </a:r>
            <a:r>
              <a:rPr lang="en-US" b="1" dirty="0" err="1"/>
              <a:t>billiary</a:t>
            </a:r>
            <a:r>
              <a:rPr lang="en-US" b="1" dirty="0"/>
              <a:t> changes also occur and result in </a:t>
            </a:r>
            <a:r>
              <a:rPr lang="en-US" b="1" dirty="0" err="1"/>
              <a:t>biliary</a:t>
            </a:r>
            <a:r>
              <a:rPr lang="en-US" b="1" dirty="0"/>
              <a:t> cirrhosis and portal hypertension. </a:t>
            </a:r>
            <a:endParaRPr lang="en-US" dirty="0"/>
          </a:p>
          <a:p>
            <a:pPr algn="l">
              <a:buNone/>
            </a:pPr>
            <a:r>
              <a:rPr lang="en-US" b="1" dirty="0">
                <a:solidFill>
                  <a:srgbClr val="C00000"/>
                </a:solidFill>
              </a:rPr>
              <a:t>Inflammatory destruction of </a:t>
            </a:r>
            <a:r>
              <a:rPr lang="en-US" b="1" dirty="0" err="1">
                <a:solidFill>
                  <a:srgbClr val="C00000"/>
                </a:solidFill>
              </a:rPr>
              <a:t>biliary</a:t>
            </a:r>
            <a:r>
              <a:rPr lang="en-US" b="1" dirty="0">
                <a:solidFill>
                  <a:srgbClr val="C00000"/>
                </a:solidFill>
              </a:rPr>
              <a:t>  ducts classified to three main parts</a:t>
            </a:r>
            <a:endParaRPr lang="en-US" dirty="0">
              <a:solidFill>
                <a:srgbClr val="C00000"/>
              </a:solidFill>
            </a:endParaRPr>
          </a:p>
          <a:p>
            <a:pPr algn="l">
              <a:buNone/>
            </a:pPr>
            <a:r>
              <a:rPr lang="en-US" b="1" dirty="0"/>
              <a:t>Type 1 ; </a:t>
            </a:r>
            <a:r>
              <a:rPr lang="en-US" b="1" dirty="0" err="1"/>
              <a:t>atrasia</a:t>
            </a:r>
            <a:r>
              <a:rPr lang="en-US" b="1" dirty="0"/>
              <a:t> restricted to </a:t>
            </a:r>
            <a:r>
              <a:rPr lang="en-US" b="1" dirty="0" err="1"/>
              <a:t>cbd</a:t>
            </a:r>
            <a:endParaRPr lang="en-US" dirty="0"/>
          </a:p>
          <a:p>
            <a:pPr algn="l">
              <a:buNone/>
            </a:pPr>
            <a:r>
              <a:rPr lang="en-US" b="1" dirty="0"/>
              <a:t>Type 2 ; </a:t>
            </a:r>
            <a:r>
              <a:rPr lang="en-US" b="1" dirty="0" err="1"/>
              <a:t>atrasia</a:t>
            </a:r>
            <a:r>
              <a:rPr lang="en-US" b="1" dirty="0"/>
              <a:t> of common hepatic duct </a:t>
            </a:r>
            <a:endParaRPr lang="en-US" dirty="0"/>
          </a:p>
          <a:p>
            <a:pPr algn="l">
              <a:buNone/>
            </a:pPr>
            <a:r>
              <a:rPr lang="en-US" b="1" dirty="0"/>
              <a:t>Type 3  </a:t>
            </a:r>
            <a:r>
              <a:rPr lang="en-US" b="1" dirty="0" err="1"/>
              <a:t>atrasia</a:t>
            </a:r>
            <a:r>
              <a:rPr lang="en-US" b="1" dirty="0"/>
              <a:t> of </a:t>
            </a:r>
            <a:r>
              <a:rPr lang="en-US" b="1" dirty="0" err="1"/>
              <a:t>rt</a:t>
            </a:r>
            <a:r>
              <a:rPr lang="en-US" b="1" dirty="0"/>
              <a:t> and lf hepatic duct</a:t>
            </a:r>
            <a:endParaRPr lang="en-US" dirty="0"/>
          </a:p>
          <a:p>
            <a:pPr algn="l">
              <a:buNone/>
            </a:pPr>
            <a:r>
              <a:rPr lang="en-US" b="1" dirty="0"/>
              <a:t>Main </a:t>
            </a:r>
            <a:r>
              <a:rPr lang="en-US" b="1" dirty="0" err="1">
                <a:latin typeface="Copperplate Gothic Bold" pitchFamily="34" charset="0"/>
              </a:rPr>
              <a:t>c.f</a:t>
            </a:r>
            <a:r>
              <a:rPr lang="en-US" b="1" dirty="0">
                <a:latin typeface="Copperplate Gothic Bold" pitchFamily="34" charset="0"/>
              </a:rPr>
              <a:t> </a:t>
            </a:r>
            <a:r>
              <a:rPr lang="en-US" b="1" dirty="0"/>
              <a:t>is progressive jaundice which start from 1</a:t>
            </a:r>
            <a:r>
              <a:rPr lang="en-US" b="1" baseline="30000" dirty="0"/>
              <a:t>st</a:t>
            </a:r>
            <a:r>
              <a:rPr lang="en-US" b="1" dirty="0"/>
              <a:t> wk of life and signs and symptoms of obstructive jaundice </a:t>
            </a:r>
            <a:endParaRPr lang="en-US" dirty="0"/>
          </a:p>
          <a:p>
            <a:endParaRPr lang="ar-YE" dirty="0"/>
          </a:p>
        </p:txBody>
      </p:sp>
    </p:spTree>
  </p:cSld>
  <p:clrMapOvr>
    <a:masterClrMapping/>
  </p:clrMapOvr>
  <p:transition>
    <p:wheel spokes="1"/>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YE"/>
          </a:p>
        </p:txBody>
      </p:sp>
      <p:sp>
        <p:nvSpPr>
          <p:cNvPr id="3" name="Content Placeholder 2"/>
          <p:cNvSpPr>
            <a:spLocks noGrp="1"/>
          </p:cNvSpPr>
          <p:nvPr>
            <p:ph idx="1"/>
          </p:nvPr>
        </p:nvSpPr>
        <p:spPr/>
        <p:txBody>
          <a:bodyPr>
            <a:normAutofit fontScale="92500" lnSpcReduction="10000"/>
          </a:bodyPr>
          <a:lstStyle/>
          <a:p>
            <a:r>
              <a:rPr lang="en-US" b="1" dirty="0"/>
              <a:t> </a:t>
            </a:r>
            <a:endParaRPr lang="en-US" dirty="0"/>
          </a:p>
          <a:p>
            <a:pPr algn="l">
              <a:buNone/>
            </a:pPr>
            <a:r>
              <a:rPr lang="en-US" b="1" dirty="0" err="1">
                <a:latin typeface="Copperplate Gothic Bold" pitchFamily="34" charset="0"/>
              </a:rPr>
              <a:t>d.d</a:t>
            </a:r>
            <a:r>
              <a:rPr lang="en-US" b="1" dirty="0"/>
              <a:t> </a:t>
            </a:r>
            <a:endParaRPr lang="en-US" dirty="0"/>
          </a:p>
          <a:p>
            <a:pPr algn="l">
              <a:buNone/>
            </a:pPr>
            <a:r>
              <a:rPr lang="en-US" b="1" dirty="0"/>
              <a:t>any form of  jaundice in neonate such as </a:t>
            </a:r>
            <a:endParaRPr lang="en-US" dirty="0"/>
          </a:p>
          <a:p>
            <a:pPr algn="l">
              <a:buNone/>
            </a:pPr>
            <a:r>
              <a:rPr lang="en-US" b="1" dirty="0"/>
              <a:t>1- &amp;1 antitrypsin deficiency  2- </a:t>
            </a:r>
            <a:r>
              <a:rPr lang="en-US" b="1" dirty="0" err="1"/>
              <a:t>cholestesis</a:t>
            </a:r>
            <a:r>
              <a:rPr lang="en-US" b="1" dirty="0"/>
              <a:t> associated with </a:t>
            </a:r>
            <a:r>
              <a:rPr lang="en-US" b="1" dirty="0" err="1"/>
              <a:t>i.v</a:t>
            </a:r>
            <a:r>
              <a:rPr lang="en-US" b="1" dirty="0"/>
              <a:t> feeding</a:t>
            </a:r>
            <a:endParaRPr lang="en-US" dirty="0"/>
          </a:p>
          <a:p>
            <a:pPr algn="l">
              <a:buNone/>
            </a:pPr>
            <a:r>
              <a:rPr lang="en-US" b="1" dirty="0"/>
              <a:t>3- </a:t>
            </a:r>
            <a:r>
              <a:rPr lang="en-US" b="1" dirty="0" err="1"/>
              <a:t>choledocal</a:t>
            </a:r>
            <a:r>
              <a:rPr lang="en-US" b="1" dirty="0"/>
              <a:t> cyst  4- </a:t>
            </a:r>
            <a:r>
              <a:rPr lang="en-US" b="1" dirty="0" err="1"/>
              <a:t>inspissated</a:t>
            </a:r>
            <a:r>
              <a:rPr lang="en-US" b="1" dirty="0"/>
              <a:t> bile syndrome 5- neonatal hepatitis </a:t>
            </a:r>
            <a:endParaRPr lang="en-US" dirty="0"/>
          </a:p>
          <a:p>
            <a:pPr algn="l">
              <a:buNone/>
            </a:pPr>
            <a:r>
              <a:rPr lang="en-US" b="1" dirty="0"/>
              <a:t>Treatment </a:t>
            </a:r>
            <a:endParaRPr lang="en-US" dirty="0"/>
          </a:p>
          <a:p>
            <a:pPr algn="l">
              <a:buNone/>
            </a:pPr>
            <a:r>
              <a:rPr lang="en-US" b="1" dirty="0"/>
              <a:t>Direct roux-en-y </a:t>
            </a:r>
            <a:r>
              <a:rPr lang="en-US" b="1" dirty="0" err="1"/>
              <a:t>anastamosis</a:t>
            </a:r>
            <a:r>
              <a:rPr lang="en-US" b="1" dirty="0"/>
              <a:t>  in type 1</a:t>
            </a:r>
            <a:endParaRPr lang="en-US" dirty="0"/>
          </a:p>
          <a:p>
            <a:pPr algn="l">
              <a:buNone/>
            </a:pPr>
            <a:r>
              <a:rPr lang="en-US" b="1" dirty="0"/>
              <a:t>Type 2 &amp;3 treat  by </a:t>
            </a:r>
            <a:r>
              <a:rPr lang="en-US" b="1" dirty="0" err="1"/>
              <a:t>kasia</a:t>
            </a:r>
            <a:r>
              <a:rPr lang="en-US" b="1" dirty="0"/>
              <a:t> procedure (excision all </a:t>
            </a:r>
            <a:r>
              <a:rPr lang="en-US" b="1" dirty="0" err="1"/>
              <a:t>biliary</a:t>
            </a:r>
            <a:r>
              <a:rPr lang="en-US" b="1" dirty="0"/>
              <a:t> tract up to the liver capsule and roux-en-y done), bad prognosis</a:t>
            </a:r>
            <a:endParaRPr lang="en-US" dirty="0"/>
          </a:p>
          <a:p>
            <a:endParaRPr lang="ar-YE" dirty="0"/>
          </a:p>
        </p:txBody>
      </p:sp>
    </p:spTree>
  </p:cSld>
  <p:clrMapOvr>
    <a:masterClrMapping/>
  </p:clrMapOvr>
  <p:transition>
    <p:zoom dir="in"/>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YE"/>
          </a:p>
        </p:txBody>
      </p:sp>
      <p:sp>
        <p:nvSpPr>
          <p:cNvPr id="3" name="Content Placeholder 2"/>
          <p:cNvSpPr>
            <a:spLocks noGrp="1"/>
          </p:cNvSpPr>
          <p:nvPr>
            <p:ph idx="1"/>
          </p:nvPr>
        </p:nvSpPr>
        <p:spPr/>
        <p:txBody>
          <a:bodyPr>
            <a:normAutofit lnSpcReduction="10000"/>
          </a:bodyPr>
          <a:lstStyle/>
          <a:p>
            <a:r>
              <a:rPr lang="ar-YE" b="1" dirty="0"/>
              <a:t> </a:t>
            </a:r>
            <a:endParaRPr lang="en-US" dirty="0"/>
          </a:p>
          <a:p>
            <a:pPr algn="l">
              <a:buNone/>
            </a:pPr>
            <a:r>
              <a:rPr lang="en-US" b="1" dirty="0" err="1"/>
              <a:t>Choledocal</a:t>
            </a:r>
            <a:r>
              <a:rPr lang="en-US" b="1" dirty="0"/>
              <a:t> cyst</a:t>
            </a:r>
            <a:endParaRPr lang="en-US" dirty="0"/>
          </a:p>
          <a:p>
            <a:pPr algn="l">
              <a:buNone/>
            </a:pPr>
            <a:r>
              <a:rPr lang="en-US" b="1" dirty="0"/>
              <a:t>Is due to specific weakness in a part  of or the whole of the wall of the common bile duct, </a:t>
            </a:r>
            <a:endParaRPr lang="en-US" dirty="0"/>
          </a:p>
          <a:p>
            <a:pPr algn="l">
              <a:buNone/>
            </a:pPr>
            <a:r>
              <a:rPr lang="en-US" b="1" dirty="0"/>
              <a:t>Its associated with high </a:t>
            </a:r>
            <a:r>
              <a:rPr lang="en-US" b="1" dirty="0" err="1"/>
              <a:t>biliary</a:t>
            </a:r>
            <a:r>
              <a:rPr lang="en-US" b="1" dirty="0"/>
              <a:t> amylase in 80 % of cases because </a:t>
            </a:r>
            <a:r>
              <a:rPr lang="en-US" b="1" dirty="0" err="1"/>
              <a:t>biliary</a:t>
            </a:r>
            <a:r>
              <a:rPr lang="en-US" b="1" dirty="0"/>
              <a:t> pancreatic junction usually involved and may cause repeated pancreatitis </a:t>
            </a:r>
            <a:endParaRPr lang="en-US" dirty="0"/>
          </a:p>
          <a:p>
            <a:pPr algn="l">
              <a:buNone/>
            </a:pPr>
            <a:r>
              <a:rPr lang="en-US" b="1" dirty="0"/>
              <a:t>Diagnosed by us and confirm diagnosis by </a:t>
            </a:r>
            <a:r>
              <a:rPr lang="en-US" b="1" dirty="0" err="1"/>
              <a:t>mri</a:t>
            </a:r>
            <a:r>
              <a:rPr lang="en-US" b="1" dirty="0"/>
              <a:t> .this condition is premalignant </a:t>
            </a:r>
            <a:endParaRPr lang="en-US" dirty="0"/>
          </a:p>
          <a:p>
            <a:pPr algn="l">
              <a:buNone/>
            </a:pPr>
            <a:r>
              <a:rPr lang="en-US" b="1" dirty="0"/>
              <a:t>Treat by roux-en-y  loop of jejunum  </a:t>
            </a:r>
            <a:endParaRPr lang="en-US" dirty="0"/>
          </a:p>
          <a:p>
            <a:endParaRPr lang="ar-YE" dirty="0"/>
          </a:p>
        </p:txBody>
      </p:sp>
    </p:spTree>
  </p:cSld>
  <p:clrMapOvr>
    <a:masterClrMapping/>
  </p:clrMapOvr>
  <p:transition>
    <p:pull dir="lu"/>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YE"/>
          </a:p>
        </p:txBody>
      </p:sp>
      <p:sp>
        <p:nvSpPr>
          <p:cNvPr id="3" name="Content Placeholder 2"/>
          <p:cNvSpPr>
            <a:spLocks noGrp="1"/>
          </p:cNvSpPr>
          <p:nvPr>
            <p:ph idx="1"/>
          </p:nvPr>
        </p:nvSpPr>
        <p:spPr/>
        <p:txBody>
          <a:bodyPr/>
          <a:lstStyle/>
          <a:p>
            <a:r>
              <a:rPr lang="en-US" b="1" dirty="0" smtClean="0"/>
              <a:t> </a:t>
            </a:r>
            <a:endParaRPr lang="en-US" dirty="0" smtClean="0"/>
          </a:p>
          <a:p>
            <a:pPr algn="l">
              <a:buNone/>
            </a:pPr>
            <a:r>
              <a:rPr lang="en-US" b="1" dirty="0" smtClean="0">
                <a:solidFill>
                  <a:srgbClr val="FF0000"/>
                </a:solidFill>
              </a:rPr>
              <a:t>Types of </a:t>
            </a:r>
            <a:r>
              <a:rPr lang="en-US" b="1" dirty="0" err="1" smtClean="0">
                <a:solidFill>
                  <a:srgbClr val="FF0000"/>
                </a:solidFill>
              </a:rPr>
              <a:t>choledochal</a:t>
            </a:r>
            <a:r>
              <a:rPr lang="en-US" b="1" dirty="0" smtClean="0">
                <a:solidFill>
                  <a:srgbClr val="FF0000"/>
                </a:solidFill>
              </a:rPr>
              <a:t> cyst;</a:t>
            </a:r>
            <a:endParaRPr lang="en-US" dirty="0" smtClean="0">
              <a:solidFill>
                <a:srgbClr val="FF0000"/>
              </a:solidFill>
            </a:endParaRPr>
          </a:p>
          <a:p>
            <a:pPr algn="l">
              <a:buNone/>
            </a:pPr>
            <a:r>
              <a:rPr lang="en-US" b="1" dirty="0" err="1" smtClean="0"/>
              <a:t>TypeI</a:t>
            </a:r>
            <a:r>
              <a:rPr lang="en-US" b="1" dirty="0" smtClean="0"/>
              <a:t> ;</a:t>
            </a:r>
            <a:r>
              <a:rPr lang="en-US" b="1" dirty="0" err="1" smtClean="0"/>
              <a:t>difuse</a:t>
            </a:r>
            <a:r>
              <a:rPr lang="en-US" b="1" dirty="0" smtClean="0"/>
              <a:t> cystic  and may extend into </a:t>
            </a:r>
            <a:r>
              <a:rPr lang="en-US" b="1" dirty="0" err="1" smtClean="0"/>
              <a:t>pancrease</a:t>
            </a:r>
            <a:r>
              <a:rPr lang="en-US" b="1" dirty="0" smtClean="0"/>
              <a:t> </a:t>
            </a:r>
            <a:endParaRPr lang="en-US" dirty="0" smtClean="0"/>
          </a:p>
          <a:p>
            <a:pPr algn="l">
              <a:buNone/>
            </a:pPr>
            <a:r>
              <a:rPr lang="en-US" b="1" dirty="0" err="1" smtClean="0"/>
              <a:t>TypeII;diverticulum</a:t>
            </a:r>
            <a:r>
              <a:rPr lang="en-US" b="1" dirty="0" smtClean="0"/>
              <a:t> </a:t>
            </a:r>
            <a:r>
              <a:rPr lang="en-US" b="1" dirty="0" smtClean="0"/>
              <a:t>of </a:t>
            </a:r>
            <a:r>
              <a:rPr lang="en-US" b="1" dirty="0" smtClean="0"/>
              <a:t>CBD</a:t>
            </a:r>
            <a:endParaRPr lang="en-US" dirty="0" smtClean="0"/>
          </a:p>
          <a:p>
            <a:pPr algn="l">
              <a:buNone/>
            </a:pPr>
            <a:r>
              <a:rPr lang="en-US" b="1" dirty="0" smtClean="0"/>
              <a:t>Type III; </a:t>
            </a:r>
            <a:r>
              <a:rPr lang="en-US" b="1" dirty="0" err="1" smtClean="0"/>
              <a:t>diverticulum</a:t>
            </a:r>
            <a:r>
              <a:rPr lang="en-US" b="1" dirty="0" smtClean="0"/>
              <a:t> within pancreas </a:t>
            </a:r>
            <a:endParaRPr lang="en-US" dirty="0" smtClean="0"/>
          </a:p>
          <a:p>
            <a:pPr algn="l">
              <a:buNone/>
            </a:pPr>
            <a:r>
              <a:rPr lang="en-US" b="1" dirty="0" smtClean="0"/>
              <a:t>Type IV; extension into the liver </a:t>
            </a:r>
            <a:endParaRPr lang="en-US" dirty="0" smtClean="0"/>
          </a:p>
          <a:p>
            <a:pPr algn="l">
              <a:buNone/>
            </a:pPr>
            <a:r>
              <a:rPr lang="en-US" b="1" dirty="0" smtClean="0"/>
              <a:t>Type V; cystic dilatation of only intra hepatic duct</a:t>
            </a:r>
            <a:endParaRPr lang="en-US" dirty="0" smtClean="0"/>
          </a:p>
          <a:p>
            <a:pPr algn="l">
              <a:buNone/>
            </a:pPr>
            <a:r>
              <a:rPr lang="en-US" b="1" dirty="0" smtClean="0"/>
              <a:t>Treat by roux-en-y  loop of jejunum  </a:t>
            </a:r>
            <a:endParaRPr lang="en-US" dirty="0" smtClean="0"/>
          </a:p>
          <a:p>
            <a:endParaRPr lang="ar-YE"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YE"/>
          </a:p>
        </p:txBody>
      </p:sp>
      <p:sp>
        <p:nvSpPr>
          <p:cNvPr id="3" name="Content Placeholder 2"/>
          <p:cNvSpPr>
            <a:spLocks noGrp="1"/>
          </p:cNvSpPr>
          <p:nvPr>
            <p:ph idx="1"/>
          </p:nvPr>
        </p:nvSpPr>
        <p:spPr/>
        <p:txBody>
          <a:bodyPr>
            <a:normAutofit fontScale="92500" lnSpcReduction="10000"/>
          </a:bodyPr>
          <a:lstStyle/>
          <a:p>
            <a:pPr algn="l">
              <a:buNone/>
            </a:pPr>
            <a:r>
              <a:rPr lang="en-US" sz="4600" b="1" dirty="0">
                <a:solidFill>
                  <a:srgbClr val="C00000"/>
                </a:solidFill>
              </a:rPr>
              <a:t>Gall stones</a:t>
            </a:r>
            <a:endParaRPr lang="en-US" sz="4600" dirty="0">
              <a:solidFill>
                <a:srgbClr val="C00000"/>
              </a:solidFill>
            </a:endParaRPr>
          </a:p>
          <a:p>
            <a:pPr algn="l">
              <a:buNone/>
            </a:pPr>
            <a:r>
              <a:rPr lang="en-US" b="1" dirty="0"/>
              <a:t>Are the most common </a:t>
            </a:r>
            <a:r>
              <a:rPr lang="en-US" b="1" dirty="0" err="1"/>
              <a:t>biliary</a:t>
            </a:r>
            <a:r>
              <a:rPr lang="en-US" b="1" dirty="0"/>
              <a:t> pathology  there are </a:t>
            </a:r>
            <a:r>
              <a:rPr lang="en-US" b="1" dirty="0">
                <a:solidFill>
                  <a:srgbClr val="C00000"/>
                </a:solidFill>
              </a:rPr>
              <a:t>3 types of stones</a:t>
            </a:r>
            <a:endParaRPr lang="en-US" dirty="0">
              <a:solidFill>
                <a:srgbClr val="C00000"/>
              </a:solidFill>
            </a:endParaRPr>
          </a:p>
          <a:p>
            <a:pPr algn="l">
              <a:buNone/>
            </a:pPr>
            <a:r>
              <a:rPr lang="en-US" b="1" dirty="0"/>
              <a:t>1- </a:t>
            </a:r>
            <a:r>
              <a:rPr lang="en-US" b="1" dirty="0" err="1"/>
              <a:t>cholestrole</a:t>
            </a:r>
            <a:r>
              <a:rPr lang="en-US" b="1" dirty="0"/>
              <a:t> stones 20 % its either solitary or as a2 stones or may be multiple in which associated with strawberry  </a:t>
            </a:r>
            <a:r>
              <a:rPr lang="en-US" b="1" dirty="0" err="1"/>
              <a:t>g.b</a:t>
            </a:r>
            <a:r>
              <a:rPr lang="en-US" b="1" dirty="0"/>
              <a:t> </a:t>
            </a:r>
            <a:endParaRPr lang="en-US" dirty="0"/>
          </a:p>
          <a:p>
            <a:pPr algn="l">
              <a:buNone/>
            </a:pPr>
            <a:r>
              <a:rPr lang="en-US" b="1" dirty="0"/>
              <a:t>2- bile </a:t>
            </a:r>
            <a:r>
              <a:rPr lang="en-US" b="1" dirty="0" err="1"/>
              <a:t>bigment</a:t>
            </a:r>
            <a:r>
              <a:rPr lang="en-US" b="1" dirty="0"/>
              <a:t> 5% small ,black, irregular, multiple, and fragile</a:t>
            </a:r>
            <a:endParaRPr lang="en-US" dirty="0"/>
          </a:p>
          <a:p>
            <a:pPr algn="l">
              <a:buNone/>
            </a:pPr>
            <a:r>
              <a:rPr lang="en-US" b="1" dirty="0"/>
              <a:t>3- mixed stones 75%  multiple, faceted, </a:t>
            </a:r>
            <a:endParaRPr lang="en-US" dirty="0"/>
          </a:p>
          <a:p>
            <a:pPr algn="l">
              <a:buNone/>
            </a:pPr>
            <a:r>
              <a:rPr lang="en-US" b="1" dirty="0"/>
              <a:t>Other classification  ; cholesterol, black pigment, brown pigment </a:t>
            </a:r>
            <a:endParaRPr lang="en-US" dirty="0"/>
          </a:p>
          <a:p>
            <a:pPr algn="l">
              <a:buNone/>
            </a:pPr>
            <a:r>
              <a:rPr lang="en-US" b="1" dirty="0"/>
              <a:t>Causative factor in </a:t>
            </a:r>
            <a:r>
              <a:rPr lang="en-US" b="1" dirty="0" err="1"/>
              <a:t>g.stones</a:t>
            </a:r>
            <a:r>
              <a:rPr lang="en-US" b="1" dirty="0"/>
              <a:t> formation</a:t>
            </a:r>
            <a:endParaRPr lang="ar-YE" dirty="0"/>
          </a:p>
        </p:txBody>
      </p:sp>
    </p:spTree>
  </p:cSld>
  <p:clrMapOvr>
    <a:masterClrMapping/>
  </p:clrMapOvr>
  <p:transition>
    <p:pull dir="u"/>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YE"/>
          </a:p>
        </p:txBody>
      </p:sp>
      <p:sp>
        <p:nvSpPr>
          <p:cNvPr id="3" name="Content Placeholder 2"/>
          <p:cNvSpPr>
            <a:spLocks noGrp="1"/>
          </p:cNvSpPr>
          <p:nvPr>
            <p:ph idx="1"/>
          </p:nvPr>
        </p:nvSpPr>
        <p:spPr/>
        <p:txBody>
          <a:bodyPr>
            <a:normAutofit fontScale="85000" lnSpcReduction="20000"/>
          </a:bodyPr>
          <a:lstStyle/>
          <a:p>
            <a:pPr algn="l">
              <a:buNone/>
            </a:pPr>
            <a:r>
              <a:rPr lang="en-US" b="1" dirty="0"/>
              <a:t> </a:t>
            </a:r>
            <a:endParaRPr lang="en-US" dirty="0"/>
          </a:p>
          <a:p>
            <a:pPr algn="l">
              <a:buNone/>
            </a:pPr>
            <a:r>
              <a:rPr lang="en-US" b="1" dirty="0"/>
              <a:t>a- bile stasis b- infection c- metabolic ; solubility of cholesterol depend on the concentration of phospholipids and bile acid in bile and on the type of phospholipids and bile acid ,so any change in these 2 factors leads to precipitate insoluble cholesterol </a:t>
            </a:r>
            <a:endParaRPr lang="en-US" dirty="0"/>
          </a:p>
          <a:p>
            <a:pPr algn="l">
              <a:buNone/>
            </a:pPr>
            <a:r>
              <a:rPr lang="en-US" b="1" dirty="0"/>
              <a:t>pigments stones </a:t>
            </a:r>
            <a:endParaRPr lang="en-US" dirty="0"/>
          </a:p>
          <a:p>
            <a:pPr algn="l">
              <a:buNone/>
            </a:pPr>
            <a:r>
              <a:rPr lang="en-US" b="1" dirty="0"/>
              <a:t>contain less than 30% cholesterol ,they are 2 types  *black and brown </a:t>
            </a:r>
            <a:endParaRPr lang="en-US" dirty="0"/>
          </a:p>
          <a:p>
            <a:pPr algn="l">
              <a:buNone/>
            </a:pPr>
            <a:r>
              <a:rPr lang="en-US" b="1" dirty="0"/>
              <a:t>black  largely compose of insoluble </a:t>
            </a:r>
            <a:r>
              <a:rPr lang="en-US" b="1" dirty="0" err="1"/>
              <a:t>bilirobin</a:t>
            </a:r>
            <a:r>
              <a:rPr lang="en-US" b="1" dirty="0"/>
              <a:t> pigments  usually occur in </a:t>
            </a:r>
            <a:r>
              <a:rPr lang="en-US" b="1" dirty="0" err="1"/>
              <a:t>haemolysis</a:t>
            </a:r>
            <a:r>
              <a:rPr lang="en-US" b="1" dirty="0"/>
              <a:t> .</a:t>
            </a:r>
            <a:endParaRPr lang="en-US" dirty="0"/>
          </a:p>
          <a:p>
            <a:pPr algn="l">
              <a:buNone/>
            </a:pPr>
            <a:r>
              <a:rPr lang="en-US" b="1" dirty="0"/>
              <a:t>brown  stones </a:t>
            </a:r>
            <a:r>
              <a:rPr lang="en-US" b="1" dirty="0" err="1"/>
              <a:t>rarly</a:t>
            </a:r>
            <a:r>
              <a:rPr lang="en-US" b="1" dirty="0"/>
              <a:t> seen in the gall </a:t>
            </a:r>
            <a:r>
              <a:rPr lang="en-US" b="1" dirty="0" err="1"/>
              <a:t>blaader</a:t>
            </a:r>
            <a:r>
              <a:rPr lang="en-US" b="1" dirty="0"/>
              <a:t>  they form in bile ducts and related to bile stasis and infection</a:t>
            </a:r>
            <a:endParaRPr lang="en-US" dirty="0"/>
          </a:p>
          <a:p>
            <a:endParaRPr lang="ar-YE" dirty="0"/>
          </a:p>
        </p:txBody>
      </p:sp>
    </p:spTree>
  </p:cSld>
  <p:clrMapOvr>
    <a:masterClrMapping/>
  </p:clrMapOvr>
  <p:transition>
    <p:pull dir="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YE"/>
          </a:p>
        </p:txBody>
      </p:sp>
      <p:sp>
        <p:nvSpPr>
          <p:cNvPr id="3" name="Content Placeholder 2"/>
          <p:cNvSpPr>
            <a:spLocks noGrp="1"/>
          </p:cNvSpPr>
          <p:nvPr>
            <p:ph idx="1"/>
          </p:nvPr>
        </p:nvSpPr>
        <p:spPr/>
        <p:txBody>
          <a:bodyPr>
            <a:normAutofit/>
          </a:bodyPr>
          <a:lstStyle/>
          <a:p>
            <a:r>
              <a:rPr lang="en-US" b="1" dirty="0"/>
              <a:t> </a:t>
            </a:r>
            <a:endParaRPr lang="en-US" dirty="0"/>
          </a:p>
          <a:p>
            <a:pPr algn="l">
              <a:buNone/>
            </a:pPr>
            <a:r>
              <a:rPr lang="en-US" b="1" dirty="0"/>
              <a:t>the effect and complication of gall stones</a:t>
            </a:r>
            <a:endParaRPr lang="en-US" dirty="0"/>
          </a:p>
          <a:p>
            <a:pPr algn="l">
              <a:buNone/>
            </a:pPr>
            <a:r>
              <a:rPr lang="en-US" b="1" dirty="0"/>
              <a:t>in the</a:t>
            </a:r>
            <a:r>
              <a:rPr lang="en-US" b="1" dirty="0">
                <a:latin typeface="Copperplate Gothic Bold" pitchFamily="34" charset="0"/>
              </a:rPr>
              <a:t> </a:t>
            </a:r>
            <a:r>
              <a:rPr lang="en-US" b="1" dirty="0" err="1">
                <a:latin typeface="Copperplate Gothic Bold" pitchFamily="34" charset="0"/>
              </a:rPr>
              <a:t>g.b</a:t>
            </a:r>
            <a:r>
              <a:rPr lang="en-US" b="1" dirty="0"/>
              <a:t>;;; * silent stones  * acute </a:t>
            </a:r>
            <a:r>
              <a:rPr lang="en-US" b="1" dirty="0" err="1"/>
              <a:t>cholecystitis</a:t>
            </a:r>
            <a:r>
              <a:rPr lang="en-US" b="1" dirty="0"/>
              <a:t>  * chronic </a:t>
            </a:r>
            <a:r>
              <a:rPr lang="en-US" b="1" dirty="0" err="1"/>
              <a:t>cholecystitis</a:t>
            </a:r>
            <a:r>
              <a:rPr lang="en-US" b="1" dirty="0"/>
              <a:t>  *gangrene * perforation** </a:t>
            </a:r>
            <a:r>
              <a:rPr lang="en-US" b="1" dirty="0" err="1"/>
              <a:t>empyemia</a:t>
            </a:r>
            <a:r>
              <a:rPr lang="en-US" b="1" dirty="0"/>
              <a:t>  * </a:t>
            </a:r>
            <a:r>
              <a:rPr lang="en-US" b="1" dirty="0" err="1"/>
              <a:t>mucocele</a:t>
            </a:r>
            <a:r>
              <a:rPr lang="en-US" b="1" dirty="0"/>
              <a:t>  * carcinoma </a:t>
            </a:r>
            <a:endParaRPr lang="en-US" dirty="0"/>
          </a:p>
          <a:p>
            <a:pPr algn="l">
              <a:buNone/>
            </a:pPr>
            <a:r>
              <a:rPr lang="en-US" b="1" dirty="0"/>
              <a:t>in the bile ducts;;;;* obstructive jaundice * </a:t>
            </a:r>
            <a:r>
              <a:rPr lang="en-US" b="1" dirty="0" err="1"/>
              <a:t>cholengitis</a:t>
            </a:r>
            <a:r>
              <a:rPr lang="en-US" b="1" dirty="0"/>
              <a:t>  * acute pancreatitis </a:t>
            </a:r>
            <a:endParaRPr lang="en-US" dirty="0"/>
          </a:p>
          <a:p>
            <a:pPr algn="l">
              <a:buNone/>
            </a:pPr>
            <a:r>
              <a:rPr lang="en-US" b="1" dirty="0"/>
              <a:t>in the intestine  --*acute intestinal obstruction ( gall stone illus)</a:t>
            </a:r>
            <a:endParaRPr lang="en-US" dirty="0"/>
          </a:p>
          <a:p>
            <a:endParaRPr lang="ar-YE" dirty="0"/>
          </a:p>
        </p:txBody>
      </p:sp>
    </p:spTree>
  </p:cSld>
  <p:clrMapOvr>
    <a:masterClrMapping/>
  </p:clrMapOvr>
  <p:transition>
    <p:pull/>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YE"/>
          </a:p>
        </p:txBody>
      </p:sp>
      <p:sp>
        <p:nvSpPr>
          <p:cNvPr id="3" name="Content Placeholder 2"/>
          <p:cNvSpPr>
            <a:spLocks noGrp="1"/>
          </p:cNvSpPr>
          <p:nvPr>
            <p:ph idx="1"/>
          </p:nvPr>
        </p:nvSpPr>
        <p:spPr/>
        <p:txBody>
          <a:bodyPr>
            <a:normAutofit fontScale="92500" lnSpcReduction="20000"/>
          </a:bodyPr>
          <a:lstStyle/>
          <a:p>
            <a:pPr algn="l">
              <a:buNone/>
            </a:pPr>
            <a:r>
              <a:rPr lang="en-US" b="1" dirty="0">
                <a:solidFill>
                  <a:srgbClr val="C00000"/>
                </a:solidFill>
              </a:rPr>
              <a:t>acute calculus  </a:t>
            </a:r>
            <a:r>
              <a:rPr lang="en-US" b="1" dirty="0" err="1">
                <a:solidFill>
                  <a:srgbClr val="C00000"/>
                </a:solidFill>
              </a:rPr>
              <a:t>cholecystitis</a:t>
            </a:r>
            <a:endParaRPr lang="en-US" dirty="0">
              <a:solidFill>
                <a:srgbClr val="C00000"/>
              </a:solidFill>
            </a:endParaRPr>
          </a:p>
          <a:p>
            <a:pPr algn="l">
              <a:buNone/>
            </a:pPr>
            <a:r>
              <a:rPr lang="en-US" b="1" dirty="0"/>
              <a:t>this due to impaction of gall stone to the out let of </a:t>
            </a:r>
            <a:r>
              <a:rPr lang="en-US" b="1" dirty="0" err="1"/>
              <a:t>g.b</a:t>
            </a:r>
            <a:r>
              <a:rPr lang="en-US" b="1" dirty="0"/>
              <a:t> ( cystic duct)  so pt </a:t>
            </a:r>
            <a:r>
              <a:rPr lang="en-US" b="1" dirty="0" err="1"/>
              <a:t>complaing</a:t>
            </a:r>
            <a:r>
              <a:rPr lang="en-US" b="1" dirty="0"/>
              <a:t> from pain in </a:t>
            </a:r>
            <a:r>
              <a:rPr lang="en-US" b="1" dirty="0" err="1"/>
              <a:t>rt</a:t>
            </a:r>
            <a:r>
              <a:rPr lang="en-US" b="1" dirty="0"/>
              <a:t> </a:t>
            </a:r>
            <a:r>
              <a:rPr lang="en-US" b="1" dirty="0" err="1"/>
              <a:t>hypochondrium</a:t>
            </a:r>
            <a:r>
              <a:rPr lang="en-US" b="1" dirty="0"/>
              <a:t> area .colicky in nature because of obstruction , fever, nausea , vomiting, </a:t>
            </a:r>
            <a:endParaRPr lang="en-US" dirty="0"/>
          </a:p>
          <a:p>
            <a:pPr algn="l">
              <a:buNone/>
            </a:pPr>
            <a:r>
              <a:rPr lang="en-US" b="1" dirty="0">
                <a:latin typeface="Copperplate Gothic Bold" pitchFamily="34" charset="0"/>
              </a:rPr>
              <a:t>o/e</a:t>
            </a:r>
            <a:r>
              <a:rPr lang="en-US" b="1" dirty="0"/>
              <a:t> tender upper abdomen often palpable mass may feel because of distended </a:t>
            </a:r>
            <a:r>
              <a:rPr lang="en-US" b="1" dirty="0" err="1"/>
              <a:t>g.b</a:t>
            </a:r>
            <a:r>
              <a:rPr lang="en-US" b="1" dirty="0"/>
              <a:t> and </a:t>
            </a:r>
            <a:r>
              <a:rPr lang="en-US" b="1" dirty="0" err="1"/>
              <a:t>omentum</a:t>
            </a:r>
            <a:r>
              <a:rPr lang="en-US" b="1" dirty="0"/>
              <a:t> surround it . if obstruction not relived  there may be </a:t>
            </a:r>
            <a:r>
              <a:rPr lang="en-US" b="1" dirty="0" err="1"/>
              <a:t>empyemia</a:t>
            </a:r>
            <a:r>
              <a:rPr lang="en-US" b="1" dirty="0"/>
              <a:t> or even perforation of </a:t>
            </a:r>
            <a:r>
              <a:rPr lang="en-US" b="1" dirty="0" err="1"/>
              <a:t>g.b</a:t>
            </a:r>
            <a:r>
              <a:rPr lang="en-US" b="1" dirty="0"/>
              <a:t> will occur. </a:t>
            </a:r>
            <a:endParaRPr lang="en-US" dirty="0"/>
          </a:p>
          <a:p>
            <a:pPr algn="l">
              <a:buNone/>
            </a:pPr>
            <a:r>
              <a:rPr lang="en-US" b="1" dirty="0" err="1">
                <a:latin typeface="Copperplate Gothic Bold" pitchFamily="34" charset="0"/>
              </a:rPr>
              <a:t>d.d</a:t>
            </a:r>
            <a:r>
              <a:rPr lang="en-US" b="1" dirty="0">
                <a:latin typeface="Copperplate Gothic Bold" pitchFamily="34" charset="0"/>
              </a:rPr>
              <a:t> </a:t>
            </a:r>
            <a:r>
              <a:rPr lang="en-US" b="1" dirty="0"/>
              <a:t>   -- 1- acute appendicitis  2- perforated  </a:t>
            </a:r>
            <a:r>
              <a:rPr lang="en-US" b="1" dirty="0" err="1"/>
              <a:t>d.u</a:t>
            </a:r>
            <a:r>
              <a:rPr lang="en-US" b="1" dirty="0"/>
              <a:t>  3-  acute pancreatitis  4-  </a:t>
            </a:r>
            <a:r>
              <a:rPr lang="en-US" b="1" dirty="0" err="1"/>
              <a:t>rt</a:t>
            </a:r>
            <a:r>
              <a:rPr lang="en-US" b="1" dirty="0"/>
              <a:t> side basal pneumonia  5- coronary thrombosis.</a:t>
            </a:r>
            <a:endParaRPr lang="en-US" dirty="0"/>
          </a:p>
          <a:p>
            <a:endParaRPr lang="ar-YE" dirty="0"/>
          </a:p>
        </p:txBody>
      </p:sp>
    </p:spTree>
  </p:cSld>
  <p:clrMapOvr>
    <a:masterClrMapping/>
  </p:clrMapOvr>
  <p:transition>
    <p:diamond/>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YE"/>
          </a:p>
        </p:txBody>
      </p:sp>
      <p:sp>
        <p:nvSpPr>
          <p:cNvPr id="3" name="Content Placeholder 2"/>
          <p:cNvSpPr>
            <a:spLocks noGrp="1"/>
          </p:cNvSpPr>
          <p:nvPr>
            <p:ph idx="1"/>
          </p:nvPr>
        </p:nvSpPr>
        <p:spPr/>
        <p:txBody>
          <a:bodyPr>
            <a:normAutofit fontScale="70000" lnSpcReduction="20000"/>
          </a:bodyPr>
          <a:lstStyle/>
          <a:p>
            <a:pPr algn="l">
              <a:buNone/>
            </a:pPr>
            <a:r>
              <a:rPr lang="en-US" b="1" dirty="0"/>
              <a:t> </a:t>
            </a:r>
            <a:endParaRPr lang="en-US" dirty="0"/>
          </a:p>
          <a:p>
            <a:pPr algn="l">
              <a:buNone/>
            </a:pPr>
            <a:r>
              <a:rPr lang="en-US" b="1" dirty="0">
                <a:solidFill>
                  <a:srgbClr val="FF0000"/>
                </a:solidFill>
              </a:rPr>
              <a:t>Treatment</a:t>
            </a:r>
            <a:endParaRPr lang="en-US" dirty="0">
              <a:solidFill>
                <a:srgbClr val="FF0000"/>
              </a:solidFill>
            </a:endParaRPr>
          </a:p>
          <a:p>
            <a:pPr algn="l">
              <a:buNone/>
            </a:pPr>
            <a:r>
              <a:rPr lang="en-US" b="1" dirty="0"/>
              <a:t>Conservative treatment fallow by </a:t>
            </a:r>
            <a:r>
              <a:rPr lang="en-US" b="1" dirty="0" err="1"/>
              <a:t>cholecystactomy</a:t>
            </a:r>
            <a:r>
              <a:rPr lang="en-US" b="1" dirty="0"/>
              <a:t> </a:t>
            </a:r>
            <a:endParaRPr lang="en-US" dirty="0"/>
          </a:p>
          <a:p>
            <a:pPr algn="l">
              <a:buNone/>
            </a:pPr>
            <a:r>
              <a:rPr lang="en-US" b="1" dirty="0"/>
              <a:t>90% of patients will response to treatment  which include </a:t>
            </a:r>
            <a:endParaRPr lang="en-US" dirty="0"/>
          </a:p>
          <a:p>
            <a:pPr algn="l">
              <a:buNone/>
            </a:pPr>
            <a:r>
              <a:rPr lang="en-US" b="1" dirty="0"/>
              <a:t>*</a:t>
            </a:r>
            <a:r>
              <a:rPr lang="en-US" b="1" dirty="0" err="1"/>
              <a:t>nasogastric</a:t>
            </a:r>
            <a:r>
              <a:rPr lang="en-US" b="1" dirty="0"/>
              <a:t> aspiration and </a:t>
            </a:r>
            <a:r>
              <a:rPr lang="en-US" b="1" dirty="0" err="1"/>
              <a:t>i.v</a:t>
            </a:r>
            <a:r>
              <a:rPr lang="en-US" b="1" dirty="0"/>
              <a:t> fluid </a:t>
            </a:r>
            <a:endParaRPr lang="en-US" dirty="0"/>
          </a:p>
          <a:p>
            <a:pPr algn="l">
              <a:buNone/>
            </a:pPr>
            <a:r>
              <a:rPr lang="en-US" b="1" dirty="0"/>
              <a:t>* analgesia</a:t>
            </a:r>
            <a:endParaRPr lang="en-US" dirty="0"/>
          </a:p>
          <a:p>
            <a:pPr algn="l">
              <a:buNone/>
            </a:pPr>
            <a:r>
              <a:rPr lang="en-US" b="1" dirty="0"/>
              <a:t>* antibiotics  brood spectrum </a:t>
            </a:r>
            <a:r>
              <a:rPr lang="en-US" b="1" dirty="0" err="1"/>
              <a:t>a.b</a:t>
            </a:r>
            <a:r>
              <a:rPr lang="en-US" b="1" dirty="0"/>
              <a:t> </a:t>
            </a:r>
            <a:r>
              <a:rPr lang="en-US" b="1" dirty="0" err="1"/>
              <a:t>e.g</a:t>
            </a:r>
            <a:r>
              <a:rPr lang="en-US" b="1" dirty="0"/>
              <a:t> </a:t>
            </a:r>
            <a:r>
              <a:rPr lang="en-US" b="1" dirty="0" err="1"/>
              <a:t>cefazolin</a:t>
            </a:r>
            <a:endParaRPr lang="en-US" dirty="0"/>
          </a:p>
          <a:p>
            <a:pPr algn="l">
              <a:buNone/>
            </a:pPr>
            <a:r>
              <a:rPr lang="en-US" b="1" dirty="0"/>
              <a:t>*after subsiding inflammation  then </a:t>
            </a:r>
            <a:r>
              <a:rPr lang="en-US" b="1" dirty="0" err="1"/>
              <a:t>cholecystectomy</a:t>
            </a:r>
            <a:r>
              <a:rPr lang="en-US" b="1" dirty="0"/>
              <a:t> may be performed  later on .</a:t>
            </a:r>
            <a:endParaRPr lang="en-US" dirty="0"/>
          </a:p>
          <a:p>
            <a:pPr algn="l">
              <a:buNone/>
            </a:pPr>
            <a:r>
              <a:rPr lang="en-US" b="1" dirty="0">
                <a:solidFill>
                  <a:srgbClr val="FF0000"/>
                </a:solidFill>
              </a:rPr>
              <a:t>Conservative management must be stop </a:t>
            </a:r>
            <a:r>
              <a:rPr lang="en-US" b="1" dirty="0"/>
              <a:t>when the temp. increase ,pain ,,and mass increase in this condition </a:t>
            </a:r>
            <a:r>
              <a:rPr lang="en-US" b="1" dirty="0" err="1"/>
              <a:t>percutanous</a:t>
            </a:r>
            <a:r>
              <a:rPr lang="en-US" b="1" dirty="0"/>
              <a:t> </a:t>
            </a:r>
            <a:r>
              <a:rPr lang="en-US" b="1" dirty="0" err="1"/>
              <a:t>cholecustostomy</a:t>
            </a:r>
            <a:r>
              <a:rPr lang="en-US" b="1" dirty="0"/>
              <a:t> done under u/s control will resolve symptoms and later </a:t>
            </a:r>
            <a:r>
              <a:rPr lang="en-US" b="1" dirty="0" err="1"/>
              <a:t>cholecystectomy</a:t>
            </a:r>
            <a:r>
              <a:rPr lang="en-US" b="1" dirty="0"/>
              <a:t> . </a:t>
            </a:r>
            <a:endParaRPr lang="en-US" dirty="0"/>
          </a:p>
          <a:p>
            <a:pPr algn="l">
              <a:buNone/>
            </a:pPr>
            <a:r>
              <a:rPr lang="en-US" b="1" dirty="0"/>
              <a:t>Some surgeons advocate urgent operation within 48 hours of acute attack ,good results we obtain if a good and experience surgeon .conversion rate of laparoscopic </a:t>
            </a:r>
            <a:r>
              <a:rPr lang="en-US" b="1" dirty="0" err="1"/>
              <a:t>cholecystactomy</a:t>
            </a:r>
            <a:r>
              <a:rPr lang="en-US" b="1" dirty="0"/>
              <a:t> 5 times in acute inflammation.</a:t>
            </a:r>
            <a:endParaRPr lang="ar-YE" dirty="0"/>
          </a:p>
        </p:txBody>
      </p:sp>
    </p:spTree>
  </p:cSld>
  <p:clrMapOvr>
    <a:masterClrMapping/>
  </p:clrMapOvr>
  <p:transition>
    <p:strips dir="ru"/>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YE"/>
          </a:p>
        </p:txBody>
      </p:sp>
      <p:sp>
        <p:nvSpPr>
          <p:cNvPr id="3" name="Content Placeholder 2"/>
          <p:cNvSpPr>
            <a:spLocks noGrp="1"/>
          </p:cNvSpPr>
          <p:nvPr>
            <p:ph idx="1"/>
          </p:nvPr>
        </p:nvSpPr>
        <p:spPr/>
        <p:txBody>
          <a:bodyPr>
            <a:normAutofit fontScale="92500" lnSpcReduction="20000"/>
          </a:bodyPr>
          <a:lstStyle/>
          <a:p>
            <a:pPr algn="l">
              <a:buNone/>
            </a:pPr>
            <a:r>
              <a:rPr lang="en-US" dirty="0"/>
              <a:t> </a:t>
            </a:r>
          </a:p>
          <a:p>
            <a:pPr algn="l">
              <a:buNone/>
            </a:pPr>
            <a:r>
              <a:rPr lang="en-US" b="1" dirty="0">
                <a:solidFill>
                  <a:srgbClr val="FF0000"/>
                </a:solidFill>
              </a:rPr>
              <a:t>ANATOMY AND PHYSIOLOGY</a:t>
            </a:r>
            <a:endParaRPr lang="en-US" dirty="0">
              <a:solidFill>
                <a:srgbClr val="FF0000"/>
              </a:solidFill>
            </a:endParaRPr>
          </a:p>
          <a:p>
            <a:pPr algn="l">
              <a:buNone/>
            </a:pPr>
            <a:r>
              <a:rPr lang="en-US" b="1" dirty="0">
                <a:solidFill>
                  <a:srgbClr val="0070C0"/>
                </a:solidFill>
              </a:rPr>
              <a:t>The gall bladder </a:t>
            </a:r>
            <a:r>
              <a:rPr lang="en-US" b="1" dirty="0"/>
              <a:t>is pear shaped ,7.5 – 12 cm long. normal capacity 50 ml but it capable to distension in certain  pathological conditions .</a:t>
            </a:r>
            <a:endParaRPr lang="en-US" dirty="0"/>
          </a:p>
          <a:p>
            <a:pPr algn="l">
              <a:buNone/>
            </a:pPr>
            <a:r>
              <a:rPr lang="en-US" b="1" dirty="0"/>
              <a:t>Anatomical division are funds ,body, neck that terminate in narrow </a:t>
            </a:r>
            <a:r>
              <a:rPr lang="en-US" b="1" dirty="0" err="1"/>
              <a:t>infindibulum</a:t>
            </a:r>
            <a:r>
              <a:rPr lang="en-US" b="1" dirty="0"/>
              <a:t> cystic duct ; 3cm in length but variable ,lumen 1-3 mm diameter ,mucosa of duct arrange in spiral form producing valve of </a:t>
            </a:r>
            <a:r>
              <a:rPr lang="en-US" b="1" dirty="0" err="1"/>
              <a:t>heister</a:t>
            </a:r>
            <a:r>
              <a:rPr lang="en-US" b="1" dirty="0"/>
              <a:t>  .</a:t>
            </a:r>
            <a:endParaRPr lang="en-US" dirty="0"/>
          </a:p>
          <a:p>
            <a:pPr algn="l">
              <a:buNone/>
            </a:pPr>
            <a:r>
              <a:rPr lang="en-US" b="1" dirty="0">
                <a:solidFill>
                  <a:srgbClr val="0070C0"/>
                </a:solidFill>
              </a:rPr>
              <a:t>Common hepatic duct; </a:t>
            </a:r>
            <a:r>
              <a:rPr lang="en-US" b="1" dirty="0"/>
              <a:t>usually less than 2.5 cm long its form by union of </a:t>
            </a:r>
            <a:r>
              <a:rPr lang="en-US" b="1" dirty="0" err="1"/>
              <a:t>rt</a:t>
            </a:r>
            <a:r>
              <a:rPr lang="en-US" b="1" dirty="0"/>
              <a:t> and lf hepatic ducts its join with cystic duct to form common bile duct  in 80 % supra duodenum </a:t>
            </a:r>
            <a:endParaRPr lang="en-US" dirty="0"/>
          </a:p>
          <a:p>
            <a:endParaRPr lang="ar-YE" dirty="0"/>
          </a:p>
        </p:txBody>
      </p:sp>
    </p:spTree>
  </p:cSld>
  <p:clrMapOvr>
    <a:masterClrMapping/>
  </p:clrMapOvr>
  <p:transition>
    <p:pull dir="d"/>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YE"/>
          </a:p>
        </p:txBody>
      </p:sp>
      <p:sp>
        <p:nvSpPr>
          <p:cNvPr id="3" name="Content Placeholder 2"/>
          <p:cNvSpPr>
            <a:spLocks noGrp="1"/>
          </p:cNvSpPr>
          <p:nvPr>
            <p:ph idx="1"/>
          </p:nvPr>
        </p:nvSpPr>
        <p:spPr/>
        <p:txBody>
          <a:bodyPr>
            <a:normAutofit fontScale="77500" lnSpcReduction="20000"/>
          </a:bodyPr>
          <a:lstStyle/>
          <a:p>
            <a:r>
              <a:rPr lang="en-US" b="1" dirty="0"/>
              <a:t> </a:t>
            </a:r>
            <a:endParaRPr lang="en-US" dirty="0"/>
          </a:p>
          <a:p>
            <a:pPr algn="l">
              <a:buNone/>
            </a:pPr>
            <a:r>
              <a:rPr lang="en-US" b="1" dirty="0" err="1">
                <a:solidFill>
                  <a:srgbClr val="FF0000"/>
                </a:solidFill>
              </a:rPr>
              <a:t>Mucocele</a:t>
            </a:r>
            <a:r>
              <a:rPr lang="en-US" b="1" dirty="0">
                <a:solidFill>
                  <a:srgbClr val="FF0000"/>
                </a:solidFill>
              </a:rPr>
              <a:t> of gall bladder</a:t>
            </a:r>
            <a:endParaRPr lang="en-US" dirty="0">
              <a:solidFill>
                <a:srgbClr val="FF0000"/>
              </a:solidFill>
            </a:endParaRPr>
          </a:p>
          <a:p>
            <a:pPr algn="l">
              <a:buNone/>
            </a:pPr>
            <a:r>
              <a:rPr lang="en-US" b="1" dirty="0"/>
              <a:t>This condition occur when there is obstruction  of cystic duct by stone or tumor  in which </a:t>
            </a:r>
            <a:r>
              <a:rPr lang="en-US" b="1" dirty="0" err="1"/>
              <a:t>g,b</a:t>
            </a:r>
            <a:r>
              <a:rPr lang="en-US" b="1" dirty="0"/>
              <a:t> filled with mucous that secreted from </a:t>
            </a:r>
            <a:r>
              <a:rPr lang="en-US" b="1" dirty="0" err="1"/>
              <a:t>g.b</a:t>
            </a:r>
            <a:r>
              <a:rPr lang="en-US" b="1" dirty="0"/>
              <a:t> mucous epithelium  contain of </a:t>
            </a:r>
            <a:r>
              <a:rPr lang="en-US" b="1" dirty="0" err="1"/>
              <a:t>g.b</a:t>
            </a:r>
            <a:r>
              <a:rPr lang="en-US" b="1" dirty="0"/>
              <a:t> remain sterile .</a:t>
            </a:r>
            <a:r>
              <a:rPr lang="en-US" b="1" dirty="0" err="1"/>
              <a:t>gb</a:t>
            </a:r>
            <a:r>
              <a:rPr lang="en-US" b="1" dirty="0"/>
              <a:t> may become palpable.</a:t>
            </a:r>
            <a:endParaRPr lang="en-US" dirty="0"/>
          </a:p>
          <a:p>
            <a:pPr algn="l">
              <a:buNone/>
            </a:pPr>
            <a:r>
              <a:rPr lang="en-US" b="1" dirty="0" err="1">
                <a:solidFill>
                  <a:srgbClr val="FF0000"/>
                </a:solidFill>
              </a:rPr>
              <a:t>Empyema</a:t>
            </a:r>
            <a:r>
              <a:rPr lang="en-US" b="1" dirty="0">
                <a:solidFill>
                  <a:srgbClr val="FF0000"/>
                </a:solidFill>
              </a:rPr>
              <a:t> </a:t>
            </a:r>
            <a:r>
              <a:rPr lang="en-US" b="1" dirty="0">
                <a:solidFill>
                  <a:srgbClr val="FF0000"/>
                </a:solidFill>
                <a:latin typeface="Copperplate Gothic Bold" pitchFamily="34" charset="0"/>
              </a:rPr>
              <a:t>of </a:t>
            </a:r>
            <a:r>
              <a:rPr lang="en-US" b="1" dirty="0" smtClean="0">
                <a:solidFill>
                  <a:srgbClr val="FF0000"/>
                </a:solidFill>
                <a:latin typeface="Copperplate Gothic Bold" pitchFamily="34" charset="0"/>
              </a:rPr>
              <a:t> </a:t>
            </a:r>
            <a:r>
              <a:rPr lang="en-US" b="1" dirty="0" err="1" smtClean="0">
                <a:solidFill>
                  <a:srgbClr val="FF0000"/>
                </a:solidFill>
                <a:latin typeface="Copperplate Gothic Bold" pitchFamily="34" charset="0"/>
              </a:rPr>
              <a:t>g,b</a:t>
            </a:r>
            <a:endParaRPr lang="en-US" dirty="0">
              <a:solidFill>
                <a:srgbClr val="FF0000"/>
              </a:solidFill>
              <a:latin typeface="Copperplate Gothic Bold" pitchFamily="34" charset="0"/>
            </a:endParaRPr>
          </a:p>
          <a:p>
            <a:pPr algn="l">
              <a:buNone/>
            </a:pPr>
            <a:r>
              <a:rPr lang="en-US" b="1" dirty="0" err="1"/>
              <a:t>g.b</a:t>
            </a:r>
            <a:r>
              <a:rPr lang="en-US" b="1" dirty="0"/>
              <a:t> filled with pus .it may be due to  a sequel of acute </a:t>
            </a:r>
            <a:r>
              <a:rPr lang="en-US" b="1" dirty="0" err="1"/>
              <a:t>cholecystitis</a:t>
            </a:r>
            <a:r>
              <a:rPr lang="en-US" b="1" dirty="0"/>
              <a:t>  or </a:t>
            </a:r>
            <a:r>
              <a:rPr lang="en-US" b="1" dirty="0" err="1"/>
              <a:t>mucocele</a:t>
            </a:r>
            <a:r>
              <a:rPr lang="en-US" b="1" dirty="0"/>
              <a:t> become infected ,treatment is drainage and later </a:t>
            </a:r>
            <a:r>
              <a:rPr lang="en-US" b="1" dirty="0" err="1"/>
              <a:t>cholecystectomy</a:t>
            </a:r>
            <a:r>
              <a:rPr lang="en-US" b="1" dirty="0"/>
              <a:t>.</a:t>
            </a:r>
            <a:endParaRPr lang="en-US" dirty="0"/>
          </a:p>
          <a:p>
            <a:pPr algn="l">
              <a:buNone/>
            </a:pPr>
            <a:r>
              <a:rPr lang="ar-YE" b="1" dirty="0"/>
              <a:t> </a:t>
            </a:r>
            <a:endParaRPr lang="en-US" dirty="0"/>
          </a:p>
          <a:p>
            <a:pPr algn="l">
              <a:buNone/>
            </a:pPr>
            <a:r>
              <a:rPr lang="en-US" b="1" dirty="0" err="1">
                <a:solidFill>
                  <a:srgbClr val="FF0000"/>
                </a:solidFill>
              </a:rPr>
              <a:t>Acalculous</a:t>
            </a:r>
            <a:r>
              <a:rPr lang="en-US" b="1" dirty="0">
                <a:solidFill>
                  <a:srgbClr val="FF0000"/>
                </a:solidFill>
              </a:rPr>
              <a:t> </a:t>
            </a:r>
            <a:r>
              <a:rPr lang="en-US" b="1" dirty="0" err="1">
                <a:solidFill>
                  <a:srgbClr val="FF0000"/>
                </a:solidFill>
              </a:rPr>
              <a:t>cholecystitis</a:t>
            </a:r>
            <a:endParaRPr lang="en-US" dirty="0">
              <a:solidFill>
                <a:srgbClr val="FF0000"/>
              </a:solidFill>
            </a:endParaRPr>
          </a:p>
          <a:p>
            <a:pPr algn="l">
              <a:buNone/>
            </a:pPr>
            <a:r>
              <a:rPr lang="en-US" b="1" dirty="0"/>
              <a:t>This condition occur in patients recovery from major surgery ,trauma,  and burn ,</a:t>
            </a:r>
            <a:endParaRPr lang="en-US" dirty="0"/>
          </a:p>
          <a:p>
            <a:pPr algn="l">
              <a:buNone/>
            </a:pPr>
            <a:r>
              <a:rPr lang="en-US" b="1" dirty="0"/>
              <a:t>There is high rate of miss diagnosis and carry high rate of mortality rate.</a:t>
            </a:r>
            <a:endParaRPr lang="en-US" dirty="0"/>
          </a:p>
          <a:p>
            <a:endParaRPr lang="ar-YE" dirty="0"/>
          </a:p>
        </p:txBody>
      </p:sp>
    </p:spTree>
  </p:cSld>
  <p:clrMapOvr>
    <a:masterClrMapping/>
  </p:clrMapOvr>
  <p:transition>
    <p:split orient="vert"/>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YE"/>
          </a:p>
        </p:txBody>
      </p:sp>
      <p:sp>
        <p:nvSpPr>
          <p:cNvPr id="3" name="Content Placeholder 2"/>
          <p:cNvSpPr>
            <a:spLocks noGrp="1"/>
          </p:cNvSpPr>
          <p:nvPr>
            <p:ph idx="1"/>
          </p:nvPr>
        </p:nvSpPr>
        <p:spPr/>
        <p:txBody>
          <a:bodyPr>
            <a:normAutofit fontScale="62500" lnSpcReduction="20000"/>
          </a:bodyPr>
          <a:lstStyle/>
          <a:p>
            <a:r>
              <a:rPr lang="en-US" b="1" dirty="0"/>
              <a:t> </a:t>
            </a:r>
            <a:endParaRPr lang="en-US" dirty="0"/>
          </a:p>
          <a:p>
            <a:pPr algn="l">
              <a:buNone/>
            </a:pPr>
            <a:r>
              <a:rPr lang="en-US" b="1" dirty="0" err="1">
                <a:solidFill>
                  <a:srgbClr val="FF0000"/>
                </a:solidFill>
              </a:rPr>
              <a:t>Cholecystactom</a:t>
            </a:r>
            <a:r>
              <a:rPr lang="en-US" b="1" dirty="0" err="1"/>
              <a:t>y</a:t>
            </a:r>
            <a:endParaRPr lang="en-US" dirty="0"/>
          </a:p>
          <a:p>
            <a:pPr algn="l">
              <a:buNone/>
            </a:pPr>
            <a:r>
              <a:rPr lang="en-US" b="1" dirty="0"/>
              <a:t>Preparation for surgery—1- assess fitness of pt to general anesthesia   which include investigation to assess ,</a:t>
            </a:r>
            <a:r>
              <a:rPr lang="en-US" b="1" dirty="0" err="1"/>
              <a:t>c.v.s</a:t>
            </a:r>
            <a:r>
              <a:rPr lang="en-US" b="1" dirty="0"/>
              <a:t>.  respiratory system,, liver function test  blood coagulation, prophylactic antibiotic ,heparin sc or anti embolus stoking </a:t>
            </a:r>
            <a:endParaRPr lang="en-US" dirty="0"/>
          </a:p>
          <a:p>
            <a:pPr algn="l">
              <a:buNone/>
            </a:pPr>
            <a:r>
              <a:rPr lang="en-US" b="1" dirty="0"/>
              <a:t>Sign a consent  after explain to the pt why, when ,where and who to do the operation and intra and post operative complication that may occur.</a:t>
            </a:r>
            <a:endParaRPr lang="en-US" dirty="0"/>
          </a:p>
          <a:p>
            <a:pPr algn="l">
              <a:buNone/>
            </a:pPr>
            <a:r>
              <a:rPr lang="en-US" b="1" dirty="0">
                <a:solidFill>
                  <a:srgbClr val="FF0000"/>
                </a:solidFill>
              </a:rPr>
              <a:t>Open procedure</a:t>
            </a:r>
            <a:endParaRPr lang="en-US" dirty="0">
              <a:solidFill>
                <a:srgbClr val="FF0000"/>
              </a:solidFill>
            </a:endParaRPr>
          </a:p>
          <a:p>
            <a:pPr algn="l">
              <a:buNone/>
            </a:pPr>
            <a:r>
              <a:rPr lang="en-US" b="1" dirty="0">
                <a:solidFill>
                  <a:srgbClr val="FF0000"/>
                </a:solidFill>
              </a:rPr>
              <a:t>Laparoscopic procedure</a:t>
            </a:r>
            <a:r>
              <a:rPr lang="en-US" b="1" dirty="0"/>
              <a:t> </a:t>
            </a:r>
            <a:endParaRPr lang="en-US" dirty="0"/>
          </a:p>
          <a:p>
            <a:pPr algn="l">
              <a:buNone/>
            </a:pPr>
            <a:r>
              <a:rPr lang="en-US" b="1" dirty="0">
                <a:solidFill>
                  <a:srgbClr val="0070C0"/>
                </a:solidFill>
              </a:rPr>
              <a:t>Some golden role in case of difficulty</a:t>
            </a:r>
            <a:r>
              <a:rPr lang="en-US" b="1" dirty="0"/>
              <a:t> </a:t>
            </a:r>
            <a:endParaRPr lang="en-US" dirty="0"/>
          </a:p>
          <a:p>
            <a:pPr algn="l">
              <a:buNone/>
            </a:pPr>
            <a:r>
              <a:rPr lang="en-US" b="1" dirty="0"/>
              <a:t>1- when anatomy of </a:t>
            </a:r>
            <a:r>
              <a:rPr lang="en-US" b="1" dirty="0" err="1"/>
              <a:t>calot</a:t>
            </a:r>
            <a:r>
              <a:rPr lang="en-US" b="1" dirty="0"/>
              <a:t> triangle is un clear  blind dissection should stop</a:t>
            </a:r>
            <a:endParaRPr lang="en-US" dirty="0"/>
          </a:p>
          <a:p>
            <a:pPr algn="l">
              <a:buNone/>
            </a:pPr>
            <a:r>
              <a:rPr lang="en-US" b="1" dirty="0"/>
              <a:t>2- bleeding near the triangle should control by pressure not by blind clamp</a:t>
            </a:r>
            <a:endParaRPr lang="en-US" dirty="0"/>
          </a:p>
          <a:p>
            <a:pPr algn="l">
              <a:buNone/>
            </a:pPr>
            <a:r>
              <a:rPr lang="en-US" b="1" dirty="0"/>
              <a:t>3-when there is a doubt about the anatomy funds first </a:t>
            </a:r>
            <a:r>
              <a:rPr lang="en-US" b="1" dirty="0" err="1"/>
              <a:t>cholecystactomy</a:t>
            </a:r>
            <a:r>
              <a:rPr lang="en-US" b="1" dirty="0"/>
              <a:t>  dissection of </a:t>
            </a:r>
            <a:r>
              <a:rPr lang="en-US" b="1" dirty="0" err="1"/>
              <a:t>g.b</a:t>
            </a:r>
            <a:r>
              <a:rPr lang="en-US" b="1" dirty="0"/>
              <a:t> </a:t>
            </a:r>
            <a:endParaRPr lang="en-US" dirty="0"/>
          </a:p>
          <a:p>
            <a:pPr algn="l">
              <a:buNone/>
            </a:pPr>
            <a:r>
              <a:rPr lang="en-US" b="1" dirty="0"/>
              <a:t>4- if suspected </a:t>
            </a:r>
            <a:r>
              <a:rPr lang="en-US" b="1" dirty="0" err="1"/>
              <a:t>mirizzi</a:t>
            </a:r>
            <a:r>
              <a:rPr lang="en-US" b="1" dirty="0"/>
              <a:t> syndrome (cystic duct adherent to </a:t>
            </a:r>
            <a:r>
              <a:rPr lang="en-US" b="1" dirty="0" err="1"/>
              <a:t>cbd</a:t>
            </a:r>
            <a:r>
              <a:rPr lang="en-US" b="1" dirty="0"/>
              <a:t>) must open </a:t>
            </a:r>
            <a:r>
              <a:rPr lang="en-US" b="1" dirty="0" err="1"/>
              <a:t>infundibulum</a:t>
            </a:r>
            <a:r>
              <a:rPr lang="en-US" b="1" dirty="0"/>
              <a:t> and remove stone  then over sewn the </a:t>
            </a:r>
            <a:r>
              <a:rPr lang="en-US" b="1" dirty="0" err="1"/>
              <a:t>infundibuluim</a:t>
            </a:r>
            <a:r>
              <a:rPr lang="en-US" b="1" dirty="0"/>
              <a:t>.</a:t>
            </a:r>
            <a:endParaRPr lang="ar-YE" dirty="0"/>
          </a:p>
        </p:txBody>
      </p:sp>
    </p:spTree>
  </p:cSld>
  <p:clrMapOvr>
    <a:masterClrMapping/>
  </p:clrMapOvr>
  <p:transition>
    <p:split dir="in"/>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YE"/>
          </a:p>
        </p:txBody>
      </p:sp>
      <p:sp>
        <p:nvSpPr>
          <p:cNvPr id="3" name="Content Placeholder 2"/>
          <p:cNvSpPr>
            <a:spLocks noGrp="1"/>
          </p:cNvSpPr>
          <p:nvPr>
            <p:ph idx="1"/>
          </p:nvPr>
        </p:nvSpPr>
        <p:spPr/>
        <p:txBody>
          <a:bodyPr>
            <a:normAutofit fontScale="92500"/>
          </a:bodyPr>
          <a:lstStyle/>
          <a:p>
            <a:r>
              <a:rPr lang="en-US" b="1" dirty="0"/>
              <a:t> </a:t>
            </a:r>
            <a:endParaRPr lang="en-US" dirty="0"/>
          </a:p>
          <a:p>
            <a:pPr algn="l">
              <a:buNone/>
            </a:pPr>
            <a:r>
              <a:rPr lang="en-US" b="1" dirty="0">
                <a:solidFill>
                  <a:srgbClr val="FF0000"/>
                </a:solidFill>
              </a:rPr>
              <a:t>Indication  for </a:t>
            </a:r>
            <a:r>
              <a:rPr lang="en-US" b="1" dirty="0" err="1">
                <a:solidFill>
                  <a:srgbClr val="FF0000"/>
                </a:solidFill>
              </a:rPr>
              <a:t>choledochotom</a:t>
            </a:r>
            <a:r>
              <a:rPr lang="en-US" b="1" dirty="0" err="1"/>
              <a:t>y</a:t>
            </a:r>
            <a:endParaRPr lang="en-US" dirty="0"/>
          </a:p>
          <a:p>
            <a:pPr algn="l">
              <a:buNone/>
            </a:pPr>
            <a:r>
              <a:rPr lang="en-US" b="1" dirty="0"/>
              <a:t>1- palpable stone in </a:t>
            </a:r>
            <a:r>
              <a:rPr lang="en-US" b="1" dirty="0" err="1"/>
              <a:t>cbd</a:t>
            </a:r>
            <a:r>
              <a:rPr lang="en-US" b="1" dirty="0"/>
              <a:t>  2- </a:t>
            </a:r>
            <a:r>
              <a:rPr lang="en-US" b="1" dirty="0" err="1"/>
              <a:t>dialated</a:t>
            </a:r>
            <a:r>
              <a:rPr lang="en-US" b="1" dirty="0"/>
              <a:t> </a:t>
            </a:r>
            <a:r>
              <a:rPr lang="en-US" b="1" dirty="0" err="1"/>
              <a:t>cbd</a:t>
            </a:r>
            <a:r>
              <a:rPr lang="en-US" b="1" dirty="0"/>
              <a:t>   3- abnormal liver function test  particularly </a:t>
            </a:r>
            <a:r>
              <a:rPr lang="en-US" b="1" dirty="0" err="1"/>
              <a:t>alkalin</a:t>
            </a:r>
            <a:r>
              <a:rPr lang="en-US" b="1" dirty="0"/>
              <a:t> </a:t>
            </a:r>
            <a:r>
              <a:rPr lang="en-US" b="1" dirty="0" err="1"/>
              <a:t>phosphatase</a:t>
            </a:r>
            <a:r>
              <a:rPr lang="en-US" b="1" dirty="0"/>
              <a:t>  4- jaundice or history of jaundice  or </a:t>
            </a:r>
            <a:r>
              <a:rPr lang="en-US" b="1" dirty="0" err="1"/>
              <a:t>cholengitis</a:t>
            </a:r>
            <a:endParaRPr lang="en-US" dirty="0"/>
          </a:p>
          <a:p>
            <a:pPr algn="l">
              <a:buNone/>
            </a:pPr>
            <a:r>
              <a:rPr lang="en-US" b="1" dirty="0"/>
              <a:t>Post </a:t>
            </a:r>
            <a:r>
              <a:rPr lang="en-US" b="1" dirty="0" err="1"/>
              <a:t>cholecystactomy</a:t>
            </a:r>
            <a:r>
              <a:rPr lang="en-US" b="1" dirty="0"/>
              <a:t> syndrome</a:t>
            </a:r>
            <a:endParaRPr lang="en-US" dirty="0"/>
          </a:p>
          <a:p>
            <a:pPr algn="l">
              <a:buNone/>
            </a:pPr>
            <a:r>
              <a:rPr lang="en-US" b="1" dirty="0"/>
              <a:t>In 15 % of pt </a:t>
            </a:r>
            <a:r>
              <a:rPr lang="en-US" b="1" dirty="0" err="1"/>
              <a:t>cholecystactomy</a:t>
            </a:r>
            <a:r>
              <a:rPr lang="en-US" b="1" dirty="0"/>
              <a:t> fail to relieve the symptoms this due either to miss diagnosis or due to presence of stone in </a:t>
            </a:r>
            <a:r>
              <a:rPr lang="en-US" b="1" dirty="0" err="1"/>
              <a:t>cbd</a:t>
            </a:r>
            <a:r>
              <a:rPr lang="en-US" b="1" dirty="0"/>
              <a:t> ,stone in cystic duct stump or operative damage to </a:t>
            </a:r>
            <a:r>
              <a:rPr lang="en-US" b="1" dirty="0" err="1"/>
              <a:t>biliary</a:t>
            </a:r>
            <a:r>
              <a:rPr lang="en-US" b="1" dirty="0"/>
              <a:t> tree so this best performed by </a:t>
            </a:r>
            <a:r>
              <a:rPr lang="en-US" b="1" dirty="0" err="1">
                <a:latin typeface="Copperplate Gothic Bold" pitchFamily="34" charset="0"/>
              </a:rPr>
              <a:t>mrcp</a:t>
            </a:r>
            <a:r>
              <a:rPr lang="en-US" b="1" dirty="0">
                <a:latin typeface="Copperplate Gothic Bold" pitchFamily="34" charset="0"/>
              </a:rPr>
              <a:t>  or </a:t>
            </a:r>
            <a:r>
              <a:rPr lang="en-US" b="1" dirty="0" err="1">
                <a:latin typeface="Copperplate Gothic Bold" pitchFamily="34" charset="0"/>
              </a:rPr>
              <a:t>ercp</a:t>
            </a:r>
            <a:r>
              <a:rPr lang="en-US" b="1" dirty="0">
                <a:latin typeface="Copperplate Gothic Bold" pitchFamily="34" charset="0"/>
              </a:rPr>
              <a:t> </a:t>
            </a:r>
            <a:endParaRPr lang="en-US" dirty="0">
              <a:latin typeface="Copperplate Gothic Bold" pitchFamily="34" charset="0"/>
            </a:endParaRPr>
          </a:p>
          <a:p>
            <a:endParaRPr lang="ar-YE" dirty="0"/>
          </a:p>
        </p:txBody>
      </p:sp>
    </p:spTree>
  </p:cSld>
  <p:clrMapOvr>
    <a:masterClrMapping/>
  </p:clrMapOvr>
  <p:transition>
    <p:cover dir="lu"/>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YE"/>
          </a:p>
        </p:txBody>
      </p:sp>
      <p:sp>
        <p:nvSpPr>
          <p:cNvPr id="3" name="Content Placeholder 2"/>
          <p:cNvSpPr>
            <a:spLocks noGrp="1"/>
          </p:cNvSpPr>
          <p:nvPr>
            <p:ph idx="1"/>
          </p:nvPr>
        </p:nvSpPr>
        <p:spPr/>
        <p:txBody>
          <a:bodyPr>
            <a:normAutofit lnSpcReduction="10000"/>
          </a:bodyPr>
          <a:lstStyle/>
          <a:p>
            <a:r>
              <a:rPr lang="ar-YE" b="1" dirty="0"/>
              <a:t> </a:t>
            </a:r>
            <a:endParaRPr lang="en-US" dirty="0"/>
          </a:p>
          <a:p>
            <a:pPr algn="l">
              <a:buNone/>
            </a:pPr>
            <a:r>
              <a:rPr lang="en-US" b="1" dirty="0">
                <a:solidFill>
                  <a:srgbClr val="FF0000"/>
                </a:solidFill>
              </a:rPr>
              <a:t>Management of bile duct obstruction</a:t>
            </a:r>
            <a:endParaRPr lang="en-US" dirty="0">
              <a:solidFill>
                <a:srgbClr val="FF0000"/>
              </a:solidFill>
            </a:endParaRPr>
          </a:p>
          <a:p>
            <a:pPr algn="l">
              <a:buNone/>
            </a:pPr>
            <a:r>
              <a:rPr lang="en-US" b="1" dirty="0"/>
              <a:t>Pt complained from symptoms immediately after </a:t>
            </a:r>
            <a:r>
              <a:rPr lang="en-US" b="1" dirty="0" err="1"/>
              <a:t>cholecystectomy</a:t>
            </a:r>
            <a:r>
              <a:rPr lang="en-US" b="1" dirty="0"/>
              <a:t> or delayed need urgent investigation to  diagnosed the cause .firstly we do urgent </a:t>
            </a:r>
            <a:r>
              <a:rPr lang="en-US" b="1" dirty="0">
                <a:latin typeface="Copperplate Gothic Bold" pitchFamily="34" charset="0"/>
              </a:rPr>
              <a:t>u/s</a:t>
            </a:r>
            <a:r>
              <a:rPr lang="en-US" b="1" dirty="0"/>
              <a:t> to see if sub hepatic collection or any dilatation of </a:t>
            </a:r>
            <a:r>
              <a:rPr lang="en-US" b="1" dirty="0" err="1"/>
              <a:t>cbd</a:t>
            </a:r>
            <a:r>
              <a:rPr lang="en-US" b="1" dirty="0"/>
              <a:t> , then immediate </a:t>
            </a:r>
            <a:r>
              <a:rPr lang="en-US" b="1" dirty="0" err="1">
                <a:latin typeface="Copperplate Gothic Bold" pitchFamily="34" charset="0"/>
              </a:rPr>
              <a:t>ercp</a:t>
            </a:r>
            <a:r>
              <a:rPr lang="en-US" b="1" dirty="0">
                <a:latin typeface="Copperplate Gothic Bold" pitchFamily="34" charset="0"/>
              </a:rPr>
              <a:t> </a:t>
            </a:r>
            <a:r>
              <a:rPr lang="en-US" b="1" dirty="0"/>
              <a:t>to see patency of </a:t>
            </a:r>
            <a:r>
              <a:rPr lang="en-US" b="1" dirty="0" err="1"/>
              <a:t>cbd</a:t>
            </a:r>
            <a:r>
              <a:rPr lang="en-US" b="1" dirty="0"/>
              <a:t> . if stone present can removed </a:t>
            </a:r>
            <a:r>
              <a:rPr lang="en-US" b="1" dirty="0" err="1"/>
              <a:t>endoscopically</a:t>
            </a:r>
            <a:r>
              <a:rPr lang="en-US" b="1" dirty="0"/>
              <a:t> ,if collection of bile drain can pus  </a:t>
            </a:r>
            <a:r>
              <a:rPr lang="en-US" b="1" dirty="0" err="1"/>
              <a:t>percutaneously</a:t>
            </a:r>
            <a:r>
              <a:rPr lang="en-US" b="1" dirty="0"/>
              <a:t> . and if possible pass stent in the bile duct.</a:t>
            </a:r>
            <a:endParaRPr lang="en-US" dirty="0"/>
          </a:p>
          <a:p>
            <a:endParaRPr lang="ar-YE" dirty="0"/>
          </a:p>
        </p:txBody>
      </p:sp>
    </p:spTree>
  </p:cSld>
  <p:clrMapOvr>
    <a:masterClrMapping/>
  </p:clrMapOvr>
  <p:transition>
    <p:randomBar dir="vert"/>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YE"/>
          </a:p>
        </p:txBody>
      </p:sp>
      <p:sp>
        <p:nvSpPr>
          <p:cNvPr id="3" name="Content Placeholder 2"/>
          <p:cNvSpPr>
            <a:spLocks noGrp="1"/>
          </p:cNvSpPr>
          <p:nvPr>
            <p:ph idx="1"/>
          </p:nvPr>
        </p:nvSpPr>
        <p:spPr/>
        <p:txBody>
          <a:bodyPr>
            <a:normAutofit fontScale="70000" lnSpcReduction="20000"/>
          </a:bodyPr>
          <a:lstStyle/>
          <a:p>
            <a:pPr algn="l">
              <a:buNone/>
            </a:pPr>
            <a:r>
              <a:rPr lang="en-US" b="1" dirty="0">
                <a:solidFill>
                  <a:srgbClr val="FF0000"/>
                </a:solidFill>
              </a:rPr>
              <a:t>Stones in the bile duct</a:t>
            </a:r>
            <a:endParaRPr lang="en-US" dirty="0">
              <a:solidFill>
                <a:srgbClr val="FF0000"/>
              </a:solidFill>
            </a:endParaRPr>
          </a:p>
          <a:p>
            <a:pPr algn="l">
              <a:buNone/>
            </a:pPr>
            <a:r>
              <a:rPr lang="en-US" b="1" dirty="0"/>
              <a:t>Duct stone may occur many years after </a:t>
            </a:r>
            <a:r>
              <a:rPr lang="en-US" b="1" dirty="0" err="1"/>
              <a:t>acholecystectomy</a:t>
            </a:r>
            <a:r>
              <a:rPr lang="en-US" b="1" dirty="0"/>
              <a:t> or be related to development  of new pathology as infection or stasis of bile </a:t>
            </a:r>
            <a:endParaRPr lang="en-US" dirty="0"/>
          </a:p>
          <a:p>
            <a:pPr algn="l">
              <a:buNone/>
            </a:pPr>
            <a:r>
              <a:rPr lang="en-US" b="1" dirty="0">
                <a:solidFill>
                  <a:srgbClr val="FF0000"/>
                </a:solidFill>
              </a:rPr>
              <a:t>Symptoms</a:t>
            </a:r>
            <a:r>
              <a:rPr lang="en-US" b="1" dirty="0"/>
              <a:t> </a:t>
            </a:r>
            <a:endParaRPr lang="en-US" dirty="0"/>
          </a:p>
          <a:p>
            <a:pPr algn="l">
              <a:buNone/>
            </a:pPr>
            <a:r>
              <a:rPr lang="en-US" b="1" dirty="0"/>
              <a:t>May be asymptomatic or give </a:t>
            </a:r>
            <a:r>
              <a:rPr lang="en-US" b="1" dirty="0" err="1"/>
              <a:t>charcot's</a:t>
            </a:r>
            <a:r>
              <a:rPr lang="en-US" b="1" dirty="0"/>
              <a:t> triad(pain, fever, jaundice)</a:t>
            </a:r>
            <a:endParaRPr lang="en-US" dirty="0"/>
          </a:p>
          <a:p>
            <a:pPr algn="l">
              <a:buNone/>
            </a:pPr>
            <a:r>
              <a:rPr lang="en-US" b="1" dirty="0">
                <a:solidFill>
                  <a:srgbClr val="FF0000"/>
                </a:solidFill>
              </a:rPr>
              <a:t>Managements</a:t>
            </a:r>
            <a:endParaRPr lang="en-US" dirty="0">
              <a:solidFill>
                <a:srgbClr val="FF0000"/>
              </a:solidFill>
            </a:endParaRPr>
          </a:p>
          <a:p>
            <a:pPr algn="l">
              <a:buNone/>
            </a:pPr>
            <a:r>
              <a:rPr lang="en-US" b="1" dirty="0"/>
              <a:t>First must diagnosed the cause of jaundice either stone in </a:t>
            </a:r>
            <a:r>
              <a:rPr lang="en-US" b="1" dirty="0" err="1"/>
              <a:t>cbd</a:t>
            </a:r>
            <a:r>
              <a:rPr lang="en-US" b="1" dirty="0"/>
              <a:t> or due to hepatitis or due to </a:t>
            </a:r>
            <a:r>
              <a:rPr lang="en-US" b="1" dirty="0" err="1"/>
              <a:t>seclorosing</a:t>
            </a:r>
            <a:r>
              <a:rPr lang="en-US" b="1" dirty="0"/>
              <a:t> </a:t>
            </a:r>
            <a:r>
              <a:rPr lang="en-US" b="1" dirty="0" err="1"/>
              <a:t>cholengitis</a:t>
            </a:r>
            <a:r>
              <a:rPr lang="en-US" b="1" dirty="0"/>
              <a:t> , u/s ,liver function test, liver biopsy, if duct not dilated .</a:t>
            </a:r>
            <a:endParaRPr lang="en-US" dirty="0"/>
          </a:p>
          <a:p>
            <a:pPr algn="l">
              <a:buNone/>
            </a:pPr>
            <a:r>
              <a:rPr lang="en-US" b="1" dirty="0"/>
              <a:t>pt is so ill and pus may be present in </a:t>
            </a:r>
            <a:r>
              <a:rPr lang="en-US" b="1" dirty="0" err="1"/>
              <a:t>biliary</a:t>
            </a:r>
            <a:r>
              <a:rPr lang="en-US" b="1" dirty="0"/>
              <a:t> tree, so drainage  is important with good rehydration ,broad spectrum antibiotic and correct clotting factor .</a:t>
            </a:r>
            <a:endParaRPr lang="en-US" dirty="0"/>
          </a:p>
          <a:p>
            <a:pPr algn="l">
              <a:buNone/>
            </a:pPr>
            <a:r>
              <a:rPr lang="en-US" b="1" dirty="0" err="1"/>
              <a:t>Drainge</a:t>
            </a:r>
            <a:r>
              <a:rPr lang="en-US" b="1" dirty="0"/>
              <a:t>  through </a:t>
            </a:r>
            <a:r>
              <a:rPr lang="en-US" b="1" dirty="0" err="1"/>
              <a:t>ercp</a:t>
            </a:r>
            <a:r>
              <a:rPr lang="en-US" b="1" dirty="0"/>
              <a:t>  </a:t>
            </a:r>
            <a:r>
              <a:rPr lang="en-US" b="1" dirty="0" err="1"/>
              <a:t>papilotomy</a:t>
            </a:r>
            <a:r>
              <a:rPr lang="en-US" b="1" dirty="0"/>
              <a:t> and </a:t>
            </a:r>
            <a:r>
              <a:rPr lang="en-US" b="1" dirty="0" err="1"/>
              <a:t>sphentrotmy</a:t>
            </a:r>
            <a:r>
              <a:rPr lang="en-US" b="1" dirty="0"/>
              <a:t> ,if stone can removed through </a:t>
            </a:r>
            <a:r>
              <a:rPr lang="en-US" b="1" dirty="0" err="1"/>
              <a:t>dromia</a:t>
            </a:r>
            <a:r>
              <a:rPr lang="en-US" b="1" dirty="0"/>
              <a:t>  basket. Or placement of stent if stone cannot removed .</a:t>
            </a:r>
            <a:endParaRPr lang="en-US" dirty="0"/>
          </a:p>
          <a:p>
            <a:pPr algn="l">
              <a:buNone/>
            </a:pPr>
            <a:r>
              <a:rPr lang="en-US" b="1" dirty="0"/>
              <a:t>If technique failed pc </a:t>
            </a:r>
            <a:r>
              <a:rPr lang="en-US" b="1" dirty="0" err="1"/>
              <a:t>cholengioscopy</a:t>
            </a:r>
            <a:r>
              <a:rPr lang="en-US" b="1" dirty="0"/>
              <a:t> </a:t>
            </a:r>
            <a:r>
              <a:rPr lang="en-US" b="1" dirty="0" err="1"/>
              <a:t>wes</a:t>
            </a:r>
            <a:r>
              <a:rPr lang="en-US" b="1" dirty="0"/>
              <a:t> done</a:t>
            </a:r>
            <a:endParaRPr lang="ar-YE" dirty="0"/>
          </a:p>
        </p:txBody>
      </p:sp>
    </p:spTree>
  </p:cSld>
  <p:clrMapOvr>
    <a:masterClrMapping/>
  </p:clrMapOvr>
  <p:transition>
    <p:randomBar/>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YE"/>
          </a:p>
        </p:txBody>
      </p:sp>
      <p:sp>
        <p:nvSpPr>
          <p:cNvPr id="3" name="Content Placeholder 2"/>
          <p:cNvSpPr>
            <a:spLocks noGrp="1"/>
          </p:cNvSpPr>
          <p:nvPr>
            <p:ph idx="1"/>
          </p:nvPr>
        </p:nvSpPr>
        <p:spPr/>
        <p:txBody>
          <a:bodyPr>
            <a:normAutofit fontScale="92500"/>
          </a:bodyPr>
          <a:lstStyle/>
          <a:p>
            <a:pPr algn="l">
              <a:buNone/>
            </a:pPr>
            <a:r>
              <a:rPr lang="en-US" b="1" dirty="0"/>
              <a:t> </a:t>
            </a:r>
            <a:endParaRPr lang="en-US" dirty="0"/>
          </a:p>
          <a:p>
            <a:pPr algn="l">
              <a:buNone/>
            </a:pPr>
            <a:r>
              <a:rPr lang="en-US" b="1" dirty="0" err="1">
                <a:solidFill>
                  <a:srgbClr val="FF0000"/>
                </a:solidFill>
              </a:rPr>
              <a:t>Choledochotomy</a:t>
            </a:r>
            <a:endParaRPr lang="en-US" dirty="0">
              <a:solidFill>
                <a:srgbClr val="FF0000"/>
              </a:solidFill>
            </a:endParaRPr>
          </a:p>
          <a:p>
            <a:pPr algn="l">
              <a:buNone/>
            </a:pPr>
            <a:r>
              <a:rPr lang="en-US" b="1" dirty="0"/>
              <a:t>This indicate when pt have obstructive jaundice due to stone in </a:t>
            </a:r>
            <a:r>
              <a:rPr lang="en-US" b="1" dirty="0" err="1"/>
              <a:t>cbd</a:t>
            </a:r>
            <a:r>
              <a:rPr lang="en-US" b="1" dirty="0"/>
              <a:t> and minimally invasive technique is un available so  open </a:t>
            </a:r>
            <a:r>
              <a:rPr lang="en-US" b="1" dirty="0" err="1"/>
              <a:t>choledactomy</a:t>
            </a:r>
            <a:r>
              <a:rPr lang="en-US" b="1" dirty="0"/>
              <a:t> is indicated. after removal of stone  t tube was put to drain </a:t>
            </a:r>
            <a:r>
              <a:rPr lang="en-US" b="1" dirty="0" err="1"/>
              <a:t>cbd</a:t>
            </a:r>
            <a:r>
              <a:rPr lang="en-US" b="1" dirty="0"/>
              <a:t> for 2 wks . or till bile become clear and general condition of pt become better </a:t>
            </a:r>
            <a:r>
              <a:rPr lang="en-US" b="1" dirty="0" err="1"/>
              <a:t>t.tube</a:t>
            </a:r>
            <a:r>
              <a:rPr lang="en-US" b="1" dirty="0"/>
              <a:t> </a:t>
            </a:r>
            <a:r>
              <a:rPr lang="en-US" b="1" dirty="0" err="1"/>
              <a:t>cholengiography</a:t>
            </a:r>
            <a:r>
              <a:rPr lang="en-US" b="1" dirty="0"/>
              <a:t>  done if stone still present we leave  the tube for 6 wks to create a mature fistula through which can remove stone.</a:t>
            </a:r>
            <a:endParaRPr lang="en-US" dirty="0"/>
          </a:p>
          <a:p>
            <a:endParaRPr lang="ar-YE" dirty="0"/>
          </a:p>
        </p:txBody>
      </p:sp>
    </p:spTree>
  </p:cSld>
  <p:clrMapOvr>
    <a:masterClrMapping/>
  </p:clrMapOvr>
  <p:transition>
    <p:randomBar dir="vert"/>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YE"/>
          </a:p>
        </p:txBody>
      </p:sp>
      <p:sp>
        <p:nvSpPr>
          <p:cNvPr id="3" name="Content Placeholder 2"/>
          <p:cNvSpPr>
            <a:spLocks noGrp="1"/>
          </p:cNvSpPr>
          <p:nvPr>
            <p:ph idx="1"/>
          </p:nvPr>
        </p:nvSpPr>
        <p:spPr/>
        <p:txBody>
          <a:bodyPr>
            <a:normAutofit fontScale="70000" lnSpcReduction="20000"/>
          </a:bodyPr>
          <a:lstStyle/>
          <a:p>
            <a:pPr algn="l">
              <a:buNone/>
            </a:pPr>
            <a:r>
              <a:rPr lang="en-US" b="1" dirty="0"/>
              <a:t> </a:t>
            </a:r>
            <a:endParaRPr lang="en-US" dirty="0"/>
          </a:p>
          <a:p>
            <a:pPr algn="l">
              <a:buNone/>
            </a:pPr>
            <a:r>
              <a:rPr lang="en-US" b="1" dirty="0">
                <a:solidFill>
                  <a:srgbClr val="FF0000"/>
                </a:solidFill>
                <a:latin typeface="Copperplate Gothic Bold" pitchFamily="34" charset="0"/>
              </a:rPr>
              <a:t>Stricture of </a:t>
            </a:r>
            <a:r>
              <a:rPr lang="en-US" b="1" dirty="0" err="1">
                <a:solidFill>
                  <a:srgbClr val="FF0000"/>
                </a:solidFill>
                <a:latin typeface="Copperplate Gothic Bold" pitchFamily="34" charset="0"/>
              </a:rPr>
              <a:t>cbd</a:t>
            </a:r>
            <a:endParaRPr lang="en-US" dirty="0">
              <a:solidFill>
                <a:srgbClr val="FF0000"/>
              </a:solidFill>
              <a:latin typeface="Copperplate Gothic Bold" pitchFamily="34" charset="0"/>
            </a:endParaRPr>
          </a:p>
          <a:p>
            <a:pPr algn="l">
              <a:buNone/>
            </a:pPr>
            <a:r>
              <a:rPr lang="en-US" b="1" dirty="0">
                <a:solidFill>
                  <a:srgbClr val="0070C0"/>
                </a:solidFill>
              </a:rPr>
              <a:t>Causes of benign stricture</a:t>
            </a:r>
            <a:endParaRPr lang="en-US" dirty="0">
              <a:solidFill>
                <a:srgbClr val="0070C0"/>
              </a:solidFill>
            </a:endParaRPr>
          </a:p>
          <a:p>
            <a:pPr lvl="0" algn="l">
              <a:buNone/>
            </a:pPr>
            <a:r>
              <a:rPr lang="en-US" b="1" dirty="0"/>
              <a:t>Congenital –</a:t>
            </a:r>
            <a:r>
              <a:rPr lang="en-US" b="1" dirty="0" err="1"/>
              <a:t>biliary</a:t>
            </a:r>
            <a:r>
              <a:rPr lang="en-US" b="1" dirty="0"/>
              <a:t> </a:t>
            </a:r>
            <a:r>
              <a:rPr lang="en-US" b="1" dirty="0" err="1"/>
              <a:t>atrasia</a:t>
            </a:r>
            <a:r>
              <a:rPr lang="en-US" b="1" dirty="0"/>
              <a:t> </a:t>
            </a:r>
            <a:endParaRPr lang="en-US" dirty="0"/>
          </a:p>
          <a:p>
            <a:pPr lvl="0" algn="l">
              <a:buNone/>
            </a:pPr>
            <a:r>
              <a:rPr lang="en-US" b="1" dirty="0"/>
              <a:t>Bile duct injury --- </a:t>
            </a:r>
            <a:r>
              <a:rPr lang="en-US" b="1" dirty="0" err="1"/>
              <a:t>cholecystectomy</a:t>
            </a:r>
            <a:r>
              <a:rPr lang="en-US" b="1" dirty="0"/>
              <a:t> , </a:t>
            </a:r>
            <a:r>
              <a:rPr lang="en-US" b="1" dirty="0" err="1"/>
              <a:t>choledochotomy</a:t>
            </a:r>
            <a:r>
              <a:rPr lang="en-US" b="1" dirty="0"/>
              <a:t>, </a:t>
            </a:r>
            <a:r>
              <a:rPr lang="en-US" b="1" dirty="0" err="1"/>
              <a:t>gastractomy</a:t>
            </a:r>
            <a:r>
              <a:rPr lang="en-US" b="1" dirty="0"/>
              <a:t> ,hepatic resection,  transplantation</a:t>
            </a:r>
            <a:endParaRPr lang="en-US" dirty="0"/>
          </a:p>
          <a:p>
            <a:pPr lvl="0" algn="l">
              <a:buNone/>
            </a:pPr>
            <a:r>
              <a:rPr lang="en-US" b="1" dirty="0"/>
              <a:t>Inflammatory --   stones, </a:t>
            </a:r>
            <a:r>
              <a:rPr lang="en-US" b="1" dirty="0" err="1"/>
              <a:t>cholengitis</a:t>
            </a:r>
            <a:r>
              <a:rPr lang="en-US" b="1" dirty="0"/>
              <a:t>, parasitic, pancreatitis </a:t>
            </a:r>
            <a:r>
              <a:rPr lang="en-US" b="1" dirty="0" err="1"/>
              <a:t>seclorosing</a:t>
            </a:r>
            <a:r>
              <a:rPr lang="en-US" b="1" dirty="0"/>
              <a:t> </a:t>
            </a:r>
            <a:r>
              <a:rPr lang="en-US" b="1" dirty="0" err="1"/>
              <a:t>cholengitis</a:t>
            </a:r>
            <a:r>
              <a:rPr lang="en-US" b="1" dirty="0"/>
              <a:t>, radiotherapy</a:t>
            </a:r>
            <a:endParaRPr lang="en-US" dirty="0"/>
          </a:p>
          <a:p>
            <a:pPr lvl="0" algn="l">
              <a:buNone/>
            </a:pPr>
            <a:r>
              <a:rPr lang="en-US" b="1" dirty="0"/>
              <a:t>Trauma –</a:t>
            </a:r>
            <a:endParaRPr lang="en-US" dirty="0"/>
          </a:p>
          <a:p>
            <a:pPr lvl="0" algn="l">
              <a:buNone/>
            </a:pPr>
            <a:r>
              <a:rPr lang="en-US" b="1" dirty="0"/>
              <a:t>Idiopathic</a:t>
            </a:r>
            <a:endParaRPr lang="en-US" dirty="0"/>
          </a:p>
          <a:p>
            <a:pPr algn="l">
              <a:buNone/>
            </a:pPr>
            <a:r>
              <a:rPr lang="en-US" b="1" dirty="0"/>
              <a:t>Radiological investigation of </a:t>
            </a:r>
            <a:r>
              <a:rPr lang="en-US" b="1" dirty="0" err="1"/>
              <a:t>biliary</a:t>
            </a:r>
            <a:r>
              <a:rPr lang="en-US" b="1" dirty="0"/>
              <a:t> stricture</a:t>
            </a:r>
            <a:endParaRPr lang="en-US" dirty="0"/>
          </a:p>
          <a:p>
            <a:pPr lvl="0" algn="l">
              <a:buNone/>
            </a:pPr>
            <a:r>
              <a:rPr lang="en-US" b="1" dirty="0"/>
              <a:t>u/s</a:t>
            </a:r>
            <a:endParaRPr lang="en-US" dirty="0"/>
          </a:p>
          <a:p>
            <a:pPr lvl="0" algn="l">
              <a:buNone/>
            </a:pPr>
            <a:r>
              <a:rPr lang="en-US" b="1" dirty="0" err="1"/>
              <a:t>t,tube</a:t>
            </a:r>
            <a:r>
              <a:rPr lang="en-US" b="1" dirty="0"/>
              <a:t> </a:t>
            </a:r>
            <a:r>
              <a:rPr lang="en-US" b="1" dirty="0" err="1"/>
              <a:t>cholengiography</a:t>
            </a:r>
            <a:r>
              <a:rPr lang="en-US" b="1" dirty="0"/>
              <a:t> if present</a:t>
            </a:r>
            <a:endParaRPr lang="en-US" dirty="0">
              <a:latin typeface="Copperplate Gothic Bold" pitchFamily="34" charset="0"/>
            </a:endParaRPr>
          </a:p>
          <a:p>
            <a:pPr lvl="0" algn="l">
              <a:buNone/>
            </a:pPr>
            <a:r>
              <a:rPr lang="en-US" b="1" dirty="0" err="1">
                <a:latin typeface="Copperplate Gothic Bold" pitchFamily="34" charset="0"/>
              </a:rPr>
              <a:t>ercp</a:t>
            </a:r>
            <a:endParaRPr lang="en-US" dirty="0">
              <a:latin typeface="Copperplate Gothic Bold" pitchFamily="34" charset="0"/>
            </a:endParaRPr>
          </a:p>
          <a:p>
            <a:pPr lvl="0" algn="l">
              <a:buNone/>
            </a:pPr>
            <a:r>
              <a:rPr lang="en-US" b="1" dirty="0" err="1">
                <a:latin typeface="Copperplate Gothic Bold" pitchFamily="34" charset="0"/>
              </a:rPr>
              <a:t>ptc</a:t>
            </a:r>
            <a:endParaRPr lang="en-US" dirty="0">
              <a:latin typeface="Copperplate Gothic Bold" pitchFamily="34" charset="0"/>
            </a:endParaRPr>
          </a:p>
          <a:p>
            <a:pPr lvl="0" algn="l">
              <a:buNone/>
            </a:pPr>
            <a:r>
              <a:rPr lang="en-US" b="1" dirty="0">
                <a:latin typeface="Copperplate Gothic Bold" pitchFamily="34" charset="0"/>
              </a:rPr>
              <a:t>ct</a:t>
            </a:r>
            <a:r>
              <a:rPr lang="en-US" b="1" dirty="0"/>
              <a:t> </a:t>
            </a:r>
            <a:r>
              <a:rPr lang="en-US" b="1" dirty="0" err="1"/>
              <a:t>cholengiography</a:t>
            </a:r>
            <a:endParaRPr lang="en-US" dirty="0"/>
          </a:p>
          <a:p>
            <a:endParaRPr lang="ar-YE" dirty="0"/>
          </a:p>
        </p:txBody>
      </p:sp>
    </p:spTree>
  </p:cSld>
  <p:clrMapOvr>
    <a:masterClrMapping/>
  </p:clrMapOvr>
  <p:transition>
    <p:cover dir="r"/>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YE"/>
          </a:p>
        </p:txBody>
      </p:sp>
      <p:sp>
        <p:nvSpPr>
          <p:cNvPr id="3" name="Content Placeholder 2"/>
          <p:cNvSpPr>
            <a:spLocks noGrp="1"/>
          </p:cNvSpPr>
          <p:nvPr>
            <p:ph idx="1"/>
          </p:nvPr>
        </p:nvSpPr>
        <p:spPr/>
        <p:txBody>
          <a:bodyPr>
            <a:normAutofit fontScale="85000" lnSpcReduction="10000"/>
          </a:bodyPr>
          <a:lstStyle/>
          <a:p>
            <a:pPr algn="l">
              <a:buNone/>
            </a:pPr>
            <a:r>
              <a:rPr lang="en-US" b="1" dirty="0">
                <a:solidFill>
                  <a:srgbClr val="FF0000"/>
                </a:solidFill>
              </a:rPr>
              <a:t>post operative stricture</a:t>
            </a:r>
            <a:endParaRPr lang="en-US" dirty="0">
              <a:solidFill>
                <a:srgbClr val="FF0000"/>
              </a:solidFill>
            </a:endParaRPr>
          </a:p>
          <a:p>
            <a:pPr algn="l">
              <a:buNone/>
            </a:pPr>
            <a:r>
              <a:rPr lang="en-US" b="1" dirty="0"/>
              <a:t>about 15% of injuries recognized at the time of operation and 85% of cases declares it self post operatively by 1- profuse and persistent leakage of bile through the drainage or bile peritonitis if no drainage   2- deepening obstructive  jaundice </a:t>
            </a:r>
            <a:endParaRPr lang="en-US" dirty="0"/>
          </a:p>
          <a:p>
            <a:pPr algn="l">
              <a:buNone/>
            </a:pPr>
            <a:r>
              <a:rPr lang="en-US" b="1" dirty="0">
                <a:solidFill>
                  <a:srgbClr val="FF0000"/>
                </a:solidFill>
              </a:rPr>
              <a:t>bismuth classification of bile duct injury</a:t>
            </a:r>
            <a:endParaRPr lang="en-US" dirty="0">
              <a:solidFill>
                <a:srgbClr val="FF0000"/>
              </a:solidFill>
            </a:endParaRPr>
          </a:p>
          <a:p>
            <a:pPr algn="l">
              <a:buNone/>
            </a:pPr>
            <a:r>
              <a:rPr lang="en-US" b="1" dirty="0"/>
              <a:t>type 1—low </a:t>
            </a:r>
            <a:r>
              <a:rPr lang="en-US" b="1" dirty="0" err="1"/>
              <a:t>cbd</a:t>
            </a:r>
            <a:r>
              <a:rPr lang="en-US" b="1" dirty="0"/>
              <a:t> injury .stump &gt;2cm</a:t>
            </a:r>
            <a:endParaRPr lang="en-US" dirty="0"/>
          </a:p>
          <a:p>
            <a:pPr algn="l">
              <a:buNone/>
            </a:pPr>
            <a:r>
              <a:rPr lang="en-US" b="1" dirty="0"/>
              <a:t>type II—middle common hepatic duct stump &lt;2 cm</a:t>
            </a:r>
            <a:endParaRPr lang="en-US" dirty="0"/>
          </a:p>
          <a:p>
            <a:pPr algn="l">
              <a:buNone/>
            </a:pPr>
            <a:r>
              <a:rPr lang="en-US" b="1" dirty="0"/>
              <a:t>type III---</a:t>
            </a:r>
            <a:r>
              <a:rPr lang="en-US" b="1" dirty="0" err="1"/>
              <a:t>hilar</a:t>
            </a:r>
            <a:r>
              <a:rPr lang="en-US" b="1" dirty="0"/>
              <a:t>— confluence of </a:t>
            </a:r>
            <a:r>
              <a:rPr lang="en-US" b="1" dirty="0" err="1"/>
              <a:t>rt</a:t>
            </a:r>
            <a:r>
              <a:rPr lang="en-US" b="1" dirty="0"/>
              <a:t> and lf  duct intact</a:t>
            </a:r>
            <a:endParaRPr lang="en-US" dirty="0"/>
          </a:p>
          <a:p>
            <a:pPr algn="l">
              <a:buNone/>
            </a:pPr>
            <a:r>
              <a:rPr lang="en-US" b="1" dirty="0"/>
              <a:t>type IV—</a:t>
            </a:r>
            <a:r>
              <a:rPr lang="en-US" b="1" dirty="0" err="1"/>
              <a:t>rt</a:t>
            </a:r>
            <a:r>
              <a:rPr lang="en-US" b="1" dirty="0"/>
              <a:t> and lf duct separated</a:t>
            </a:r>
            <a:endParaRPr lang="en-US" dirty="0"/>
          </a:p>
          <a:p>
            <a:pPr algn="l">
              <a:buNone/>
            </a:pPr>
            <a:r>
              <a:rPr lang="en-US" b="1" dirty="0"/>
              <a:t>type V—involvement of intra hepatic ducts</a:t>
            </a:r>
            <a:endParaRPr lang="en-US" dirty="0"/>
          </a:p>
          <a:p>
            <a:endParaRPr lang="ar-YE" dirty="0"/>
          </a:p>
        </p:txBody>
      </p:sp>
    </p:spTree>
  </p:cSld>
  <p:clrMapOvr>
    <a:masterClrMapping/>
  </p:clrMapOvr>
  <p:transition>
    <p:randomBar/>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YE"/>
          </a:p>
        </p:txBody>
      </p:sp>
      <p:sp>
        <p:nvSpPr>
          <p:cNvPr id="3" name="Content Placeholder 2"/>
          <p:cNvSpPr>
            <a:spLocks noGrp="1"/>
          </p:cNvSpPr>
          <p:nvPr>
            <p:ph idx="1"/>
          </p:nvPr>
        </p:nvSpPr>
        <p:spPr/>
        <p:txBody>
          <a:bodyPr>
            <a:normAutofit fontScale="77500" lnSpcReduction="20000"/>
          </a:bodyPr>
          <a:lstStyle/>
          <a:p>
            <a:pPr algn="l">
              <a:buNone/>
            </a:pPr>
            <a:r>
              <a:rPr lang="en-US" b="1" dirty="0"/>
              <a:t> </a:t>
            </a:r>
            <a:endParaRPr lang="en-US" dirty="0"/>
          </a:p>
          <a:p>
            <a:pPr algn="l">
              <a:buNone/>
            </a:pPr>
            <a:r>
              <a:rPr lang="en-US" b="1" dirty="0">
                <a:solidFill>
                  <a:srgbClr val="FF0000"/>
                </a:solidFill>
              </a:rPr>
              <a:t>treatment</a:t>
            </a:r>
            <a:endParaRPr lang="en-US" dirty="0">
              <a:solidFill>
                <a:srgbClr val="FF0000"/>
              </a:solidFill>
            </a:endParaRPr>
          </a:p>
          <a:p>
            <a:pPr algn="l">
              <a:buNone/>
            </a:pPr>
            <a:r>
              <a:rPr lang="en-US" b="1" dirty="0"/>
              <a:t>in debilitating pt need drainage of bile either by pass per </a:t>
            </a:r>
            <a:r>
              <a:rPr lang="en-US" b="1" dirty="0" err="1"/>
              <a:t>coetaneosly</a:t>
            </a:r>
            <a:r>
              <a:rPr lang="en-US" b="1" dirty="0"/>
              <a:t>  catheter to </a:t>
            </a:r>
            <a:r>
              <a:rPr lang="en-US" b="1" dirty="0" err="1"/>
              <a:t>intrahepatic</a:t>
            </a:r>
            <a:r>
              <a:rPr lang="en-US" b="1" dirty="0"/>
              <a:t> </a:t>
            </a:r>
            <a:r>
              <a:rPr lang="en-US" b="1" dirty="0" err="1"/>
              <a:t>duct.or</a:t>
            </a:r>
            <a:r>
              <a:rPr lang="en-US" b="1" dirty="0"/>
              <a:t> a stent pass through the duct trough </a:t>
            </a:r>
            <a:r>
              <a:rPr lang="en-US" b="1" dirty="0" err="1"/>
              <a:t>ercp</a:t>
            </a:r>
            <a:r>
              <a:rPr lang="en-US" b="1" dirty="0"/>
              <a:t>. after improvement of general condition of pt a definitive procedure can do. in benign stricture or duct transaction roux-en-y </a:t>
            </a:r>
            <a:r>
              <a:rPr lang="en-US" b="1" dirty="0" err="1"/>
              <a:t>choledochjejunostomy</a:t>
            </a:r>
            <a:r>
              <a:rPr lang="en-US" b="1" dirty="0"/>
              <a:t>.</a:t>
            </a:r>
            <a:endParaRPr lang="en-US" dirty="0"/>
          </a:p>
          <a:p>
            <a:pPr algn="l">
              <a:buNone/>
            </a:pPr>
            <a:r>
              <a:rPr lang="en-US" b="1" dirty="0" err="1">
                <a:solidFill>
                  <a:srgbClr val="FF0000"/>
                </a:solidFill>
              </a:rPr>
              <a:t>Malignat</a:t>
            </a:r>
            <a:r>
              <a:rPr lang="en-US" b="1" dirty="0">
                <a:solidFill>
                  <a:srgbClr val="FF0000"/>
                </a:solidFill>
              </a:rPr>
              <a:t> stricture </a:t>
            </a:r>
            <a:r>
              <a:rPr lang="en-US" b="1" dirty="0"/>
              <a:t>–balloon dilatation and insertion of stent  is acceptable.</a:t>
            </a:r>
            <a:endParaRPr lang="en-US" dirty="0"/>
          </a:p>
          <a:p>
            <a:pPr algn="l">
              <a:buNone/>
            </a:pPr>
            <a:r>
              <a:rPr lang="en-US" b="1" dirty="0"/>
              <a:t>Primary </a:t>
            </a:r>
            <a:r>
              <a:rPr lang="en-US" b="1" dirty="0" err="1"/>
              <a:t>seclorosing</a:t>
            </a:r>
            <a:r>
              <a:rPr lang="en-US" b="1" dirty="0"/>
              <a:t> </a:t>
            </a:r>
            <a:r>
              <a:rPr lang="en-US" b="1" dirty="0" err="1"/>
              <a:t>cholengitis</a:t>
            </a:r>
            <a:endParaRPr lang="en-US" dirty="0"/>
          </a:p>
          <a:p>
            <a:pPr algn="l">
              <a:buNone/>
            </a:pPr>
            <a:r>
              <a:rPr lang="en-US" b="1" dirty="0"/>
              <a:t>ITS CHRONIC FIBROTIC INFLAMATORY CONDITIONS OF UNKNOWN ORIGIN INVOLVE BOTH INTRA AND EXTRAHEPATIC BILIARY DUCT </a:t>
            </a:r>
            <a:r>
              <a:rPr lang="en-US" dirty="0"/>
              <a:t>and may involve  </a:t>
            </a:r>
            <a:r>
              <a:rPr lang="en-US" dirty="0" err="1"/>
              <a:t>g.b</a:t>
            </a:r>
            <a:r>
              <a:rPr lang="en-US" dirty="0"/>
              <a:t> and pancreas </a:t>
            </a:r>
          </a:p>
          <a:p>
            <a:pPr algn="l">
              <a:buNone/>
            </a:pPr>
            <a:r>
              <a:rPr lang="en-US" b="1" dirty="0"/>
              <a:t>Its associated with inflammatory bowel </a:t>
            </a:r>
            <a:r>
              <a:rPr lang="en-US" b="1" dirty="0" err="1"/>
              <a:t>ds</a:t>
            </a:r>
            <a:r>
              <a:rPr lang="en-US" b="1" dirty="0"/>
              <a:t> in 50 -70 %,its premalignant condition to bile duct carcinoma .</a:t>
            </a:r>
            <a:endParaRPr lang="en-US" dirty="0"/>
          </a:p>
          <a:p>
            <a:endParaRPr lang="ar-YE" dirty="0"/>
          </a:p>
        </p:txBody>
      </p:sp>
    </p:spTree>
  </p:cSld>
  <p:clrMapOvr>
    <a:masterClrMapping/>
  </p:clrMapOvr>
  <p:transition>
    <p:checker/>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YE"/>
          </a:p>
        </p:txBody>
      </p:sp>
      <p:sp>
        <p:nvSpPr>
          <p:cNvPr id="3" name="Content Placeholder 2"/>
          <p:cNvSpPr>
            <a:spLocks noGrp="1"/>
          </p:cNvSpPr>
          <p:nvPr>
            <p:ph idx="1"/>
          </p:nvPr>
        </p:nvSpPr>
        <p:spPr/>
        <p:txBody>
          <a:bodyPr>
            <a:normAutofit/>
          </a:bodyPr>
          <a:lstStyle/>
          <a:p>
            <a:pPr algn="l">
              <a:buNone/>
            </a:pPr>
            <a:r>
              <a:rPr lang="en-US" b="1" dirty="0"/>
              <a:t> </a:t>
            </a:r>
            <a:endParaRPr lang="en-US" dirty="0"/>
          </a:p>
          <a:p>
            <a:pPr algn="l">
              <a:buNone/>
            </a:pPr>
            <a:r>
              <a:rPr lang="en-US" b="1" dirty="0"/>
              <a:t>Treatment difficult no surgery benefit because involve intra and extra hepatic ducts </a:t>
            </a:r>
            <a:endParaRPr lang="en-US" dirty="0"/>
          </a:p>
          <a:p>
            <a:pPr algn="l">
              <a:buNone/>
            </a:pPr>
            <a:r>
              <a:rPr lang="en-US" b="1" dirty="0"/>
              <a:t>Usually  treat with </a:t>
            </a:r>
            <a:r>
              <a:rPr lang="en-US" b="1" dirty="0" err="1"/>
              <a:t>a.b</a:t>
            </a:r>
            <a:r>
              <a:rPr lang="en-US" b="1" dirty="0"/>
              <a:t> vitamin k, </a:t>
            </a:r>
            <a:r>
              <a:rPr lang="en-US" b="1" dirty="0" err="1"/>
              <a:t>cholestyramin</a:t>
            </a:r>
            <a:r>
              <a:rPr lang="en-US" b="1" dirty="0"/>
              <a:t>, steroid and </a:t>
            </a:r>
            <a:r>
              <a:rPr lang="en-US" b="1" dirty="0" err="1"/>
              <a:t>azathyoprine</a:t>
            </a:r>
            <a:r>
              <a:rPr lang="en-US" b="1" dirty="0"/>
              <a:t> but with little benefit. Repeated dilatation of stricture may be helpful many pt go to liver cirrhosis and liver failure and need liver transplantation.</a:t>
            </a:r>
            <a:endParaRPr lang="ar-YE" dirty="0"/>
          </a:p>
        </p:txBody>
      </p:sp>
    </p:spTree>
  </p:cSld>
  <p:clrMapOvr>
    <a:masterClrMapping/>
  </p:clrMapOvr>
  <p:transition>
    <p:blinds dir="vert"/>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YE"/>
          </a:p>
        </p:txBody>
      </p:sp>
      <p:sp>
        <p:nvSpPr>
          <p:cNvPr id="3" name="Content Placeholder 2"/>
          <p:cNvSpPr>
            <a:spLocks noGrp="1"/>
          </p:cNvSpPr>
          <p:nvPr>
            <p:ph idx="1"/>
          </p:nvPr>
        </p:nvSpPr>
        <p:spPr/>
        <p:txBody>
          <a:bodyPr>
            <a:normAutofit/>
          </a:bodyPr>
          <a:lstStyle/>
          <a:p>
            <a:r>
              <a:rPr lang="en-US" b="1" dirty="0"/>
              <a:t> </a:t>
            </a:r>
            <a:endParaRPr lang="en-US" dirty="0"/>
          </a:p>
          <a:p>
            <a:pPr algn="l">
              <a:buNone/>
            </a:pPr>
            <a:r>
              <a:rPr lang="en-US" b="1" dirty="0">
                <a:solidFill>
                  <a:srgbClr val="FF0000"/>
                </a:solidFill>
              </a:rPr>
              <a:t>Common bile duct </a:t>
            </a:r>
            <a:r>
              <a:rPr lang="en-US" b="1" dirty="0"/>
              <a:t>; about 7.5 cm in long its divided in 4 parts</a:t>
            </a:r>
            <a:endParaRPr lang="en-US" dirty="0"/>
          </a:p>
          <a:p>
            <a:pPr algn="l">
              <a:buNone/>
            </a:pPr>
            <a:r>
              <a:rPr lang="en-US" b="1" dirty="0"/>
              <a:t>1- supra duodenum part about 2.5 cm run in the free margin of lesser </a:t>
            </a:r>
            <a:r>
              <a:rPr lang="en-US" b="1" dirty="0" err="1"/>
              <a:t>omintum</a:t>
            </a:r>
            <a:r>
              <a:rPr lang="en-US" b="1" dirty="0"/>
              <a:t> </a:t>
            </a:r>
            <a:endParaRPr lang="en-US" dirty="0"/>
          </a:p>
          <a:p>
            <a:pPr algn="l">
              <a:buNone/>
            </a:pPr>
            <a:r>
              <a:rPr lang="en-US" b="1" dirty="0"/>
              <a:t>2- retro duodenum part   3- infra duodenum part 4- intra duodenum part which surrounded by sphincter of </a:t>
            </a:r>
            <a:r>
              <a:rPr lang="en-US" b="1" dirty="0" err="1"/>
              <a:t>oddi</a:t>
            </a:r>
            <a:r>
              <a:rPr lang="en-US" b="1" dirty="0"/>
              <a:t> and open in summit </a:t>
            </a:r>
            <a:r>
              <a:rPr lang="en-US" b="1" dirty="0" err="1"/>
              <a:t>ampulla</a:t>
            </a:r>
            <a:r>
              <a:rPr lang="en-US" b="1" dirty="0"/>
              <a:t> of </a:t>
            </a:r>
            <a:r>
              <a:rPr lang="en-US" b="1" dirty="0" err="1"/>
              <a:t>vater</a:t>
            </a:r>
            <a:r>
              <a:rPr lang="en-US" b="1" dirty="0"/>
              <a:t> </a:t>
            </a:r>
            <a:endParaRPr lang="en-US" dirty="0"/>
          </a:p>
          <a:p>
            <a:endParaRPr lang="ar-YE" dirty="0"/>
          </a:p>
        </p:txBody>
      </p:sp>
    </p:spTree>
  </p:cSld>
  <p:clrMapOvr>
    <a:masterClrMapping/>
  </p:clrMapOvr>
  <p:transition>
    <p:wipe dir="u"/>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YE"/>
          </a:p>
        </p:txBody>
      </p:sp>
      <p:sp>
        <p:nvSpPr>
          <p:cNvPr id="3" name="Content Placeholder 2"/>
          <p:cNvSpPr>
            <a:spLocks noGrp="1"/>
          </p:cNvSpPr>
          <p:nvPr>
            <p:ph idx="1"/>
          </p:nvPr>
        </p:nvSpPr>
        <p:spPr/>
        <p:txBody>
          <a:bodyPr>
            <a:normAutofit fontScale="92500" lnSpcReduction="10000"/>
          </a:bodyPr>
          <a:lstStyle/>
          <a:p>
            <a:r>
              <a:rPr lang="en-US" b="1" dirty="0"/>
              <a:t> </a:t>
            </a:r>
            <a:endParaRPr lang="en-US" dirty="0"/>
          </a:p>
          <a:p>
            <a:pPr algn="l">
              <a:buNone/>
            </a:pPr>
            <a:r>
              <a:rPr lang="en-US" b="1" dirty="0">
                <a:latin typeface="Copperplate Gothic Bold" pitchFamily="34" charset="0"/>
              </a:rPr>
              <a:t>Carcinoma of </a:t>
            </a:r>
            <a:r>
              <a:rPr lang="en-US" b="1" dirty="0" err="1">
                <a:latin typeface="Copperplate Gothic Bold" pitchFamily="34" charset="0"/>
              </a:rPr>
              <a:t>g.b</a:t>
            </a:r>
            <a:endParaRPr lang="en-US" dirty="0">
              <a:latin typeface="Copperplate Gothic Bold" pitchFamily="34" charset="0"/>
            </a:endParaRPr>
          </a:p>
          <a:p>
            <a:pPr algn="l">
              <a:buNone/>
            </a:pPr>
            <a:r>
              <a:rPr lang="en-US" b="1" dirty="0"/>
              <a:t>Rare condition main etiological factor are </a:t>
            </a:r>
            <a:r>
              <a:rPr lang="en-US" b="1" dirty="0" err="1"/>
              <a:t>g.s</a:t>
            </a:r>
            <a:r>
              <a:rPr lang="en-US" b="1" dirty="0"/>
              <a:t> .calcification of </a:t>
            </a:r>
            <a:r>
              <a:rPr lang="en-US" b="1" dirty="0" err="1"/>
              <a:t>g.b</a:t>
            </a:r>
            <a:r>
              <a:rPr lang="en-US" b="1" dirty="0"/>
              <a:t> ,and infection may promote carcinoma </a:t>
            </a:r>
            <a:endParaRPr lang="en-US" dirty="0"/>
          </a:p>
          <a:p>
            <a:pPr algn="l">
              <a:buNone/>
            </a:pPr>
            <a:r>
              <a:rPr lang="en-US" b="1" dirty="0"/>
              <a:t>Metastasis </a:t>
            </a:r>
            <a:r>
              <a:rPr lang="en-US" b="1" dirty="0" err="1"/>
              <a:t>easly</a:t>
            </a:r>
            <a:r>
              <a:rPr lang="en-US" b="1" dirty="0"/>
              <a:t> to the liver by direct extension ,seeding to the peritoneal cavity ,and neural plexus.</a:t>
            </a:r>
            <a:endParaRPr lang="en-US" dirty="0"/>
          </a:p>
          <a:p>
            <a:pPr algn="l">
              <a:buNone/>
            </a:pPr>
            <a:r>
              <a:rPr lang="en-US" b="1" dirty="0"/>
              <a:t>Investigation—us. c/t scan and per coetaneous biopsy to confirm histological examination</a:t>
            </a:r>
            <a:endParaRPr lang="en-US" dirty="0"/>
          </a:p>
          <a:p>
            <a:pPr algn="l">
              <a:buNone/>
            </a:pPr>
            <a:r>
              <a:rPr lang="en-US" b="1" dirty="0" err="1">
                <a:latin typeface="Copperplate Gothic Bold" pitchFamily="34" charset="0"/>
              </a:rPr>
              <a:t>Cf</a:t>
            </a:r>
            <a:r>
              <a:rPr lang="en-US" b="1" dirty="0">
                <a:latin typeface="Copperplate Gothic Bold" pitchFamily="34" charset="0"/>
              </a:rPr>
              <a:t> </a:t>
            </a:r>
            <a:r>
              <a:rPr lang="en-US" b="1" dirty="0"/>
              <a:t> --same </a:t>
            </a:r>
            <a:r>
              <a:rPr lang="en-US" b="1" dirty="0" err="1"/>
              <a:t>biliary</a:t>
            </a:r>
            <a:r>
              <a:rPr lang="en-US" b="1" dirty="0"/>
              <a:t> colic and </a:t>
            </a:r>
            <a:r>
              <a:rPr lang="en-US" b="1" dirty="0" err="1"/>
              <a:t>cholecystits</a:t>
            </a:r>
            <a:r>
              <a:rPr lang="en-US" b="1" dirty="0"/>
              <a:t> .late sign jaundice ,palpable mass </a:t>
            </a:r>
            <a:endParaRPr lang="en-US" dirty="0"/>
          </a:p>
          <a:p>
            <a:endParaRPr lang="ar-YE" dirty="0"/>
          </a:p>
        </p:txBody>
      </p:sp>
    </p:spTree>
  </p:cSld>
  <p:clrMapOvr>
    <a:masterClrMapping/>
  </p:clrMapOvr>
  <p:transition>
    <p:cover dir="ru"/>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YE"/>
          </a:p>
        </p:txBody>
      </p:sp>
      <p:sp>
        <p:nvSpPr>
          <p:cNvPr id="3" name="Content Placeholder 2"/>
          <p:cNvSpPr>
            <a:spLocks noGrp="1"/>
          </p:cNvSpPr>
          <p:nvPr>
            <p:ph idx="1"/>
          </p:nvPr>
        </p:nvSpPr>
        <p:spPr/>
        <p:txBody>
          <a:bodyPr/>
          <a:lstStyle/>
          <a:p>
            <a:pPr algn="l">
              <a:buNone/>
            </a:pPr>
            <a:r>
              <a:rPr lang="en-US" b="1" dirty="0"/>
              <a:t> </a:t>
            </a:r>
            <a:r>
              <a:rPr lang="en-US" b="1" dirty="0">
                <a:solidFill>
                  <a:srgbClr val="FF0000"/>
                </a:solidFill>
              </a:rPr>
              <a:t>Treatment if not invade </a:t>
            </a:r>
            <a:r>
              <a:rPr lang="en-US" b="1" dirty="0" err="1">
                <a:solidFill>
                  <a:srgbClr val="FF0000"/>
                </a:solidFill>
              </a:rPr>
              <a:t>serosa</a:t>
            </a:r>
            <a:r>
              <a:rPr lang="en-US" b="1" dirty="0">
                <a:solidFill>
                  <a:srgbClr val="FF0000"/>
                </a:solidFill>
              </a:rPr>
              <a:t> </a:t>
            </a:r>
            <a:r>
              <a:rPr lang="en-US" b="1" dirty="0" err="1"/>
              <a:t>cholecystectomy</a:t>
            </a:r>
            <a:r>
              <a:rPr lang="en-US" b="1" dirty="0"/>
              <a:t> enough. but if invade liver and </a:t>
            </a:r>
            <a:r>
              <a:rPr lang="en-US" b="1" dirty="0" err="1"/>
              <a:t>hilar</a:t>
            </a:r>
            <a:r>
              <a:rPr lang="en-US" b="1" dirty="0"/>
              <a:t> </a:t>
            </a:r>
            <a:r>
              <a:rPr lang="en-US" b="1" dirty="0" err="1"/>
              <a:t>l.n</a:t>
            </a:r>
            <a:r>
              <a:rPr lang="en-US" b="1" dirty="0"/>
              <a:t> prognosis poor 5% only 5year survival .</a:t>
            </a:r>
            <a:endParaRPr lang="en-US" dirty="0"/>
          </a:p>
          <a:p>
            <a:pPr algn="l">
              <a:buNone/>
            </a:pPr>
            <a:r>
              <a:rPr lang="en-US" b="1" dirty="0"/>
              <a:t> </a:t>
            </a:r>
            <a:endParaRPr lang="ar-YE" dirty="0"/>
          </a:p>
        </p:txBody>
      </p:sp>
    </p:spTree>
  </p:cSld>
  <p:clrMapOvr>
    <a:masterClrMapping/>
  </p:clrMapOvr>
  <p:transition>
    <p:strips dir="ru"/>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YE"/>
          </a:p>
        </p:txBody>
      </p:sp>
      <p:sp>
        <p:nvSpPr>
          <p:cNvPr id="3" name="Content Placeholder 2"/>
          <p:cNvSpPr>
            <a:spLocks noGrp="1"/>
          </p:cNvSpPr>
          <p:nvPr>
            <p:ph idx="1"/>
          </p:nvPr>
        </p:nvSpPr>
        <p:spPr/>
        <p:txBody>
          <a:bodyPr/>
          <a:lstStyle/>
          <a:p>
            <a:endParaRPr lang="ar-YE"/>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YE"/>
          </a:p>
        </p:txBody>
      </p:sp>
      <p:sp>
        <p:nvSpPr>
          <p:cNvPr id="3" name="Content Placeholder 2"/>
          <p:cNvSpPr>
            <a:spLocks noGrp="1"/>
          </p:cNvSpPr>
          <p:nvPr>
            <p:ph idx="1"/>
          </p:nvPr>
        </p:nvSpPr>
        <p:spPr/>
        <p:txBody>
          <a:bodyPr>
            <a:normAutofit lnSpcReduction="10000"/>
          </a:bodyPr>
          <a:lstStyle/>
          <a:p>
            <a:r>
              <a:rPr lang="en-US" b="1" dirty="0"/>
              <a:t> </a:t>
            </a:r>
            <a:endParaRPr lang="en-US" dirty="0"/>
          </a:p>
          <a:p>
            <a:pPr algn="l">
              <a:buNone/>
            </a:pPr>
            <a:r>
              <a:rPr lang="en-US" b="1" dirty="0">
                <a:solidFill>
                  <a:srgbClr val="FF0000"/>
                </a:solidFill>
              </a:rPr>
              <a:t>Blood supply</a:t>
            </a:r>
            <a:r>
              <a:rPr lang="en-US" b="1" dirty="0"/>
              <a:t> </a:t>
            </a:r>
            <a:endParaRPr lang="en-US" dirty="0"/>
          </a:p>
          <a:p>
            <a:pPr algn="l">
              <a:buNone/>
            </a:pPr>
            <a:r>
              <a:rPr lang="en-US" b="1" dirty="0"/>
              <a:t>Cystic artery which branch from </a:t>
            </a:r>
            <a:r>
              <a:rPr lang="en-US" b="1" dirty="0" err="1"/>
              <a:t>rt</a:t>
            </a:r>
            <a:r>
              <a:rPr lang="en-US" b="1" dirty="0"/>
              <a:t> hepatic artery  ,occasionally accessory  cystic artery branch from gastro duodenum artery .usually cystic artery run behind common hepatic duct ,only 15% pass in front of this duct ,</a:t>
            </a:r>
            <a:endParaRPr lang="en-US" dirty="0"/>
          </a:p>
          <a:p>
            <a:pPr algn="l">
              <a:buNone/>
            </a:pPr>
            <a:r>
              <a:rPr lang="en-US" b="1" dirty="0">
                <a:solidFill>
                  <a:srgbClr val="FF0000"/>
                </a:solidFill>
              </a:rPr>
              <a:t>Caterpillar turn anomalies </a:t>
            </a:r>
            <a:r>
              <a:rPr lang="en-US" b="1" dirty="0"/>
              <a:t>: hepatic artery take tortuous form in front of the origin of cystic  duct ,or the hepatic artery tortuous and cystic artery short.</a:t>
            </a:r>
            <a:endParaRPr lang="en-US" dirty="0"/>
          </a:p>
          <a:p>
            <a:endParaRPr lang="ar-YE" dirty="0"/>
          </a:p>
        </p:txBody>
      </p:sp>
    </p:spTree>
  </p:cSld>
  <p:clrMapOvr>
    <a:masterClrMapping/>
  </p:clrMapOvr>
  <p:transition>
    <p:wipe dir="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YE"/>
          </a:p>
        </p:txBody>
      </p:sp>
      <p:sp>
        <p:nvSpPr>
          <p:cNvPr id="3" name="Content Placeholder 2"/>
          <p:cNvSpPr>
            <a:spLocks noGrp="1"/>
          </p:cNvSpPr>
          <p:nvPr>
            <p:ph idx="1"/>
          </p:nvPr>
        </p:nvSpPr>
        <p:spPr/>
        <p:txBody>
          <a:bodyPr>
            <a:normAutofit fontScale="92500" lnSpcReduction="10000"/>
          </a:bodyPr>
          <a:lstStyle/>
          <a:p>
            <a:pPr algn="l">
              <a:buNone/>
            </a:pPr>
            <a:r>
              <a:rPr lang="en-US" b="1" dirty="0"/>
              <a:t> </a:t>
            </a:r>
            <a:endParaRPr lang="en-US" dirty="0"/>
          </a:p>
          <a:p>
            <a:pPr algn="l">
              <a:buNone/>
            </a:pPr>
            <a:r>
              <a:rPr lang="en-US" b="1" dirty="0">
                <a:solidFill>
                  <a:srgbClr val="FF0000"/>
                </a:solidFill>
              </a:rPr>
              <a:t>Lymphatic drainage</a:t>
            </a:r>
            <a:endParaRPr lang="en-US" dirty="0">
              <a:solidFill>
                <a:srgbClr val="FF0000"/>
              </a:solidFill>
            </a:endParaRPr>
          </a:p>
          <a:p>
            <a:pPr algn="l">
              <a:buNone/>
            </a:pPr>
            <a:r>
              <a:rPr lang="en-US" b="1" dirty="0"/>
              <a:t>Of gall bladder to the cystic lymph node of </a:t>
            </a:r>
            <a:r>
              <a:rPr lang="en-US" b="1" dirty="0" err="1"/>
              <a:t>lund</a:t>
            </a:r>
            <a:r>
              <a:rPr lang="en-US" b="1" dirty="0"/>
              <a:t> (sentinel lymph node—what means??)which located at the junction of cystic duct with common hepatic duct ,efferent vessels go to the liver  </a:t>
            </a:r>
            <a:r>
              <a:rPr lang="en-US" b="1" dirty="0" err="1"/>
              <a:t>hilum</a:t>
            </a:r>
            <a:r>
              <a:rPr lang="en-US" b="1" dirty="0"/>
              <a:t> and to the celiac </a:t>
            </a:r>
            <a:r>
              <a:rPr lang="en-US" b="1" dirty="0" err="1"/>
              <a:t>l.n</a:t>
            </a:r>
            <a:r>
              <a:rPr lang="en-US" b="1" dirty="0"/>
              <a:t> </a:t>
            </a:r>
            <a:endParaRPr lang="en-US" dirty="0"/>
          </a:p>
          <a:p>
            <a:pPr algn="l">
              <a:buNone/>
            </a:pPr>
            <a:r>
              <a:rPr lang="en-US" b="1" dirty="0">
                <a:solidFill>
                  <a:srgbClr val="FF0000"/>
                </a:solidFill>
              </a:rPr>
              <a:t>Physiology</a:t>
            </a:r>
            <a:r>
              <a:rPr lang="en-US" b="1" dirty="0"/>
              <a:t> </a:t>
            </a:r>
            <a:endParaRPr lang="en-US" dirty="0"/>
          </a:p>
          <a:p>
            <a:pPr algn="l">
              <a:buNone/>
            </a:pPr>
            <a:r>
              <a:rPr lang="en-US" b="1" dirty="0"/>
              <a:t>Liver execrate bile at rate 40 ml / h ,bile compose from 97% water, 1-2% bile salt and 1% pigments, cholesterol and fatty acid. secretion of bile under control of </a:t>
            </a:r>
            <a:r>
              <a:rPr lang="en-US" b="1" dirty="0" err="1"/>
              <a:t>cholecystokinin</a:t>
            </a:r>
            <a:r>
              <a:rPr lang="en-US" b="1" dirty="0"/>
              <a:t> which release from duodenum mucosa.</a:t>
            </a:r>
            <a:endParaRPr lang="en-US" dirty="0"/>
          </a:p>
        </p:txBody>
      </p:sp>
    </p:spTree>
  </p:cSld>
  <p:clrMapOvr>
    <a:masterClrMapping/>
  </p:clrMapOvr>
  <p:transition>
    <p:wipe dir="d"/>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YE"/>
          </a:p>
        </p:txBody>
      </p:sp>
      <p:sp>
        <p:nvSpPr>
          <p:cNvPr id="3" name="Content Placeholder 2"/>
          <p:cNvSpPr>
            <a:spLocks noGrp="1"/>
          </p:cNvSpPr>
          <p:nvPr>
            <p:ph idx="1"/>
          </p:nvPr>
        </p:nvSpPr>
        <p:spPr/>
        <p:txBody>
          <a:bodyPr/>
          <a:lstStyle/>
          <a:p>
            <a:r>
              <a:rPr lang="en-US" b="1" dirty="0"/>
              <a:t> </a:t>
            </a:r>
            <a:endParaRPr lang="en-US" dirty="0"/>
          </a:p>
          <a:p>
            <a:pPr algn="l">
              <a:buNone/>
            </a:pPr>
            <a:r>
              <a:rPr lang="en-US" b="1" dirty="0">
                <a:solidFill>
                  <a:srgbClr val="FF0000"/>
                </a:solidFill>
              </a:rPr>
              <a:t>Function of gall bladder</a:t>
            </a:r>
            <a:endParaRPr lang="en-US" dirty="0">
              <a:solidFill>
                <a:srgbClr val="FF0000"/>
              </a:solidFill>
            </a:endParaRPr>
          </a:p>
          <a:p>
            <a:pPr algn="l">
              <a:buNone/>
            </a:pPr>
            <a:r>
              <a:rPr lang="en-US" b="1" dirty="0"/>
              <a:t>1- as a reservoir of bile </a:t>
            </a:r>
            <a:endParaRPr lang="en-US" dirty="0"/>
          </a:p>
          <a:p>
            <a:pPr algn="l">
              <a:buNone/>
            </a:pPr>
            <a:r>
              <a:rPr lang="en-US" b="1" dirty="0"/>
              <a:t>2- concentration of bile by active absorption of water, sodium chloride ,bicarbonate</a:t>
            </a:r>
            <a:endParaRPr lang="en-US" dirty="0"/>
          </a:p>
          <a:p>
            <a:pPr algn="l">
              <a:buNone/>
            </a:pPr>
            <a:r>
              <a:rPr lang="en-US" b="1" dirty="0"/>
              <a:t>3- secretion of mucus about 20ml /day</a:t>
            </a:r>
            <a:endParaRPr lang="en-US" dirty="0"/>
          </a:p>
          <a:p>
            <a:endParaRPr lang="ar-YE" dirty="0"/>
          </a:p>
        </p:txBody>
      </p:sp>
    </p:spTree>
  </p:cSld>
  <p:clrMapOvr>
    <a:masterClrMapping/>
  </p:clrMapOvr>
  <p:transition>
    <p:dissolv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YE"/>
          </a:p>
        </p:txBody>
      </p:sp>
      <p:sp>
        <p:nvSpPr>
          <p:cNvPr id="3" name="Content Placeholder 2"/>
          <p:cNvSpPr>
            <a:spLocks noGrp="1"/>
          </p:cNvSpPr>
          <p:nvPr>
            <p:ph idx="1"/>
          </p:nvPr>
        </p:nvSpPr>
        <p:spPr/>
        <p:txBody>
          <a:bodyPr>
            <a:normAutofit fontScale="92500"/>
          </a:bodyPr>
          <a:lstStyle/>
          <a:p>
            <a:r>
              <a:rPr lang="en-US" b="1" dirty="0"/>
              <a:t> </a:t>
            </a:r>
            <a:endParaRPr lang="en-US" dirty="0"/>
          </a:p>
          <a:p>
            <a:pPr algn="l">
              <a:buNone/>
            </a:pPr>
            <a:r>
              <a:rPr lang="en-US" b="1" dirty="0">
                <a:solidFill>
                  <a:srgbClr val="FF0000"/>
                </a:solidFill>
              </a:rPr>
              <a:t>Bile composition and function</a:t>
            </a:r>
            <a:endParaRPr lang="en-US" dirty="0">
              <a:solidFill>
                <a:srgbClr val="FF0000"/>
              </a:solidFill>
            </a:endParaRPr>
          </a:p>
          <a:p>
            <a:pPr algn="l">
              <a:buNone/>
            </a:pPr>
            <a:r>
              <a:rPr lang="en-US" b="1" dirty="0"/>
              <a:t>Bile is a combination of cholesterol, phospholipids (mainly lecithin),bile salt, water, and conjugated </a:t>
            </a:r>
            <a:r>
              <a:rPr lang="en-US" b="1" dirty="0" err="1"/>
              <a:t>bilirubin</a:t>
            </a:r>
            <a:r>
              <a:rPr lang="en-US" b="1" dirty="0"/>
              <a:t> (break down product of HG),the bile salt reabsorbed in the distal small bowel ,pass back via portal venous system to the liver  from where they are once again  secreted in the bile ,this called </a:t>
            </a:r>
            <a:r>
              <a:rPr lang="en-US" b="1" dirty="0" err="1"/>
              <a:t>entero</a:t>
            </a:r>
            <a:r>
              <a:rPr lang="en-US" b="1" dirty="0"/>
              <a:t> hepatic circulation about 10 time a day, so in obstructive jaundice what will happened ??(fat and fat soluble vitamin  A,D,E &amp;K)</a:t>
            </a:r>
            <a:endParaRPr lang="en-US" dirty="0"/>
          </a:p>
          <a:p>
            <a:endParaRPr lang="ar-YE" dirty="0"/>
          </a:p>
        </p:txBody>
      </p:sp>
    </p:spTree>
  </p:cSld>
  <p:clrMapOvr>
    <a:masterClrMapping/>
  </p:clrMapOvr>
  <p:transition>
    <p:cut thruBlk="1"/>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YE"/>
          </a:p>
        </p:txBody>
      </p:sp>
      <p:sp>
        <p:nvSpPr>
          <p:cNvPr id="3" name="Content Placeholder 2"/>
          <p:cNvSpPr>
            <a:spLocks noGrp="1"/>
          </p:cNvSpPr>
          <p:nvPr>
            <p:ph idx="1"/>
          </p:nvPr>
        </p:nvSpPr>
        <p:spPr/>
        <p:txBody>
          <a:bodyPr>
            <a:normAutofit fontScale="70000" lnSpcReduction="20000"/>
          </a:bodyPr>
          <a:lstStyle/>
          <a:p>
            <a:r>
              <a:rPr lang="en-US" b="1" dirty="0"/>
              <a:t> </a:t>
            </a:r>
            <a:endParaRPr lang="en-US" dirty="0"/>
          </a:p>
          <a:p>
            <a:pPr algn="l">
              <a:buNone/>
            </a:pPr>
            <a:r>
              <a:rPr lang="en-US" b="1" dirty="0">
                <a:solidFill>
                  <a:srgbClr val="FF0000"/>
                </a:solidFill>
              </a:rPr>
              <a:t>Investigation of </a:t>
            </a:r>
            <a:r>
              <a:rPr lang="en-US" b="1" dirty="0" err="1">
                <a:solidFill>
                  <a:srgbClr val="FF0000"/>
                </a:solidFill>
              </a:rPr>
              <a:t>biliary</a:t>
            </a:r>
            <a:r>
              <a:rPr lang="en-US" b="1" dirty="0">
                <a:solidFill>
                  <a:srgbClr val="FF0000"/>
                </a:solidFill>
              </a:rPr>
              <a:t> tract </a:t>
            </a:r>
            <a:endParaRPr lang="en-US" dirty="0">
              <a:solidFill>
                <a:srgbClr val="FF0000"/>
              </a:solidFill>
            </a:endParaRPr>
          </a:p>
          <a:p>
            <a:pPr algn="l">
              <a:buNone/>
            </a:pPr>
            <a:r>
              <a:rPr lang="en-US" b="1" dirty="0">
                <a:solidFill>
                  <a:schemeClr val="tx2"/>
                </a:solidFill>
              </a:rPr>
              <a:t>PLAIN X RAY-</a:t>
            </a:r>
            <a:r>
              <a:rPr lang="en-US" b="1" dirty="0"/>
              <a:t>--10% radio opaque of gall stones , calcification of gall bladder ( porcelain gall bladder) it  premalignant condition and need </a:t>
            </a:r>
            <a:r>
              <a:rPr lang="en-US" b="1" dirty="0" err="1"/>
              <a:t>cholecystectomy</a:t>
            </a:r>
            <a:r>
              <a:rPr lang="en-US" b="1" dirty="0"/>
              <a:t> , gas in wall of gall bladder (emphysematous </a:t>
            </a:r>
            <a:r>
              <a:rPr lang="en-US" b="1" dirty="0" err="1"/>
              <a:t>cholecystitis</a:t>
            </a:r>
            <a:r>
              <a:rPr lang="en-US" b="1" dirty="0"/>
              <a:t>) ,gas in </a:t>
            </a:r>
            <a:r>
              <a:rPr lang="en-US" b="1" dirty="0" err="1"/>
              <a:t>biliary</a:t>
            </a:r>
            <a:r>
              <a:rPr lang="en-US" b="1" dirty="0"/>
              <a:t> tree a after  endoscopic </a:t>
            </a:r>
            <a:r>
              <a:rPr lang="en-US" b="1" dirty="0" err="1"/>
              <a:t>sphenectrotomy</a:t>
            </a:r>
            <a:r>
              <a:rPr lang="en-US" b="1" dirty="0"/>
              <a:t> </a:t>
            </a:r>
            <a:endParaRPr lang="en-US" dirty="0"/>
          </a:p>
          <a:p>
            <a:pPr algn="l">
              <a:buNone/>
            </a:pPr>
            <a:r>
              <a:rPr lang="en-US" b="1" dirty="0">
                <a:solidFill>
                  <a:schemeClr val="tx2"/>
                </a:solidFill>
              </a:rPr>
              <a:t>ORAL CHOLECYSTOGRAPHY --</a:t>
            </a:r>
            <a:endParaRPr lang="en-US" dirty="0">
              <a:solidFill>
                <a:schemeClr val="tx2"/>
              </a:solidFill>
            </a:endParaRPr>
          </a:p>
          <a:p>
            <a:pPr algn="l">
              <a:buNone/>
            </a:pPr>
            <a:r>
              <a:rPr lang="en-US" b="1" dirty="0"/>
              <a:t>Mainly used to assess the function of </a:t>
            </a:r>
            <a:r>
              <a:rPr lang="en-US" b="1" dirty="0" err="1"/>
              <a:t>g.b</a:t>
            </a:r>
            <a:r>
              <a:rPr lang="en-US" b="1" dirty="0"/>
              <a:t> and to show </a:t>
            </a:r>
            <a:r>
              <a:rPr lang="en-US" b="1" dirty="0" err="1"/>
              <a:t>diverticuli</a:t>
            </a:r>
            <a:r>
              <a:rPr lang="en-US" b="1" dirty="0"/>
              <a:t> and polyps ,</a:t>
            </a:r>
            <a:endParaRPr lang="en-US" dirty="0"/>
          </a:p>
          <a:p>
            <a:pPr algn="l">
              <a:buNone/>
            </a:pPr>
            <a:r>
              <a:rPr lang="en-US" b="1" dirty="0"/>
              <a:t>This test most of hospital not used because of inaccuracy .</a:t>
            </a:r>
            <a:endParaRPr lang="en-US" dirty="0"/>
          </a:p>
          <a:p>
            <a:pPr algn="l">
              <a:buNone/>
            </a:pPr>
            <a:r>
              <a:rPr lang="en-US" b="1" dirty="0">
                <a:solidFill>
                  <a:schemeClr val="tx2"/>
                </a:solidFill>
              </a:rPr>
              <a:t>INTRAVENOUS CHOLENGIOGRAPHY—</a:t>
            </a:r>
            <a:endParaRPr lang="en-US" dirty="0">
              <a:solidFill>
                <a:schemeClr val="tx2"/>
              </a:solidFill>
            </a:endParaRPr>
          </a:p>
          <a:p>
            <a:pPr algn="l">
              <a:buNone/>
            </a:pPr>
            <a:r>
              <a:rPr lang="en-US" b="1" dirty="0"/>
              <a:t>Also not widely used because of contrast agent can cause allergic reaction </a:t>
            </a:r>
            <a:endParaRPr lang="en-US" dirty="0"/>
          </a:p>
          <a:p>
            <a:pPr algn="l">
              <a:buNone/>
            </a:pPr>
            <a:r>
              <a:rPr lang="en-US" b="1" dirty="0" err="1">
                <a:solidFill>
                  <a:schemeClr val="tx2"/>
                </a:solidFill>
              </a:rPr>
              <a:t>Ultrasonograhpic</a:t>
            </a:r>
            <a:endParaRPr lang="en-US" dirty="0">
              <a:solidFill>
                <a:schemeClr val="tx2"/>
              </a:solidFill>
            </a:endParaRPr>
          </a:p>
          <a:p>
            <a:pPr algn="l">
              <a:buNone/>
            </a:pPr>
            <a:r>
              <a:rPr lang="en-US" b="1" dirty="0"/>
              <a:t>Non invasive and now is the standard initial technique for the investigation of pt suspected to have g. stone. By this test can visualize  </a:t>
            </a:r>
            <a:r>
              <a:rPr lang="en-US" b="1" dirty="0" err="1"/>
              <a:t>g.b</a:t>
            </a:r>
            <a:r>
              <a:rPr lang="en-US" b="1" dirty="0"/>
              <a:t> ,</a:t>
            </a:r>
            <a:r>
              <a:rPr lang="en-US" b="1" dirty="0" err="1"/>
              <a:t>cbd</a:t>
            </a:r>
            <a:r>
              <a:rPr lang="en-US" b="1" dirty="0"/>
              <a:t>, diameter pancreas ,</a:t>
            </a:r>
            <a:endParaRPr lang="ar-YE" dirty="0"/>
          </a:p>
        </p:txBody>
      </p:sp>
    </p:spTree>
  </p:cSld>
  <p:clrMapOvr>
    <a:masterClrMapping/>
  </p:clrMapOvr>
  <p:transition>
    <p:cut/>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YE"/>
          </a:p>
        </p:txBody>
      </p:sp>
      <p:sp>
        <p:nvSpPr>
          <p:cNvPr id="3" name="Content Placeholder 2"/>
          <p:cNvSpPr>
            <a:spLocks noGrp="1"/>
          </p:cNvSpPr>
          <p:nvPr>
            <p:ph idx="1"/>
          </p:nvPr>
        </p:nvSpPr>
        <p:spPr/>
        <p:txBody>
          <a:bodyPr>
            <a:normAutofit fontScale="77500" lnSpcReduction="20000"/>
          </a:bodyPr>
          <a:lstStyle/>
          <a:p>
            <a:pPr algn="l">
              <a:buNone/>
            </a:pPr>
            <a:r>
              <a:rPr lang="en-US" b="1" dirty="0"/>
              <a:t> </a:t>
            </a:r>
            <a:endParaRPr lang="en-US" dirty="0"/>
          </a:p>
          <a:p>
            <a:pPr algn="l">
              <a:buNone/>
            </a:pPr>
            <a:r>
              <a:rPr lang="en-US" b="1" dirty="0">
                <a:solidFill>
                  <a:srgbClr val="C00000"/>
                </a:solidFill>
              </a:rPr>
              <a:t>Radioisotope </a:t>
            </a:r>
            <a:r>
              <a:rPr lang="en-US" b="1" dirty="0" err="1">
                <a:solidFill>
                  <a:srgbClr val="C00000"/>
                </a:solidFill>
              </a:rPr>
              <a:t>scaning</a:t>
            </a:r>
            <a:endParaRPr lang="en-US" dirty="0">
              <a:solidFill>
                <a:srgbClr val="C00000"/>
              </a:solidFill>
            </a:endParaRPr>
          </a:p>
          <a:p>
            <a:pPr algn="l">
              <a:buNone/>
            </a:pPr>
            <a:r>
              <a:rPr lang="en-US" b="1" dirty="0"/>
              <a:t>Mainly used to assess </a:t>
            </a:r>
            <a:r>
              <a:rPr lang="en-US" b="1" dirty="0" err="1"/>
              <a:t>biliary</a:t>
            </a:r>
            <a:r>
              <a:rPr lang="en-US" b="1" dirty="0"/>
              <a:t> -enteric </a:t>
            </a:r>
            <a:r>
              <a:rPr lang="en-US" b="1" dirty="0" err="1"/>
              <a:t>anastomosies</a:t>
            </a:r>
            <a:r>
              <a:rPr lang="en-US" b="1" dirty="0"/>
              <a:t> ,we used  </a:t>
            </a:r>
            <a:r>
              <a:rPr lang="en-US" b="1" baseline="30000" dirty="0"/>
              <a:t>99</a:t>
            </a:r>
            <a:r>
              <a:rPr lang="en-US" b="1" dirty="0"/>
              <a:t>Tc </a:t>
            </a:r>
            <a:endParaRPr lang="en-US" dirty="0"/>
          </a:p>
          <a:p>
            <a:pPr algn="l">
              <a:buNone/>
            </a:pPr>
            <a:r>
              <a:rPr lang="en-US" b="1" dirty="0">
                <a:solidFill>
                  <a:srgbClr val="C00000"/>
                </a:solidFill>
                <a:latin typeface="Copperplate Gothic Bold" pitchFamily="34" charset="0"/>
              </a:rPr>
              <a:t>Ct;  </a:t>
            </a:r>
            <a:endParaRPr lang="en-US" dirty="0">
              <a:solidFill>
                <a:srgbClr val="C00000"/>
              </a:solidFill>
              <a:latin typeface="Copperplate Gothic Bold" pitchFamily="34" charset="0"/>
            </a:endParaRPr>
          </a:p>
          <a:p>
            <a:pPr algn="l">
              <a:buNone/>
            </a:pPr>
            <a:r>
              <a:rPr lang="en-US" b="1" dirty="0"/>
              <a:t>This test not useful in investigation of </a:t>
            </a:r>
            <a:r>
              <a:rPr lang="en-US" b="1" dirty="0" err="1"/>
              <a:t>biliary</a:t>
            </a:r>
            <a:r>
              <a:rPr lang="en-US" b="1" dirty="0"/>
              <a:t> tract ,only useful to  detect  </a:t>
            </a:r>
            <a:r>
              <a:rPr lang="en-US" b="1" dirty="0" err="1">
                <a:latin typeface="Copperplate Gothic Bold" pitchFamily="34" charset="0"/>
              </a:rPr>
              <a:t>gb</a:t>
            </a:r>
            <a:r>
              <a:rPr lang="en-US" b="1" dirty="0">
                <a:latin typeface="Copperplate Gothic Bold" pitchFamily="34" charset="0"/>
              </a:rPr>
              <a:t> </a:t>
            </a:r>
            <a:r>
              <a:rPr lang="en-US" b="1" dirty="0"/>
              <a:t> and bile ducts tumor.</a:t>
            </a:r>
            <a:endParaRPr lang="en-US" dirty="0"/>
          </a:p>
          <a:p>
            <a:pPr algn="l">
              <a:buNone/>
            </a:pPr>
            <a:r>
              <a:rPr lang="en-US" b="1" dirty="0" err="1">
                <a:solidFill>
                  <a:srgbClr val="C00000"/>
                </a:solidFill>
              </a:rPr>
              <a:t>Magnatic</a:t>
            </a:r>
            <a:r>
              <a:rPr lang="en-US" b="1" dirty="0">
                <a:solidFill>
                  <a:srgbClr val="C00000"/>
                </a:solidFill>
              </a:rPr>
              <a:t> resonance </a:t>
            </a:r>
            <a:r>
              <a:rPr lang="en-US" b="1" dirty="0" err="1">
                <a:solidFill>
                  <a:srgbClr val="C00000"/>
                </a:solidFill>
              </a:rPr>
              <a:t>cholengiopancreatography</a:t>
            </a:r>
            <a:r>
              <a:rPr lang="en-US" b="1" dirty="0">
                <a:solidFill>
                  <a:srgbClr val="C00000"/>
                </a:solidFill>
              </a:rPr>
              <a:t> (</a:t>
            </a:r>
            <a:r>
              <a:rPr lang="en-US" b="1" dirty="0" err="1">
                <a:solidFill>
                  <a:srgbClr val="C00000"/>
                </a:solidFill>
              </a:rPr>
              <a:t>mrcp</a:t>
            </a:r>
            <a:r>
              <a:rPr lang="en-US" b="1" dirty="0">
                <a:solidFill>
                  <a:srgbClr val="C00000"/>
                </a:solidFill>
              </a:rPr>
              <a:t>)</a:t>
            </a:r>
            <a:endParaRPr lang="en-US" dirty="0">
              <a:solidFill>
                <a:srgbClr val="C00000"/>
              </a:solidFill>
            </a:endParaRPr>
          </a:p>
          <a:p>
            <a:pPr algn="l">
              <a:buNone/>
            </a:pPr>
            <a:r>
              <a:rPr lang="en-US" b="1" dirty="0"/>
              <a:t>It’s the stander technique in investigation of </a:t>
            </a:r>
            <a:r>
              <a:rPr lang="en-US" b="1" dirty="0" err="1"/>
              <a:t>biliary</a:t>
            </a:r>
            <a:r>
              <a:rPr lang="en-US" b="1" dirty="0"/>
              <a:t> tree  ,contrast is not necessary.</a:t>
            </a:r>
            <a:endParaRPr lang="en-US" dirty="0"/>
          </a:p>
          <a:p>
            <a:pPr algn="l">
              <a:buNone/>
            </a:pPr>
            <a:r>
              <a:rPr lang="en-US" b="1" dirty="0">
                <a:solidFill>
                  <a:srgbClr val="C00000"/>
                </a:solidFill>
              </a:rPr>
              <a:t>Endoscopic retrograde </a:t>
            </a:r>
            <a:r>
              <a:rPr lang="en-US" b="1" dirty="0" err="1">
                <a:solidFill>
                  <a:srgbClr val="C00000"/>
                </a:solidFill>
              </a:rPr>
              <a:t>cholengiopancreatography</a:t>
            </a:r>
            <a:r>
              <a:rPr lang="en-US" b="1" dirty="0"/>
              <a:t> </a:t>
            </a:r>
            <a:r>
              <a:rPr lang="en-US" b="1" dirty="0">
                <a:solidFill>
                  <a:srgbClr val="C00000"/>
                </a:solidFill>
                <a:latin typeface="Copperplate Gothic Bold" pitchFamily="34" charset="0"/>
              </a:rPr>
              <a:t>( </a:t>
            </a:r>
            <a:r>
              <a:rPr lang="en-US" b="1" dirty="0" err="1">
                <a:solidFill>
                  <a:srgbClr val="C00000"/>
                </a:solidFill>
                <a:latin typeface="Copperplate Gothic Bold" pitchFamily="34" charset="0"/>
              </a:rPr>
              <a:t>ercp</a:t>
            </a:r>
            <a:r>
              <a:rPr lang="en-US" b="1" dirty="0"/>
              <a:t>)</a:t>
            </a:r>
            <a:endParaRPr lang="en-US" dirty="0"/>
          </a:p>
          <a:p>
            <a:pPr algn="l">
              <a:buNone/>
            </a:pPr>
            <a:r>
              <a:rPr lang="en-US" b="1" dirty="0"/>
              <a:t>Done through </a:t>
            </a:r>
            <a:r>
              <a:rPr lang="en-US" b="1" dirty="0" err="1"/>
              <a:t>ampulla</a:t>
            </a:r>
            <a:r>
              <a:rPr lang="en-US" b="1" dirty="0"/>
              <a:t> of </a:t>
            </a:r>
            <a:r>
              <a:rPr lang="en-US" b="1" dirty="0" err="1"/>
              <a:t>vater</a:t>
            </a:r>
            <a:r>
              <a:rPr lang="en-US" b="1" dirty="0"/>
              <a:t> its diagnostic and therapeutic test </a:t>
            </a:r>
            <a:endParaRPr lang="en-US" dirty="0"/>
          </a:p>
          <a:p>
            <a:pPr algn="l">
              <a:buNone/>
            </a:pPr>
            <a:r>
              <a:rPr lang="en-US" b="1" dirty="0"/>
              <a:t>This test may cause acute </a:t>
            </a:r>
            <a:r>
              <a:rPr lang="en-US" b="1" dirty="0" err="1"/>
              <a:t>cholingitis</a:t>
            </a:r>
            <a:r>
              <a:rPr lang="en-US" b="1" dirty="0"/>
              <a:t>.</a:t>
            </a:r>
            <a:endParaRPr lang="ar-YE" dirty="0"/>
          </a:p>
        </p:txBody>
      </p:sp>
    </p:spTree>
  </p:cSld>
  <p:clrMapOvr>
    <a:masterClrMapping/>
  </p:clrMapOvr>
  <p:transition>
    <p:fade/>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pulent">
  <a:themeElements>
    <a:clrScheme name="Opulent">
      <a:dk1>
        <a:sysClr val="windowText" lastClr="000000"/>
      </a:dk1>
      <a:lt1>
        <a:sysClr val="window" lastClr="FFFFFF"/>
      </a:lt1>
      <a:dk2>
        <a:srgbClr val="B13F9A"/>
      </a:dk2>
      <a:lt2>
        <a:srgbClr val="F4E7ED"/>
      </a:lt2>
      <a:accent1>
        <a:srgbClr val="B83D68"/>
      </a:accent1>
      <a:accent2>
        <a:srgbClr val="AC66BB"/>
      </a:accent2>
      <a:accent3>
        <a:srgbClr val="DE6C36"/>
      </a:accent3>
      <a:accent4>
        <a:srgbClr val="F9B639"/>
      </a:accent4>
      <a:accent5>
        <a:srgbClr val="CF6DA4"/>
      </a:accent5>
      <a:accent6>
        <a:srgbClr val="FA8D3D"/>
      </a:accent6>
      <a:hlink>
        <a:srgbClr val="FFDE66"/>
      </a:hlink>
      <a:folHlink>
        <a:srgbClr val="D490C5"/>
      </a:folHlink>
    </a:clrScheme>
    <a:fontScheme name="Opulent">
      <a:majorFont>
        <a:latin typeface="Trebuchet MS"/>
        <a:ea typeface=""/>
        <a:cs typeface=""/>
        <a:font script="Jpan" typeface="HG丸ｺﾞｼｯｸM-PRO"/>
        <a:font script="Hang" typeface="HY그래픽M"/>
        <a:font script="Hans" typeface="黑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rebuchet MS"/>
        <a:ea typeface=""/>
        <a:cs typeface=""/>
        <a:font script="Jpan" typeface="HG丸ｺﾞｼｯｸM-PRO"/>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pulent">
      <a:fillStyleLst>
        <a:solidFill>
          <a:schemeClr val="phClr"/>
        </a:solidFill>
        <a:gradFill rotWithShape="1">
          <a:gsLst>
            <a:gs pos="0">
              <a:schemeClr val="phClr">
                <a:tint val="15000"/>
                <a:satMod val="250000"/>
              </a:schemeClr>
            </a:gs>
            <a:gs pos="49000">
              <a:schemeClr val="phClr">
                <a:tint val="50000"/>
                <a:satMod val="200000"/>
              </a:schemeClr>
            </a:gs>
            <a:gs pos="49100">
              <a:schemeClr val="phClr">
                <a:tint val="64000"/>
                <a:satMod val="160000"/>
              </a:schemeClr>
            </a:gs>
            <a:gs pos="92000">
              <a:schemeClr val="phClr">
                <a:tint val="50000"/>
                <a:satMod val="200000"/>
              </a:schemeClr>
            </a:gs>
            <a:gs pos="100000">
              <a:schemeClr val="phClr">
                <a:tint val="43000"/>
                <a:satMod val="190000"/>
              </a:schemeClr>
            </a:gs>
          </a:gsLst>
          <a:lin ang="5400000" scaled="1"/>
        </a:gradFill>
        <a:gradFill rotWithShape="1">
          <a:gsLst>
            <a:gs pos="0">
              <a:schemeClr val="phClr">
                <a:tint val="74000"/>
              </a:schemeClr>
            </a:gs>
            <a:gs pos="49000">
              <a:schemeClr val="phClr">
                <a:tint val="96000"/>
                <a:shade val="84000"/>
                <a:satMod val="110000"/>
              </a:schemeClr>
            </a:gs>
            <a:gs pos="49100">
              <a:schemeClr val="phClr">
                <a:shade val="55000"/>
                <a:satMod val="150000"/>
              </a:schemeClr>
            </a:gs>
            <a:gs pos="92000">
              <a:schemeClr val="phClr">
                <a:tint val="98000"/>
                <a:shade val="90000"/>
                <a:satMod val="128000"/>
              </a:schemeClr>
            </a:gs>
            <a:gs pos="100000">
              <a:schemeClr val="phClr">
                <a:tint val="90000"/>
                <a:shade val="97000"/>
                <a:satMod val="128000"/>
              </a:schemeClr>
            </a:gs>
          </a:gsLst>
          <a:lin ang="5400000" scaled="1"/>
        </a:gradFill>
      </a:fillStyleLst>
      <a:lnStyleLst>
        <a:ln w="11430" cap="flat" cmpd="sng" algn="ctr">
          <a:solidFill>
            <a:schemeClr val="phClr"/>
          </a:solidFill>
          <a:prstDash val="solid"/>
        </a:ln>
        <a:ln w="40000" cap="flat" cmpd="sng" algn="ctr">
          <a:solidFill>
            <a:schemeClr val="phClr"/>
          </a:solidFill>
          <a:prstDash val="solid"/>
        </a:ln>
        <a:ln w="31800" cap="flat" cmpd="sng" algn="ctr">
          <a:solidFill>
            <a:schemeClr val="phClr"/>
          </a:solidFill>
          <a:prstDash val="solid"/>
        </a:ln>
      </a:lnStyleLst>
      <a:effectStyleLst>
        <a:effectStyle>
          <a:effectLst>
            <a:outerShdw blurRad="50800" dist="25000" dir="5400000" rotWithShape="0">
              <a:schemeClr val="phClr">
                <a:shade val="30000"/>
                <a:satMod val="150000"/>
                <a:alpha val="38000"/>
              </a:schemeClr>
            </a:outerShdw>
          </a:effectLst>
        </a:effectStyle>
        <a:effectStyle>
          <a:effectLst>
            <a:outerShdw blurRad="39000" dist="25400" dir="5400000" rotWithShape="0">
              <a:schemeClr val="phClr">
                <a:shade val="33000"/>
                <a:alpha val="83000"/>
              </a:schemeClr>
            </a:outerShdw>
          </a:effectLst>
        </a:effectStyle>
        <a:effectStyle>
          <a:effectLst>
            <a:outerShdw blurRad="39000" dist="25400" dir="5400000" rotWithShape="0">
              <a:schemeClr val="phClr">
                <a:shade val="33000"/>
                <a:alpha val="83000"/>
              </a:schemeClr>
            </a:outerShdw>
          </a:effectLst>
          <a:scene3d>
            <a:camera prst="orthographicFront" fov="0">
              <a:rot lat="0" lon="0" rev="0"/>
            </a:camera>
            <a:lightRig rig="contrasting" dir="t">
              <a:rot lat="0" lon="0" rev="1500000"/>
            </a:lightRig>
          </a:scene3d>
          <a:sp3d extrusionH="127000" prstMaterial="powder">
            <a:bevelT w="50800" h="63500"/>
          </a:sp3d>
        </a:effectStyle>
      </a:effectStyleLst>
      <a:bgFillStyleLst>
        <a:solidFill>
          <a:schemeClr val="phClr"/>
        </a:solidFill>
        <a:gradFill rotWithShape="1">
          <a:gsLst>
            <a:gs pos="0">
              <a:schemeClr val="phClr">
                <a:tint val="78000"/>
                <a:satMod val="220000"/>
              </a:schemeClr>
            </a:gs>
            <a:gs pos="100000">
              <a:schemeClr val="phClr">
                <a:shade val="35000"/>
                <a:satMod val="155000"/>
              </a:schemeClr>
            </a:gs>
          </a:gsLst>
          <a:path path="circle">
            <a:fillToRect l="50000" t="50000" r="50000" b="50000"/>
          </a:path>
        </a:gradFill>
        <a:blipFill>
          <a:blip xmlns:r="http://schemas.openxmlformats.org/officeDocument/2006/relationships" r:embed="rId1">
            <a:duotone>
              <a:schemeClr val="phClr">
                <a:shade val="60000"/>
                <a:satMod val="180000"/>
              </a:schemeClr>
              <a:schemeClr val="phClr">
                <a:tint val="500"/>
                <a:satMod val="150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Opulent</Template>
  <TotalTime>86</TotalTime>
  <Words>579</Words>
  <Application>Microsoft Office PowerPoint</Application>
  <PresentationFormat>On-screen Show (4:3)</PresentationFormat>
  <Paragraphs>199</Paragraphs>
  <Slides>32</Slides>
  <Notes>0</Notes>
  <HiddenSlides>0</HiddenSlides>
  <MMClips>0</MMClips>
  <ScaleCrop>false</ScaleCrop>
  <HeadingPairs>
    <vt:vector size="4" baseType="variant">
      <vt:variant>
        <vt:lpstr>Theme</vt:lpstr>
      </vt:variant>
      <vt:variant>
        <vt:i4>1</vt:i4>
      </vt:variant>
      <vt:variant>
        <vt:lpstr>Slide Titles</vt:lpstr>
      </vt:variant>
      <vt:variant>
        <vt:i4>32</vt:i4>
      </vt:variant>
    </vt:vector>
  </HeadingPairs>
  <TitlesOfParts>
    <vt:vector size="33" baseType="lpstr">
      <vt:lpstr>Opulent</vt:lpstr>
      <vt:lpstr>THE  GALL  BLADDER AND BILE DUCTS </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lpstr>Slide 21</vt:lpstr>
      <vt:lpstr>Slide 22</vt:lpstr>
      <vt:lpstr>Slide 23</vt:lpstr>
      <vt:lpstr>Slide 24</vt:lpstr>
      <vt:lpstr>Slide 25</vt:lpstr>
      <vt:lpstr>Slide 26</vt:lpstr>
      <vt:lpstr>Slide 27</vt:lpstr>
      <vt:lpstr>Slide 28</vt:lpstr>
      <vt:lpstr>Slide 29</vt:lpstr>
      <vt:lpstr>Slide 30</vt:lpstr>
      <vt:lpstr>Slide 31</vt:lpstr>
      <vt:lpstr>Slide 32</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GALL  BLADDER AND BILE DUCTS</dc:title>
  <dc:creator>Dr. Alaa</dc:creator>
  <cp:lastModifiedBy>Dr. Alaa</cp:lastModifiedBy>
  <cp:revision>10</cp:revision>
  <dcterms:created xsi:type="dcterms:W3CDTF">2012-08-29T14:21:42Z</dcterms:created>
  <dcterms:modified xsi:type="dcterms:W3CDTF">2012-09-05T16:23:50Z</dcterms:modified>
</cp:coreProperties>
</file>