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365" r:id="rId3"/>
    <p:sldId id="257" r:id="rId4"/>
    <p:sldId id="291" r:id="rId5"/>
    <p:sldId id="258" r:id="rId6"/>
    <p:sldId id="336" r:id="rId7"/>
    <p:sldId id="292" r:id="rId8"/>
    <p:sldId id="338" r:id="rId9"/>
    <p:sldId id="339" r:id="rId10"/>
    <p:sldId id="340" r:id="rId11"/>
    <p:sldId id="341" r:id="rId12"/>
    <p:sldId id="263" r:id="rId13"/>
    <p:sldId id="259" r:id="rId14"/>
    <p:sldId id="335" r:id="rId15"/>
    <p:sldId id="337" r:id="rId16"/>
    <p:sldId id="289" r:id="rId17"/>
    <p:sldId id="290" r:id="rId18"/>
    <p:sldId id="334" r:id="rId19"/>
    <p:sldId id="294" r:id="rId20"/>
    <p:sldId id="261" r:id="rId21"/>
    <p:sldId id="264" r:id="rId22"/>
    <p:sldId id="321" r:id="rId23"/>
    <p:sldId id="299" r:id="rId24"/>
    <p:sldId id="323" r:id="rId25"/>
    <p:sldId id="300" r:id="rId26"/>
    <p:sldId id="342" r:id="rId27"/>
    <p:sldId id="343" r:id="rId28"/>
    <p:sldId id="265" r:id="rId29"/>
    <p:sldId id="295" r:id="rId30"/>
    <p:sldId id="266" r:id="rId31"/>
    <p:sldId id="366" r:id="rId32"/>
    <p:sldId id="348" r:id="rId33"/>
    <p:sldId id="327" r:id="rId34"/>
    <p:sldId id="326" r:id="rId35"/>
    <p:sldId id="344" r:id="rId36"/>
    <p:sldId id="346" r:id="rId37"/>
    <p:sldId id="345" r:id="rId38"/>
    <p:sldId id="267" r:id="rId39"/>
    <p:sldId id="268" r:id="rId40"/>
    <p:sldId id="293" r:id="rId41"/>
    <p:sldId id="269" r:id="rId42"/>
    <p:sldId id="270" r:id="rId43"/>
    <p:sldId id="271" r:id="rId44"/>
    <p:sldId id="367" r:id="rId45"/>
    <p:sldId id="272" r:id="rId46"/>
    <p:sldId id="273" r:id="rId47"/>
    <p:sldId id="274" r:id="rId48"/>
    <p:sldId id="347" r:id="rId49"/>
    <p:sldId id="275" r:id="rId50"/>
    <p:sldId id="349" r:id="rId51"/>
    <p:sldId id="276" r:id="rId52"/>
    <p:sldId id="350" r:id="rId53"/>
    <p:sldId id="351" r:id="rId54"/>
    <p:sldId id="352" r:id="rId55"/>
    <p:sldId id="353" r:id="rId56"/>
    <p:sldId id="354" r:id="rId57"/>
    <p:sldId id="355" r:id="rId58"/>
    <p:sldId id="356" r:id="rId59"/>
    <p:sldId id="357" r:id="rId60"/>
    <p:sldId id="296" r:id="rId61"/>
    <p:sldId id="277" r:id="rId62"/>
    <p:sldId id="317" r:id="rId63"/>
    <p:sldId id="278" r:id="rId64"/>
    <p:sldId id="281" r:id="rId65"/>
    <p:sldId id="282" r:id="rId66"/>
    <p:sldId id="283" r:id="rId67"/>
    <p:sldId id="284" r:id="rId68"/>
    <p:sldId id="297" r:id="rId69"/>
    <p:sldId id="358" r:id="rId70"/>
    <p:sldId id="359" r:id="rId71"/>
    <p:sldId id="360" r:id="rId72"/>
    <p:sldId id="331" r:id="rId73"/>
    <p:sldId id="361" r:id="rId74"/>
    <p:sldId id="285" r:id="rId75"/>
    <p:sldId id="332" r:id="rId76"/>
    <p:sldId id="286" r:id="rId77"/>
    <p:sldId id="362" r:id="rId78"/>
    <p:sldId id="287" r:id="rId79"/>
    <p:sldId id="318" r:id="rId80"/>
    <p:sldId id="363" r:id="rId81"/>
    <p:sldId id="288" r:id="rId82"/>
    <p:sldId id="303" r:id="rId83"/>
    <p:sldId id="319" r:id="rId84"/>
    <p:sldId id="304" r:id="rId85"/>
    <p:sldId id="305" r:id="rId86"/>
    <p:sldId id="364" r:id="rId87"/>
    <p:sldId id="306" r:id="rId88"/>
    <p:sldId id="307" r:id="rId89"/>
    <p:sldId id="308" r:id="rId90"/>
    <p:sldId id="329" r:id="rId91"/>
    <p:sldId id="309" r:id="rId92"/>
    <p:sldId id="311" r:id="rId93"/>
    <p:sldId id="312" r:id="rId94"/>
    <p:sldId id="313" r:id="rId95"/>
    <p:sldId id="330" r:id="rId96"/>
    <p:sldId id="314" r:id="rId97"/>
    <p:sldId id="316" r:id="rId98"/>
  </p:sldIdLst>
  <p:sldSz cx="9144000" cy="6858000" type="screen4x3"/>
  <p:notesSz cx="6858000" cy="9144000"/>
  <p:defaultTextStyle>
    <a:defPPr>
      <a:defRPr lang="ar-Y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slide" Target="slides/slide9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presProps" Target="presProps.xml"/><Relationship Id="rId10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07B89FF-A291-490A-AEFE-7A0998CB49BA}" type="datetimeFigureOut">
              <a:rPr lang="ar-YE" smtClean="0"/>
              <a:pPr/>
              <a:t>06/03/1440</a:t>
            </a:fld>
            <a:endParaRPr lang="ar-YE"/>
          </a:p>
        </p:txBody>
      </p:sp>
      <p:sp>
        <p:nvSpPr>
          <p:cNvPr id="17" name="Footer Placeholder 16"/>
          <p:cNvSpPr>
            <a:spLocks noGrp="1"/>
          </p:cNvSpPr>
          <p:nvPr>
            <p:ph type="ftr" sz="quarter" idx="11"/>
          </p:nvPr>
        </p:nvSpPr>
        <p:spPr/>
        <p:txBody>
          <a:bodyPr/>
          <a:lstStyle/>
          <a:p>
            <a:endParaRPr lang="ar-YE"/>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0E886C1-96D2-4FFE-A8D7-A20872865C89}" type="slidenum">
              <a:rPr lang="ar-YE" smtClean="0"/>
              <a:pPr/>
              <a:t>‹#›</a:t>
            </a:fld>
            <a:endParaRPr lang="ar-YE"/>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spd="slow">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7B89FF-A291-490A-AEFE-7A0998CB49BA}" type="datetimeFigureOut">
              <a:rPr lang="ar-YE" smtClean="0"/>
              <a:pPr/>
              <a:t>06/03/1440</a:t>
            </a:fld>
            <a:endParaRPr lang="ar-YE"/>
          </a:p>
        </p:txBody>
      </p:sp>
      <p:sp>
        <p:nvSpPr>
          <p:cNvPr id="5" name="Footer Placeholder 4"/>
          <p:cNvSpPr>
            <a:spLocks noGrp="1"/>
          </p:cNvSpPr>
          <p:nvPr>
            <p:ph type="ftr" sz="quarter" idx="11"/>
          </p:nvPr>
        </p:nvSpPr>
        <p:spPr/>
        <p:txBody>
          <a:bodyPr/>
          <a:lstStyle/>
          <a:p>
            <a:endParaRPr lang="ar-YE"/>
          </a:p>
        </p:txBody>
      </p:sp>
      <p:sp>
        <p:nvSpPr>
          <p:cNvPr id="6" name="Slide Number Placeholder 5"/>
          <p:cNvSpPr>
            <a:spLocks noGrp="1"/>
          </p:cNvSpPr>
          <p:nvPr>
            <p:ph type="sldNum" sz="quarter" idx="12"/>
          </p:nvPr>
        </p:nvSpPr>
        <p:spPr/>
        <p:txBody>
          <a:bodyPr/>
          <a:lstStyle/>
          <a:p>
            <a:fld id="{D0E886C1-96D2-4FFE-A8D7-A20872865C89}" type="slidenum">
              <a:rPr lang="ar-YE" smtClean="0"/>
              <a:pPr/>
              <a:t>‹#›</a:t>
            </a:fld>
            <a:endParaRPr lang="ar-YE"/>
          </a:p>
        </p:txBody>
      </p:sp>
    </p:spTree>
  </p:cSld>
  <p:clrMapOvr>
    <a:overrideClrMapping bg1="lt1" tx1="dk1" bg2="lt2" tx2="dk2" accent1="accent1" accent2="accent2" accent3="accent3" accent4="accent4" accent5="accent5" accent6="accent6" hlink="hlink" folHlink="folHlink"/>
  </p:clrMapOvr>
  <p:transition spd="slow">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D0E886C1-96D2-4FFE-A8D7-A20872865C89}" type="slidenum">
              <a:rPr lang="ar-YE" smtClean="0"/>
              <a:pPr/>
              <a:t>‹#›</a:t>
            </a:fld>
            <a:endParaRPr lang="ar-YE"/>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7B89FF-A291-490A-AEFE-7A0998CB49BA}" type="datetimeFigureOut">
              <a:rPr lang="ar-YE" smtClean="0"/>
              <a:pPr/>
              <a:t>06/03/1440</a:t>
            </a:fld>
            <a:endParaRPr lang="ar-YE"/>
          </a:p>
        </p:txBody>
      </p:sp>
      <p:sp>
        <p:nvSpPr>
          <p:cNvPr id="5" name="Footer Placeholder 4"/>
          <p:cNvSpPr>
            <a:spLocks noGrp="1"/>
          </p:cNvSpPr>
          <p:nvPr>
            <p:ph type="ftr" sz="quarter" idx="11"/>
          </p:nvPr>
        </p:nvSpPr>
        <p:spPr/>
        <p:txBody>
          <a:bodyPr/>
          <a:lstStyle/>
          <a:p>
            <a:endParaRPr lang="ar-YE"/>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spd="slow">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07B89FF-A291-490A-AEFE-7A0998CB49BA}" type="datetimeFigureOut">
              <a:rPr lang="ar-YE" smtClean="0"/>
              <a:pPr/>
              <a:t>06/03/1440</a:t>
            </a:fld>
            <a:endParaRPr lang="ar-YE"/>
          </a:p>
        </p:txBody>
      </p:sp>
      <p:sp>
        <p:nvSpPr>
          <p:cNvPr id="5" name="Footer Placeholder 4"/>
          <p:cNvSpPr>
            <a:spLocks noGrp="1"/>
          </p:cNvSpPr>
          <p:nvPr>
            <p:ph type="ftr" sz="quarter" idx="11"/>
          </p:nvPr>
        </p:nvSpPr>
        <p:spPr/>
        <p:txBody>
          <a:bodyPr/>
          <a:lstStyle/>
          <a:p>
            <a:endParaRPr lang="ar-YE"/>
          </a:p>
        </p:txBody>
      </p:sp>
      <p:sp>
        <p:nvSpPr>
          <p:cNvPr id="6" name="Slide Number Placeholder 5"/>
          <p:cNvSpPr>
            <a:spLocks noGrp="1"/>
          </p:cNvSpPr>
          <p:nvPr>
            <p:ph type="sldNum" sz="quarter" idx="12"/>
          </p:nvPr>
        </p:nvSpPr>
        <p:spPr>
          <a:xfrm>
            <a:off x="4361688" y="1026372"/>
            <a:ext cx="457200" cy="441325"/>
          </a:xfrm>
        </p:spPr>
        <p:txBody>
          <a:bodyPr/>
          <a:lstStyle/>
          <a:p>
            <a:fld id="{D0E886C1-96D2-4FFE-A8D7-A20872865C89}" type="slidenum">
              <a:rPr lang="ar-YE" smtClean="0"/>
              <a:pPr/>
              <a:t>‹#›</a:t>
            </a:fld>
            <a:endParaRPr lang="ar-YE"/>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ransition spd="slow">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ar-YE"/>
          </a:p>
        </p:txBody>
      </p:sp>
      <p:sp>
        <p:nvSpPr>
          <p:cNvPr id="4" name="Date Placeholder 3"/>
          <p:cNvSpPr>
            <a:spLocks noGrp="1"/>
          </p:cNvSpPr>
          <p:nvPr>
            <p:ph type="dt" sz="half" idx="10"/>
          </p:nvPr>
        </p:nvSpPr>
        <p:spPr/>
        <p:txBody>
          <a:bodyPr/>
          <a:lstStyle/>
          <a:p>
            <a:fld id="{607B89FF-A291-490A-AEFE-7A0998CB49BA}" type="datetimeFigureOut">
              <a:rPr lang="ar-YE" smtClean="0"/>
              <a:pPr/>
              <a:t>06/03/1440</a:t>
            </a:fld>
            <a:endParaRPr lang="ar-YE"/>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0E886C1-96D2-4FFE-A8D7-A20872865C89}" type="slidenum">
              <a:rPr lang="ar-YE" smtClean="0"/>
              <a:pPr/>
              <a:t>‹#›</a:t>
            </a:fld>
            <a:endParaRPr lang="ar-YE"/>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spd="slow">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607B89FF-A291-490A-AEFE-7A0998CB49BA}" type="datetimeFigureOut">
              <a:rPr lang="ar-YE" smtClean="0"/>
              <a:pPr/>
              <a:t>06/03/1440</a:t>
            </a:fld>
            <a:endParaRPr lang="ar-YE"/>
          </a:p>
        </p:txBody>
      </p:sp>
      <p:sp>
        <p:nvSpPr>
          <p:cNvPr id="6" name="Footer Placeholder 5"/>
          <p:cNvSpPr>
            <a:spLocks noGrp="1"/>
          </p:cNvSpPr>
          <p:nvPr>
            <p:ph type="ftr" sz="quarter" idx="11"/>
          </p:nvPr>
        </p:nvSpPr>
        <p:spPr/>
        <p:txBody>
          <a:bodyPr/>
          <a:lstStyle/>
          <a:p>
            <a:endParaRPr lang="ar-YE"/>
          </a:p>
        </p:txBody>
      </p:sp>
      <p:sp>
        <p:nvSpPr>
          <p:cNvPr id="7" name="Slide Number Placeholder 6"/>
          <p:cNvSpPr>
            <a:spLocks noGrp="1"/>
          </p:cNvSpPr>
          <p:nvPr>
            <p:ph type="sldNum" sz="quarter" idx="12"/>
          </p:nvPr>
        </p:nvSpPr>
        <p:spPr/>
        <p:txBody>
          <a:bodyPr/>
          <a:lstStyle/>
          <a:p>
            <a:fld id="{D0E886C1-96D2-4FFE-A8D7-A20872865C89}" type="slidenum">
              <a:rPr lang="ar-YE" smtClean="0"/>
              <a:pPr/>
              <a:t>‹#›</a:t>
            </a:fld>
            <a:endParaRPr lang="ar-YE"/>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ransition spd="slow">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07B89FF-A291-490A-AEFE-7A0998CB49BA}" type="datetimeFigureOut">
              <a:rPr lang="ar-YE" smtClean="0"/>
              <a:pPr/>
              <a:t>06/03/1440</a:t>
            </a:fld>
            <a:endParaRPr lang="ar-YE"/>
          </a:p>
        </p:txBody>
      </p:sp>
      <p:sp>
        <p:nvSpPr>
          <p:cNvPr id="8" name="Footer Placeholder 7"/>
          <p:cNvSpPr>
            <a:spLocks noGrp="1"/>
          </p:cNvSpPr>
          <p:nvPr>
            <p:ph type="ftr" sz="quarter" idx="11"/>
          </p:nvPr>
        </p:nvSpPr>
        <p:spPr>
          <a:xfrm>
            <a:off x="304800" y="6409944"/>
            <a:ext cx="3581400" cy="365760"/>
          </a:xfrm>
        </p:spPr>
        <p:txBody>
          <a:bodyPr/>
          <a:lstStyle/>
          <a:p>
            <a:endParaRPr lang="ar-YE"/>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D0E886C1-96D2-4FFE-A8D7-A20872865C89}" type="slidenum">
              <a:rPr lang="ar-YE" smtClean="0"/>
              <a:pPr/>
              <a:t>‹#›</a:t>
            </a:fld>
            <a:endParaRPr lang="ar-YE"/>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spd="slow">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07B89FF-A291-490A-AEFE-7A0998CB49BA}" type="datetimeFigureOut">
              <a:rPr lang="ar-YE" smtClean="0"/>
              <a:pPr/>
              <a:t>06/03/1440</a:t>
            </a:fld>
            <a:endParaRPr lang="ar-YE"/>
          </a:p>
        </p:txBody>
      </p:sp>
      <p:sp>
        <p:nvSpPr>
          <p:cNvPr id="4" name="Footer Placeholder 3"/>
          <p:cNvSpPr>
            <a:spLocks noGrp="1"/>
          </p:cNvSpPr>
          <p:nvPr>
            <p:ph type="ftr" sz="quarter" idx="11"/>
          </p:nvPr>
        </p:nvSpPr>
        <p:spPr/>
        <p:txBody>
          <a:bodyPr/>
          <a:lstStyle/>
          <a:p>
            <a:endParaRPr lang="ar-YE"/>
          </a:p>
        </p:txBody>
      </p:sp>
      <p:sp>
        <p:nvSpPr>
          <p:cNvPr id="5" name="Slide Number Placeholder 4"/>
          <p:cNvSpPr>
            <a:spLocks noGrp="1"/>
          </p:cNvSpPr>
          <p:nvPr>
            <p:ph type="sldNum" sz="quarter" idx="12"/>
          </p:nvPr>
        </p:nvSpPr>
        <p:spPr>
          <a:xfrm>
            <a:off x="4343400" y="1036020"/>
            <a:ext cx="457200" cy="441325"/>
          </a:xfrm>
        </p:spPr>
        <p:txBody>
          <a:bodyPr/>
          <a:lstStyle/>
          <a:p>
            <a:fld id="{D0E886C1-96D2-4FFE-A8D7-A20872865C89}" type="slidenum">
              <a:rPr lang="ar-YE" smtClean="0"/>
              <a:pPr/>
              <a:t>‹#›</a:t>
            </a:fld>
            <a:endParaRPr lang="ar-YE"/>
          </a:p>
        </p:txBody>
      </p:sp>
    </p:spTree>
  </p:cSld>
  <p:clrMapOvr>
    <a:masterClrMapping/>
  </p:clrMapOvr>
  <p:transition spd="slow">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607B89FF-A291-490A-AEFE-7A0998CB49BA}" type="datetimeFigureOut">
              <a:rPr lang="ar-YE" smtClean="0"/>
              <a:pPr/>
              <a:t>06/03/1440</a:t>
            </a:fld>
            <a:endParaRPr lang="ar-YE"/>
          </a:p>
        </p:txBody>
      </p:sp>
      <p:sp>
        <p:nvSpPr>
          <p:cNvPr id="3" name="Footer Placeholder 2"/>
          <p:cNvSpPr>
            <a:spLocks noGrp="1"/>
          </p:cNvSpPr>
          <p:nvPr>
            <p:ph type="ftr" sz="quarter" idx="11"/>
          </p:nvPr>
        </p:nvSpPr>
        <p:spPr/>
        <p:txBody>
          <a:bodyPr/>
          <a:lstStyle/>
          <a:p>
            <a:endParaRPr lang="ar-YE"/>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0E886C1-96D2-4FFE-A8D7-A20872865C89}" type="slidenum">
              <a:rPr lang="ar-YE" smtClean="0"/>
              <a:pPr/>
              <a:t>‹#›</a:t>
            </a:fld>
            <a:endParaRPr lang="ar-YE"/>
          </a:p>
        </p:txBody>
      </p:sp>
    </p:spTree>
  </p:cSld>
  <p:clrMapOvr>
    <a:masterClrMapping/>
  </p:clrMapOvr>
  <p:transition spd="slow">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0E886C1-96D2-4FFE-A8D7-A20872865C89}" type="slidenum">
              <a:rPr lang="ar-YE" smtClean="0"/>
              <a:pPr/>
              <a:t>‹#›</a:t>
            </a:fld>
            <a:endParaRPr lang="ar-YE"/>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607B89FF-A291-490A-AEFE-7A0998CB49BA}" type="datetimeFigureOut">
              <a:rPr lang="ar-YE" smtClean="0"/>
              <a:pPr/>
              <a:t>06/03/1440</a:t>
            </a:fld>
            <a:endParaRPr lang="ar-YE"/>
          </a:p>
        </p:txBody>
      </p:sp>
      <p:sp>
        <p:nvSpPr>
          <p:cNvPr id="6" name="Footer Placeholder 5"/>
          <p:cNvSpPr>
            <a:spLocks noGrp="1"/>
          </p:cNvSpPr>
          <p:nvPr>
            <p:ph type="ftr" sz="quarter" idx="11"/>
          </p:nvPr>
        </p:nvSpPr>
        <p:spPr>
          <a:xfrm>
            <a:off x="301752" y="6410848"/>
            <a:ext cx="3383280" cy="365760"/>
          </a:xfrm>
        </p:spPr>
        <p:txBody>
          <a:bodyPr/>
          <a:lstStyle/>
          <a:p>
            <a:endParaRPr lang="ar-YE"/>
          </a:p>
        </p:txBody>
      </p:sp>
    </p:spTree>
  </p:cSld>
  <p:clrMapOvr>
    <a:overrideClrMapping bg1="lt1" tx1="dk1" bg2="lt2" tx2="dk2" accent1="accent1" accent2="accent2" accent3="accent3" accent4="accent4" accent5="accent5" accent6="accent6" hlink="hlink" folHlink="folHlink"/>
  </p:clrMapOvr>
  <p:transition spd="slow">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D0E886C1-96D2-4FFE-A8D7-A20872865C89}" type="slidenum">
              <a:rPr lang="ar-YE" smtClean="0"/>
              <a:pPr/>
              <a:t>‹#›</a:t>
            </a:fld>
            <a:endParaRPr lang="ar-YE"/>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607B89FF-A291-490A-AEFE-7A0998CB49BA}" type="datetimeFigureOut">
              <a:rPr lang="ar-YE" smtClean="0"/>
              <a:pPr/>
              <a:t>06/03/1440</a:t>
            </a:fld>
            <a:endParaRPr lang="ar-YE"/>
          </a:p>
        </p:txBody>
      </p:sp>
      <p:sp>
        <p:nvSpPr>
          <p:cNvPr id="6" name="Footer Placeholder 5"/>
          <p:cNvSpPr>
            <a:spLocks noGrp="1"/>
          </p:cNvSpPr>
          <p:nvPr>
            <p:ph type="ftr" sz="quarter" idx="11"/>
          </p:nvPr>
        </p:nvSpPr>
        <p:spPr>
          <a:xfrm>
            <a:off x="301752" y="6410848"/>
            <a:ext cx="3584448" cy="365760"/>
          </a:xfrm>
        </p:spPr>
        <p:txBody>
          <a:bodyPr/>
          <a:lstStyle/>
          <a:p>
            <a:endParaRPr lang="ar-YE"/>
          </a:p>
        </p:txBody>
      </p:sp>
    </p:spTree>
  </p:cSld>
  <p:clrMapOvr>
    <a:masterClrMapping/>
  </p:clrMapOvr>
  <p:transition spd="slow">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607B89FF-A291-490A-AEFE-7A0998CB49BA}" type="datetimeFigureOut">
              <a:rPr lang="ar-YE" smtClean="0"/>
              <a:pPr/>
              <a:t>06/03/1440</a:t>
            </a:fld>
            <a:endParaRPr lang="ar-YE"/>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ar-YE"/>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0E886C1-96D2-4FFE-A8D7-A20872865C89}" type="slidenum">
              <a:rPr lang="ar-YE" smtClean="0"/>
              <a:pPr/>
              <a:t>‹#›</a:t>
            </a:fld>
            <a:endParaRPr lang="ar-YE"/>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wedge/>
  </p:transition>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europepmc.org/abstract/MED/8420446/?whatizit_url=http://europepmc.org/search/?page=1&amp;query=%22adenomas%22" TargetMode="External"/><Relationship Id="rId2" Type="http://schemas.openxmlformats.org/officeDocument/2006/relationships/hyperlink" Target="http://europepmc.org/abstract/MED/8420446/?whatizit_url_go_term=http://europepmc.org/search/?page=1&amp;query=%22thyroid%20disease%22"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43608" y="2780928"/>
            <a:ext cx="6400800" cy="1752600"/>
          </a:xfrm>
        </p:spPr>
        <p:txBody>
          <a:bodyPr>
            <a:normAutofit fontScale="85000" lnSpcReduction="10000"/>
          </a:bodyPr>
          <a:lstStyle/>
          <a:p>
            <a:r>
              <a:rPr lang="en-US" sz="5400" b="1" dirty="0" smtClean="0">
                <a:solidFill>
                  <a:srgbClr val="FF0000"/>
                </a:solidFill>
              </a:rPr>
              <a:t>Thyroid gland</a:t>
            </a:r>
            <a:br>
              <a:rPr lang="en-US" sz="5400" b="1" dirty="0" smtClean="0">
                <a:solidFill>
                  <a:srgbClr val="FF0000"/>
                </a:solidFill>
              </a:rPr>
            </a:br>
            <a:endParaRPr lang="ar-YE" sz="5400" b="1" dirty="0" smtClean="0">
              <a:solidFill>
                <a:srgbClr val="FF0000"/>
              </a:solidFill>
            </a:endParaRPr>
          </a:p>
          <a:p>
            <a:endParaRPr lang="ar-YE" dirty="0"/>
          </a:p>
        </p:txBody>
      </p:sp>
      <p:sp>
        <p:nvSpPr>
          <p:cNvPr id="2" name="Title 1"/>
          <p:cNvSpPr>
            <a:spLocks noGrp="1"/>
          </p:cNvSpPr>
          <p:nvPr>
            <p:ph type="ctrTitle"/>
          </p:nvPr>
        </p:nvSpPr>
        <p:spPr>
          <a:xfrm>
            <a:off x="323528" y="1628800"/>
            <a:ext cx="7772400" cy="3888432"/>
          </a:xfrm>
        </p:spPr>
        <p:txBody>
          <a:bodyPr>
            <a:normAutofit/>
          </a:bodyPr>
          <a:lstStyle/>
          <a:p>
            <a:r>
              <a:rPr lang="ar-SA" sz="3200" dirty="0" smtClean="0"/>
              <a:t/>
            </a:r>
            <a:br>
              <a:rPr lang="ar-SA" sz="3200" dirty="0" smtClean="0"/>
            </a:br>
            <a:r>
              <a:rPr lang="ar-SA" sz="3200" dirty="0" smtClean="0"/>
              <a:t/>
            </a:r>
            <a:br>
              <a:rPr lang="ar-SA" sz="3200" dirty="0" smtClean="0"/>
            </a:br>
            <a:r>
              <a:rPr lang="en-US" sz="3200" dirty="0" smtClean="0"/>
              <a:t> </a:t>
            </a:r>
            <a:r>
              <a:rPr lang="en-US" sz="3200" b="1" dirty="0" smtClean="0">
                <a:solidFill>
                  <a:srgbClr val="002060"/>
                </a:solidFill>
              </a:rPr>
              <a:t>Assist. Prof Dr. </a:t>
            </a:r>
            <a:r>
              <a:rPr lang="en-US" sz="3200" b="1" dirty="0" err="1" smtClean="0">
                <a:solidFill>
                  <a:srgbClr val="002060"/>
                </a:solidFill>
              </a:rPr>
              <a:t>Alaa</a:t>
            </a:r>
            <a:r>
              <a:rPr lang="en-US" sz="3200" b="1" dirty="0" smtClean="0">
                <a:solidFill>
                  <a:srgbClr val="002060"/>
                </a:solidFill>
              </a:rPr>
              <a:t> </a:t>
            </a:r>
            <a:r>
              <a:rPr lang="en-US" sz="3200" b="1" dirty="0" err="1" smtClean="0">
                <a:solidFill>
                  <a:srgbClr val="002060"/>
                </a:solidFill>
              </a:rPr>
              <a:t>Jamel</a:t>
            </a:r>
            <a:r>
              <a:rPr lang="en-US" sz="3200" b="1" dirty="0" smtClean="0">
                <a:solidFill>
                  <a:srgbClr val="002060"/>
                </a:solidFill>
              </a:rPr>
              <a:t/>
            </a:r>
            <a:br>
              <a:rPr lang="en-US" sz="3200" b="1" dirty="0" smtClean="0">
                <a:solidFill>
                  <a:srgbClr val="002060"/>
                </a:solidFill>
              </a:rPr>
            </a:br>
            <a:r>
              <a:rPr lang="en-US" sz="3200" b="1" dirty="0" smtClean="0">
                <a:solidFill>
                  <a:srgbClr val="002060"/>
                </a:solidFill>
              </a:rPr>
              <a:t>C.A.B.S   MRCSI   MBCHB</a:t>
            </a:r>
            <a:endParaRPr lang="ar-YE" sz="3200" b="1" dirty="0">
              <a:solidFill>
                <a:srgbClr val="002060"/>
              </a:solidFill>
            </a:endParaRPr>
          </a:p>
        </p:txBody>
      </p:sp>
    </p:spTree>
  </p:cSld>
  <p:clrMapOvr>
    <a:masterClrMapping/>
  </p:clrMapOvr>
  <mc:AlternateContent xmlns:mc="http://schemas.openxmlformats.org/markup-compatibility/2006">
    <mc:Choice xmlns:p14="http://schemas.microsoft.com/office/powerpoint/2010/main" xmlns=""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92500" lnSpcReduction="20000"/>
          </a:bodyPr>
          <a:lstStyle/>
          <a:p>
            <a:pPr algn="l" rtl="0"/>
            <a:r>
              <a:rPr lang="en-US" dirty="0" err="1" smtClean="0"/>
              <a:t>prealbumin</a:t>
            </a:r>
            <a:r>
              <a:rPr lang="en-US" dirty="0" smtClean="0"/>
              <a:t>, and albumin. Only a small fraction (0.02%) of thyroid hormone (T3 and T4) </a:t>
            </a:r>
            <a:r>
              <a:rPr lang="en-US" dirty="0" smtClean="0">
                <a:solidFill>
                  <a:srgbClr val="FF0000"/>
                </a:solidFill>
              </a:rPr>
              <a:t>is free </a:t>
            </a:r>
            <a:r>
              <a:rPr lang="en-US" dirty="0" smtClean="0"/>
              <a:t>(unbound) and is the physiologically active component. </a:t>
            </a:r>
          </a:p>
          <a:p>
            <a:pPr algn="l" rtl="0"/>
            <a:r>
              <a:rPr lang="en-US" dirty="0" smtClean="0"/>
              <a:t>T3 </a:t>
            </a:r>
            <a:r>
              <a:rPr lang="en-US" dirty="0" smtClean="0">
                <a:solidFill>
                  <a:srgbClr val="FF0000"/>
                </a:solidFill>
              </a:rPr>
              <a:t>is the more potent </a:t>
            </a:r>
            <a:r>
              <a:rPr lang="en-US" dirty="0" smtClean="0"/>
              <a:t>.</a:t>
            </a:r>
          </a:p>
          <a:p>
            <a:pPr algn="l" rtl="0"/>
            <a:r>
              <a:rPr lang="en-US" dirty="0" smtClean="0"/>
              <a:t>, its circulating plasma level is much lower than that of T4. </a:t>
            </a:r>
          </a:p>
          <a:p>
            <a:pPr algn="l" rtl="0"/>
            <a:r>
              <a:rPr lang="en-US" dirty="0" smtClean="0"/>
              <a:t>T3 is </a:t>
            </a:r>
            <a:r>
              <a:rPr lang="en-US" dirty="0" smtClean="0">
                <a:solidFill>
                  <a:srgbClr val="FF0000"/>
                </a:solidFill>
              </a:rPr>
              <a:t>less tightly bound</a:t>
            </a:r>
            <a:r>
              <a:rPr lang="en-US" dirty="0" smtClean="0"/>
              <a:t> to protein in the plasma than T4, and so it enters tissues more readily. </a:t>
            </a:r>
          </a:p>
          <a:p>
            <a:pPr algn="l" rtl="0"/>
            <a:r>
              <a:rPr lang="en-US" dirty="0" smtClean="0"/>
              <a:t>T3 is three to four </a:t>
            </a:r>
            <a:r>
              <a:rPr lang="en-US" dirty="0" smtClean="0">
                <a:solidFill>
                  <a:srgbClr val="FF0000"/>
                </a:solidFill>
              </a:rPr>
              <a:t>times more active</a:t>
            </a:r>
            <a:r>
              <a:rPr lang="en-US" dirty="0" smtClean="0"/>
              <a:t> than T4 per unit weight, </a:t>
            </a:r>
          </a:p>
          <a:p>
            <a:pPr algn="l" rtl="0"/>
            <a:r>
              <a:rPr lang="en-US" dirty="0" smtClean="0"/>
              <a:t>with </a:t>
            </a:r>
            <a:r>
              <a:rPr lang="en-US" dirty="0" smtClean="0">
                <a:solidFill>
                  <a:srgbClr val="FF0000"/>
                </a:solidFill>
              </a:rPr>
              <a:t>a half-life </a:t>
            </a:r>
            <a:r>
              <a:rPr lang="en-US" dirty="0" smtClean="0"/>
              <a:t>of about 1 day, compared to approximately 7 days for T4.. </a:t>
            </a: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1"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wheel(4)">
                                      <p:cBhvr>
                                        <p:cTn id="25" dur="20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additive="base">
                                        <p:cTn id="3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pPr algn="l"/>
            <a:r>
              <a:rPr lang="en-US" dirty="0" smtClean="0"/>
              <a:t>.</a:t>
            </a:r>
            <a:r>
              <a:rPr lang="en-US" dirty="0" smtClean="0">
                <a:solidFill>
                  <a:srgbClr val="FF0000"/>
                </a:solidFill>
              </a:rPr>
              <a:t>it also secretes </a:t>
            </a:r>
            <a:r>
              <a:rPr lang="en-US" dirty="0" err="1" smtClean="0">
                <a:solidFill>
                  <a:srgbClr val="FF0000"/>
                </a:solidFill>
              </a:rPr>
              <a:t>calcitonin</a:t>
            </a:r>
            <a:r>
              <a:rPr lang="en-US" dirty="0" smtClean="0">
                <a:solidFill>
                  <a:srgbClr val="FF0000"/>
                </a:solidFill>
              </a:rPr>
              <a:t> </a:t>
            </a:r>
            <a:r>
              <a:rPr lang="en-US" dirty="0" smtClean="0"/>
              <a:t>from </a:t>
            </a:r>
            <a:r>
              <a:rPr lang="en-US" dirty="0" err="1" smtClean="0"/>
              <a:t>parafolicullar</a:t>
            </a:r>
            <a:r>
              <a:rPr lang="en-US" dirty="0" smtClean="0"/>
              <a:t> c cells which reduce the level of  serum calcium ,so it antagonistic to the parathyroid hormone</a:t>
            </a:r>
            <a:endParaRPr lang="ar-SA"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Physiological control of secretion</a:t>
            </a:r>
            <a:endParaRPr lang="ar-YE" dirty="0"/>
          </a:p>
        </p:txBody>
      </p:sp>
      <p:sp>
        <p:nvSpPr>
          <p:cNvPr id="3" name="Content Placeholder 2"/>
          <p:cNvSpPr>
            <a:spLocks noGrp="1"/>
          </p:cNvSpPr>
          <p:nvPr>
            <p:ph sz="quarter" idx="1"/>
          </p:nvPr>
        </p:nvSpPr>
        <p:spPr/>
        <p:txBody>
          <a:bodyPr>
            <a:normAutofit/>
          </a:bodyPr>
          <a:lstStyle/>
          <a:p>
            <a:endParaRPr lang="en-US" dirty="0" smtClean="0">
              <a:solidFill>
                <a:srgbClr val="FF0000"/>
              </a:solidFill>
            </a:endParaRPr>
          </a:p>
          <a:p>
            <a:pPr algn="l">
              <a:buNone/>
            </a:pPr>
            <a:r>
              <a:rPr lang="en-US" b="1" dirty="0" smtClean="0">
                <a:solidFill>
                  <a:srgbClr val="7030A0"/>
                </a:solidFill>
              </a:rPr>
              <a:t>TSH</a:t>
            </a:r>
            <a:r>
              <a:rPr lang="en-US" b="1" dirty="0" smtClean="0">
                <a:solidFill>
                  <a:srgbClr val="00B050"/>
                </a:solidFill>
              </a:rPr>
              <a:t>.( secrete from where?)</a:t>
            </a:r>
          </a:p>
          <a:p>
            <a:pPr algn="l">
              <a:buNone/>
            </a:pPr>
            <a:r>
              <a:rPr lang="en-US" b="1" dirty="0" smtClean="0"/>
              <a:t>a </a:t>
            </a:r>
            <a:r>
              <a:rPr lang="en-US" b="1" dirty="0" smtClean="0">
                <a:solidFill>
                  <a:srgbClr val="7030A0"/>
                </a:solidFill>
              </a:rPr>
              <a:t>negative feed back</a:t>
            </a:r>
            <a:r>
              <a:rPr lang="en-US" b="1" dirty="0" smtClean="0"/>
              <a:t> mechanism  .</a:t>
            </a:r>
          </a:p>
          <a:p>
            <a:pPr algn="l">
              <a:buNone/>
            </a:pPr>
            <a:r>
              <a:rPr lang="en-US" b="1" dirty="0" smtClean="0"/>
              <a:t>and under influence of </a:t>
            </a:r>
            <a:r>
              <a:rPr lang="en-US" b="1" dirty="0" smtClean="0">
                <a:solidFill>
                  <a:srgbClr val="7030A0"/>
                </a:solidFill>
              </a:rPr>
              <a:t>TRH</a:t>
            </a:r>
            <a:r>
              <a:rPr lang="en-US" b="1" dirty="0" smtClean="0"/>
              <a:t> which secreted from hypothalamus </a:t>
            </a:r>
            <a:endParaRPr lang="en-US" dirty="0" smtClean="0"/>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Lingual thyroid</a:t>
            </a:r>
            <a:endParaRPr lang="ar-YE" dirty="0"/>
          </a:p>
        </p:txBody>
      </p:sp>
      <p:sp>
        <p:nvSpPr>
          <p:cNvPr id="3" name="Content Placeholder 2"/>
          <p:cNvSpPr>
            <a:spLocks noGrp="1"/>
          </p:cNvSpPr>
          <p:nvPr>
            <p:ph sz="quarter" idx="1"/>
          </p:nvPr>
        </p:nvSpPr>
        <p:spPr/>
        <p:txBody>
          <a:bodyPr>
            <a:normAutofit fontScale="70000" lnSpcReduction="20000"/>
          </a:bodyPr>
          <a:lstStyle/>
          <a:p>
            <a:pPr algn="l">
              <a:buNone/>
            </a:pPr>
            <a:endParaRPr lang="en-US" dirty="0">
              <a:solidFill>
                <a:srgbClr val="FF0000"/>
              </a:solidFill>
            </a:endParaRPr>
          </a:p>
          <a:p>
            <a:pPr algn="l">
              <a:buNone/>
            </a:pPr>
            <a:r>
              <a:rPr lang="en-US" b="1" dirty="0" smtClean="0"/>
              <a:t>Failure of thyroid gland to descend and it remain as a lump in the foramen of </a:t>
            </a:r>
            <a:r>
              <a:rPr lang="en-US" b="1" dirty="0" err="1" smtClean="0"/>
              <a:t>caecum</a:t>
            </a:r>
            <a:r>
              <a:rPr lang="en-US" b="1" dirty="0" smtClean="0"/>
              <a:t> of the tongue </a:t>
            </a:r>
            <a:r>
              <a:rPr lang="en-US" b="1" dirty="0" smtClean="0">
                <a:solidFill>
                  <a:srgbClr val="7030A0"/>
                </a:solidFill>
              </a:rPr>
              <a:t>.may be the only thyroid tissue present. </a:t>
            </a:r>
          </a:p>
          <a:p>
            <a:pPr algn="l">
              <a:buNone/>
            </a:pPr>
            <a:r>
              <a:rPr lang="en-US" b="1" dirty="0" smtClean="0">
                <a:solidFill>
                  <a:srgbClr val="7030A0"/>
                </a:solidFill>
              </a:rPr>
              <a:t>Complication </a:t>
            </a:r>
            <a:r>
              <a:rPr lang="en-US" b="1" dirty="0" smtClean="0"/>
              <a:t>obstructive symptoms such as;</a:t>
            </a:r>
          </a:p>
          <a:p>
            <a:pPr algn="l">
              <a:buNone/>
            </a:pPr>
            <a:r>
              <a:rPr lang="en-US" b="1" dirty="0" smtClean="0"/>
              <a:t> choking, </a:t>
            </a:r>
          </a:p>
          <a:p>
            <a:pPr algn="l">
              <a:buNone/>
            </a:pPr>
            <a:r>
              <a:rPr lang="en-US" b="1" dirty="0" err="1" smtClean="0"/>
              <a:t>dysphagia</a:t>
            </a:r>
            <a:r>
              <a:rPr lang="en-US" b="1" dirty="0" smtClean="0"/>
              <a:t>,</a:t>
            </a:r>
          </a:p>
          <a:p>
            <a:pPr algn="l">
              <a:buNone/>
            </a:pPr>
            <a:r>
              <a:rPr lang="en-US" b="1" dirty="0" smtClean="0"/>
              <a:t> airway obstruction, </a:t>
            </a:r>
          </a:p>
          <a:p>
            <a:pPr algn="l">
              <a:buNone/>
            </a:pPr>
            <a:r>
              <a:rPr lang="en-US" b="1" dirty="0" smtClean="0"/>
              <a:t>hemorrhage. </a:t>
            </a:r>
          </a:p>
          <a:p>
            <a:pPr algn="l">
              <a:buNone/>
            </a:pPr>
            <a:r>
              <a:rPr lang="en-US" b="1" dirty="0" smtClean="0"/>
              <a:t>hypothyroidism.</a:t>
            </a:r>
          </a:p>
          <a:p>
            <a:pPr algn="l">
              <a:buNone/>
            </a:pPr>
            <a:r>
              <a:rPr lang="en-US" b="1" dirty="0" smtClean="0"/>
              <a:t> </a:t>
            </a:r>
            <a:r>
              <a:rPr lang="en-US" b="1" dirty="0" smtClean="0">
                <a:solidFill>
                  <a:srgbClr val="7030A0"/>
                </a:solidFill>
              </a:rPr>
              <a:t>Medical treatment </a:t>
            </a:r>
            <a:r>
              <a:rPr lang="en-US" b="1" dirty="0" smtClean="0"/>
              <a:t>options include administration of exogenous thyroid hormone to suppress thyroid- stimulating hormone (TSH) .</a:t>
            </a:r>
          </a:p>
          <a:p>
            <a:pPr algn="l">
              <a:buNone/>
            </a:pPr>
            <a:r>
              <a:rPr lang="en-US" b="1" dirty="0" smtClean="0"/>
              <a:t> radioactive iodine (RAI) ablation followed by hormone replacement.</a:t>
            </a:r>
          </a:p>
          <a:p>
            <a:pPr algn="l">
              <a:buNone/>
            </a:pPr>
            <a:r>
              <a:rPr lang="en-US" b="1" dirty="0" smtClean="0"/>
              <a:t> </a:t>
            </a:r>
            <a:r>
              <a:rPr lang="en-US" b="1" dirty="0" smtClean="0">
                <a:solidFill>
                  <a:srgbClr val="7030A0"/>
                </a:solidFill>
              </a:rPr>
              <a:t>Surgical excision is rarely needed.</a:t>
            </a:r>
            <a:r>
              <a:rPr lang="en-US" b="1" dirty="0">
                <a:solidFill>
                  <a:srgbClr val="7030A0"/>
                </a:solidFill>
              </a:rPr>
              <a:t> </a:t>
            </a:r>
          </a:p>
          <a:p>
            <a:endParaRPr lang="ar-YE" dirty="0"/>
          </a:p>
        </p:txBody>
      </p:sp>
    </p:spTree>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1"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0-#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1"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0-#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1" fill="hold"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solidFill>
                  <a:srgbClr val="FF0000"/>
                </a:solidFill>
              </a:rPr>
              <a:t>Ectopic Thyroid</a:t>
            </a:r>
            <a:endParaRPr lang="ar-SA" dirty="0">
              <a:solidFill>
                <a:srgbClr val="FF0000"/>
              </a:solidFill>
            </a:endParaRPr>
          </a:p>
        </p:txBody>
      </p:sp>
      <p:sp>
        <p:nvSpPr>
          <p:cNvPr id="3" name="عنصر نائب للمحتوى 2"/>
          <p:cNvSpPr>
            <a:spLocks noGrp="1"/>
          </p:cNvSpPr>
          <p:nvPr>
            <p:ph sz="quarter" idx="1"/>
          </p:nvPr>
        </p:nvSpPr>
        <p:spPr/>
        <p:txBody>
          <a:bodyPr/>
          <a:lstStyle/>
          <a:p>
            <a:pPr algn="l"/>
            <a:r>
              <a:rPr lang="en-US" b="1" dirty="0" smtClean="0"/>
              <a:t>esophagus, </a:t>
            </a:r>
          </a:p>
          <a:p>
            <a:pPr algn="l"/>
            <a:r>
              <a:rPr lang="en-US" b="1" dirty="0" smtClean="0"/>
              <a:t>trachea, .</a:t>
            </a:r>
          </a:p>
          <a:p>
            <a:pPr algn="l"/>
            <a:r>
              <a:rPr lang="en-US" b="1" dirty="0" smtClean="0"/>
              <a:t> anterior </a:t>
            </a:r>
            <a:r>
              <a:rPr lang="en-US" b="1" dirty="0" err="1" smtClean="0"/>
              <a:t>mediastinum</a:t>
            </a:r>
            <a:r>
              <a:rPr lang="en-US" b="1" dirty="0" smtClean="0"/>
              <a:t>. </a:t>
            </a:r>
          </a:p>
          <a:p>
            <a:pPr algn="l"/>
            <a:r>
              <a:rPr lang="en-US" b="1" dirty="0" smtClean="0"/>
              <a:t>Thyroid tissue has been observed adjacent to the aortic arch, in the </a:t>
            </a:r>
            <a:r>
              <a:rPr lang="en-US" b="1" dirty="0" err="1" smtClean="0"/>
              <a:t>aortopulmonary</a:t>
            </a:r>
            <a:r>
              <a:rPr lang="en-US" b="1" dirty="0" smtClean="0"/>
              <a:t> window,</a:t>
            </a:r>
          </a:p>
          <a:p>
            <a:pPr algn="l"/>
            <a:r>
              <a:rPr lang="en-US" b="1" dirty="0" smtClean="0"/>
              <a:t> within the upper pericardium, .</a:t>
            </a:r>
          </a:p>
          <a:p>
            <a:pPr algn="l"/>
            <a:r>
              <a:rPr lang="en-US" b="1" dirty="0" smtClean="0"/>
              <a:t> in the </a:t>
            </a:r>
            <a:r>
              <a:rPr lang="en-US" b="1" dirty="0" err="1" smtClean="0"/>
              <a:t>interventricular</a:t>
            </a:r>
            <a:r>
              <a:rPr lang="en-US" b="1" dirty="0" smtClean="0"/>
              <a:t> septum.</a:t>
            </a:r>
          </a:p>
          <a:p>
            <a:endParaRPr lang="ar-SA"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err="1" smtClean="0">
                <a:solidFill>
                  <a:srgbClr val="FF0000"/>
                </a:solidFill>
              </a:rPr>
              <a:t>Thyroglossal</a:t>
            </a:r>
            <a:r>
              <a:rPr lang="en-US" dirty="0" smtClean="0">
                <a:solidFill>
                  <a:srgbClr val="FF0000"/>
                </a:solidFill>
              </a:rPr>
              <a:t> duct cysts</a:t>
            </a:r>
            <a:endParaRPr lang="ar-SA" dirty="0">
              <a:solidFill>
                <a:srgbClr val="FF0000"/>
              </a:solidFill>
            </a:endParaRPr>
          </a:p>
        </p:txBody>
      </p:sp>
      <p:sp>
        <p:nvSpPr>
          <p:cNvPr id="3" name="عنصر نائب للمحتوى 2"/>
          <p:cNvSpPr>
            <a:spLocks noGrp="1"/>
          </p:cNvSpPr>
          <p:nvPr>
            <p:ph sz="quarter" idx="1"/>
          </p:nvPr>
        </p:nvSpPr>
        <p:spPr/>
        <p:txBody>
          <a:bodyPr>
            <a:normAutofit fontScale="92500" lnSpcReduction="10000"/>
          </a:bodyPr>
          <a:lstStyle/>
          <a:p>
            <a:pPr algn="l" rtl="0">
              <a:buNone/>
            </a:pPr>
            <a:r>
              <a:rPr lang="en-US" dirty="0" smtClean="0"/>
              <a:t>are the most commonly encountered congenital cervical anomalies.</a:t>
            </a:r>
          </a:p>
          <a:p>
            <a:pPr algn="l" rtl="0">
              <a:buNone/>
            </a:pPr>
            <a:r>
              <a:rPr lang="en-US" dirty="0" smtClean="0"/>
              <a:t>During the </a:t>
            </a:r>
            <a:r>
              <a:rPr lang="en-US" dirty="0" smtClean="0">
                <a:solidFill>
                  <a:srgbClr val="FF0000"/>
                </a:solidFill>
              </a:rPr>
              <a:t>fifth week </a:t>
            </a:r>
            <a:r>
              <a:rPr lang="en-US" dirty="0" smtClean="0"/>
              <a:t>of gestation, the </a:t>
            </a:r>
            <a:r>
              <a:rPr lang="en-US" dirty="0" err="1" smtClean="0"/>
              <a:t>thyroglossal</a:t>
            </a:r>
            <a:r>
              <a:rPr lang="en-US" dirty="0" smtClean="0"/>
              <a:t> duct lumen starts to obliterate.</a:t>
            </a:r>
          </a:p>
          <a:p>
            <a:pPr algn="l" rtl="0">
              <a:buNone/>
            </a:pPr>
            <a:r>
              <a:rPr lang="en-US" dirty="0" smtClean="0"/>
              <a:t>the duct disappears by the </a:t>
            </a:r>
            <a:r>
              <a:rPr lang="en-US" dirty="0" smtClean="0">
                <a:solidFill>
                  <a:srgbClr val="FF0000"/>
                </a:solidFill>
              </a:rPr>
              <a:t>eighth week </a:t>
            </a:r>
            <a:r>
              <a:rPr lang="en-US" dirty="0" smtClean="0"/>
              <a:t>of gestation.</a:t>
            </a:r>
          </a:p>
          <a:p>
            <a:pPr algn="l" rtl="0">
              <a:buNone/>
            </a:pPr>
            <a:r>
              <a:rPr lang="en-US" dirty="0" smtClean="0"/>
              <a:t>They are </a:t>
            </a:r>
            <a:r>
              <a:rPr lang="en-US" dirty="0" smtClean="0">
                <a:solidFill>
                  <a:srgbClr val="FF0000"/>
                </a:solidFill>
              </a:rPr>
              <a:t>usually asymptomatic </a:t>
            </a:r>
            <a:r>
              <a:rPr lang="en-US" dirty="0" smtClean="0"/>
              <a:t>but occasionally become infected by oral bacteria and cause abscess why?.</a:t>
            </a:r>
          </a:p>
          <a:p>
            <a:pPr algn="l" rtl="0">
              <a:buNone/>
            </a:pPr>
            <a:r>
              <a:rPr lang="en-US" dirty="0" smtClean="0"/>
              <a:t>May get papillary carcinoma why?, </a:t>
            </a:r>
          </a:p>
          <a:p>
            <a:pPr algn="l" rtl="0">
              <a:buNone/>
            </a:pPr>
            <a:r>
              <a:rPr lang="en-US" dirty="0" smtClean="0">
                <a:solidFill>
                  <a:srgbClr val="FF0000"/>
                </a:solidFill>
              </a:rPr>
              <a:t>Treatment involves </a:t>
            </a:r>
            <a:r>
              <a:rPr lang="en-US" dirty="0" smtClean="0"/>
              <a:t>the “</a:t>
            </a:r>
            <a:r>
              <a:rPr lang="en-US" dirty="0" err="1" smtClean="0"/>
              <a:t>Sistrunk</a:t>
            </a:r>
            <a:r>
              <a:rPr lang="en-US" dirty="0" smtClean="0"/>
              <a:t> operation,” which consists of en bloc </a:t>
            </a:r>
            <a:r>
              <a:rPr lang="en-US" dirty="0" err="1" smtClean="0"/>
              <a:t>cystectomy</a:t>
            </a:r>
            <a:r>
              <a:rPr lang="en-US" dirty="0" smtClean="0"/>
              <a:t> and excision of the central hyoid bone to minimize recurrence. </a:t>
            </a:r>
            <a:endParaRPr lang="en-US"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2"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2"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pic>
        <p:nvPicPr>
          <p:cNvPr id="1026" name="Picture 2" descr="D:\Lectures\exam pict 2\afp20020901p831-f1.jpg"/>
          <p:cNvPicPr>
            <a:picLocks noGrp="1" noChangeAspect="1" noChangeArrowheads="1"/>
          </p:cNvPicPr>
          <p:nvPr>
            <p:ph sz="quarter"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611560" y="260648"/>
            <a:ext cx="8136904" cy="604867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160167958"/>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pic>
        <p:nvPicPr>
          <p:cNvPr id="2050" name="Picture 2" descr="D:\Lectures\exam pict 2\Thyroglossal-Duct-Cyst.jpg"/>
          <p:cNvPicPr>
            <a:picLocks noGrp="1" noChangeAspect="1" noChangeArrowheads="1"/>
          </p:cNvPicPr>
          <p:nvPr>
            <p:ph sz="quarter"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323528" y="548680"/>
            <a:ext cx="8136904" cy="590465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696037058"/>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0-#ppt_w/2"/>
                                          </p:val>
                                        </p:tav>
                                        <p:tav tm="100000">
                                          <p:val>
                                            <p:strVal val="#ppt_x"/>
                                          </p:val>
                                        </p:tav>
                                      </p:tavLst>
                                    </p:anim>
                                    <p:anim calcmode="lin" valueType="num">
                                      <p:cBhvr additive="base">
                                        <p:cTn id="8" dur="500" fill="hold"/>
                                        <p:tgtEl>
                                          <p:spTgt spid="205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err="1" smtClean="0">
                <a:solidFill>
                  <a:srgbClr val="FF0000"/>
                </a:solidFill>
              </a:rPr>
              <a:t>Thyroglossal</a:t>
            </a:r>
            <a:r>
              <a:rPr lang="en-US" b="1" dirty="0" smtClean="0">
                <a:solidFill>
                  <a:srgbClr val="FF0000"/>
                </a:solidFill>
              </a:rPr>
              <a:t> cyst</a:t>
            </a:r>
            <a:endParaRPr lang="ar-SA" dirty="0"/>
          </a:p>
        </p:txBody>
      </p:sp>
      <p:sp>
        <p:nvSpPr>
          <p:cNvPr id="3" name="عنصر نائب للمحتوى 2"/>
          <p:cNvSpPr>
            <a:spLocks noGrp="1"/>
          </p:cNvSpPr>
          <p:nvPr>
            <p:ph sz="quarter" idx="1"/>
          </p:nvPr>
        </p:nvSpPr>
        <p:spPr/>
        <p:txBody>
          <a:bodyPr/>
          <a:lstStyle/>
          <a:p>
            <a:pPr algn="l">
              <a:buNone/>
            </a:pPr>
            <a:endParaRPr lang="en-US" dirty="0" smtClean="0">
              <a:solidFill>
                <a:srgbClr val="FF0000"/>
              </a:solidFill>
            </a:endParaRPr>
          </a:p>
          <a:p>
            <a:pPr algn="l">
              <a:buNone/>
            </a:pPr>
            <a:r>
              <a:rPr lang="en-US" b="1" dirty="0" smtClean="0"/>
              <a:t>.</a:t>
            </a:r>
            <a:r>
              <a:rPr lang="en-US" b="1" dirty="0" smtClean="0">
                <a:solidFill>
                  <a:srgbClr val="7030A0"/>
                </a:solidFill>
              </a:rPr>
              <a:t>its diagnosed by characteristic clinical signs</a:t>
            </a:r>
            <a:r>
              <a:rPr lang="en-US" b="1" dirty="0" smtClean="0"/>
              <a:t> </a:t>
            </a:r>
            <a:endParaRPr lang="en-US" dirty="0" smtClean="0"/>
          </a:p>
          <a:p>
            <a:pPr algn="l">
              <a:buNone/>
            </a:pPr>
            <a:r>
              <a:rPr lang="en-US" b="1" dirty="0" smtClean="0"/>
              <a:t>a- it move up word when the patients protrude the tongue because it attached to the tract of the thyroid descent </a:t>
            </a:r>
            <a:endParaRPr lang="en-US" dirty="0" smtClean="0"/>
          </a:p>
          <a:p>
            <a:pPr algn="l">
              <a:buNone/>
            </a:pPr>
            <a:r>
              <a:rPr lang="en-US" b="1" dirty="0" smtClean="0"/>
              <a:t>b- it move on swallowing because its attached to the larynx by the </a:t>
            </a:r>
            <a:r>
              <a:rPr lang="en-US" b="1" dirty="0" err="1" smtClean="0"/>
              <a:t>pretracheal</a:t>
            </a:r>
            <a:r>
              <a:rPr lang="en-US" b="1" dirty="0" smtClean="0"/>
              <a:t> fascia</a:t>
            </a:r>
            <a:endParaRPr lang="en-US" dirty="0" smtClean="0"/>
          </a:p>
          <a:p>
            <a:endParaRPr lang="ar-SA"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solidFill>
                  <a:srgbClr val="FF0000"/>
                </a:solidFill>
              </a:rPr>
              <a:t>Location of cyst</a:t>
            </a:r>
            <a:endParaRPr lang="ar-IQ" dirty="0"/>
          </a:p>
        </p:txBody>
      </p:sp>
      <p:sp>
        <p:nvSpPr>
          <p:cNvPr id="3" name="Content Placeholder 2"/>
          <p:cNvSpPr>
            <a:spLocks noGrp="1"/>
          </p:cNvSpPr>
          <p:nvPr>
            <p:ph sz="quarter" idx="1"/>
          </p:nvPr>
        </p:nvSpPr>
        <p:spPr/>
        <p:txBody>
          <a:bodyPr/>
          <a:lstStyle/>
          <a:p>
            <a:pPr>
              <a:buNone/>
            </a:pPr>
            <a:endParaRPr lang="ar-IQ" dirty="0"/>
          </a:p>
        </p:txBody>
      </p:sp>
      <p:sp>
        <p:nvSpPr>
          <p:cNvPr id="4" name="Rectangle 3"/>
          <p:cNvSpPr/>
          <p:nvPr/>
        </p:nvSpPr>
        <p:spPr>
          <a:xfrm>
            <a:off x="395536" y="1628800"/>
            <a:ext cx="8280920" cy="3416320"/>
          </a:xfrm>
          <a:prstGeom prst="rect">
            <a:avLst/>
          </a:prstGeom>
        </p:spPr>
        <p:txBody>
          <a:bodyPr wrap="square">
            <a:spAutoFit/>
          </a:bodyPr>
          <a:lstStyle/>
          <a:p>
            <a:pPr algn="l"/>
            <a:r>
              <a:rPr lang="en-US" sz="3600" b="1" dirty="0" smtClean="0">
                <a:solidFill>
                  <a:srgbClr val="FF0000"/>
                </a:solidFill>
              </a:rPr>
              <a:t>a-</a:t>
            </a:r>
            <a:r>
              <a:rPr lang="en-US" sz="3600" b="1" dirty="0" smtClean="0"/>
              <a:t> </a:t>
            </a:r>
            <a:r>
              <a:rPr lang="en-US" sz="3600" b="1" dirty="0"/>
              <a:t>beneath foramen </a:t>
            </a:r>
            <a:r>
              <a:rPr lang="en-US" sz="3600" b="1" dirty="0" err="1"/>
              <a:t>caecum</a:t>
            </a:r>
            <a:r>
              <a:rPr lang="en-US" sz="3600" b="1" dirty="0"/>
              <a:t> </a:t>
            </a:r>
            <a:r>
              <a:rPr lang="en-US" sz="3600" b="1" dirty="0" smtClean="0"/>
              <a:t>.</a:t>
            </a:r>
          </a:p>
          <a:p>
            <a:pPr algn="l"/>
            <a:r>
              <a:rPr lang="en-US" sz="3600" b="1" dirty="0" smtClean="0">
                <a:solidFill>
                  <a:srgbClr val="FF0000"/>
                </a:solidFill>
              </a:rPr>
              <a:t>b-</a:t>
            </a:r>
            <a:r>
              <a:rPr lang="en-US" sz="3600" b="1" dirty="0" smtClean="0"/>
              <a:t> </a:t>
            </a:r>
            <a:r>
              <a:rPr lang="en-US" sz="3600" b="1" dirty="0"/>
              <a:t>in the </a:t>
            </a:r>
            <a:r>
              <a:rPr lang="en-US" sz="3600" b="1" dirty="0" err="1" smtClean="0"/>
              <a:t>Foor</a:t>
            </a:r>
            <a:r>
              <a:rPr lang="en-US" sz="3600" b="1" dirty="0" smtClean="0"/>
              <a:t> </a:t>
            </a:r>
            <a:r>
              <a:rPr lang="en-US" sz="3600" b="1" dirty="0"/>
              <a:t>of the </a:t>
            </a:r>
            <a:r>
              <a:rPr lang="en-US" sz="3600" b="1" dirty="0" smtClean="0"/>
              <a:t>mouth.</a:t>
            </a:r>
          </a:p>
          <a:p>
            <a:pPr algn="l"/>
            <a:r>
              <a:rPr lang="en-US" sz="3600" b="1" dirty="0" smtClean="0"/>
              <a:t> </a:t>
            </a:r>
            <a:r>
              <a:rPr lang="en-US" sz="3600" b="1" dirty="0">
                <a:solidFill>
                  <a:srgbClr val="FF0000"/>
                </a:solidFill>
              </a:rPr>
              <a:t>c-</a:t>
            </a:r>
            <a:r>
              <a:rPr lang="en-US" sz="3600" b="1" dirty="0"/>
              <a:t> </a:t>
            </a:r>
            <a:r>
              <a:rPr lang="en-US" sz="3600" b="1" dirty="0" err="1"/>
              <a:t>suprahyoid</a:t>
            </a:r>
            <a:r>
              <a:rPr lang="en-US" sz="3600" b="1" dirty="0"/>
              <a:t> </a:t>
            </a:r>
            <a:r>
              <a:rPr lang="en-US" sz="3600" b="1" dirty="0" smtClean="0"/>
              <a:t> 24%.</a:t>
            </a:r>
          </a:p>
          <a:p>
            <a:pPr algn="l"/>
            <a:r>
              <a:rPr lang="en-US" sz="3600" b="1" dirty="0" smtClean="0">
                <a:solidFill>
                  <a:srgbClr val="FF0000"/>
                </a:solidFill>
              </a:rPr>
              <a:t>d-</a:t>
            </a:r>
            <a:r>
              <a:rPr lang="en-US" sz="3600" b="1" dirty="0" smtClean="0"/>
              <a:t> </a:t>
            </a:r>
            <a:r>
              <a:rPr lang="en-US" sz="3600" b="1" dirty="0" err="1"/>
              <a:t>subhyoid</a:t>
            </a:r>
            <a:r>
              <a:rPr lang="en-US" sz="3600" b="1" dirty="0"/>
              <a:t> </a:t>
            </a:r>
            <a:r>
              <a:rPr lang="en-US" sz="3600" b="1" dirty="0" smtClean="0"/>
              <a:t>65% .</a:t>
            </a:r>
          </a:p>
          <a:p>
            <a:pPr algn="l"/>
            <a:r>
              <a:rPr lang="en-US" sz="3600" b="1" dirty="0" smtClean="0">
                <a:solidFill>
                  <a:srgbClr val="FF0000"/>
                </a:solidFill>
              </a:rPr>
              <a:t>e-</a:t>
            </a:r>
            <a:r>
              <a:rPr lang="en-US" sz="3600" b="1" dirty="0" smtClean="0"/>
              <a:t> </a:t>
            </a:r>
            <a:r>
              <a:rPr lang="en-US" sz="3600" b="1" dirty="0"/>
              <a:t>on the level of thyroid cartilage  </a:t>
            </a:r>
            <a:r>
              <a:rPr lang="en-US" sz="3600" b="1" dirty="0">
                <a:solidFill>
                  <a:srgbClr val="FF0000"/>
                </a:solidFill>
              </a:rPr>
              <a:t>f- </a:t>
            </a:r>
            <a:r>
              <a:rPr lang="en-US" sz="3600" b="1" dirty="0"/>
              <a:t>on the level of cricoids cartilage</a:t>
            </a:r>
            <a:endParaRPr lang="ar-IQ" sz="3600" dirty="0"/>
          </a:p>
        </p:txBody>
      </p:sp>
    </p:spTree>
    <p:extLst>
      <p:ext uri="{BB962C8B-B14F-4D97-AF65-F5344CB8AC3E}">
        <p14:creationId xmlns:p14="http://schemas.microsoft.com/office/powerpoint/2010/main" xmlns="" val="2843867836"/>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additive="base">
                                        <p:cTn id="3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 calcmode="lin" valueType="num">
                                      <p:cBhvr additive="base">
                                        <p:cTn id="3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lvl="8" algn="ctr" rtl="1">
              <a:spcBef>
                <a:spcPct val="0"/>
              </a:spcBef>
            </a:pPr>
            <a:r>
              <a:rPr lang="en-US" sz="3100" b="1" dirty="0" smtClean="0">
                <a:solidFill>
                  <a:srgbClr val="FF0000"/>
                </a:solidFill>
              </a:rPr>
              <a:t>Objective</a:t>
            </a:r>
            <a:r>
              <a:rPr lang="en-US" sz="3100" dirty="0" smtClean="0">
                <a:solidFill>
                  <a:srgbClr val="FF0000"/>
                </a:solidFill>
              </a:rPr>
              <a:t/>
            </a:r>
            <a:br>
              <a:rPr lang="en-US" sz="3100" dirty="0" smtClean="0">
                <a:solidFill>
                  <a:srgbClr val="FF0000"/>
                </a:solidFill>
              </a:rPr>
            </a:br>
            <a:endParaRPr lang="ar-SA" dirty="0">
              <a:solidFill>
                <a:srgbClr val="FF0000"/>
              </a:solidFill>
            </a:endParaRPr>
          </a:p>
        </p:txBody>
      </p:sp>
      <p:sp>
        <p:nvSpPr>
          <p:cNvPr id="3" name="عنصر نائب للمحتوى 2"/>
          <p:cNvSpPr>
            <a:spLocks noGrp="1"/>
          </p:cNvSpPr>
          <p:nvPr>
            <p:ph sz="quarter" idx="1"/>
          </p:nvPr>
        </p:nvSpPr>
        <p:spPr/>
        <p:txBody>
          <a:bodyPr>
            <a:normAutofit fontScale="85000" lnSpcReduction="20000"/>
          </a:bodyPr>
          <a:lstStyle/>
          <a:p>
            <a:pPr algn="l">
              <a:buNone/>
            </a:pPr>
            <a:r>
              <a:rPr lang="en-US" dirty="0" smtClean="0"/>
              <a:t>1-to understand  the embryology, anatomy , blood supply and lymphatic drainage.</a:t>
            </a:r>
          </a:p>
          <a:p>
            <a:pPr algn="l">
              <a:buNone/>
            </a:pPr>
            <a:r>
              <a:rPr lang="en-US" dirty="0" smtClean="0"/>
              <a:t>2-to understand the  physiology of thyroid gland.</a:t>
            </a:r>
          </a:p>
          <a:p>
            <a:pPr algn="l">
              <a:buNone/>
            </a:pPr>
            <a:r>
              <a:rPr lang="en-US" dirty="0" smtClean="0"/>
              <a:t>3- to list the tests for thyroid gland estimation.</a:t>
            </a:r>
          </a:p>
          <a:p>
            <a:pPr algn="l">
              <a:buNone/>
            </a:pPr>
            <a:r>
              <a:rPr lang="en-US" dirty="0" smtClean="0"/>
              <a:t>4-to know congenital anomaly of thyroid .</a:t>
            </a:r>
          </a:p>
          <a:p>
            <a:pPr algn="l">
              <a:buNone/>
            </a:pPr>
            <a:r>
              <a:rPr lang="en-US" dirty="0" smtClean="0"/>
              <a:t>5- to describe the  sign and symptoms of hypothyroidism.</a:t>
            </a:r>
          </a:p>
          <a:p>
            <a:pPr algn="l">
              <a:buNone/>
            </a:pPr>
            <a:r>
              <a:rPr lang="en-US" dirty="0" smtClean="0"/>
              <a:t>6-to list the causes of hypothyroidism and who we treat.</a:t>
            </a:r>
          </a:p>
          <a:p>
            <a:pPr algn="l">
              <a:buNone/>
            </a:pPr>
            <a:r>
              <a:rPr lang="en-US" dirty="0" smtClean="0"/>
              <a:t>7-to describe the signs and symptoms of hyperthyroidism and who we diagnose and treated.</a:t>
            </a:r>
          </a:p>
          <a:p>
            <a:pPr algn="l">
              <a:buNone/>
            </a:pPr>
            <a:r>
              <a:rPr lang="en-US" dirty="0" smtClean="0"/>
              <a:t>8-to define the </a:t>
            </a:r>
            <a:r>
              <a:rPr lang="en-US" dirty="0" err="1" smtClean="0"/>
              <a:t>grav's</a:t>
            </a:r>
            <a:r>
              <a:rPr lang="en-US" dirty="0" smtClean="0"/>
              <a:t> disease. diagnose and treat it.</a:t>
            </a:r>
          </a:p>
          <a:p>
            <a:pPr algn="l">
              <a:buNone/>
            </a:pPr>
            <a:r>
              <a:rPr lang="en-US" dirty="0" smtClean="0"/>
              <a:t>9- to know types of thyroid carcinoma .</a:t>
            </a:r>
          </a:p>
          <a:p>
            <a:pPr algn="l">
              <a:buNone/>
            </a:pPr>
            <a:r>
              <a:rPr lang="en-US" dirty="0" smtClean="0"/>
              <a:t>10 –to know who we can reach the diagnosis of thyroid malignancy and know the main line of treatments.</a:t>
            </a:r>
          </a:p>
          <a:p>
            <a:endParaRPr lang="ar-SA" dirty="0"/>
          </a:p>
        </p:txBody>
      </p:sp>
    </p:spTree>
  </p:cSld>
  <p:clrMapOvr>
    <a:masterClrMapping/>
  </p:clrMapOvr>
  <p:transition spd="slow">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solidFill>
                  <a:srgbClr val="FF0000"/>
                </a:solidFill>
              </a:rPr>
              <a:t>thyroglossal</a:t>
            </a:r>
            <a:r>
              <a:rPr lang="en-US" b="1" dirty="0" smtClean="0">
                <a:solidFill>
                  <a:srgbClr val="FF0000"/>
                </a:solidFill>
              </a:rPr>
              <a:t> fistula</a:t>
            </a:r>
            <a:r>
              <a:rPr lang="en-US" dirty="0" smtClean="0">
                <a:solidFill>
                  <a:srgbClr val="FF0000"/>
                </a:solidFill>
              </a:rPr>
              <a:t/>
            </a:r>
            <a:br>
              <a:rPr lang="en-US" dirty="0" smtClean="0">
                <a:solidFill>
                  <a:srgbClr val="FF0000"/>
                </a:solidFill>
              </a:rPr>
            </a:br>
            <a:endParaRPr lang="ar-YE" dirty="0"/>
          </a:p>
        </p:txBody>
      </p:sp>
      <p:sp>
        <p:nvSpPr>
          <p:cNvPr id="3" name="Content Placeholder 2"/>
          <p:cNvSpPr>
            <a:spLocks noGrp="1"/>
          </p:cNvSpPr>
          <p:nvPr>
            <p:ph sz="quarter" idx="1"/>
          </p:nvPr>
        </p:nvSpPr>
        <p:spPr/>
        <p:txBody>
          <a:bodyPr>
            <a:normAutofit fontScale="92500" lnSpcReduction="20000"/>
          </a:bodyPr>
          <a:lstStyle/>
          <a:p>
            <a:r>
              <a:rPr lang="en-US" b="1" dirty="0"/>
              <a:t> </a:t>
            </a:r>
            <a:endParaRPr lang="en-US" dirty="0"/>
          </a:p>
          <a:p>
            <a:pPr algn="l">
              <a:buNone/>
            </a:pPr>
            <a:r>
              <a:rPr lang="en-US" b="1" dirty="0" smtClean="0"/>
              <a:t>this </a:t>
            </a:r>
            <a:r>
              <a:rPr lang="en-US" b="1" dirty="0"/>
              <a:t>present as an opening on to the skin in the line of the thyroid descend in the midline of the neck. it may discharge thin .fluid .and attack of infection can occur.</a:t>
            </a:r>
            <a:endParaRPr lang="en-US" dirty="0"/>
          </a:p>
          <a:p>
            <a:pPr algn="l">
              <a:buNone/>
            </a:pPr>
            <a:r>
              <a:rPr lang="en-US" b="1" dirty="0">
                <a:solidFill>
                  <a:srgbClr val="7030A0"/>
                </a:solidFill>
              </a:rPr>
              <a:t>Its never congenital </a:t>
            </a:r>
            <a:r>
              <a:rPr lang="en-US" b="1" dirty="0"/>
              <a:t>,its acquired due to infected  </a:t>
            </a:r>
            <a:r>
              <a:rPr lang="en-US" b="1" dirty="0" err="1"/>
              <a:t>thyroglossal</a:t>
            </a:r>
            <a:r>
              <a:rPr lang="en-US" b="1" dirty="0"/>
              <a:t>  cyst or incomplete resection of the tract </a:t>
            </a:r>
            <a:endParaRPr lang="en-US" dirty="0"/>
          </a:p>
          <a:p>
            <a:pPr algn="l">
              <a:buNone/>
            </a:pPr>
            <a:r>
              <a:rPr lang="en-US" b="1" dirty="0" smtClean="0">
                <a:solidFill>
                  <a:srgbClr val="FF0000"/>
                </a:solidFill>
              </a:rPr>
              <a:t>Treatment</a:t>
            </a:r>
            <a:r>
              <a:rPr lang="en-US" b="1" dirty="0"/>
              <a:t> </a:t>
            </a:r>
            <a:endParaRPr lang="en-US" dirty="0"/>
          </a:p>
          <a:p>
            <a:pPr algn="l">
              <a:buNone/>
            </a:pPr>
            <a:r>
              <a:rPr lang="en-US" b="1" dirty="0" smtClean="0">
                <a:solidFill>
                  <a:srgbClr val="7030A0"/>
                </a:solidFill>
              </a:rPr>
              <a:t>complete excision </a:t>
            </a:r>
            <a:r>
              <a:rPr lang="en-US" b="1" dirty="0" smtClean="0"/>
              <a:t>of </a:t>
            </a:r>
            <a:r>
              <a:rPr lang="en-US" b="1" dirty="0"/>
              <a:t>the fistula with the body of hyoid bone and dissection is continued up to the region of </a:t>
            </a:r>
            <a:r>
              <a:rPr lang="en-US" b="1" dirty="0" smtClean="0"/>
              <a:t>foramen </a:t>
            </a:r>
            <a:r>
              <a:rPr lang="en-US" b="1" dirty="0"/>
              <a:t>caecum of the </a:t>
            </a:r>
            <a:r>
              <a:rPr lang="en-US" b="1" dirty="0" smtClean="0"/>
              <a:t>tongue. </a:t>
            </a:r>
            <a:r>
              <a:rPr lang="en-US" b="1" dirty="0" smtClean="0">
                <a:solidFill>
                  <a:srgbClr val="7030A0"/>
                </a:solidFill>
              </a:rPr>
              <a:t>name of operation(</a:t>
            </a:r>
            <a:r>
              <a:rPr lang="en-US" b="1" dirty="0" err="1" smtClean="0">
                <a:solidFill>
                  <a:srgbClr val="7030A0"/>
                </a:solidFill>
              </a:rPr>
              <a:t>sistrunk’s</a:t>
            </a:r>
            <a:r>
              <a:rPr lang="en-US" b="1" dirty="0" smtClean="0">
                <a:solidFill>
                  <a:srgbClr val="7030A0"/>
                </a:solidFill>
              </a:rPr>
              <a:t> operation)</a:t>
            </a:r>
            <a:endParaRPr lang="ar-YE" dirty="0">
              <a:solidFill>
                <a:srgbClr val="7030A0"/>
              </a:solidFill>
            </a:endParaRPr>
          </a:p>
        </p:txBody>
      </p:sp>
    </p:spTree>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12"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Pathology of goiter</a:t>
            </a:r>
            <a:endParaRPr lang="ar-YE" dirty="0"/>
          </a:p>
        </p:txBody>
      </p:sp>
      <p:sp>
        <p:nvSpPr>
          <p:cNvPr id="3" name="Content Placeholder 2"/>
          <p:cNvSpPr>
            <a:spLocks noGrp="1"/>
          </p:cNvSpPr>
          <p:nvPr>
            <p:ph sz="quarter" idx="1"/>
          </p:nvPr>
        </p:nvSpPr>
        <p:spPr/>
        <p:txBody>
          <a:bodyPr>
            <a:normAutofit fontScale="77500" lnSpcReduction="20000"/>
          </a:bodyPr>
          <a:lstStyle/>
          <a:p>
            <a:pPr algn="l">
              <a:buNone/>
            </a:pPr>
            <a:r>
              <a:rPr lang="en-US" b="1" dirty="0" smtClean="0"/>
              <a:t>The term goiter is used to describe any enlargement of the thyroid gland irrespective of the underling pathology.</a:t>
            </a:r>
            <a:endParaRPr lang="en-US" dirty="0" smtClean="0"/>
          </a:p>
          <a:p>
            <a:pPr algn="l">
              <a:buNone/>
            </a:pPr>
            <a:r>
              <a:rPr lang="en-US" b="1" dirty="0" smtClean="0">
                <a:solidFill>
                  <a:srgbClr val="FF0000"/>
                </a:solidFill>
              </a:rPr>
              <a:t>Tests of thyroid function</a:t>
            </a:r>
            <a:endParaRPr lang="en-US" dirty="0" smtClean="0">
              <a:solidFill>
                <a:srgbClr val="FF0000"/>
              </a:solidFill>
            </a:endParaRPr>
          </a:p>
          <a:p>
            <a:pPr algn="l">
              <a:buNone/>
            </a:pPr>
            <a:r>
              <a:rPr lang="en-US" b="1" dirty="0" smtClean="0"/>
              <a:t>1- serum T.F.T</a:t>
            </a:r>
            <a:endParaRPr lang="en-US" dirty="0" smtClean="0"/>
          </a:p>
          <a:p>
            <a:pPr algn="l">
              <a:buNone/>
            </a:pPr>
            <a:r>
              <a:rPr lang="en-US" b="1" dirty="0" smtClean="0">
                <a:solidFill>
                  <a:srgbClr val="7030A0"/>
                </a:solidFill>
              </a:rPr>
              <a:t>     a- serum  TSH</a:t>
            </a:r>
            <a:endParaRPr lang="en-US" dirty="0" smtClean="0">
              <a:solidFill>
                <a:srgbClr val="7030A0"/>
              </a:solidFill>
            </a:endParaRPr>
          </a:p>
          <a:p>
            <a:pPr algn="l">
              <a:buNone/>
            </a:pPr>
            <a:r>
              <a:rPr lang="en-US" b="1" dirty="0" smtClean="0">
                <a:solidFill>
                  <a:srgbClr val="7030A0"/>
                </a:solidFill>
              </a:rPr>
              <a:t>      b-T4 and T3   </a:t>
            </a:r>
            <a:endParaRPr lang="en-US" dirty="0" smtClean="0">
              <a:solidFill>
                <a:srgbClr val="7030A0"/>
              </a:solidFill>
            </a:endParaRPr>
          </a:p>
          <a:p>
            <a:pPr algn="l">
              <a:buNone/>
            </a:pPr>
            <a:r>
              <a:rPr lang="en-US" b="1" dirty="0" smtClean="0"/>
              <a:t> </a:t>
            </a:r>
            <a:endParaRPr lang="en-US" dirty="0" smtClean="0"/>
          </a:p>
          <a:p>
            <a:pPr algn="l">
              <a:buNone/>
            </a:pPr>
            <a:r>
              <a:rPr lang="en-US" b="1" dirty="0" smtClean="0"/>
              <a:t>2- isotope scanning I 123 </a:t>
            </a:r>
            <a:endParaRPr lang="en-US" dirty="0" smtClean="0"/>
          </a:p>
          <a:p>
            <a:pPr algn="l">
              <a:buNone/>
            </a:pPr>
            <a:r>
              <a:rPr lang="en-US" b="1" dirty="0" smtClean="0"/>
              <a:t> </a:t>
            </a:r>
            <a:endParaRPr lang="en-US" dirty="0" smtClean="0"/>
          </a:p>
          <a:p>
            <a:pPr algn="l">
              <a:buNone/>
            </a:pPr>
            <a:r>
              <a:rPr lang="en-US" b="1" dirty="0" smtClean="0"/>
              <a:t>3-thyroid antibodies</a:t>
            </a:r>
            <a:endParaRPr lang="en-US" dirty="0" smtClean="0"/>
          </a:p>
          <a:p>
            <a:pPr algn="l">
              <a:buNone/>
            </a:pPr>
            <a:r>
              <a:rPr lang="en-US" b="1" dirty="0" smtClean="0"/>
              <a:t> </a:t>
            </a:r>
            <a:endParaRPr lang="en-US" dirty="0" smtClean="0"/>
          </a:p>
          <a:p>
            <a:pPr algn="l">
              <a:buNone/>
            </a:pPr>
            <a:r>
              <a:rPr lang="en-US" b="1" dirty="0" smtClean="0"/>
              <a:t>4- thyroid US and or CT scan</a:t>
            </a:r>
            <a:endParaRPr lang="en-US" dirty="0" smtClean="0"/>
          </a:p>
          <a:p>
            <a:pPr algn="l">
              <a:buNone/>
            </a:pPr>
            <a:r>
              <a:rPr lang="en-US" b="1" dirty="0" smtClean="0"/>
              <a:t>5 -  FNAC</a:t>
            </a:r>
            <a:endParaRPr lang="en-US" dirty="0" smtClean="0"/>
          </a:p>
          <a:p>
            <a:endParaRPr lang="ar-YE" dirty="0"/>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2" fill="hold" nodeType="clickEffect">
                                  <p:stCondLst>
                                    <p:cond delay="0"/>
                                  </p:stCondLst>
                                  <p:childTnLst>
                                    <p:set>
                                      <p:cBhvr>
                                        <p:cTn id="60" dur="1" fill="hold">
                                          <p:stCondLst>
                                            <p:cond delay="0"/>
                                          </p:stCondLst>
                                        </p:cTn>
                                        <p:tgtEl>
                                          <p:spTgt spid="3">
                                            <p:txEl>
                                              <p:pRg st="11" end="11"/>
                                            </p:txEl>
                                          </p:spTgt>
                                        </p:tgtEl>
                                        <p:attrNameLst>
                                          <p:attrName>style.visibility</p:attrName>
                                        </p:attrNameLst>
                                      </p:cBhvr>
                                      <p:to>
                                        <p:strVal val="visible"/>
                                      </p:to>
                                    </p:set>
                                    <p:anim calcmode="lin" valueType="num">
                                      <p:cBhvr additive="base">
                                        <p:cTn id="61" dur="500" fill="hold"/>
                                        <p:tgtEl>
                                          <p:spTgt spid="3">
                                            <p:txEl>
                                              <p:pRg st="11" end="11"/>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3">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صوره للسونار</a:t>
            </a:r>
            <a:endParaRPr lang="ar-IQ" dirty="0"/>
          </a:p>
        </p:txBody>
      </p:sp>
      <p:pic>
        <p:nvPicPr>
          <p:cNvPr id="1026" name="Picture 2" descr="D:\ملفات\Lectures\exam pict 2\2B.jpg"/>
          <p:cNvPicPr>
            <a:picLocks noGrp="1" noChangeAspect="1" noChangeArrowheads="1"/>
          </p:cNvPicPr>
          <p:nvPr>
            <p:ph sz="quarter" idx="1"/>
          </p:nvPr>
        </p:nvPicPr>
        <p:blipFill>
          <a:blip r:embed="rId2" cstate="print"/>
          <a:srcRect/>
          <a:stretch>
            <a:fillRect/>
          </a:stretch>
        </p:blipFill>
        <p:spPr bwMode="auto">
          <a:xfrm>
            <a:off x="642910" y="285728"/>
            <a:ext cx="7786742" cy="6143667"/>
          </a:xfrm>
          <a:prstGeom prst="rect">
            <a:avLst/>
          </a:prstGeom>
          <a:noFill/>
        </p:spPr>
      </p:pic>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heel(4)">
                                      <p:cBhvr>
                                        <p:cTn id="7"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408"/>
            <a:ext cx="8534400" cy="1440160"/>
          </a:xfrm>
        </p:spPr>
        <p:txBody>
          <a:bodyPr>
            <a:normAutofit/>
          </a:bodyPr>
          <a:lstStyle/>
          <a:p>
            <a:r>
              <a:rPr lang="en-US" b="1" dirty="0" smtClean="0">
                <a:solidFill>
                  <a:srgbClr val="FF0000"/>
                </a:solidFill>
              </a:rPr>
              <a:t>5- FNAC;</a:t>
            </a:r>
            <a:r>
              <a:rPr lang="en-US" dirty="0" smtClean="0">
                <a:solidFill>
                  <a:srgbClr val="FF0000"/>
                </a:solidFill>
              </a:rPr>
              <a:t/>
            </a:r>
            <a:br>
              <a:rPr lang="en-US" dirty="0" smtClean="0">
                <a:solidFill>
                  <a:srgbClr val="FF0000"/>
                </a:solidFill>
              </a:rPr>
            </a:br>
            <a:endParaRPr lang="ar-IQ" dirty="0"/>
          </a:p>
        </p:txBody>
      </p:sp>
      <p:sp>
        <p:nvSpPr>
          <p:cNvPr id="3" name="Content Placeholder 2"/>
          <p:cNvSpPr>
            <a:spLocks noGrp="1"/>
          </p:cNvSpPr>
          <p:nvPr>
            <p:ph sz="quarter" idx="1"/>
          </p:nvPr>
        </p:nvSpPr>
        <p:spPr/>
        <p:txBody>
          <a:bodyPr>
            <a:normAutofit fontScale="85000" lnSpcReduction="20000"/>
          </a:bodyPr>
          <a:lstStyle/>
          <a:p>
            <a:r>
              <a:rPr lang="en-US" b="1" dirty="0"/>
              <a:t> </a:t>
            </a:r>
            <a:endParaRPr lang="en-US" dirty="0"/>
          </a:p>
          <a:p>
            <a:pPr marL="0" indent="0" algn="l" rtl="0">
              <a:buNone/>
            </a:pPr>
            <a:r>
              <a:rPr lang="en-US" b="1" dirty="0" smtClean="0"/>
              <a:t>Fine-needle </a:t>
            </a:r>
            <a:r>
              <a:rPr lang="en-US" b="1" dirty="0"/>
              <a:t>aspiration biopsy of the thyroid gland is safe, inexpensive, minimally invasive, and highly accurate in the diagnosis of </a:t>
            </a:r>
            <a:r>
              <a:rPr lang="en-US" b="1" dirty="0">
                <a:solidFill>
                  <a:srgbClr val="FF0000"/>
                </a:solidFill>
              </a:rPr>
              <a:t>nodular </a:t>
            </a:r>
            <a:r>
              <a:rPr lang="en-US" b="1" dirty="0">
                <a:solidFill>
                  <a:srgbClr val="FF0000"/>
                </a:solidFill>
                <a:hlinkClick r:id="rId2"/>
              </a:rPr>
              <a:t>thyroid disease</a:t>
            </a:r>
            <a:r>
              <a:rPr lang="en-US" b="1" dirty="0" smtClean="0">
                <a:solidFill>
                  <a:srgbClr val="FF0000"/>
                </a:solidFill>
              </a:rPr>
              <a:t>.</a:t>
            </a:r>
          </a:p>
          <a:p>
            <a:pPr marL="0" indent="0" algn="l" rtl="0">
              <a:buNone/>
            </a:pPr>
            <a:r>
              <a:rPr lang="en-US" b="1" dirty="0" smtClean="0">
                <a:solidFill>
                  <a:srgbClr val="FF0000"/>
                </a:solidFill>
              </a:rPr>
              <a:t> </a:t>
            </a:r>
            <a:r>
              <a:rPr lang="en-US" b="1" dirty="0">
                <a:solidFill>
                  <a:srgbClr val="FF0000"/>
                </a:solidFill>
              </a:rPr>
              <a:t>Four </a:t>
            </a:r>
            <a:r>
              <a:rPr lang="en-US" b="1" dirty="0" smtClean="0">
                <a:solidFill>
                  <a:srgbClr val="FF0000"/>
                </a:solidFill>
              </a:rPr>
              <a:t>cytological </a:t>
            </a:r>
            <a:r>
              <a:rPr lang="en-US" b="1" dirty="0">
                <a:solidFill>
                  <a:srgbClr val="FF0000"/>
                </a:solidFill>
              </a:rPr>
              <a:t>diagnostic </a:t>
            </a:r>
            <a:r>
              <a:rPr lang="en-US" b="1" dirty="0"/>
              <a:t>categories are used. benign</a:t>
            </a:r>
            <a:r>
              <a:rPr lang="en-US" b="1" dirty="0" smtClean="0"/>
              <a:t>,</a:t>
            </a:r>
          </a:p>
          <a:p>
            <a:pPr marL="0" indent="0" algn="l" rtl="0">
              <a:buNone/>
            </a:pPr>
            <a:r>
              <a:rPr lang="en-US" b="1" dirty="0" smtClean="0"/>
              <a:t> </a:t>
            </a:r>
            <a:r>
              <a:rPr lang="en-US" b="1" dirty="0"/>
              <a:t>suspicious, </a:t>
            </a:r>
            <a:endParaRPr lang="en-US" b="1" dirty="0" smtClean="0"/>
          </a:p>
          <a:p>
            <a:pPr marL="0" indent="0" algn="l" rtl="0">
              <a:buNone/>
            </a:pPr>
            <a:r>
              <a:rPr lang="en-US" b="1" dirty="0" smtClean="0"/>
              <a:t>malignant</a:t>
            </a:r>
            <a:r>
              <a:rPr lang="en-US" b="1" dirty="0"/>
              <a:t>,; </a:t>
            </a:r>
            <a:r>
              <a:rPr lang="en-US" b="1" dirty="0" smtClean="0"/>
              <a:t>.</a:t>
            </a:r>
          </a:p>
          <a:p>
            <a:pPr marL="0" indent="0" algn="l" rtl="0">
              <a:buNone/>
            </a:pPr>
            <a:r>
              <a:rPr lang="en-US" b="1" dirty="0" smtClean="0"/>
              <a:t> non diagnostic</a:t>
            </a:r>
            <a:r>
              <a:rPr lang="en-US" b="1" dirty="0"/>
              <a:t>,. </a:t>
            </a:r>
            <a:endParaRPr lang="en-US" b="1" dirty="0" smtClean="0"/>
          </a:p>
          <a:p>
            <a:pPr marL="0" indent="0" algn="l" rtl="0">
              <a:buNone/>
            </a:pPr>
            <a:r>
              <a:rPr lang="en-US" b="1" dirty="0" smtClean="0">
                <a:solidFill>
                  <a:srgbClr val="C00000"/>
                </a:solidFill>
              </a:rPr>
              <a:t>Limitations</a:t>
            </a:r>
            <a:r>
              <a:rPr lang="en-US" b="1" dirty="0" smtClean="0"/>
              <a:t> </a:t>
            </a:r>
            <a:r>
              <a:rPr lang="en-US" b="1" dirty="0"/>
              <a:t>of fine-needle aspiration are related to the skill of the aspirator, the expertise of the cytologist, and the </a:t>
            </a:r>
            <a:r>
              <a:rPr lang="en-US" b="1" dirty="0">
                <a:solidFill>
                  <a:srgbClr val="FF0000"/>
                </a:solidFill>
              </a:rPr>
              <a:t>difficulty </a:t>
            </a:r>
            <a:r>
              <a:rPr lang="en-US" b="1" dirty="0"/>
              <a:t>in distinguishing some </a:t>
            </a:r>
            <a:r>
              <a:rPr lang="en-US" b="1" dirty="0" smtClean="0"/>
              <a:t>benign follicular </a:t>
            </a:r>
            <a:r>
              <a:rPr lang="en-US" b="1" dirty="0" smtClean="0">
                <a:hlinkClick r:id="rId3"/>
              </a:rPr>
              <a:t>adenomas</a:t>
            </a:r>
            <a:r>
              <a:rPr lang="en-US" b="1" dirty="0" smtClean="0"/>
              <a:t> </a:t>
            </a:r>
            <a:r>
              <a:rPr lang="en-US" b="1" dirty="0"/>
              <a:t>from their malignant .</a:t>
            </a:r>
            <a:endParaRPr lang="en-US" dirty="0"/>
          </a:p>
          <a:p>
            <a:endParaRPr lang="ar-IQ" dirty="0"/>
          </a:p>
        </p:txBody>
      </p:sp>
    </p:spTree>
    <p:extLst>
      <p:ext uri="{BB962C8B-B14F-4D97-AF65-F5344CB8AC3E}">
        <p14:creationId xmlns:p14="http://schemas.microsoft.com/office/powerpoint/2010/main" xmlns="" val="1436493127"/>
      </p:ext>
    </p:extLst>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6"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2050" name="Picture 2" descr="D:\ملفات\Lectures\exam pict 2\2E.jpg"/>
          <p:cNvPicPr>
            <a:picLocks noGrp="1" noChangeAspect="1" noChangeArrowheads="1"/>
          </p:cNvPicPr>
          <p:nvPr>
            <p:ph sz="quarter" idx="1"/>
          </p:nvPr>
        </p:nvPicPr>
        <p:blipFill>
          <a:blip r:embed="rId2" cstate="print"/>
          <a:srcRect/>
          <a:stretch>
            <a:fillRect/>
          </a:stretch>
        </p:blipFill>
        <p:spPr bwMode="auto">
          <a:xfrm>
            <a:off x="428597" y="285728"/>
            <a:ext cx="8286808" cy="5643602"/>
          </a:xfrm>
          <a:prstGeom prst="rect">
            <a:avLst/>
          </a:prstGeom>
          <a:noFill/>
        </p:spPr>
      </p:pic>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checkerboard(across)">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lstStyle/>
          <a:p>
            <a:pPr marL="0" indent="0" algn="l" rtl="0">
              <a:buNone/>
            </a:pPr>
            <a:r>
              <a:rPr lang="en-US" b="1" dirty="0"/>
              <a:t> </a:t>
            </a:r>
            <a:r>
              <a:rPr lang="en-US" b="1" dirty="0">
                <a:solidFill>
                  <a:srgbClr val="FF0000"/>
                </a:solidFill>
              </a:rPr>
              <a:t>The  recommend fine needle aspiration biopsy of the thyroid in the following situations:</a:t>
            </a:r>
            <a:endParaRPr lang="en-US" dirty="0">
              <a:solidFill>
                <a:srgbClr val="FF0000"/>
              </a:solidFill>
            </a:endParaRPr>
          </a:p>
          <a:p>
            <a:pPr marL="0" indent="0" algn="l" rtl="0"/>
            <a:r>
              <a:rPr lang="en-US" b="1" dirty="0"/>
              <a:t>To make a diagnosis of a thyroid nodule;</a:t>
            </a:r>
            <a:endParaRPr lang="en-US" dirty="0"/>
          </a:p>
          <a:p>
            <a:pPr marL="0" indent="0" algn="l" rtl="0"/>
            <a:r>
              <a:rPr lang="en-US" b="1" dirty="0"/>
              <a:t>To help select therapy for a thyroid nodule;</a:t>
            </a:r>
            <a:endParaRPr lang="en-US" dirty="0"/>
          </a:p>
          <a:p>
            <a:pPr marL="0" indent="0" algn="l" rtl="0"/>
            <a:r>
              <a:rPr lang="en-US" b="1" dirty="0"/>
              <a:t>To drain a cyst that may be causing pain; or</a:t>
            </a:r>
            <a:endParaRPr lang="en-US" dirty="0"/>
          </a:p>
          <a:p>
            <a:pPr marL="0" indent="0" algn="l" rtl="0"/>
            <a:r>
              <a:rPr lang="en-US" b="1" dirty="0"/>
              <a:t>To inject a medication to shrink a recurrent cyst.</a:t>
            </a:r>
            <a:endParaRPr lang="en-US" dirty="0"/>
          </a:p>
          <a:p>
            <a:endParaRPr lang="ar-IQ" dirty="0"/>
          </a:p>
        </p:txBody>
      </p:sp>
    </p:spTree>
    <p:extLst>
      <p:ext uri="{BB962C8B-B14F-4D97-AF65-F5344CB8AC3E}">
        <p14:creationId xmlns:p14="http://schemas.microsoft.com/office/powerpoint/2010/main" xmlns="" val="2038131320"/>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solidFill>
                  <a:srgbClr val="FF0000"/>
                </a:solidFill>
              </a:rPr>
              <a:t>HYPOTHYRODISM</a:t>
            </a:r>
            <a:endParaRPr lang="ar-SA" dirty="0">
              <a:solidFill>
                <a:srgbClr val="FF0000"/>
              </a:solidFill>
            </a:endParaRPr>
          </a:p>
        </p:txBody>
      </p:sp>
      <p:sp>
        <p:nvSpPr>
          <p:cNvPr id="3" name="عنصر نائب للمحتوى 2"/>
          <p:cNvSpPr>
            <a:spLocks noGrp="1"/>
          </p:cNvSpPr>
          <p:nvPr>
            <p:ph sz="quarter" idx="1"/>
          </p:nvPr>
        </p:nvSpPr>
        <p:spPr/>
        <p:txBody>
          <a:bodyPr>
            <a:normAutofit fontScale="92500" lnSpcReduction="20000"/>
          </a:bodyPr>
          <a:lstStyle/>
          <a:p>
            <a:pPr algn="l"/>
            <a:endParaRPr lang="en-US" dirty="0" smtClean="0"/>
          </a:p>
          <a:p>
            <a:pPr algn="l" rtl="0"/>
            <a:r>
              <a:rPr lang="en-US" b="1" dirty="0" smtClean="0">
                <a:solidFill>
                  <a:srgbClr val="FF0000"/>
                </a:solidFill>
              </a:rPr>
              <a:t>Causes of hypothyroidism</a:t>
            </a:r>
            <a:endParaRPr lang="en-US" dirty="0" smtClean="0">
              <a:solidFill>
                <a:srgbClr val="FF0000"/>
              </a:solidFill>
            </a:endParaRPr>
          </a:p>
          <a:p>
            <a:pPr algn="l" rtl="0"/>
            <a:r>
              <a:rPr lang="en-US" dirty="0" smtClean="0">
                <a:solidFill>
                  <a:srgbClr val="FF0000"/>
                </a:solidFill>
              </a:rPr>
              <a:t>Primary      </a:t>
            </a:r>
            <a:r>
              <a:rPr lang="en-US" dirty="0" smtClean="0"/>
              <a:t>(Increased TSH Levels)         </a:t>
            </a:r>
            <a:r>
              <a:rPr lang="en-US" dirty="0" smtClean="0">
                <a:solidFill>
                  <a:srgbClr val="FF0000"/>
                </a:solidFill>
              </a:rPr>
              <a:t>Secondary</a:t>
            </a:r>
            <a:r>
              <a:rPr lang="en-US" dirty="0" smtClean="0"/>
              <a:t> (Decreased TSH Levels) </a:t>
            </a:r>
          </a:p>
          <a:p>
            <a:pPr algn="l" rtl="0"/>
            <a:r>
              <a:rPr lang="en-US" dirty="0" smtClean="0"/>
              <a:t>Post </a:t>
            </a:r>
            <a:r>
              <a:rPr lang="en-US" dirty="0" err="1" smtClean="0"/>
              <a:t>thyroidectomy</a:t>
            </a:r>
            <a:endParaRPr lang="en-US" dirty="0" smtClean="0"/>
          </a:p>
          <a:p>
            <a:pPr algn="l" rtl="0"/>
            <a:r>
              <a:rPr lang="en-US" dirty="0" err="1" smtClean="0"/>
              <a:t>Subacute</a:t>
            </a:r>
            <a:r>
              <a:rPr lang="en-US" dirty="0" smtClean="0"/>
              <a:t> </a:t>
            </a:r>
            <a:r>
              <a:rPr lang="en-US" dirty="0" err="1" smtClean="0"/>
              <a:t>thyroiditis</a:t>
            </a:r>
            <a:endParaRPr lang="en-US" dirty="0" smtClean="0"/>
          </a:p>
          <a:p>
            <a:pPr algn="l" rtl="0"/>
            <a:r>
              <a:rPr lang="en-US" dirty="0" smtClean="0"/>
              <a:t>Medications: </a:t>
            </a:r>
            <a:r>
              <a:rPr lang="en-US" dirty="0" err="1" smtClean="0"/>
              <a:t>antithyroid</a:t>
            </a:r>
            <a:r>
              <a:rPr lang="en-US" dirty="0" smtClean="0"/>
              <a:t> drugs, lithium</a:t>
            </a:r>
          </a:p>
          <a:p>
            <a:pPr algn="l" rtl="0"/>
            <a:r>
              <a:rPr lang="en-US" dirty="0" smtClean="0"/>
              <a:t>Rare: iodine deficiency, </a:t>
            </a:r>
            <a:r>
              <a:rPr lang="en-US" dirty="0" err="1" smtClean="0"/>
              <a:t>dyshormogenesis</a:t>
            </a:r>
            <a:endParaRPr lang="en-US" dirty="0" smtClean="0"/>
          </a:p>
          <a:p>
            <a:pPr algn="l" rtl="0"/>
            <a:r>
              <a:rPr lang="en-US" dirty="0" smtClean="0">
                <a:solidFill>
                  <a:srgbClr val="FF0000"/>
                </a:solidFill>
              </a:rPr>
              <a:t>Secondary </a:t>
            </a:r>
            <a:r>
              <a:rPr lang="en-US" dirty="0" smtClean="0"/>
              <a:t>(Decreased TSH Levels) Pituitary resection or ablation, Pituitary tumor.</a:t>
            </a:r>
          </a:p>
          <a:p>
            <a:pPr algn="l"/>
            <a:r>
              <a:rPr lang="en-US" dirty="0" smtClean="0">
                <a:solidFill>
                  <a:srgbClr val="FF0000"/>
                </a:solidFill>
              </a:rPr>
              <a:t>Tertiary </a:t>
            </a:r>
            <a:r>
              <a:rPr lang="en-US" dirty="0" smtClean="0"/>
              <a:t> Hypothalamic insufficiency   Resistance to thyroid hormone</a:t>
            </a:r>
          </a:p>
          <a:p>
            <a:endParaRPr lang="ar-SA"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1"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err="1" smtClean="0">
                <a:solidFill>
                  <a:srgbClr val="FF0000"/>
                </a:solidFill>
              </a:rPr>
              <a:t>(</a:t>
            </a:r>
            <a:r>
              <a:rPr lang="en-US" b="1" dirty="0" smtClean="0">
                <a:solidFill>
                  <a:srgbClr val="FF0000"/>
                </a:solidFill>
              </a:rPr>
              <a:t>congenital hypothyroidism(cretinism</a:t>
            </a:r>
            <a:endParaRPr lang="ar-SA" dirty="0">
              <a:solidFill>
                <a:srgbClr val="FF0000"/>
              </a:solidFill>
            </a:endParaRPr>
          </a:p>
        </p:txBody>
      </p:sp>
      <p:sp>
        <p:nvSpPr>
          <p:cNvPr id="3" name="عنصر نائب للمحتوى 2"/>
          <p:cNvSpPr>
            <a:spLocks noGrp="1"/>
          </p:cNvSpPr>
          <p:nvPr>
            <p:ph sz="quarter" idx="1"/>
          </p:nvPr>
        </p:nvSpPr>
        <p:spPr/>
        <p:txBody>
          <a:bodyPr/>
          <a:lstStyle/>
          <a:p>
            <a:r>
              <a:rPr lang="en-US" dirty="0" smtClean="0"/>
              <a:t>( cretinism are characteristic </a:t>
            </a:r>
            <a:r>
              <a:rPr lang="en-US" dirty="0" err="1" smtClean="0"/>
              <a:t>facies</a:t>
            </a:r>
            <a:r>
              <a:rPr lang="en-US" dirty="0" smtClean="0"/>
              <a:t> similar to those of children with Down syndrome and dwarfism) .</a:t>
            </a:r>
            <a:endParaRPr lang="ar-SA"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71400"/>
            <a:ext cx="8534400" cy="1118992"/>
          </a:xfrm>
        </p:spPr>
        <p:txBody>
          <a:bodyPr>
            <a:normAutofit/>
          </a:bodyPr>
          <a:lstStyle/>
          <a:p>
            <a:r>
              <a:rPr lang="en-US" b="1" dirty="0" smtClean="0">
                <a:solidFill>
                  <a:srgbClr val="FF0000"/>
                </a:solidFill>
              </a:rPr>
              <a:t>hypothyroidism</a:t>
            </a:r>
            <a:r>
              <a:rPr lang="en-US" dirty="0" smtClean="0">
                <a:solidFill>
                  <a:srgbClr val="FF0000"/>
                </a:solidFill>
              </a:rPr>
              <a:t/>
            </a:r>
            <a:br>
              <a:rPr lang="en-US" dirty="0" smtClean="0">
                <a:solidFill>
                  <a:srgbClr val="FF0000"/>
                </a:solidFill>
              </a:rPr>
            </a:br>
            <a:endParaRPr lang="ar-YE" dirty="0"/>
          </a:p>
        </p:txBody>
      </p:sp>
      <p:sp>
        <p:nvSpPr>
          <p:cNvPr id="3" name="Content Placeholder 2"/>
          <p:cNvSpPr>
            <a:spLocks noGrp="1"/>
          </p:cNvSpPr>
          <p:nvPr>
            <p:ph sz="quarter" idx="1"/>
          </p:nvPr>
        </p:nvSpPr>
        <p:spPr/>
        <p:txBody>
          <a:bodyPr>
            <a:normAutofit fontScale="85000" lnSpcReduction="10000"/>
          </a:bodyPr>
          <a:lstStyle/>
          <a:p>
            <a:pPr algn="l">
              <a:buNone/>
            </a:pPr>
            <a:r>
              <a:rPr lang="en-US" b="1" dirty="0" smtClean="0"/>
              <a:t>1- </a:t>
            </a:r>
            <a:r>
              <a:rPr lang="en-US" b="1" dirty="0" smtClean="0">
                <a:solidFill>
                  <a:srgbClr val="00B050"/>
                </a:solidFill>
              </a:rPr>
              <a:t>congenital hypothyroidism(cretinism);</a:t>
            </a:r>
            <a:r>
              <a:rPr lang="en-US" b="1" dirty="0" smtClean="0"/>
              <a:t>its due to complete or near complete failure of thyroid development (partial failure cause juvenile myxedema) .</a:t>
            </a:r>
          </a:p>
          <a:p>
            <a:pPr algn="l">
              <a:buNone/>
            </a:pPr>
            <a:r>
              <a:rPr lang="en-US" b="1" dirty="0" smtClean="0"/>
              <a:t>in endemic areas due to maternal and fetal iodine deficiency .</a:t>
            </a:r>
          </a:p>
          <a:p>
            <a:pPr algn="l">
              <a:buNone/>
            </a:pPr>
            <a:r>
              <a:rPr lang="en-US" b="1" dirty="0" smtClean="0">
                <a:solidFill>
                  <a:srgbClr val="7030A0"/>
                </a:solidFill>
              </a:rPr>
              <a:t>immediate diagnosis </a:t>
            </a:r>
            <a:r>
              <a:rPr lang="en-US" b="1" dirty="0" smtClean="0"/>
              <a:t>and treatment is important why?.</a:t>
            </a:r>
          </a:p>
          <a:p>
            <a:pPr algn="l">
              <a:buNone/>
            </a:pPr>
            <a:r>
              <a:rPr lang="en-US" b="1" dirty="0" smtClean="0"/>
              <a:t>IT occur in 1/4000 live birth .</a:t>
            </a:r>
          </a:p>
          <a:p>
            <a:pPr algn="l">
              <a:buNone/>
            </a:pPr>
            <a:r>
              <a:rPr lang="en-US" b="1" dirty="0" smtClean="0"/>
              <a:t>women under anti thyroid treatment may  give birth with hypothyroidism.</a:t>
            </a:r>
            <a:endParaRPr lang="en-US" dirty="0" smtClean="0"/>
          </a:p>
          <a:p>
            <a:pPr algn="l">
              <a:buNone/>
            </a:pPr>
            <a:r>
              <a:rPr lang="en-US" b="1" dirty="0" smtClean="0"/>
              <a:t> </a:t>
            </a:r>
            <a:r>
              <a:rPr lang="en-US" b="1" dirty="0" smtClean="0">
                <a:solidFill>
                  <a:srgbClr val="002060"/>
                </a:solidFill>
              </a:rPr>
              <a:t>clinical </a:t>
            </a:r>
            <a:r>
              <a:rPr lang="en-US" b="1" dirty="0" err="1" smtClean="0">
                <a:solidFill>
                  <a:srgbClr val="002060"/>
                </a:solidFill>
              </a:rPr>
              <a:t>featue</a:t>
            </a:r>
            <a:r>
              <a:rPr lang="en-US" b="1" dirty="0" smtClean="0">
                <a:solidFill>
                  <a:srgbClr val="002060"/>
                </a:solidFill>
              </a:rPr>
              <a:t> </a:t>
            </a:r>
            <a:r>
              <a:rPr lang="en-US" b="1" dirty="0" smtClean="0"/>
              <a:t>of The infant is stunted, and mentally defective ,puffy lips large tongue and protruded abdomen ,umbilical hernia.</a:t>
            </a:r>
            <a:endParaRPr lang="en-US" dirty="0" smtClean="0"/>
          </a:p>
          <a:p>
            <a:endParaRPr lang="ar-YE" dirty="0"/>
          </a:p>
        </p:txBody>
      </p:sp>
    </p:spTree>
  </p:cSld>
  <p:clrMapOvr>
    <a:masterClrMapping/>
  </p:clrMapOvr>
  <mc:AlternateContent xmlns:mc="http://schemas.openxmlformats.org/markup-compatibility/2006">
    <mc:Choice xmlns:p14="http://schemas.microsoft.com/office/powerpoint/2010/main" xmlns="" Requires="p14">
      <p:transition spd="slow" p14:dur="4000">
        <p14:vortex/>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1"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lstStyle/>
          <a:p>
            <a:endParaRPr lang="ar-IQ"/>
          </a:p>
        </p:txBody>
      </p:sp>
      <p:pic>
        <p:nvPicPr>
          <p:cNvPr id="1026" name="Picture 2" descr="D:\Lectures\exam pict 2\Baby-Hypothyroidism-2.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59632" y="674688"/>
            <a:ext cx="6984776" cy="550703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675802500"/>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ox(in)">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Embryology</a:t>
            </a:r>
            <a:endParaRPr lang="ar-YE" dirty="0"/>
          </a:p>
        </p:txBody>
      </p:sp>
      <p:sp>
        <p:nvSpPr>
          <p:cNvPr id="3" name="Content Placeholder 2"/>
          <p:cNvSpPr>
            <a:spLocks noGrp="1"/>
          </p:cNvSpPr>
          <p:nvPr>
            <p:ph sz="quarter" idx="1"/>
          </p:nvPr>
        </p:nvSpPr>
        <p:spPr/>
        <p:txBody>
          <a:bodyPr>
            <a:normAutofit fontScale="92500" lnSpcReduction="20000"/>
          </a:bodyPr>
          <a:lstStyle/>
          <a:p>
            <a:endParaRPr lang="en-US" dirty="0">
              <a:solidFill>
                <a:srgbClr val="FF0000"/>
              </a:solidFill>
            </a:endParaRPr>
          </a:p>
          <a:p>
            <a:pPr algn="l">
              <a:buNone/>
            </a:pPr>
            <a:r>
              <a:rPr lang="en-US" b="1" dirty="0"/>
              <a:t>The thyroid gland </a:t>
            </a:r>
            <a:r>
              <a:rPr lang="en-US" b="1" dirty="0" smtClean="0"/>
              <a:t> arise as a </a:t>
            </a:r>
            <a:r>
              <a:rPr lang="en-US" b="1" dirty="0" err="1" smtClean="0"/>
              <a:t>diverticulum</a:t>
            </a:r>
            <a:r>
              <a:rPr lang="en-US" b="1" dirty="0" smtClean="0"/>
              <a:t> </a:t>
            </a:r>
            <a:r>
              <a:rPr lang="en-US" b="1" dirty="0"/>
              <a:t>originating in </a:t>
            </a:r>
            <a:r>
              <a:rPr lang="en-US" b="1" dirty="0" smtClean="0"/>
              <a:t>the</a:t>
            </a:r>
            <a:r>
              <a:rPr lang="en-US" b="1" dirty="0" smtClean="0">
                <a:solidFill>
                  <a:srgbClr val="7030A0"/>
                </a:solidFill>
              </a:rPr>
              <a:t> foramen </a:t>
            </a:r>
            <a:r>
              <a:rPr lang="en-US" b="1" dirty="0">
                <a:solidFill>
                  <a:srgbClr val="7030A0"/>
                </a:solidFill>
              </a:rPr>
              <a:t>caecum </a:t>
            </a:r>
            <a:r>
              <a:rPr lang="en-US" b="1" dirty="0"/>
              <a:t>which lie at the midline at the </a:t>
            </a:r>
            <a:r>
              <a:rPr lang="en-US" b="1" dirty="0">
                <a:solidFill>
                  <a:srgbClr val="7030A0"/>
                </a:solidFill>
              </a:rPr>
              <a:t>junction of ant.2/3 and post.1/3 of the </a:t>
            </a:r>
            <a:r>
              <a:rPr lang="en-US" b="1" dirty="0" smtClean="0">
                <a:solidFill>
                  <a:srgbClr val="7030A0"/>
                </a:solidFill>
              </a:rPr>
              <a:t>tongue</a:t>
            </a:r>
            <a:r>
              <a:rPr lang="en-US" b="1" dirty="0" smtClean="0"/>
              <a:t>).then descend through </a:t>
            </a:r>
            <a:r>
              <a:rPr lang="en-US" b="1" dirty="0" err="1" smtClean="0"/>
              <a:t>thyroglossal</a:t>
            </a:r>
            <a:r>
              <a:rPr lang="en-US" b="1" dirty="0" smtClean="0"/>
              <a:t> duct.</a:t>
            </a:r>
            <a:endParaRPr lang="en-US" dirty="0"/>
          </a:p>
          <a:p>
            <a:pPr algn="l">
              <a:buNone/>
            </a:pPr>
            <a:r>
              <a:rPr lang="en-US" b="1" dirty="0">
                <a:solidFill>
                  <a:srgbClr val="7030A0"/>
                </a:solidFill>
              </a:rPr>
              <a:t>Failure to descend of the thyroid lead </a:t>
            </a:r>
            <a:r>
              <a:rPr lang="en-US" b="1" dirty="0" smtClean="0">
                <a:solidFill>
                  <a:srgbClr val="7030A0"/>
                </a:solidFill>
              </a:rPr>
              <a:t>to; </a:t>
            </a:r>
          </a:p>
          <a:p>
            <a:pPr algn="l">
              <a:buNone/>
            </a:pPr>
            <a:r>
              <a:rPr lang="en-US" b="1" dirty="0" smtClean="0">
                <a:solidFill>
                  <a:srgbClr val="FF0000"/>
                </a:solidFill>
              </a:rPr>
              <a:t>ectopic </a:t>
            </a:r>
            <a:r>
              <a:rPr lang="en-US" b="1" dirty="0">
                <a:solidFill>
                  <a:srgbClr val="FF0000"/>
                </a:solidFill>
              </a:rPr>
              <a:t>thyroid </a:t>
            </a:r>
            <a:r>
              <a:rPr lang="en-US" b="1" dirty="0" smtClean="0">
                <a:solidFill>
                  <a:srgbClr val="FF0000"/>
                </a:solidFill>
              </a:rPr>
              <a:t>,</a:t>
            </a:r>
          </a:p>
          <a:p>
            <a:pPr algn="l">
              <a:buNone/>
            </a:pPr>
            <a:r>
              <a:rPr lang="en-US" b="1" dirty="0" smtClean="0">
                <a:solidFill>
                  <a:srgbClr val="FF0000"/>
                </a:solidFill>
              </a:rPr>
              <a:t>Lingual thyroid ;</a:t>
            </a:r>
            <a:endParaRPr lang="ar-SA" b="1" dirty="0" smtClean="0">
              <a:solidFill>
                <a:srgbClr val="FF0000"/>
              </a:solidFill>
            </a:endParaRPr>
          </a:p>
          <a:p>
            <a:pPr algn="l">
              <a:buNone/>
            </a:pPr>
            <a:r>
              <a:rPr lang="en-US" b="1" dirty="0" err="1" smtClean="0">
                <a:solidFill>
                  <a:srgbClr val="FF0000"/>
                </a:solidFill>
              </a:rPr>
              <a:t>thyroglossal</a:t>
            </a:r>
            <a:r>
              <a:rPr lang="en-US" b="1" dirty="0" smtClean="0">
                <a:solidFill>
                  <a:srgbClr val="FF0000"/>
                </a:solidFill>
              </a:rPr>
              <a:t> cyst which may cause  fistula.</a:t>
            </a:r>
          </a:p>
          <a:p>
            <a:pPr algn="l">
              <a:buNone/>
            </a:pPr>
            <a:r>
              <a:rPr lang="en-US" b="1" dirty="0" err="1" smtClean="0">
                <a:solidFill>
                  <a:srgbClr val="FF0000"/>
                </a:solidFill>
              </a:rPr>
              <a:t>Retrosternium</a:t>
            </a:r>
            <a:r>
              <a:rPr lang="en-US" b="1" dirty="0" smtClean="0">
                <a:solidFill>
                  <a:srgbClr val="FF0000"/>
                </a:solidFill>
              </a:rPr>
              <a:t> goiter  if descend too far.</a:t>
            </a:r>
          </a:p>
          <a:p>
            <a:pPr algn="l">
              <a:buNone/>
            </a:pPr>
            <a:r>
              <a:rPr lang="en-US" b="1" dirty="0" smtClean="0">
                <a:solidFill>
                  <a:srgbClr val="FF0000"/>
                </a:solidFill>
              </a:rPr>
              <a:t>Pyramidal lobe</a:t>
            </a:r>
            <a:endParaRPr lang="en-US" dirty="0">
              <a:solidFill>
                <a:srgbClr val="FF0000"/>
              </a:solidFill>
            </a:endParaRPr>
          </a:p>
          <a:p>
            <a:pPr algn="l">
              <a:buNone/>
            </a:pPr>
            <a:endParaRPr lang="ar-YE" dirty="0"/>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54" presetClass="entr" presetSubtype="0" accel="10000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p:cTn id="22"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3"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4"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5"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4" presetClass="entr" presetSubtype="0" accel="10000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32"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3"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4"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4" presetClass="entr" presetSubtype="0" accel="100000" fill="hold"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 calcmode="lin" valueType="num">
                                      <p:cBhvr>
                                        <p:cTn id="40" dur="5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41"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2" dur="5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3" dur="5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44" dur="500"/>
                                        <p:tgtEl>
                                          <p:spTgt spid="3">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4" presetClass="entr" presetSubtype="0" accel="100000" fill="hold"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p:cTn id="49" dur="500" fill="hold"/>
                                        <p:tgtEl>
                                          <p:spTgt spid="3">
                                            <p:txEl>
                                              <p:pRg st="5" end="5"/>
                                            </p:txEl>
                                          </p:spTgt>
                                        </p:tgtEl>
                                        <p:attrNameLst>
                                          <p:attrName>ppt_w</p:attrName>
                                        </p:attrNameLst>
                                      </p:cBhvr>
                                      <p:tavLst>
                                        <p:tav tm="0">
                                          <p:val>
                                            <p:strVal val="#ppt_w*0.05"/>
                                          </p:val>
                                        </p:tav>
                                        <p:tav tm="100000">
                                          <p:val>
                                            <p:strVal val="#ppt_w"/>
                                          </p:val>
                                        </p:tav>
                                      </p:tavLst>
                                    </p:anim>
                                    <p:anim calcmode="lin" valueType="num">
                                      <p:cBhvr>
                                        <p:cTn id="50"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51" dur="5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52" dur="500" fill="hold"/>
                                        <p:tgtEl>
                                          <p:spTgt spid="3">
                                            <p:txEl>
                                              <p:pRg st="5" end="5"/>
                                            </p:txEl>
                                          </p:spTgt>
                                        </p:tgtEl>
                                        <p:attrNameLst>
                                          <p:attrName>ppt_y</p:attrName>
                                        </p:attrNameLst>
                                      </p:cBhvr>
                                      <p:tavLst>
                                        <p:tav tm="0">
                                          <p:val>
                                            <p:strVal val="#ppt_y"/>
                                          </p:val>
                                        </p:tav>
                                        <p:tav tm="100000">
                                          <p:val>
                                            <p:strVal val="#ppt_y"/>
                                          </p:val>
                                        </p:tav>
                                      </p:tavLst>
                                    </p:anim>
                                    <p:animEffect transition="in" filter="fade">
                                      <p:cBhvr>
                                        <p:cTn id="53" dur="500"/>
                                        <p:tgtEl>
                                          <p:spTgt spid="3">
                                            <p:txEl>
                                              <p:pRg st="5" end="5"/>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54" presetClass="entr" presetSubtype="0" accel="100000" fill="hold" nodeType="clickEffect">
                                  <p:stCondLst>
                                    <p:cond delay="0"/>
                                  </p:stCondLst>
                                  <p:childTnLst>
                                    <p:set>
                                      <p:cBhvr>
                                        <p:cTn id="57" dur="1" fill="hold">
                                          <p:stCondLst>
                                            <p:cond delay="0"/>
                                          </p:stCondLst>
                                        </p:cTn>
                                        <p:tgtEl>
                                          <p:spTgt spid="3">
                                            <p:txEl>
                                              <p:pRg st="6" end="6"/>
                                            </p:txEl>
                                          </p:spTgt>
                                        </p:tgtEl>
                                        <p:attrNameLst>
                                          <p:attrName>style.visibility</p:attrName>
                                        </p:attrNameLst>
                                      </p:cBhvr>
                                      <p:to>
                                        <p:strVal val="visible"/>
                                      </p:to>
                                    </p:set>
                                    <p:anim calcmode="lin" valueType="num">
                                      <p:cBhvr>
                                        <p:cTn id="58" dur="500" fill="hold"/>
                                        <p:tgtEl>
                                          <p:spTgt spid="3">
                                            <p:txEl>
                                              <p:pRg st="6" end="6"/>
                                            </p:txEl>
                                          </p:spTgt>
                                        </p:tgtEl>
                                        <p:attrNameLst>
                                          <p:attrName>ppt_w</p:attrName>
                                        </p:attrNameLst>
                                      </p:cBhvr>
                                      <p:tavLst>
                                        <p:tav tm="0">
                                          <p:val>
                                            <p:strVal val="#ppt_w*0.05"/>
                                          </p:val>
                                        </p:tav>
                                        <p:tav tm="100000">
                                          <p:val>
                                            <p:strVal val="#ppt_w"/>
                                          </p:val>
                                        </p:tav>
                                      </p:tavLst>
                                    </p:anim>
                                    <p:anim calcmode="lin" valueType="num">
                                      <p:cBhvr>
                                        <p:cTn id="59" dur="5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60" dur="5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61" dur="500" fill="hold"/>
                                        <p:tgtEl>
                                          <p:spTgt spid="3">
                                            <p:txEl>
                                              <p:pRg st="6" end="6"/>
                                            </p:txEl>
                                          </p:spTgt>
                                        </p:tgtEl>
                                        <p:attrNameLst>
                                          <p:attrName>ppt_y</p:attrName>
                                        </p:attrNameLst>
                                      </p:cBhvr>
                                      <p:tavLst>
                                        <p:tav tm="0">
                                          <p:val>
                                            <p:strVal val="#ppt_y"/>
                                          </p:val>
                                        </p:tav>
                                        <p:tav tm="100000">
                                          <p:val>
                                            <p:strVal val="#ppt_y"/>
                                          </p:val>
                                        </p:tav>
                                      </p:tavLst>
                                    </p:anim>
                                    <p:animEffect transition="in" filter="fade">
                                      <p:cBhvr>
                                        <p:cTn id="62" dur="500"/>
                                        <p:tgtEl>
                                          <p:spTgt spid="3">
                                            <p:txEl>
                                              <p:pRg st="6" end="6"/>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54" presetClass="entr" presetSubtype="0" accel="100000" fill="hold" nodeType="clickEffect">
                                  <p:stCondLst>
                                    <p:cond delay="0"/>
                                  </p:stCondLst>
                                  <p:childTnLst>
                                    <p:set>
                                      <p:cBhvr>
                                        <p:cTn id="66" dur="1" fill="hold">
                                          <p:stCondLst>
                                            <p:cond delay="0"/>
                                          </p:stCondLst>
                                        </p:cTn>
                                        <p:tgtEl>
                                          <p:spTgt spid="3">
                                            <p:txEl>
                                              <p:pRg st="7" end="7"/>
                                            </p:txEl>
                                          </p:spTgt>
                                        </p:tgtEl>
                                        <p:attrNameLst>
                                          <p:attrName>style.visibility</p:attrName>
                                        </p:attrNameLst>
                                      </p:cBhvr>
                                      <p:to>
                                        <p:strVal val="visible"/>
                                      </p:to>
                                    </p:set>
                                    <p:anim calcmode="lin" valueType="num">
                                      <p:cBhvr>
                                        <p:cTn id="67" dur="500" fill="hold"/>
                                        <p:tgtEl>
                                          <p:spTgt spid="3">
                                            <p:txEl>
                                              <p:pRg st="7" end="7"/>
                                            </p:txEl>
                                          </p:spTgt>
                                        </p:tgtEl>
                                        <p:attrNameLst>
                                          <p:attrName>ppt_w</p:attrName>
                                        </p:attrNameLst>
                                      </p:cBhvr>
                                      <p:tavLst>
                                        <p:tav tm="0">
                                          <p:val>
                                            <p:strVal val="#ppt_w*0.05"/>
                                          </p:val>
                                        </p:tav>
                                        <p:tav tm="100000">
                                          <p:val>
                                            <p:strVal val="#ppt_w"/>
                                          </p:val>
                                        </p:tav>
                                      </p:tavLst>
                                    </p:anim>
                                    <p:anim calcmode="lin" valueType="num">
                                      <p:cBhvr>
                                        <p:cTn id="68" dur="500" fill="hold"/>
                                        <p:tgtEl>
                                          <p:spTgt spid="3">
                                            <p:txEl>
                                              <p:pRg st="7" end="7"/>
                                            </p:txEl>
                                          </p:spTgt>
                                        </p:tgtEl>
                                        <p:attrNameLst>
                                          <p:attrName>ppt_h</p:attrName>
                                        </p:attrNameLst>
                                      </p:cBhvr>
                                      <p:tavLst>
                                        <p:tav tm="0">
                                          <p:val>
                                            <p:strVal val="#ppt_h"/>
                                          </p:val>
                                        </p:tav>
                                        <p:tav tm="100000">
                                          <p:val>
                                            <p:strVal val="#ppt_h"/>
                                          </p:val>
                                        </p:tav>
                                      </p:tavLst>
                                    </p:anim>
                                    <p:anim calcmode="lin" valueType="num">
                                      <p:cBhvr>
                                        <p:cTn id="69" dur="500" fill="hold"/>
                                        <p:tgtEl>
                                          <p:spTgt spid="3">
                                            <p:txEl>
                                              <p:pRg st="7" end="7"/>
                                            </p:txEl>
                                          </p:spTgt>
                                        </p:tgtEl>
                                        <p:attrNameLst>
                                          <p:attrName>ppt_x</p:attrName>
                                        </p:attrNameLst>
                                      </p:cBhvr>
                                      <p:tavLst>
                                        <p:tav tm="0">
                                          <p:val>
                                            <p:strVal val="#ppt_x-.2"/>
                                          </p:val>
                                        </p:tav>
                                        <p:tav tm="100000">
                                          <p:val>
                                            <p:strVal val="#ppt_x"/>
                                          </p:val>
                                        </p:tav>
                                      </p:tavLst>
                                    </p:anim>
                                    <p:anim calcmode="lin" valueType="num">
                                      <p:cBhvr>
                                        <p:cTn id="70" dur="500" fill="hold"/>
                                        <p:tgtEl>
                                          <p:spTgt spid="3">
                                            <p:txEl>
                                              <p:pRg st="7" end="7"/>
                                            </p:txEl>
                                          </p:spTgt>
                                        </p:tgtEl>
                                        <p:attrNameLst>
                                          <p:attrName>ppt_y</p:attrName>
                                        </p:attrNameLst>
                                      </p:cBhvr>
                                      <p:tavLst>
                                        <p:tav tm="0">
                                          <p:val>
                                            <p:strVal val="#ppt_y"/>
                                          </p:val>
                                        </p:tav>
                                        <p:tav tm="100000">
                                          <p:val>
                                            <p:strVal val="#ppt_y"/>
                                          </p:val>
                                        </p:tav>
                                      </p:tavLst>
                                    </p:anim>
                                    <p:animEffect transition="in" filter="fade">
                                      <p:cBhvr>
                                        <p:cTn id="7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sz="quarter" idx="1"/>
          </p:nvPr>
        </p:nvSpPr>
        <p:spPr/>
        <p:txBody>
          <a:bodyPr>
            <a:normAutofit fontScale="92500" lnSpcReduction="10000"/>
          </a:bodyPr>
          <a:lstStyle/>
          <a:p>
            <a:pPr algn="l">
              <a:buNone/>
            </a:pPr>
            <a:r>
              <a:rPr lang="en-US" b="1" dirty="0" smtClean="0"/>
              <a:t>2- adult hypothyroidism    (</a:t>
            </a:r>
            <a:r>
              <a:rPr lang="en-US" b="1" dirty="0" err="1" smtClean="0"/>
              <a:t>myxoedema</a:t>
            </a:r>
            <a:r>
              <a:rPr lang="en-US" b="1" dirty="0" smtClean="0"/>
              <a:t>)usually affect women and most often occur in the middle aged or elderly.</a:t>
            </a:r>
            <a:endParaRPr lang="en-US" dirty="0" smtClean="0"/>
          </a:p>
          <a:p>
            <a:pPr algn="l">
              <a:buNone/>
            </a:pPr>
            <a:r>
              <a:rPr lang="en-US" b="1" dirty="0" smtClean="0">
                <a:solidFill>
                  <a:srgbClr val="FF0000"/>
                </a:solidFill>
              </a:rPr>
              <a:t>Signs of thyroid </a:t>
            </a:r>
            <a:r>
              <a:rPr lang="en-US" b="1" dirty="0" err="1" smtClean="0">
                <a:solidFill>
                  <a:srgbClr val="FF0000"/>
                </a:solidFill>
              </a:rPr>
              <a:t>deffeciency</a:t>
            </a:r>
            <a:r>
              <a:rPr lang="en-US" b="1" dirty="0" smtClean="0">
                <a:solidFill>
                  <a:srgbClr val="FF0000"/>
                </a:solidFill>
              </a:rPr>
              <a:t> ;  </a:t>
            </a:r>
          </a:p>
          <a:p>
            <a:pPr algn="l">
              <a:buNone/>
            </a:pPr>
            <a:r>
              <a:rPr lang="en-US" b="1" dirty="0" err="1" smtClean="0"/>
              <a:t>brady</a:t>
            </a:r>
            <a:r>
              <a:rPr lang="en-US" b="1" dirty="0" smtClean="0"/>
              <a:t> </a:t>
            </a:r>
            <a:r>
              <a:rPr lang="en-US" b="1" dirty="0" err="1" smtClean="0"/>
              <a:t>cardia</a:t>
            </a:r>
            <a:r>
              <a:rPr lang="en-US" b="1" dirty="0" smtClean="0"/>
              <a:t>, </a:t>
            </a:r>
          </a:p>
          <a:p>
            <a:pPr algn="l">
              <a:buNone/>
            </a:pPr>
            <a:r>
              <a:rPr lang="en-US" b="1" dirty="0" smtClean="0"/>
              <a:t>cold extremities, </a:t>
            </a:r>
          </a:p>
          <a:p>
            <a:pPr algn="l">
              <a:buNone/>
            </a:pPr>
            <a:r>
              <a:rPr lang="en-US" b="1" dirty="0" smtClean="0"/>
              <a:t>dry skin and hair ,</a:t>
            </a:r>
          </a:p>
          <a:p>
            <a:pPr algn="l">
              <a:buNone/>
            </a:pPr>
            <a:r>
              <a:rPr lang="en-US" b="1" dirty="0" smtClean="0"/>
              <a:t> </a:t>
            </a:r>
            <a:r>
              <a:rPr lang="en-US" b="1" dirty="0" err="1" smtClean="0"/>
              <a:t>preorbital</a:t>
            </a:r>
            <a:r>
              <a:rPr lang="en-US" b="1" dirty="0" smtClean="0"/>
              <a:t> </a:t>
            </a:r>
            <a:r>
              <a:rPr lang="en-US" b="1" dirty="0" err="1" smtClean="0"/>
              <a:t>buffness</a:t>
            </a:r>
            <a:r>
              <a:rPr lang="en-US" b="1" dirty="0" smtClean="0"/>
              <a:t> , </a:t>
            </a:r>
          </a:p>
          <a:p>
            <a:pPr algn="l">
              <a:buNone/>
            </a:pPr>
            <a:r>
              <a:rPr lang="en-US" b="1" dirty="0" smtClean="0"/>
              <a:t>hoarse voice , </a:t>
            </a:r>
          </a:p>
          <a:p>
            <a:pPr algn="l">
              <a:buNone/>
            </a:pPr>
            <a:r>
              <a:rPr lang="en-US" b="1" dirty="0" smtClean="0"/>
              <a:t>slow movements .</a:t>
            </a:r>
          </a:p>
          <a:p>
            <a:pPr algn="l">
              <a:buNone/>
            </a:pPr>
            <a:r>
              <a:rPr lang="en-US" b="1" dirty="0" smtClean="0"/>
              <a:t>delay relaxation phase of ankle jerks.</a:t>
            </a:r>
            <a:r>
              <a:rPr lang="en-US" b="1" dirty="0" smtClean="0">
                <a:solidFill>
                  <a:srgbClr val="0070C0"/>
                </a:solidFill>
              </a:rPr>
              <a:t>.</a:t>
            </a:r>
            <a:endParaRPr lang="ar-YE" dirty="0">
              <a:solidFill>
                <a:srgbClr val="0070C0"/>
              </a:solidFill>
            </a:endParaRPr>
          </a:p>
        </p:txBody>
      </p:sp>
    </p:spTree>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solidFill>
                  <a:srgbClr val="FF0000"/>
                </a:solidFill>
              </a:rPr>
              <a:t>Symptoms</a:t>
            </a:r>
            <a:endParaRPr lang="ar-SA" dirty="0"/>
          </a:p>
        </p:txBody>
      </p:sp>
      <p:sp>
        <p:nvSpPr>
          <p:cNvPr id="3" name="عنصر نائب للمحتوى 2"/>
          <p:cNvSpPr>
            <a:spLocks noGrp="1"/>
          </p:cNvSpPr>
          <p:nvPr>
            <p:ph sz="quarter" idx="1"/>
          </p:nvPr>
        </p:nvSpPr>
        <p:spPr/>
        <p:txBody>
          <a:bodyPr>
            <a:normAutofit lnSpcReduction="10000"/>
          </a:bodyPr>
          <a:lstStyle/>
          <a:p>
            <a:pPr algn="l">
              <a:buNone/>
            </a:pPr>
            <a:r>
              <a:rPr lang="en-US" b="1" dirty="0" smtClean="0"/>
              <a:t>tiredness, </a:t>
            </a:r>
          </a:p>
          <a:p>
            <a:pPr algn="l">
              <a:buNone/>
            </a:pPr>
            <a:r>
              <a:rPr lang="en-US" b="1" dirty="0" smtClean="0"/>
              <a:t>mental lethargy,  </a:t>
            </a:r>
          </a:p>
          <a:p>
            <a:pPr algn="l">
              <a:buNone/>
            </a:pPr>
            <a:r>
              <a:rPr lang="en-US" b="1" dirty="0" smtClean="0"/>
              <a:t>cold intolerance,</a:t>
            </a:r>
          </a:p>
          <a:p>
            <a:pPr algn="l">
              <a:buNone/>
            </a:pPr>
            <a:r>
              <a:rPr lang="en-US" b="1" dirty="0" smtClean="0"/>
              <a:t> weight gain, </a:t>
            </a:r>
          </a:p>
          <a:p>
            <a:pPr algn="l">
              <a:buNone/>
            </a:pPr>
            <a:r>
              <a:rPr lang="en-US" b="1" dirty="0" smtClean="0"/>
              <a:t>constipation, </a:t>
            </a:r>
          </a:p>
          <a:p>
            <a:pPr algn="l">
              <a:buNone/>
            </a:pPr>
            <a:r>
              <a:rPr lang="en-US" b="1" dirty="0" smtClean="0"/>
              <a:t>menstrual disturbance ,</a:t>
            </a:r>
          </a:p>
          <a:p>
            <a:pPr algn="l">
              <a:buNone/>
            </a:pPr>
            <a:r>
              <a:rPr lang="en-US" b="1" dirty="0" smtClean="0"/>
              <a:t> carpal tunnel syndrome why?</a:t>
            </a:r>
            <a:endParaRPr lang="en-US" dirty="0" smtClean="0"/>
          </a:p>
          <a:p>
            <a:pPr algn="l">
              <a:buNone/>
            </a:pPr>
            <a:r>
              <a:rPr lang="en-US" b="1" dirty="0" smtClean="0">
                <a:solidFill>
                  <a:srgbClr val="0070C0"/>
                </a:solidFill>
              </a:rPr>
              <a:t>Delayed relaxation of </a:t>
            </a:r>
            <a:r>
              <a:rPr lang="en-US" b="1" dirty="0" smtClean="0">
                <a:solidFill>
                  <a:srgbClr val="FF0000"/>
                </a:solidFill>
              </a:rPr>
              <a:t>ankle jerk reflex </a:t>
            </a:r>
            <a:r>
              <a:rPr lang="en-US" b="1" dirty="0" smtClean="0">
                <a:solidFill>
                  <a:srgbClr val="0070C0"/>
                </a:solidFill>
              </a:rPr>
              <a:t>is the most useful clinical sign in making the diagnosis</a:t>
            </a:r>
            <a:endParaRPr lang="ar-SA"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 calcmode="lin" valueType="num">
                                      <p:cBhvr>
                                        <p:cTn id="34"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4" presetClass="entr" presetSubtype="0" accel="100000" fill="hold"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44"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5"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46"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47" dur="500"/>
                                        <p:tgtEl>
                                          <p:spTgt spid="3">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4" presetClass="entr" presetSubtype="0" accel="100000" fill="hold" nodeType="clickEffect">
                                  <p:stCondLst>
                                    <p:cond delay="0"/>
                                  </p:stCondLst>
                                  <p:childTnLst>
                                    <p:set>
                                      <p:cBhvr>
                                        <p:cTn id="51" dur="1" fill="hold">
                                          <p:stCondLst>
                                            <p:cond delay="0"/>
                                          </p:stCondLst>
                                        </p:cTn>
                                        <p:tgtEl>
                                          <p:spTgt spid="3">
                                            <p:txEl>
                                              <p:pRg st="4" end="4"/>
                                            </p:txEl>
                                          </p:spTgt>
                                        </p:tgtEl>
                                        <p:attrNameLst>
                                          <p:attrName>style.visibility</p:attrName>
                                        </p:attrNameLst>
                                      </p:cBhvr>
                                      <p:to>
                                        <p:strVal val="visible"/>
                                      </p:to>
                                    </p:set>
                                    <p:anim calcmode="lin" valueType="num">
                                      <p:cBhvr>
                                        <p:cTn id="52" dur="5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53"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4" dur="5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55" dur="5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56" dur="500"/>
                                        <p:tgtEl>
                                          <p:spTgt spid="3">
                                            <p:txEl>
                                              <p:pRg st="4" end="4"/>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5" end="5"/>
                                            </p:txEl>
                                          </p:spTgt>
                                        </p:tgtEl>
                                        <p:attrNameLst>
                                          <p:attrName>style.visibility</p:attrName>
                                        </p:attrNameLst>
                                      </p:cBhvr>
                                      <p:to>
                                        <p:strVal val="visible"/>
                                      </p:to>
                                    </p:set>
                                    <p:anim calcmode="lin" valueType="num">
                                      <p:cBhvr additive="base">
                                        <p:cTn id="6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nodeType="clickEffect">
                                  <p:stCondLst>
                                    <p:cond delay="0"/>
                                  </p:stCondLst>
                                  <p:childTnLst>
                                    <p:set>
                                      <p:cBhvr>
                                        <p:cTn id="66" dur="1" fill="hold">
                                          <p:stCondLst>
                                            <p:cond delay="0"/>
                                          </p:stCondLst>
                                        </p:cTn>
                                        <p:tgtEl>
                                          <p:spTgt spid="3">
                                            <p:txEl>
                                              <p:pRg st="6" end="6"/>
                                            </p:txEl>
                                          </p:spTgt>
                                        </p:tgtEl>
                                        <p:attrNameLst>
                                          <p:attrName>style.visibility</p:attrName>
                                        </p:attrNameLst>
                                      </p:cBhvr>
                                      <p:to>
                                        <p:strVal val="visible"/>
                                      </p:to>
                                    </p:set>
                                    <p:animEffect transition="in" filter="box(in)">
                                      <p:cBhvr>
                                        <p:cTn id="67" dur="500"/>
                                        <p:tgtEl>
                                          <p:spTgt spid="3">
                                            <p:txEl>
                                              <p:pRg st="6" end="6"/>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7" presetClass="entr" presetSubtype="4" fill="hold" nodeType="clickEffect">
                                  <p:stCondLst>
                                    <p:cond delay="0"/>
                                  </p:stCondLst>
                                  <p:childTnLst>
                                    <p:set>
                                      <p:cBhvr>
                                        <p:cTn id="71" dur="1" fill="hold">
                                          <p:stCondLst>
                                            <p:cond delay="0"/>
                                          </p:stCondLst>
                                        </p:cTn>
                                        <p:tgtEl>
                                          <p:spTgt spid="3">
                                            <p:txEl>
                                              <p:pRg st="7" end="7"/>
                                            </p:txEl>
                                          </p:spTgt>
                                        </p:tgtEl>
                                        <p:attrNameLst>
                                          <p:attrName>style.visibility</p:attrName>
                                        </p:attrNameLst>
                                      </p:cBhvr>
                                      <p:to>
                                        <p:strVal val="visible"/>
                                      </p:to>
                                    </p:set>
                                    <p:anim calcmode="lin" valueType="num">
                                      <p:cBhvr additive="base">
                                        <p:cTn id="72" dur="5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73" dur="5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solidFill>
                  <a:srgbClr val="FF0000"/>
                </a:solidFill>
              </a:rPr>
              <a:t>Cardiovascular changes in hypothyroidism </a:t>
            </a:r>
            <a:endParaRPr lang="ar-SA" dirty="0">
              <a:solidFill>
                <a:srgbClr val="FF0000"/>
              </a:solidFill>
            </a:endParaRPr>
          </a:p>
        </p:txBody>
      </p:sp>
      <p:sp>
        <p:nvSpPr>
          <p:cNvPr id="3" name="عنصر نائب للمحتوى 2"/>
          <p:cNvSpPr>
            <a:spLocks noGrp="1"/>
          </p:cNvSpPr>
          <p:nvPr>
            <p:ph sz="quarter" idx="1"/>
          </p:nvPr>
        </p:nvSpPr>
        <p:spPr/>
        <p:txBody>
          <a:bodyPr/>
          <a:lstStyle/>
          <a:p>
            <a:pPr algn="l">
              <a:buNone/>
            </a:pPr>
            <a:r>
              <a:rPr lang="en-US" b="1" dirty="0" smtClean="0"/>
              <a:t>include ;</a:t>
            </a:r>
          </a:p>
          <a:p>
            <a:pPr algn="l">
              <a:buNone/>
            </a:pPr>
            <a:r>
              <a:rPr lang="en-US" b="1" dirty="0" err="1" smtClean="0"/>
              <a:t>bradycardia</a:t>
            </a:r>
            <a:r>
              <a:rPr lang="en-US" b="1" dirty="0" smtClean="0"/>
              <a:t>, </a:t>
            </a:r>
          </a:p>
          <a:p>
            <a:pPr algn="l">
              <a:buNone/>
            </a:pPr>
            <a:r>
              <a:rPr lang="en-US" b="1" dirty="0" err="1" smtClean="0"/>
              <a:t>cardiomegaly</a:t>
            </a:r>
            <a:r>
              <a:rPr lang="en-US" b="1" dirty="0" smtClean="0"/>
              <a:t>, </a:t>
            </a:r>
          </a:p>
          <a:p>
            <a:pPr algn="l">
              <a:buNone/>
            </a:pPr>
            <a:r>
              <a:rPr lang="en-US" b="1" dirty="0" smtClean="0"/>
              <a:t>pericardial effusion, </a:t>
            </a:r>
          </a:p>
          <a:p>
            <a:pPr algn="l">
              <a:buNone/>
            </a:pPr>
            <a:r>
              <a:rPr lang="en-US" b="1" dirty="0" smtClean="0"/>
              <a:t>reduced cardiac output, .</a:t>
            </a:r>
          </a:p>
          <a:p>
            <a:pPr algn="l">
              <a:buNone/>
            </a:pPr>
            <a:endParaRPr lang="ar-SA" b="1"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3074" name="Picture 2" descr="C:\Users\DELL\Desktop\Hypothyroidism-Symptoms-in-men.jpg"/>
          <p:cNvPicPr>
            <a:picLocks noGrp="1" noChangeAspect="1" noChangeArrowheads="1"/>
          </p:cNvPicPr>
          <p:nvPr>
            <p:ph sz="quarter" idx="1"/>
          </p:nvPr>
        </p:nvPicPr>
        <p:blipFill>
          <a:blip r:embed="rId2" cstate="print"/>
          <a:srcRect/>
          <a:stretch>
            <a:fillRect/>
          </a:stretch>
        </p:blipFill>
        <p:spPr bwMode="auto">
          <a:xfrm>
            <a:off x="1071538" y="285728"/>
            <a:ext cx="7286676" cy="6072230"/>
          </a:xfrm>
          <a:prstGeom prst="rect">
            <a:avLst/>
          </a:prstGeom>
          <a:noFill/>
        </p:spPr>
      </p:pic>
    </p:spTree>
  </p:cSld>
  <p:clrMapOvr>
    <a:masterClrMapping/>
  </p:clrMapOvr>
  <p:transition spd="slow">
    <p:wedg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صور </a:t>
            </a:r>
            <a:r>
              <a:rPr lang="ar-IQ" dirty="0" err="1" smtClean="0"/>
              <a:t>الى</a:t>
            </a:r>
            <a:r>
              <a:rPr lang="ar-IQ" dirty="0" smtClean="0"/>
              <a:t> </a:t>
            </a:r>
            <a:r>
              <a:rPr lang="en-US" dirty="0" smtClean="0"/>
              <a:t>signs</a:t>
            </a:r>
            <a:endParaRPr lang="ar-IQ" dirty="0"/>
          </a:p>
        </p:txBody>
      </p:sp>
      <p:pic>
        <p:nvPicPr>
          <p:cNvPr id="2050" name="Picture 2" descr="C:\Users\DELL\Desktop\images.jpg"/>
          <p:cNvPicPr>
            <a:picLocks noGrp="1" noChangeAspect="1" noChangeArrowheads="1"/>
          </p:cNvPicPr>
          <p:nvPr>
            <p:ph sz="quarter" idx="1"/>
          </p:nvPr>
        </p:nvPicPr>
        <p:blipFill>
          <a:blip r:embed="rId2" cstate="print"/>
          <a:srcRect/>
          <a:stretch>
            <a:fillRect/>
          </a:stretch>
        </p:blipFill>
        <p:spPr bwMode="auto">
          <a:xfrm>
            <a:off x="857224" y="214290"/>
            <a:ext cx="7929618" cy="6643710"/>
          </a:xfrm>
          <a:prstGeom prst="rect">
            <a:avLst/>
          </a:prstGeom>
          <a:noFill/>
        </p:spPr>
      </p:pic>
    </p:spTree>
  </p:cSld>
  <p:clrMapOvr>
    <a:masterClrMapping/>
  </p:clrMapOvr>
  <p:transition spd="slow">
    <p:wedg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i="1" dirty="0" smtClean="0">
                <a:solidFill>
                  <a:srgbClr val="FF0000"/>
                </a:solidFill>
              </a:rPr>
              <a:t>Laboratory Findings</a:t>
            </a:r>
            <a:r>
              <a:rPr lang="en-US" b="1" i="1" dirty="0" smtClean="0"/>
              <a:t> </a:t>
            </a:r>
            <a:endParaRPr lang="ar-SA" dirty="0"/>
          </a:p>
        </p:txBody>
      </p:sp>
      <p:sp>
        <p:nvSpPr>
          <p:cNvPr id="3" name="عنصر نائب للمحتوى 2"/>
          <p:cNvSpPr>
            <a:spLocks noGrp="1"/>
          </p:cNvSpPr>
          <p:nvPr>
            <p:ph sz="quarter" idx="1"/>
          </p:nvPr>
        </p:nvSpPr>
        <p:spPr/>
        <p:txBody>
          <a:bodyPr>
            <a:normAutofit/>
          </a:bodyPr>
          <a:lstStyle/>
          <a:p>
            <a:pPr algn="l">
              <a:buNone/>
            </a:pPr>
            <a:r>
              <a:rPr lang="en-US" b="1" dirty="0" smtClean="0"/>
              <a:t>Hypothyroidism is characterized by ;</a:t>
            </a:r>
          </a:p>
          <a:p>
            <a:pPr algn="l">
              <a:buNone/>
            </a:pPr>
            <a:r>
              <a:rPr lang="en-US" b="1" dirty="0" smtClean="0">
                <a:solidFill>
                  <a:srgbClr val="7030A0"/>
                </a:solidFill>
              </a:rPr>
              <a:t>low circulating </a:t>
            </a:r>
            <a:r>
              <a:rPr lang="en-US" b="1" dirty="0" smtClean="0"/>
              <a:t>levels of T4 and T3. </a:t>
            </a:r>
          </a:p>
          <a:p>
            <a:pPr algn="l">
              <a:buNone/>
            </a:pPr>
            <a:r>
              <a:rPr lang="en-US" b="1" dirty="0" smtClean="0">
                <a:solidFill>
                  <a:srgbClr val="7030A0"/>
                </a:solidFill>
              </a:rPr>
              <a:t>Raised TSH </a:t>
            </a:r>
            <a:r>
              <a:rPr lang="en-US" b="1" dirty="0" smtClean="0"/>
              <a:t>levels are found in primary thyroid failure, </a:t>
            </a:r>
          </a:p>
          <a:p>
            <a:pPr algn="l">
              <a:buNone/>
            </a:pPr>
            <a:r>
              <a:rPr lang="en-US" b="1" dirty="0" smtClean="0"/>
              <a:t>whereas </a:t>
            </a:r>
            <a:r>
              <a:rPr lang="en-US" b="1" dirty="0" smtClean="0">
                <a:solidFill>
                  <a:srgbClr val="C00000"/>
                </a:solidFill>
              </a:rPr>
              <a:t>secondary hypothyroidism </a:t>
            </a:r>
            <a:r>
              <a:rPr lang="en-US" b="1" dirty="0" smtClean="0"/>
              <a:t>is characterized by </a:t>
            </a:r>
            <a:r>
              <a:rPr lang="en-US" b="1" dirty="0" smtClean="0">
                <a:solidFill>
                  <a:srgbClr val="7030A0"/>
                </a:solidFill>
              </a:rPr>
              <a:t>low TSH </a:t>
            </a:r>
            <a:r>
              <a:rPr lang="en-US" b="1" dirty="0" smtClean="0"/>
              <a:t>levels that do not increase following TRH stimulation. </a:t>
            </a:r>
            <a:endParaRPr lang="en-US" b="1" dirty="0" smtClean="0">
              <a:solidFill>
                <a:srgbClr val="7030A0"/>
              </a:solidFill>
            </a:endParaRPr>
          </a:p>
          <a:p>
            <a:endParaRPr lang="ar-SA"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 calcmode="lin" valueType="num">
                                      <p:cBhvr>
                                        <p:cTn id="34"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ox(in)">
                                      <p:cBhvr>
                                        <p:cTn id="4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pPr algn="l"/>
            <a:r>
              <a:rPr lang="en-US" b="1" dirty="0" smtClean="0"/>
              <a:t>Thyroid </a:t>
            </a:r>
            <a:r>
              <a:rPr lang="en-US" b="1" dirty="0" err="1" smtClean="0"/>
              <a:t>autoantibodies</a:t>
            </a:r>
            <a:r>
              <a:rPr lang="en-US" b="1" dirty="0" smtClean="0"/>
              <a:t> are highest in patients with autoimmune disease (Hashimoto’s </a:t>
            </a:r>
            <a:r>
              <a:rPr lang="en-US" b="1" dirty="0" err="1" smtClean="0"/>
              <a:t>thyroiditis</a:t>
            </a:r>
            <a:r>
              <a:rPr lang="en-US" b="1" dirty="0" smtClean="0"/>
              <a:t>.</a:t>
            </a:r>
          </a:p>
          <a:p>
            <a:pPr algn="l"/>
            <a:r>
              <a:rPr lang="en-US" b="1" dirty="0" smtClean="0"/>
              <a:t> and may also be elevated in patients with nodular goiter .</a:t>
            </a:r>
          </a:p>
          <a:p>
            <a:pPr algn="l"/>
            <a:r>
              <a:rPr lang="en-US" b="1" dirty="0" smtClean="0"/>
              <a:t>and thyroid </a:t>
            </a:r>
            <a:r>
              <a:rPr lang="en-US" b="1" dirty="0" err="1" smtClean="0"/>
              <a:t>neoplasms</a:t>
            </a:r>
            <a:r>
              <a:rPr lang="en-US" b="1" dirty="0" smtClean="0"/>
              <a:t>. </a:t>
            </a:r>
          </a:p>
          <a:p>
            <a:pPr algn="l"/>
            <a:r>
              <a:rPr lang="en-US" b="1" dirty="0" smtClean="0">
                <a:solidFill>
                  <a:srgbClr val="7030A0"/>
                </a:solidFill>
              </a:rPr>
              <a:t>An electrocardiogram </a:t>
            </a:r>
            <a:r>
              <a:rPr lang="en-US" b="1" dirty="0" smtClean="0"/>
              <a:t>demonstrates </a:t>
            </a:r>
            <a:r>
              <a:rPr lang="en-US" b="1" dirty="0" smtClean="0">
                <a:solidFill>
                  <a:srgbClr val="7030A0"/>
                </a:solidFill>
              </a:rPr>
              <a:t>decreased voltage with flattening or inversion of T wave</a:t>
            </a:r>
            <a:endParaRPr lang="ar-SA" b="1"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i="1" dirty="0" smtClean="0">
                <a:solidFill>
                  <a:srgbClr val="FF0000"/>
                </a:solidFill>
              </a:rPr>
              <a:t>Treatment</a:t>
            </a:r>
            <a:endParaRPr lang="ar-SA" dirty="0">
              <a:solidFill>
                <a:srgbClr val="FF0000"/>
              </a:solidFill>
            </a:endParaRPr>
          </a:p>
        </p:txBody>
      </p:sp>
      <p:sp>
        <p:nvSpPr>
          <p:cNvPr id="3" name="عنصر نائب للمحتوى 2"/>
          <p:cNvSpPr>
            <a:spLocks noGrp="1"/>
          </p:cNvSpPr>
          <p:nvPr>
            <p:ph sz="quarter" idx="1"/>
          </p:nvPr>
        </p:nvSpPr>
        <p:spPr/>
        <p:txBody>
          <a:bodyPr>
            <a:normAutofit fontScale="92500" lnSpcReduction="10000"/>
          </a:bodyPr>
          <a:lstStyle/>
          <a:p>
            <a:pPr algn="l" rtl="0"/>
            <a:r>
              <a:rPr lang="en-US" b="1" dirty="0" smtClean="0">
                <a:solidFill>
                  <a:srgbClr val="7030A0"/>
                </a:solidFill>
              </a:rPr>
              <a:t>T4 is the treatment </a:t>
            </a:r>
            <a:r>
              <a:rPr lang="en-US" dirty="0" smtClean="0"/>
              <a:t>of choice </a:t>
            </a:r>
          </a:p>
          <a:p>
            <a:pPr algn="l" rtl="0"/>
            <a:r>
              <a:rPr lang="en-US" dirty="0" smtClean="0"/>
              <a:t>dosages varying from </a:t>
            </a:r>
            <a:r>
              <a:rPr lang="en-US" b="1" dirty="0" smtClean="0">
                <a:solidFill>
                  <a:srgbClr val="7030A0"/>
                </a:solidFill>
              </a:rPr>
              <a:t>50 to 200 </a:t>
            </a:r>
            <a:r>
              <a:rPr lang="en-US" b="1" dirty="0" err="1" smtClean="0">
                <a:solidFill>
                  <a:srgbClr val="7030A0"/>
                </a:solidFill>
              </a:rPr>
              <a:t>μg</a:t>
            </a:r>
            <a:r>
              <a:rPr lang="en-US" b="1" dirty="0" smtClean="0">
                <a:solidFill>
                  <a:srgbClr val="7030A0"/>
                </a:solidFill>
              </a:rPr>
              <a:t> </a:t>
            </a:r>
            <a:r>
              <a:rPr lang="en-US" dirty="0" smtClean="0"/>
              <a:t>per day, depending on the patient’s size and condition.</a:t>
            </a:r>
          </a:p>
          <a:p>
            <a:pPr algn="l" rtl="0"/>
            <a:r>
              <a:rPr lang="en-US" dirty="0" smtClean="0"/>
              <a:t> Starting doses of 100 </a:t>
            </a:r>
            <a:r>
              <a:rPr lang="en-US" dirty="0" err="1" smtClean="0"/>
              <a:t>μg</a:t>
            </a:r>
            <a:r>
              <a:rPr lang="en-US" dirty="0" smtClean="0"/>
              <a:t> of T4 daily are well tolerated; </a:t>
            </a:r>
            <a:r>
              <a:rPr lang="en-US" b="1" dirty="0" smtClean="0">
                <a:solidFill>
                  <a:srgbClr val="7030A0"/>
                </a:solidFill>
              </a:rPr>
              <a:t>however</a:t>
            </a:r>
            <a:r>
              <a:rPr lang="en-US" dirty="0" smtClean="0"/>
              <a:t>, elderly patients and those with coexisting heart disease and profound hypothyroidism should be started on a considerably lower dose such as 25 to 50 </a:t>
            </a:r>
            <a:r>
              <a:rPr lang="en-US" dirty="0" err="1" smtClean="0"/>
              <a:t>μg</a:t>
            </a:r>
            <a:r>
              <a:rPr lang="en-US" dirty="0" smtClean="0"/>
              <a:t> daily.</a:t>
            </a:r>
          </a:p>
          <a:p>
            <a:pPr algn="l" rtl="0"/>
            <a:r>
              <a:rPr lang="en-US" dirty="0" smtClean="0"/>
              <a:t>The dose can be slowly increased over weeks to months to attain a </a:t>
            </a:r>
            <a:r>
              <a:rPr lang="en-US" dirty="0" err="1" smtClean="0"/>
              <a:t>euthyroid</a:t>
            </a:r>
            <a:r>
              <a:rPr lang="en-US" dirty="0" smtClean="0"/>
              <a:t> state. </a:t>
            </a:r>
          </a:p>
          <a:p>
            <a:pPr algn="l" rtl="0"/>
            <a:r>
              <a:rPr lang="en-US" dirty="0" smtClean="0"/>
              <a:t>T4 dosage is </a:t>
            </a:r>
            <a:r>
              <a:rPr lang="en-US" b="1" dirty="0" smtClean="0">
                <a:solidFill>
                  <a:srgbClr val="7030A0"/>
                </a:solidFill>
              </a:rPr>
              <a:t>titrated</a:t>
            </a:r>
            <a:r>
              <a:rPr lang="en-US" dirty="0" smtClean="0"/>
              <a:t> against clinical response and TSH levels, which should return to normal</a:t>
            </a:r>
          </a:p>
          <a:p>
            <a:endParaRPr lang="ar-SA"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 calcmode="lin" valueType="num">
                                      <p:cBhvr additive="base">
                                        <p:cTn id="3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Effect transition="in" filter="box(in)">
                                      <p:cBhvr>
                                        <p:cTn id="40" dur="500"/>
                                        <p:tgtEl>
                                          <p:spTgt spid="3">
                                            <p:txEl>
                                              <p:pRg st="3" end="3"/>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nodeType="clickEffect">
                                  <p:stCondLst>
                                    <p:cond delay="0"/>
                                  </p:stCondLst>
                                  <p:childTnLst>
                                    <p:set>
                                      <p:cBhvr>
                                        <p:cTn id="44" dur="1" fill="hold">
                                          <p:stCondLst>
                                            <p:cond delay="0"/>
                                          </p:stCondLst>
                                        </p:cTn>
                                        <p:tgtEl>
                                          <p:spTgt spid="3">
                                            <p:txEl>
                                              <p:pRg st="4" end="4"/>
                                            </p:txEl>
                                          </p:spTgt>
                                        </p:tgtEl>
                                        <p:attrNameLst>
                                          <p:attrName>style.visibility</p:attrName>
                                        </p:attrNameLst>
                                      </p:cBhvr>
                                      <p:to>
                                        <p:strVal val="visible"/>
                                      </p:to>
                                    </p:set>
                                    <p:animEffect transition="in" filter="box(in)">
                                      <p:cBhvr>
                                        <p:cTn id="4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Thyroid enlargement</a:t>
            </a:r>
            <a:endParaRPr lang="ar-YE" dirty="0"/>
          </a:p>
        </p:txBody>
      </p:sp>
      <p:sp>
        <p:nvSpPr>
          <p:cNvPr id="3" name="Content Placeholder 2"/>
          <p:cNvSpPr>
            <a:spLocks noGrp="1"/>
          </p:cNvSpPr>
          <p:nvPr>
            <p:ph sz="quarter" idx="1"/>
          </p:nvPr>
        </p:nvSpPr>
        <p:spPr/>
        <p:txBody>
          <a:bodyPr>
            <a:normAutofit fontScale="77500" lnSpcReduction="20000"/>
          </a:bodyPr>
          <a:lstStyle/>
          <a:p>
            <a:pPr>
              <a:buNone/>
            </a:pPr>
            <a:endParaRPr lang="en-US" dirty="0" smtClean="0"/>
          </a:p>
          <a:p>
            <a:pPr algn="l">
              <a:buNone/>
            </a:pPr>
            <a:endParaRPr lang="en-US" dirty="0" smtClean="0">
              <a:solidFill>
                <a:srgbClr val="FF0000"/>
              </a:solidFill>
            </a:endParaRPr>
          </a:p>
          <a:p>
            <a:pPr algn="l">
              <a:buNone/>
            </a:pPr>
            <a:r>
              <a:rPr lang="en-US" b="1" dirty="0" smtClean="0"/>
              <a:t>Normal thyroid gland is impalpable </a:t>
            </a:r>
            <a:endParaRPr lang="en-US" dirty="0" smtClean="0"/>
          </a:p>
          <a:p>
            <a:pPr algn="l">
              <a:buNone/>
            </a:pPr>
            <a:r>
              <a:rPr lang="en-US" b="1" dirty="0" smtClean="0">
                <a:solidFill>
                  <a:srgbClr val="FF0000"/>
                </a:solidFill>
              </a:rPr>
              <a:t>Classification of thyroid swelling </a:t>
            </a:r>
            <a:endParaRPr lang="en-US" dirty="0" smtClean="0">
              <a:solidFill>
                <a:srgbClr val="FF0000"/>
              </a:solidFill>
            </a:endParaRPr>
          </a:p>
          <a:p>
            <a:pPr algn="l">
              <a:buNone/>
            </a:pPr>
            <a:r>
              <a:rPr lang="en-US" b="1" dirty="0" smtClean="0">
                <a:solidFill>
                  <a:srgbClr val="0070C0"/>
                </a:solidFill>
              </a:rPr>
              <a:t>Simple goiter</a:t>
            </a:r>
            <a:r>
              <a:rPr lang="en-US" b="1" dirty="0" smtClean="0"/>
              <a:t>;  diffuse hyperplastic (physiological, pubertal, pregnancy)or </a:t>
            </a:r>
            <a:r>
              <a:rPr lang="en-US" b="1" dirty="0" err="1" smtClean="0"/>
              <a:t>multinodular</a:t>
            </a:r>
            <a:r>
              <a:rPr lang="en-US" b="1" dirty="0" smtClean="0"/>
              <a:t> goiter</a:t>
            </a:r>
            <a:endParaRPr lang="en-US" dirty="0" smtClean="0"/>
          </a:p>
          <a:p>
            <a:pPr algn="l">
              <a:buNone/>
            </a:pPr>
            <a:r>
              <a:rPr lang="en-US" b="1" dirty="0" smtClean="0">
                <a:solidFill>
                  <a:srgbClr val="0070C0"/>
                </a:solidFill>
              </a:rPr>
              <a:t>Toxic goiter;  </a:t>
            </a:r>
            <a:r>
              <a:rPr lang="en-US" b="1" dirty="0" smtClean="0"/>
              <a:t>diffuse (graves" ds) ,</a:t>
            </a:r>
            <a:r>
              <a:rPr lang="en-US" b="1" dirty="0" err="1" smtClean="0"/>
              <a:t>multinodular</a:t>
            </a:r>
            <a:r>
              <a:rPr lang="en-US" b="1" dirty="0" smtClean="0"/>
              <a:t> </a:t>
            </a:r>
            <a:r>
              <a:rPr lang="en-US" b="1" dirty="0" err="1" smtClean="0"/>
              <a:t>goitre</a:t>
            </a:r>
            <a:r>
              <a:rPr lang="en-US" b="1" dirty="0" smtClean="0"/>
              <a:t> ,toxic adenoma</a:t>
            </a:r>
            <a:endParaRPr lang="en-US" dirty="0" smtClean="0"/>
          </a:p>
          <a:p>
            <a:pPr algn="l">
              <a:buNone/>
            </a:pPr>
            <a:r>
              <a:rPr lang="en-US" b="1" dirty="0" smtClean="0">
                <a:solidFill>
                  <a:srgbClr val="0070C0"/>
                </a:solidFill>
              </a:rPr>
              <a:t>Neoplastic  ;</a:t>
            </a:r>
            <a:r>
              <a:rPr lang="en-US" b="1" dirty="0" smtClean="0"/>
              <a:t>benign ,malignant</a:t>
            </a:r>
            <a:endParaRPr lang="en-US" dirty="0" smtClean="0"/>
          </a:p>
          <a:p>
            <a:pPr algn="l">
              <a:buNone/>
            </a:pPr>
            <a:r>
              <a:rPr lang="en-US" b="1" dirty="0" smtClean="0">
                <a:solidFill>
                  <a:srgbClr val="0070C0"/>
                </a:solidFill>
              </a:rPr>
              <a:t>Inflammatory;  </a:t>
            </a:r>
            <a:r>
              <a:rPr lang="en-US" b="1" dirty="0" smtClean="0"/>
              <a:t>autoimmune(</a:t>
            </a:r>
            <a:r>
              <a:rPr lang="en-US" b="1" dirty="0" err="1" smtClean="0"/>
              <a:t>hashematose</a:t>
            </a:r>
            <a:r>
              <a:rPr lang="en-US" b="1" dirty="0" smtClean="0"/>
              <a:t> ds),</a:t>
            </a:r>
            <a:r>
              <a:rPr lang="en-US" b="1" dirty="0" err="1" smtClean="0"/>
              <a:t>granulomotous</a:t>
            </a:r>
            <a:r>
              <a:rPr lang="en-US" b="1" dirty="0" smtClean="0"/>
              <a:t>(De </a:t>
            </a:r>
            <a:r>
              <a:rPr lang="en-US" b="1" dirty="0" err="1" smtClean="0"/>
              <a:t>Quervain"s</a:t>
            </a:r>
            <a:r>
              <a:rPr lang="en-US" b="1" dirty="0" smtClean="0"/>
              <a:t> </a:t>
            </a:r>
            <a:r>
              <a:rPr lang="en-US" b="1" dirty="0" err="1" smtClean="0"/>
              <a:t>thyroditis</a:t>
            </a:r>
            <a:r>
              <a:rPr lang="en-US" b="1" dirty="0" smtClean="0"/>
              <a:t>), </a:t>
            </a:r>
            <a:r>
              <a:rPr lang="en-US" b="1" dirty="0" err="1" smtClean="0"/>
              <a:t>fibrosing</a:t>
            </a:r>
            <a:r>
              <a:rPr lang="en-US" b="1" dirty="0" smtClean="0"/>
              <a:t> (</a:t>
            </a:r>
            <a:r>
              <a:rPr lang="en-US" b="1" dirty="0" err="1" smtClean="0"/>
              <a:t>redel"s</a:t>
            </a:r>
            <a:r>
              <a:rPr lang="en-US" b="1" dirty="0" smtClean="0"/>
              <a:t> thyroiditis),infective (acute or chronic)</a:t>
            </a:r>
            <a:endParaRPr lang="en-US" dirty="0" smtClean="0"/>
          </a:p>
          <a:p>
            <a:pPr algn="l">
              <a:buNone/>
            </a:pPr>
            <a:r>
              <a:rPr lang="en-US" b="1" dirty="0" smtClean="0">
                <a:solidFill>
                  <a:srgbClr val="0070C0"/>
                </a:solidFill>
              </a:rPr>
              <a:t>Others </a:t>
            </a:r>
            <a:r>
              <a:rPr lang="en-US" b="1" dirty="0" smtClean="0"/>
              <a:t> (amyloid)</a:t>
            </a:r>
            <a:endParaRPr lang="ar-YE" dirty="0"/>
          </a:p>
        </p:txBody>
      </p:sp>
    </p:spTree>
  </p:cSld>
  <p:clrMapOvr>
    <a:masterClrMapping/>
  </p:clrMapOvr>
  <mc:AlternateContent xmlns:mc="http://schemas.openxmlformats.org/markup-compatibility/2006">
    <mc:Choice xmlns:p14="http://schemas.microsoft.com/office/powerpoint/2010/main" xmlns="" Requires="p14">
      <p:transition spd="slow" p14:dur="1200">
        <p14:flip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p:cTn id="16"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ox(in)">
                                      <p:cBhvr>
                                        <p:cTn id="31" dur="5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7" presetClass="entr" presetSubtype="4"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additive="base">
                                        <p:cTn id="36" dur="5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7" dur="5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checkerboard(across)">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4"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wheel(4)">
                                      <p:cBhvr>
                                        <p:cTn id="47" dur="2000"/>
                                        <p:tgtEl>
                                          <p:spTgt spid="3">
                                            <p:txEl>
                                              <p:pRg st="7" end="7"/>
                                            </p:txEl>
                                          </p:spTgt>
                                        </p:tgtEl>
                                      </p:cBhvr>
                                    </p:animEffect>
                                  </p:childTnLst>
                                </p:cTn>
                              </p:par>
                              <p:par>
                                <p:cTn id="48" presetID="21" presetClass="entr" presetSubtype="4" fill="hold" nodeType="withEffect">
                                  <p:stCondLst>
                                    <p:cond delay="0"/>
                                  </p:stCondLst>
                                  <p:childTnLst>
                                    <p:set>
                                      <p:cBhvr>
                                        <p:cTn id="49" dur="1" fill="hold">
                                          <p:stCondLst>
                                            <p:cond delay="0"/>
                                          </p:stCondLst>
                                        </p:cTn>
                                        <p:tgtEl>
                                          <p:spTgt spid="3">
                                            <p:txEl>
                                              <p:pRg st="8" end="8"/>
                                            </p:txEl>
                                          </p:spTgt>
                                        </p:tgtEl>
                                        <p:attrNameLst>
                                          <p:attrName>style.visibility</p:attrName>
                                        </p:attrNameLst>
                                      </p:cBhvr>
                                      <p:to>
                                        <p:strVal val="visible"/>
                                      </p:to>
                                    </p:set>
                                    <p:animEffect transition="in" filter="wheel(4)">
                                      <p:cBhvr>
                                        <p:cTn id="50"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solidFill>
                  <a:srgbClr val="FF0000"/>
                </a:solidFill>
              </a:rPr>
              <a:t>Simple goiter;</a:t>
            </a:r>
            <a:r>
              <a:rPr lang="en-US" sz="3600" dirty="0" smtClean="0">
                <a:solidFill>
                  <a:srgbClr val="FF0000"/>
                </a:solidFill>
              </a:rPr>
              <a:t/>
            </a:r>
            <a:br>
              <a:rPr lang="en-US" sz="3600" dirty="0" smtClean="0">
                <a:solidFill>
                  <a:srgbClr val="FF0000"/>
                </a:solidFill>
              </a:rPr>
            </a:br>
            <a:endParaRPr lang="ar-YE" dirty="0"/>
          </a:p>
        </p:txBody>
      </p:sp>
      <p:sp>
        <p:nvSpPr>
          <p:cNvPr id="3" name="Content Placeholder 2"/>
          <p:cNvSpPr>
            <a:spLocks noGrp="1"/>
          </p:cNvSpPr>
          <p:nvPr>
            <p:ph sz="quarter" idx="1"/>
          </p:nvPr>
        </p:nvSpPr>
        <p:spPr>
          <a:xfrm>
            <a:off x="323528" y="1556792"/>
            <a:ext cx="8503920" cy="4572000"/>
          </a:xfrm>
        </p:spPr>
        <p:txBody>
          <a:bodyPr>
            <a:normAutofit fontScale="55000" lnSpcReduction="20000"/>
          </a:bodyPr>
          <a:lstStyle/>
          <a:p>
            <a:pPr algn="l">
              <a:buNone/>
            </a:pPr>
            <a:r>
              <a:rPr lang="en-US" b="1" dirty="0" smtClean="0"/>
              <a:t> </a:t>
            </a:r>
            <a:endParaRPr lang="en-US" sz="3800" dirty="0" smtClean="0"/>
          </a:p>
          <a:p>
            <a:pPr algn="l"/>
            <a:r>
              <a:rPr lang="en-US" sz="3800" b="1" dirty="0" smtClean="0">
                <a:solidFill>
                  <a:srgbClr val="FF0000"/>
                </a:solidFill>
              </a:rPr>
              <a:t>Causes</a:t>
            </a:r>
            <a:endParaRPr lang="en-US" sz="3800" dirty="0" smtClean="0">
              <a:solidFill>
                <a:srgbClr val="FF0000"/>
              </a:solidFill>
            </a:endParaRPr>
          </a:p>
          <a:p>
            <a:pPr algn="l">
              <a:buNone/>
            </a:pPr>
            <a:r>
              <a:rPr lang="en-US" sz="3800" b="1" dirty="0" smtClean="0"/>
              <a:t>Due to </a:t>
            </a:r>
            <a:r>
              <a:rPr lang="en-US" sz="3800" b="1" dirty="0" smtClean="0">
                <a:solidFill>
                  <a:srgbClr val="00B050"/>
                </a:solidFill>
              </a:rPr>
              <a:t>excessive stimulation </a:t>
            </a:r>
            <a:r>
              <a:rPr lang="en-US" sz="3800" b="1" dirty="0" smtClean="0"/>
              <a:t>of gland cells   by TSH </a:t>
            </a:r>
          </a:p>
          <a:p>
            <a:pPr algn="l">
              <a:buNone/>
            </a:pPr>
            <a:r>
              <a:rPr lang="en-US" sz="3800" b="1" dirty="0" smtClean="0"/>
              <a:t>increase its level either due to </a:t>
            </a:r>
          </a:p>
          <a:p>
            <a:pPr algn="l">
              <a:buNone/>
            </a:pPr>
            <a:r>
              <a:rPr lang="en-US" sz="3800" b="1" dirty="0" smtClean="0"/>
              <a:t>excessive secretion of hormone by </a:t>
            </a:r>
            <a:r>
              <a:rPr lang="en-US" sz="3800" b="1" dirty="0" err="1" smtClean="0">
                <a:solidFill>
                  <a:srgbClr val="FF0000"/>
                </a:solidFill>
              </a:rPr>
              <a:t>microadenoma</a:t>
            </a:r>
            <a:r>
              <a:rPr lang="en-US" sz="3800" b="1" dirty="0" smtClean="0"/>
              <a:t> in ant. Pituitary gland (rare) or</a:t>
            </a:r>
          </a:p>
          <a:p>
            <a:pPr algn="l">
              <a:buNone/>
            </a:pPr>
            <a:r>
              <a:rPr lang="en-US" sz="3800" b="1" dirty="0" smtClean="0"/>
              <a:t> due to chronic low level of thyroid hormone .</a:t>
            </a:r>
            <a:endParaRPr lang="en-US" sz="3800" dirty="0" smtClean="0"/>
          </a:p>
          <a:p>
            <a:pPr algn="l">
              <a:buNone/>
            </a:pPr>
            <a:r>
              <a:rPr lang="en-US" sz="3800" b="1" dirty="0" smtClean="0"/>
              <a:t>Low level of TSH due to dietary iodine deficiency (daily requirement of iodine 0.1-0.15 mg) or due to increase demand on thyroid hormone as in puberty or pregnancy</a:t>
            </a:r>
            <a:endParaRPr lang="en-US" sz="3800" dirty="0" smtClean="0"/>
          </a:p>
          <a:p>
            <a:pPr algn="l">
              <a:buNone/>
            </a:pPr>
            <a:r>
              <a:rPr lang="en-US" sz="3800" b="1" dirty="0" smtClean="0">
                <a:solidFill>
                  <a:srgbClr val="FF0000"/>
                </a:solidFill>
              </a:rPr>
              <a:t>Diffuse </a:t>
            </a:r>
            <a:r>
              <a:rPr lang="en-US" sz="3800" b="1" dirty="0" err="1" smtClean="0">
                <a:solidFill>
                  <a:srgbClr val="FF0000"/>
                </a:solidFill>
              </a:rPr>
              <a:t>hyperplastic</a:t>
            </a:r>
            <a:r>
              <a:rPr lang="en-US" sz="3800" b="1" dirty="0" smtClean="0">
                <a:solidFill>
                  <a:srgbClr val="FF0000"/>
                </a:solidFill>
              </a:rPr>
              <a:t> </a:t>
            </a:r>
            <a:r>
              <a:rPr lang="en-US" sz="3800" b="1" dirty="0" err="1" smtClean="0">
                <a:solidFill>
                  <a:srgbClr val="FF0000"/>
                </a:solidFill>
              </a:rPr>
              <a:t>goitre</a:t>
            </a:r>
            <a:endParaRPr lang="en-US" sz="3800" dirty="0" smtClean="0">
              <a:solidFill>
                <a:srgbClr val="FF0000"/>
              </a:solidFill>
            </a:endParaRPr>
          </a:p>
          <a:p>
            <a:pPr algn="l">
              <a:buNone/>
            </a:pPr>
            <a:r>
              <a:rPr lang="en-US" sz="3800" b="1" dirty="0" smtClean="0"/>
              <a:t>In this condition the gland  soft, diffuse, and may become large enough to cause discomfort .colloid goiter isolate stage of diffuse hyperplasia when the follicle become filled with colloid</a:t>
            </a:r>
            <a:endParaRPr lang="en-US" sz="3800" dirty="0" smtClean="0"/>
          </a:p>
        </p:txBody>
      </p:sp>
    </p:spTree>
  </p:cSld>
  <p:clrMapOvr>
    <a:masterClrMapping/>
  </p:clrMapOvr>
  <mc:AlternateContent xmlns:mc="http://schemas.openxmlformats.org/markup-compatibility/2006">
    <mc:Choice xmlns:p14="http://schemas.microsoft.com/office/powerpoint/2010/main" xmlns="" Requires="p14">
      <p:transition spd="slow" p14:dur="1600">
        <p14:gallery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1" presetClass="entr" presetSubtype="4"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wheel(4)">
                                      <p:cBhvr>
                                        <p:cTn id="34" dur="2000"/>
                                        <p:tgtEl>
                                          <p:spTgt spid="3">
                                            <p:txEl>
                                              <p:pRg st="3" end="3"/>
                                            </p:txEl>
                                          </p:spTgt>
                                        </p:tgtEl>
                                      </p:cBhvr>
                                    </p:animEffect>
                                  </p:childTnLst>
                                </p:cTn>
                              </p:par>
                              <p:par>
                                <p:cTn id="35" presetID="21" presetClass="entr" presetSubtype="4" fill="hold" nodeType="with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wheel(4)">
                                      <p:cBhvr>
                                        <p:cTn id="37" dur="2000"/>
                                        <p:tgtEl>
                                          <p:spTgt spid="3">
                                            <p:txEl>
                                              <p:pRg st="4" end="4"/>
                                            </p:txEl>
                                          </p:spTgt>
                                        </p:tgtEl>
                                      </p:cBhvr>
                                    </p:animEffect>
                                  </p:childTnLst>
                                </p:cTn>
                              </p:par>
                              <p:par>
                                <p:cTn id="38" presetID="21" presetClass="entr" presetSubtype="4" fill="hold" nodeType="with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wheel(4)">
                                      <p:cBhvr>
                                        <p:cTn id="40" dur="2000"/>
                                        <p:tgtEl>
                                          <p:spTgt spid="3">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additive="base">
                                        <p:cTn id="4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nodeType="clickEffect">
                                  <p:stCondLst>
                                    <p:cond delay="0"/>
                                  </p:stCondLst>
                                  <p:childTnLst>
                                    <p:set>
                                      <p:cBhvr>
                                        <p:cTn id="50" dur="1" fill="hold">
                                          <p:stCondLst>
                                            <p:cond delay="0"/>
                                          </p:stCondLst>
                                        </p:cTn>
                                        <p:tgtEl>
                                          <p:spTgt spid="3">
                                            <p:txEl>
                                              <p:pRg st="7" end="7"/>
                                            </p:txEl>
                                          </p:spTgt>
                                        </p:tgtEl>
                                        <p:attrNameLst>
                                          <p:attrName>style.visibility</p:attrName>
                                        </p:attrNameLst>
                                      </p:cBhvr>
                                      <p:to>
                                        <p:strVal val="visible"/>
                                      </p:to>
                                    </p:set>
                                    <p:animEffect transition="in" filter="blinds(horizontal)">
                                      <p:cBhvr>
                                        <p:cTn id="51" dur="500"/>
                                        <p:tgtEl>
                                          <p:spTgt spid="3">
                                            <p:txEl>
                                              <p:pRg st="7" end="7"/>
                                            </p:txEl>
                                          </p:spTgt>
                                        </p:tgtEl>
                                      </p:cBhvr>
                                    </p:animEffect>
                                  </p:childTnLst>
                                </p:cTn>
                              </p:par>
                              <p:par>
                                <p:cTn id="52" presetID="3" presetClass="entr" presetSubtype="10" fill="hold" nodeType="withEffect">
                                  <p:stCondLst>
                                    <p:cond delay="0"/>
                                  </p:stCondLst>
                                  <p:childTnLst>
                                    <p:set>
                                      <p:cBhvr>
                                        <p:cTn id="53" dur="1" fill="hold">
                                          <p:stCondLst>
                                            <p:cond delay="0"/>
                                          </p:stCondLst>
                                        </p:cTn>
                                        <p:tgtEl>
                                          <p:spTgt spid="3">
                                            <p:txEl>
                                              <p:pRg st="8" end="8"/>
                                            </p:txEl>
                                          </p:spTgt>
                                        </p:tgtEl>
                                        <p:attrNameLst>
                                          <p:attrName>style.visibility</p:attrName>
                                        </p:attrNameLst>
                                      </p:cBhvr>
                                      <p:to>
                                        <p:strVal val="visible"/>
                                      </p:to>
                                    </p:set>
                                    <p:animEffect transition="in" filter="blinds(horizontal)">
                                      <p:cBhvr>
                                        <p:cTn id="54"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lstStyle/>
          <a:p>
            <a:endParaRPr lang="ar-IQ" dirty="0"/>
          </a:p>
        </p:txBody>
      </p:sp>
      <p:pic>
        <p:nvPicPr>
          <p:cNvPr id="1026" name="Picture 2" descr="J:\Lectures pictures\Thyroid G\thyroid_anatomy.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5576" y="188640"/>
            <a:ext cx="8208912" cy="666936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09322137"/>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solidFill>
                  <a:srgbClr val="FF0000"/>
                </a:solidFill>
              </a:rPr>
              <a:t>Simple Nodular </a:t>
            </a:r>
            <a:r>
              <a:rPr lang="en-US" sz="3600" b="1" dirty="0" err="1" smtClean="0">
                <a:solidFill>
                  <a:srgbClr val="FF0000"/>
                </a:solidFill>
              </a:rPr>
              <a:t>goitre</a:t>
            </a:r>
            <a:endParaRPr lang="ar-IQ" dirty="0"/>
          </a:p>
        </p:txBody>
      </p:sp>
      <p:sp>
        <p:nvSpPr>
          <p:cNvPr id="3" name="Content Placeholder 2"/>
          <p:cNvSpPr>
            <a:spLocks noGrp="1"/>
          </p:cNvSpPr>
          <p:nvPr>
            <p:ph sz="quarter" idx="1"/>
          </p:nvPr>
        </p:nvSpPr>
        <p:spPr/>
        <p:txBody>
          <a:bodyPr>
            <a:normAutofit/>
          </a:bodyPr>
          <a:lstStyle/>
          <a:p>
            <a:pPr algn="l">
              <a:buNone/>
            </a:pPr>
            <a:endParaRPr lang="en-US" sz="3800" dirty="0">
              <a:solidFill>
                <a:srgbClr val="FF0000"/>
              </a:solidFill>
            </a:endParaRPr>
          </a:p>
          <a:p>
            <a:pPr algn="l">
              <a:buNone/>
            </a:pPr>
            <a:r>
              <a:rPr lang="en-US" sz="3800" b="1" dirty="0" smtClean="0"/>
              <a:t>It’s a complication </a:t>
            </a:r>
            <a:r>
              <a:rPr lang="en-US" sz="3800" b="1" dirty="0"/>
              <a:t>of </a:t>
            </a:r>
            <a:r>
              <a:rPr lang="en-US" sz="3800" b="1" dirty="0">
                <a:solidFill>
                  <a:srgbClr val="7030A0"/>
                </a:solidFill>
              </a:rPr>
              <a:t>long standing </a:t>
            </a:r>
            <a:r>
              <a:rPr lang="en-US" sz="3800" b="1" dirty="0"/>
              <a:t>simple diffuse hyper plastic </a:t>
            </a:r>
            <a:r>
              <a:rPr lang="en-US" sz="3800" b="1" dirty="0" err="1"/>
              <a:t>goitre</a:t>
            </a:r>
            <a:r>
              <a:rPr lang="en-US" sz="3800" b="1" dirty="0"/>
              <a:t> ,usually only one macroscopic nodule is found but microscopic changes will be present through out the gland.</a:t>
            </a:r>
            <a:endParaRPr lang="en-US" sz="3800" dirty="0"/>
          </a:p>
          <a:p>
            <a:pPr lvl="6" algn="l"/>
            <a:endParaRPr lang="en-US" sz="3400" dirty="0">
              <a:solidFill>
                <a:srgbClr val="FF0000"/>
              </a:solidFill>
            </a:endParaRPr>
          </a:p>
          <a:p>
            <a:endParaRPr lang="ar-YE" dirty="0"/>
          </a:p>
          <a:p>
            <a:endParaRPr lang="ar-IQ" dirty="0"/>
          </a:p>
        </p:txBody>
      </p:sp>
    </p:spTree>
    <p:extLst>
      <p:ext uri="{BB962C8B-B14F-4D97-AF65-F5344CB8AC3E}">
        <p14:creationId xmlns:p14="http://schemas.microsoft.com/office/powerpoint/2010/main" xmlns="" val="650165614"/>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Complication</a:t>
            </a:r>
            <a:endParaRPr lang="ar-YE" dirty="0"/>
          </a:p>
        </p:txBody>
      </p:sp>
      <p:sp>
        <p:nvSpPr>
          <p:cNvPr id="3" name="Content Placeholder 2"/>
          <p:cNvSpPr>
            <a:spLocks noGrp="1"/>
          </p:cNvSpPr>
          <p:nvPr>
            <p:ph sz="quarter" idx="1"/>
          </p:nvPr>
        </p:nvSpPr>
        <p:spPr/>
        <p:txBody>
          <a:bodyPr>
            <a:normAutofit fontScale="92500" lnSpcReduction="20000"/>
          </a:bodyPr>
          <a:lstStyle/>
          <a:p>
            <a:r>
              <a:rPr lang="en-US" b="1" dirty="0" smtClean="0"/>
              <a:t> </a:t>
            </a:r>
            <a:endParaRPr lang="en-US" dirty="0" smtClean="0"/>
          </a:p>
          <a:p>
            <a:pPr algn="l">
              <a:buNone/>
            </a:pPr>
            <a:r>
              <a:rPr lang="en-US" b="1" dirty="0" smtClean="0">
                <a:solidFill>
                  <a:srgbClr val="FF0000"/>
                </a:solidFill>
              </a:rPr>
              <a:t> </a:t>
            </a:r>
            <a:endParaRPr lang="en-US" dirty="0" smtClean="0">
              <a:solidFill>
                <a:srgbClr val="FF0000"/>
              </a:solidFill>
            </a:endParaRPr>
          </a:p>
          <a:p>
            <a:pPr algn="l">
              <a:buNone/>
            </a:pPr>
            <a:r>
              <a:rPr lang="en-US" b="1" dirty="0" smtClean="0">
                <a:solidFill>
                  <a:srgbClr val="7030A0"/>
                </a:solidFill>
              </a:rPr>
              <a:t>1-Treacheal obstruction </a:t>
            </a:r>
            <a:r>
              <a:rPr lang="en-US" b="1" dirty="0" smtClean="0"/>
              <a:t>due to . gross lateral displacement .compression in a lateral or anterior posterior plane .retro sternal extension of the goiter.</a:t>
            </a:r>
            <a:endParaRPr lang="en-US" dirty="0" smtClean="0"/>
          </a:p>
          <a:p>
            <a:pPr algn="l">
              <a:buNone/>
            </a:pPr>
            <a:r>
              <a:rPr lang="en-US" b="1" dirty="0" smtClean="0">
                <a:solidFill>
                  <a:srgbClr val="7030A0"/>
                </a:solidFill>
              </a:rPr>
              <a:t>2-secondary thyrotoxicosis </a:t>
            </a:r>
            <a:endParaRPr lang="en-US" dirty="0" smtClean="0">
              <a:solidFill>
                <a:srgbClr val="7030A0"/>
              </a:solidFill>
            </a:endParaRPr>
          </a:p>
          <a:p>
            <a:pPr algn="l">
              <a:buNone/>
            </a:pPr>
            <a:r>
              <a:rPr lang="en-US" b="1" dirty="0" smtClean="0">
                <a:solidFill>
                  <a:srgbClr val="7030A0"/>
                </a:solidFill>
              </a:rPr>
              <a:t>3- carcinoma</a:t>
            </a:r>
            <a:endParaRPr lang="en-US" dirty="0" smtClean="0">
              <a:solidFill>
                <a:srgbClr val="7030A0"/>
              </a:solidFill>
            </a:endParaRPr>
          </a:p>
          <a:p>
            <a:pPr algn="l">
              <a:buNone/>
            </a:pPr>
            <a:r>
              <a:rPr lang="en-US" b="1" dirty="0" smtClean="0"/>
              <a:t>Increase incidence of follicular carcinoma so rapidly growing nodule in long standing goiter should always be subjected to aspiration cytology.</a:t>
            </a:r>
            <a:endParaRPr lang="ar-YE" dirty="0"/>
          </a:p>
        </p:txBody>
      </p:sp>
    </p:spTree>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4" presetClass="entr" presetSubtype="0" accel="10000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14"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15"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16"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4" presetClass="entr" presetSubtype="0" accel="10000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23"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24"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5"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4" presetClass="entr" presetSubtype="0" accel="10000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32"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33" dur="5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4" dur="5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35" dur="500"/>
                                        <p:tgtEl>
                                          <p:spTgt spid="3">
                                            <p:txEl>
                                              <p:pRg st="4" end="4"/>
                                            </p:txEl>
                                          </p:spTgt>
                                        </p:tgtEl>
                                      </p:cBhvr>
                                    </p:animEffect>
                                  </p:childTnLst>
                                </p:cTn>
                              </p:par>
                              <p:par>
                                <p:cTn id="36" presetID="54" presetClass="entr" presetSubtype="0" accel="100000" fill="hold" nodeType="with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p:cTn id="38" dur="500" fill="hold"/>
                                        <p:tgtEl>
                                          <p:spTgt spid="3">
                                            <p:txEl>
                                              <p:pRg st="5" end="5"/>
                                            </p:txEl>
                                          </p:spTgt>
                                        </p:tgtEl>
                                        <p:attrNameLst>
                                          <p:attrName>ppt_w</p:attrName>
                                        </p:attrNameLst>
                                      </p:cBhvr>
                                      <p:tavLst>
                                        <p:tav tm="0">
                                          <p:val>
                                            <p:strVal val="#ppt_w*0.05"/>
                                          </p:val>
                                        </p:tav>
                                        <p:tav tm="100000">
                                          <p:val>
                                            <p:strVal val="#ppt_w"/>
                                          </p:val>
                                        </p:tav>
                                      </p:tavLst>
                                    </p:anim>
                                    <p:anim calcmode="lin" valueType="num">
                                      <p:cBhvr>
                                        <p:cTn id="39"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40" dur="5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1" dur="500" fill="hold"/>
                                        <p:tgtEl>
                                          <p:spTgt spid="3">
                                            <p:txEl>
                                              <p:pRg st="5" end="5"/>
                                            </p:txEl>
                                          </p:spTgt>
                                        </p:tgtEl>
                                        <p:attrNameLst>
                                          <p:attrName>ppt_y</p:attrName>
                                        </p:attrNameLst>
                                      </p:cBhvr>
                                      <p:tavLst>
                                        <p:tav tm="0">
                                          <p:val>
                                            <p:strVal val="#ppt_y"/>
                                          </p:val>
                                        </p:tav>
                                        <p:tav tm="100000">
                                          <p:val>
                                            <p:strVal val="#ppt_y"/>
                                          </p:val>
                                        </p:tav>
                                      </p:tavLst>
                                    </p:anim>
                                    <p:animEffect transition="in" filter="fade">
                                      <p:cBhvr>
                                        <p:cTn id="4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sz="quarter" idx="1"/>
          </p:nvPr>
        </p:nvSpPr>
        <p:spPr>
          <a:xfrm>
            <a:off x="467544" y="1628800"/>
            <a:ext cx="8229600" cy="4525963"/>
          </a:xfrm>
        </p:spPr>
        <p:txBody>
          <a:bodyPr>
            <a:normAutofit fontScale="77500" lnSpcReduction="20000"/>
          </a:bodyPr>
          <a:lstStyle/>
          <a:p>
            <a:pPr algn="l">
              <a:buNone/>
            </a:pPr>
            <a:r>
              <a:rPr lang="ar-YE" b="1" dirty="0" smtClean="0"/>
              <a:t> </a:t>
            </a:r>
            <a:endParaRPr lang="en-US" dirty="0" smtClean="0"/>
          </a:p>
          <a:p>
            <a:pPr algn="l">
              <a:buNone/>
            </a:pPr>
            <a:r>
              <a:rPr lang="en-US" b="1" dirty="0" smtClean="0"/>
              <a:t>In endemic cases when deficiency of diet iodine </a:t>
            </a:r>
            <a:r>
              <a:rPr lang="en-US" b="1" dirty="0" err="1" smtClean="0"/>
              <a:t>goitre</a:t>
            </a:r>
            <a:r>
              <a:rPr lang="en-US" b="1" dirty="0" smtClean="0"/>
              <a:t> can be reduced it by add iodized salt or in physiological increase demand on thyroid hormone can be regress goiter by thyroxin in dose 0.15-o.2mg daily for few mounts.</a:t>
            </a:r>
            <a:endParaRPr lang="en-US" dirty="0" smtClean="0"/>
          </a:p>
          <a:p>
            <a:pPr algn="l">
              <a:buNone/>
            </a:pPr>
            <a:r>
              <a:rPr lang="en-US" b="1" dirty="0" err="1" smtClean="0">
                <a:solidFill>
                  <a:srgbClr val="FF0000"/>
                </a:solidFill>
              </a:rPr>
              <a:t>Multinodular</a:t>
            </a:r>
            <a:r>
              <a:rPr lang="en-US" b="1" dirty="0" smtClean="0">
                <a:solidFill>
                  <a:srgbClr val="FF0000"/>
                </a:solidFill>
              </a:rPr>
              <a:t> goiter is irreversible  </a:t>
            </a:r>
            <a:endParaRPr lang="en-US" dirty="0" smtClean="0">
              <a:solidFill>
                <a:srgbClr val="FF0000"/>
              </a:solidFill>
            </a:endParaRPr>
          </a:p>
          <a:p>
            <a:pPr algn="l">
              <a:buNone/>
            </a:pPr>
            <a:r>
              <a:rPr lang="en-US" b="1" dirty="0" smtClean="0"/>
              <a:t>Most of </a:t>
            </a:r>
            <a:r>
              <a:rPr lang="en-US" b="1" dirty="0" err="1" smtClean="0"/>
              <a:t>multinodular</a:t>
            </a:r>
            <a:r>
              <a:rPr lang="en-US" b="1" dirty="0" smtClean="0"/>
              <a:t> goiter is asymptomatic and not need operation,</a:t>
            </a:r>
          </a:p>
          <a:p>
            <a:pPr algn="l">
              <a:buNone/>
            </a:pPr>
            <a:r>
              <a:rPr lang="en-US" b="1" dirty="0" smtClean="0"/>
              <a:t> </a:t>
            </a:r>
            <a:r>
              <a:rPr lang="en-US" b="1" dirty="0" smtClean="0">
                <a:solidFill>
                  <a:srgbClr val="7030A0"/>
                </a:solidFill>
              </a:rPr>
              <a:t>indication for operation </a:t>
            </a:r>
            <a:r>
              <a:rPr lang="en-US" b="1" dirty="0" smtClean="0"/>
              <a:t>are</a:t>
            </a:r>
            <a:endParaRPr lang="en-US" dirty="0" smtClean="0"/>
          </a:p>
          <a:p>
            <a:pPr algn="l">
              <a:buNone/>
            </a:pPr>
            <a:r>
              <a:rPr lang="en-US" b="1" dirty="0" smtClean="0"/>
              <a:t>1-for cosmetic  </a:t>
            </a:r>
          </a:p>
          <a:p>
            <a:pPr algn="l">
              <a:buNone/>
            </a:pPr>
            <a:r>
              <a:rPr lang="en-US" b="1" dirty="0" smtClean="0"/>
              <a:t>2- for pressure symptoms </a:t>
            </a:r>
          </a:p>
          <a:p>
            <a:pPr algn="l">
              <a:buNone/>
            </a:pPr>
            <a:r>
              <a:rPr lang="en-US" b="1" dirty="0" smtClean="0"/>
              <a:t> 3- patient want </a:t>
            </a:r>
          </a:p>
          <a:p>
            <a:pPr algn="l">
              <a:buNone/>
            </a:pPr>
            <a:r>
              <a:rPr lang="en-US" b="1" dirty="0" smtClean="0"/>
              <a:t>4- retro sternum goiter </a:t>
            </a:r>
            <a:endParaRPr lang="en-US" dirty="0" smtClean="0"/>
          </a:p>
          <a:p>
            <a:endParaRPr lang="ar-YE" dirty="0"/>
          </a:p>
        </p:txBody>
      </p:sp>
    </p:spTree>
  </p:cSld>
  <p:clrMapOvr>
    <a:masterClrMapping/>
  </p:clrMapOvr>
  <mc:AlternateContent xmlns:mc="http://schemas.openxmlformats.org/markup-compatibility/2006">
    <mc:Choice xmlns:p14="http://schemas.microsoft.com/office/powerpoint/2010/main" xmlns=""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54" presetClass="entr" presetSubtype="0" accel="10000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5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24"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25" dur="5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26" dur="5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4" presetClass="entr" presetSubtype="0" accel="10000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500" fill="hold"/>
                                        <p:tgtEl>
                                          <p:spTgt spid="3">
                                            <p:txEl>
                                              <p:pRg st="5" end="5"/>
                                            </p:txEl>
                                          </p:spTgt>
                                        </p:tgtEl>
                                        <p:attrNameLst>
                                          <p:attrName>ppt_w</p:attrName>
                                        </p:attrNameLst>
                                      </p:cBhvr>
                                      <p:tavLst>
                                        <p:tav tm="0">
                                          <p:val>
                                            <p:strVal val="#ppt_w*0.05"/>
                                          </p:val>
                                        </p:tav>
                                        <p:tav tm="100000">
                                          <p:val>
                                            <p:strVal val="#ppt_w"/>
                                          </p:val>
                                        </p:tav>
                                      </p:tavLst>
                                    </p:anim>
                                    <p:anim calcmode="lin" valueType="num">
                                      <p:cBhvr>
                                        <p:cTn id="33"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34" dur="5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35" dur="500" fill="hold"/>
                                        <p:tgtEl>
                                          <p:spTgt spid="3">
                                            <p:txEl>
                                              <p:pRg st="5" end="5"/>
                                            </p:txEl>
                                          </p:spTgt>
                                        </p:tgtEl>
                                        <p:attrNameLst>
                                          <p:attrName>ppt_y</p:attrName>
                                        </p:attrNameLst>
                                      </p:cBhvr>
                                      <p:tavLst>
                                        <p:tav tm="0">
                                          <p:val>
                                            <p:strVal val="#ppt_y"/>
                                          </p:val>
                                        </p:tav>
                                        <p:tav tm="100000">
                                          <p:val>
                                            <p:strVal val="#ppt_y"/>
                                          </p:val>
                                        </p:tav>
                                      </p:tavLst>
                                    </p:anim>
                                    <p:animEffect transition="in" filter="fade">
                                      <p:cBhvr>
                                        <p:cTn id="36" dur="5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4" presetClass="entr" presetSubtype="16"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ox(in)">
                                      <p:cBhvr>
                                        <p:cTn id="41" dur="5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 calcmode="lin" valueType="num">
                                      <p:cBhvr additive="base">
                                        <p:cTn id="4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checkerboard(across)">
                                      <p:cBhvr>
                                        <p:cTn id="5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Type of surgery ; </a:t>
            </a:r>
            <a:endParaRPr lang="ar-YE" dirty="0"/>
          </a:p>
        </p:txBody>
      </p:sp>
      <p:sp>
        <p:nvSpPr>
          <p:cNvPr id="3" name="Content Placeholder 2"/>
          <p:cNvSpPr>
            <a:spLocks noGrp="1"/>
          </p:cNvSpPr>
          <p:nvPr>
            <p:ph sz="quarter" idx="1"/>
          </p:nvPr>
        </p:nvSpPr>
        <p:spPr>
          <a:xfrm>
            <a:off x="395536" y="1556792"/>
            <a:ext cx="8503920" cy="4572000"/>
          </a:xfrm>
        </p:spPr>
        <p:txBody>
          <a:bodyPr>
            <a:normAutofit/>
          </a:bodyPr>
          <a:lstStyle/>
          <a:p>
            <a:pPr algn="l">
              <a:buNone/>
            </a:pPr>
            <a:r>
              <a:rPr lang="en-US" b="1" dirty="0" smtClean="0">
                <a:solidFill>
                  <a:srgbClr val="7030A0"/>
                </a:solidFill>
              </a:rPr>
              <a:t>1-total thyroidectomy </a:t>
            </a:r>
            <a:r>
              <a:rPr lang="en-US" b="1" dirty="0" smtClean="0"/>
              <a:t>with thyroxin replacement long life</a:t>
            </a:r>
            <a:endParaRPr lang="en-US" dirty="0" smtClean="0"/>
          </a:p>
          <a:p>
            <a:pPr algn="l">
              <a:buNone/>
            </a:pPr>
            <a:r>
              <a:rPr lang="en-US" b="1" dirty="0" smtClean="0">
                <a:solidFill>
                  <a:srgbClr val="7030A0"/>
                </a:solidFill>
              </a:rPr>
              <a:t>2- near total thyroidectomy  </a:t>
            </a:r>
            <a:r>
              <a:rPr lang="en-US" b="1" dirty="0" smtClean="0"/>
              <a:t>-- total lobectomy + subtotal lobectomy + </a:t>
            </a:r>
            <a:r>
              <a:rPr lang="en-US" b="1" dirty="0" err="1" smtClean="0"/>
              <a:t>isthmstectomy</a:t>
            </a:r>
            <a:endParaRPr lang="en-US" dirty="0" smtClean="0"/>
          </a:p>
          <a:p>
            <a:pPr algn="l">
              <a:buNone/>
            </a:pPr>
            <a:r>
              <a:rPr lang="en-US" b="1" dirty="0" smtClean="0">
                <a:solidFill>
                  <a:srgbClr val="7030A0"/>
                </a:solidFill>
              </a:rPr>
              <a:t>2-subtotal thyroidectomy </a:t>
            </a:r>
            <a:r>
              <a:rPr lang="en-US" b="1" dirty="0" smtClean="0"/>
              <a:t>8 mg from each lobe</a:t>
            </a:r>
            <a:endParaRPr lang="en-US" dirty="0" smtClean="0"/>
          </a:p>
          <a:p>
            <a:pPr algn="l">
              <a:buNone/>
            </a:pPr>
            <a:r>
              <a:rPr lang="en-US" b="1" dirty="0" smtClean="0">
                <a:solidFill>
                  <a:srgbClr val="7030A0"/>
                </a:solidFill>
              </a:rPr>
              <a:t>3- lobectomy   </a:t>
            </a:r>
            <a:r>
              <a:rPr lang="en-US" b="1" dirty="0" err="1" smtClean="0"/>
              <a:t>lobectomy</a:t>
            </a:r>
            <a:r>
              <a:rPr lang="en-US" b="1" dirty="0" smtClean="0"/>
              <a:t>  + </a:t>
            </a:r>
            <a:r>
              <a:rPr lang="en-US" b="1" dirty="0" err="1" smtClean="0"/>
              <a:t>isthmstectomy</a:t>
            </a:r>
            <a:endParaRPr lang="en-US" dirty="0" smtClean="0"/>
          </a:p>
        </p:txBody>
      </p:sp>
    </p:spTree>
  </p:cSld>
  <p:clrMapOvr>
    <a:masterClrMapping/>
  </p:clrMapOvr>
  <mc:AlternateContent xmlns:mc="http://schemas.openxmlformats.org/markup-compatibility/2006">
    <mc:Choice xmlns:p14="http://schemas.microsoft.com/office/powerpoint/2010/main" xmlns="" Requires="p14">
      <p:transition spd="slow" p14:dur="800">
        <p14:flythroug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4" presetClass="entr" presetSubtype="0" accel="10000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13"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4"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4" presetClass="entr" presetSubtype="0" accel="10000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22"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4"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54" presetClass="entr" presetSubtype="0" accel="100000" fill="hold"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31"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2"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3"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34" dur="5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additive="base">
                                        <p:cTn id="3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solidFill>
                  <a:srgbClr val="FF0000"/>
                </a:solidFill>
              </a:rPr>
              <a:t>Selection of types of operation </a:t>
            </a:r>
            <a:r>
              <a:rPr lang="en-US" b="1" dirty="0" err="1" smtClean="0">
                <a:solidFill>
                  <a:srgbClr val="FF0000"/>
                </a:solidFill>
              </a:rPr>
              <a:t>dpend</a:t>
            </a:r>
            <a:r>
              <a:rPr lang="en-US" b="1" dirty="0" smtClean="0">
                <a:solidFill>
                  <a:srgbClr val="FF0000"/>
                </a:solidFill>
              </a:rPr>
              <a:t> o</a:t>
            </a:r>
            <a:r>
              <a:rPr lang="en-US" b="1" dirty="0" smtClean="0"/>
              <a:t>n</a:t>
            </a:r>
            <a:r>
              <a:rPr lang="en-US" dirty="0" smtClean="0"/>
              <a:t/>
            </a:r>
            <a:br>
              <a:rPr lang="en-US" dirty="0" smtClean="0"/>
            </a:br>
            <a:endParaRPr lang="ar-SA" dirty="0"/>
          </a:p>
        </p:txBody>
      </p:sp>
      <p:sp>
        <p:nvSpPr>
          <p:cNvPr id="3" name="عنصر نائب للمحتوى 2"/>
          <p:cNvSpPr>
            <a:spLocks noGrp="1"/>
          </p:cNvSpPr>
          <p:nvPr>
            <p:ph sz="quarter" idx="1"/>
          </p:nvPr>
        </p:nvSpPr>
        <p:spPr/>
        <p:txBody>
          <a:bodyPr/>
          <a:lstStyle/>
          <a:p>
            <a:pPr algn="l">
              <a:buNone/>
            </a:pPr>
            <a:r>
              <a:rPr lang="en-US" b="1" dirty="0" smtClean="0"/>
              <a:t>1- diagnosis </a:t>
            </a:r>
          </a:p>
          <a:p>
            <a:pPr algn="l">
              <a:buNone/>
            </a:pPr>
            <a:r>
              <a:rPr lang="en-US" b="1" dirty="0" smtClean="0"/>
              <a:t> 2- risk of thyroid failure </a:t>
            </a:r>
          </a:p>
          <a:p>
            <a:pPr algn="l">
              <a:buNone/>
            </a:pPr>
            <a:r>
              <a:rPr lang="en-US" b="1" dirty="0" smtClean="0"/>
              <a:t> 3- risk of RLN  injury </a:t>
            </a:r>
          </a:p>
          <a:p>
            <a:pPr algn="l">
              <a:buNone/>
            </a:pPr>
            <a:r>
              <a:rPr lang="en-US" b="1" dirty="0" smtClean="0"/>
              <a:t>4- risk of recurrence </a:t>
            </a:r>
          </a:p>
          <a:p>
            <a:pPr algn="l">
              <a:buNone/>
            </a:pPr>
            <a:r>
              <a:rPr lang="en-US" b="1" dirty="0" smtClean="0"/>
              <a:t> 5_ graves </a:t>
            </a:r>
            <a:r>
              <a:rPr lang="en-US" b="1" dirty="0" err="1" smtClean="0"/>
              <a:t>ds</a:t>
            </a:r>
            <a:r>
              <a:rPr lang="en-US" b="1" dirty="0" smtClean="0"/>
              <a:t> </a:t>
            </a:r>
          </a:p>
          <a:p>
            <a:pPr algn="l">
              <a:buNone/>
            </a:pPr>
            <a:r>
              <a:rPr lang="en-US" b="1" dirty="0" smtClean="0"/>
              <a:t>6- </a:t>
            </a:r>
            <a:r>
              <a:rPr lang="en-US" b="1" dirty="0" err="1" smtClean="0"/>
              <a:t>multinodular</a:t>
            </a:r>
            <a:r>
              <a:rPr lang="en-US" b="1" dirty="0" smtClean="0"/>
              <a:t> goiter  </a:t>
            </a:r>
          </a:p>
          <a:p>
            <a:pPr algn="l">
              <a:buNone/>
            </a:pPr>
            <a:r>
              <a:rPr lang="en-US" b="1" dirty="0" smtClean="0"/>
              <a:t>7- thyroid cancer  </a:t>
            </a:r>
          </a:p>
          <a:p>
            <a:pPr algn="l">
              <a:buNone/>
            </a:pPr>
            <a:r>
              <a:rPr lang="en-US" b="1" dirty="0" smtClean="0"/>
              <a:t>8- risk of </a:t>
            </a:r>
            <a:r>
              <a:rPr lang="en-US" b="1" dirty="0" err="1" smtClean="0"/>
              <a:t>hypoparathyrodism</a:t>
            </a:r>
            <a:r>
              <a:rPr lang="en-US" b="1" dirty="0" smtClean="0"/>
              <a:t> </a:t>
            </a:r>
            <a:endParaRPr lang="ar-YE" dirty="0" smtClean="0"/>
          </a:p>
          <a:p>
            <a:endParaRPr lang="ar-SA"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 calcmode="lin" valueType="num">
                                      <p:cBhvr>
                                        <p:cTn id="34"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4" presetClass="entr" presetSubtype="0" accel="100000" fill="hold"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44"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5"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46"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47" dur="500"/>
                                        <p:tgtEl>
                                          <p:spTgt spid="3">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4" presetClass="entr" presetSubtype="0" accel="100000" fill="hold" nodeType="clickEffect">
                                  <p:stCondLst>
                                    <p:cond delay="0"/>
                                  </p:stCondLst>
                                  <p:childTnLst>
                                    <p:set>
                                      <p:cBhvr>
                                        <p:cTn id="51" dur="1" fill="hold">
                                          <p:stCondLst>
                                            <p:cond delay="0"/>
                                          </p:stCondLst>
                                        </p:cTn>
                                        <p:tgtEl>
                                          <p:spTgt spid="3">
                                            <p:txEl>
                                              <p:pRg st="4" end="4"/>
                                            </p:txEl>
                                          </p:spTgt>
                                        </p:tgtEl>
                                        <p:attrNameLst>
                                          <p:attrName>style.visibility</p:attrName>
                                        </p:attrNameLst>
                                      </p:cBhvr>
                                      <p:to>
                                        <p:strVal val="visible"/>
                                      </p:to>
                                    </p:set>
                                    <p:anim calcmode="lin" valueType="num">
                                      <p:cBhvr>
                                        <p:cTn id="52" dur="5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53"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4" dur="5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55" dur="5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56" dur="500"/>
                                        <p:tgtEl>
                                          <p:spTgt spid="3">
                                            <p:txEl>
                                              <p:pRg st="4" end="4"/>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5" end="5"/>
                                            </p:txEl>
                                          </p:spTgt>
                                        </p:tgtEl>
                                        <p:attrNameLst>
                                          <p:attrName>style.visibility</p:attrName>
                                        </p:attrNameLst>
                                      </p:cBhvr>
                                      <p:to>
                                        <p:strVal val="visible"/>
                                      </p:to>
                                    </p:set>
                                    <p:anim calcmode="lin" valueType="num">
                                      <p:cBhvr additive="base">
                                        <p:cTn id="6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3">
                                            <p:txEl>
                                              <p:pRg st="6" end="6"/>
                                            </p:txEl>
                                          </p:spTgt>
                                        </p:tgtEl>
                                        <p:attrNameLst>
                                          <p:attrName>style.visibility</p:attrName>
                                        </p:attrNameLst>
                                      </p:cBhvr>
                                      <p:to>
                                        <p:strVal val="visible"/>
                                      </p:to>
                                    </p:set>
                                    <p:anim calcmode="lin" valueType="num">
                                      <p:cBhvr additive="base">
                                        <p:cTn id="6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3">
                                            <p:txEl>
                                              <p:pRg st="7" end="7"/>
                                            </p:txEl>
                                          </p:spTgt>
                                        </p:tgtEl>
                                        <p:attrNameLst>
                                          <p:attrName>style.visibility</p:attrName>
                                        </p:attrNameLst>
                                      </p:cBhvr>
                                      <p:to>
                                        <p:strVal val="visible"/>
                                      </p:to>
                                    </p:set>
                                    <p:anim calcmode="lin" valueType="num">
                                      <p:cBhvr additive="base">
                                        <p:cTn id="6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Clinically discrete swelling</a:t>
            </a:r>
            <a:r>
              <a:rPr lang="en-US" dirty="0" smtClean="0">
                <a:solidFill>
                  <a:srgbClr val="FF0000"/>
                </a:solidFill>
              </a:rPr>
              <a:t/>
            </a:r>
            <a:br>
              <a:rPr lang="en-US" dirty="0" smtClean="0">
                <a:solidFill>
                  <a:srgbClr val="FF0000"/>
                </a:solidFill>
              </a:rPr>
            </a:br>
            <a:endParaRPr lang="ar-YE" dirty="0"/>
          </a:p>
        </p:txBody>
      </p:sp>
      <p:sp>
        <p:nvSpPr>
          <p:cNvPr id="3" name="Content Placeholder 2"/>
          <p:cNvSpPr>
            <a:spLocks noGrp="1"/>
          </p:cNvSpPr>
          <p:nvPr>
            <p:ph sz="quarter" idx="1"/>
          </p:nvPr>
        </p:nvSpPr>
        <p:spPr/>
        <p:txBody>
          <a:bodyPr>
            <a:normAutofit/>
          </a:bodyPr>
          <a:lstStyle/>
          <a:p>
            <a:pPr algn="l">
              <a:buNone/>
            </a:pPr>
            <a:r>
              <a:rPr lang="en-US" b="1" dirty="0" smtClean="0"/>
              <a:t>Discrete swelling in impalpable gland is called </a:t>
            </a:r>
            <a:r>
              <a:rPr lang="en-US" b="1" dirty="0" smtClean="0">
                <a:solidFill>
                  <a:srgbClr val="7030A0"/>
                </a:solidFill>
              </a:rPr>
              <a:t>isolated or solitary </a:t>
            </a:r>
            <a:r>
              <a:rPr lang="en-US" b="1" dirty="0" smtClean="0"/>
              <a:t>while prominent swelling in generalized abnormal gland is called </a:t>
            </a:r>
            <a:r>
              <a:rPr lang="en-US" b="1" dirty="0" smtClean="0">
                <a:solidFill>
                  <a:srgbClr val="7030A0"/>
                </a:solidFill>
              </a:rPr>
              <a:t>dominant swelling </a:t>
            </a:r>
            <a:r>
              <a:rPr lang="en-US" b="1" dirty="0" smtClean="0"/>
              <a:t>..</a:t>
            </a:r>
            <a:endParaRPr lang="en-US" dirty="0" smtClean="0"/>
          </a:p>
          <a:p>
            <a:pPr algn="l">
              <a:buNone/>
            </a:pPr>
            <a:r>
              <a:rPr lang="en-US" b="1" dirty="0" smtClean="0"/>
              <a:t>The importance of discrete swelling is risk of </a:t>
            </a:r>
            <a:r>
              <a:rPr lang="en-US" b="1" dirty="0" err="1" smtClean="0">
                <a:solidFill>
                  <a:srgbClr val="7030A0"/>
                </a:solidFill>
              </a:rPr>
              <a:t>neoplasia</a:t>
            </a:r>
            <a:r>
              <a:rPr lang="en-US" b="1" dirty="0" smtClean="0"/>
              <a:t> about 15% are malignant and 30-40% are follicular adenoma</a:t>
            </a:r>
            <a:endParaRPr lang="ar-YE" dirty="0"/>
          </a:p>
        </p:txBody>
      </p:sp>
    </p:spTree>
  </p:cSld>
  <p:clrMapOvr>
    <a:masterClrMapping/>
  </p:clrMapOvr>
  <mc:AlternateContent xmlns:mc="http://schemas.openxmlformats.org/markup-compatibility/2006">
    <mc:Choice xmlns:p14="http://schemas.microsoft.com/office/powerpoint/2010/main" xmlns="" Requires="p14">
      <p:transition spd="slow" p14:dur="1600">
        <p14:prism dir="r" isContent="1" isInverted="1"/>
      </p:transition>
    </mc:Choice>
    <mc:Fallback>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latin typeface="Copperplate Gothic Bold" pitchFamily="34" charset="0"/>
              </a:rPr>
              <a:t>Investigation</a:t>
            </a:r>
            <a:br>
              <a:rPr lang="en-US" b="1" dirty="0" smtClean="0">
                <a:solidFill>
                  <a:srgbClr val="FF0000"/>
                </a:solidFill>
                <a:latin typeface="Copperplate Gothic Bold" pitchFamily="34" charset="0"/>
              </a:rPr>
            </a:br>
            <a:endParaRPr lang="ar-YE" dirty="0"/>
          </a:p>
        </p:txBody>
      </p:sp>
      <p:sp>
        <p:nvSpPr>
          <p:cNvPr id="3" name="Content Placeholder 2"/>
          <p:cNvSpPr>
            <a:spLocks noGrp="1"/>
          </p:cNvSpPr>
          <p:nvPr>
            <p:ph sz="quarter" idx="1"/>
          </p:nvPr>
        </p:nvSpPr>
        <p:spPr/>
        <p:txBody>
          <a:bodyPr>
            <a:normAutofit fontScale="77500" lnSpcReduction="20000"/>
          </a:bodyPr>
          <a:lstStyle/>
          <a:p>
            <a:pPr>
              <a:buNone/>
            </a:pPr>
            <a:endParaRPr lang="en-US" dirty="0" smtClean="0"/>
          </a:p>
          <a:p>
            <a:pPr algn="l">
              <a:buNone/>
            </a:pPr>
            <a:r>
              <a:rPr lang="en-US" b="1" dirty="0" smtClean="0"/>
              <a:t>1-</a:t>
            </a:r>
            <a:r>
              <a:rPr lang="en-US" b="1" dirty="0" smtClean="0">
                <a:solidFill>
                  <a:schemeClr val="accent1"/>
                </a:solidFill>
              </a:rPr>
              <a:t> </a:t>
            </a:r>
            <a:r>
              <a:rPr lang="en-US" b="1" dirty="0" err="1" smtClean="0">
                <a:solidFill>
                  <a:schemeClr val="accent1"/>
                </a:solidFill>
                <a:latin typeface="Copperplate Gothic Bold" pitchFamily="34" charset="0"/>
              </a:rPr>
              <a:t>tft</a:t>
            </a:r>
            <a:r>
              <a:rPr lang="en-US" b="1" dirty="0" smtClean="0">
                <a:solidFill>
                  <a:schemeClr val="accent1"/>
                </a:solidFill>
              </a:rPr>
              <a:t>  </a:t>
            </a:r>
            <a:r>
              <a:rPr lang="en-US" b="1" dirty="0" smtClean="0"/>
              <a:t>2- </a:t>
            </a:r>
            <a:r>
              <a:rPr lang="en-US" b="1" dirty="0" smtClean="0">
                <a:solidFill>
                  <a:schemeClr val="accent1"/>
                </a:solidFill>
              </a:rPr>
              <a:t>antibody titer </a:t>
            </a:r>
            <a:r>
              <a:rPr lang="en-US" b="1" dirty="0" smtClean="0"/>
              <a:t>(the presence of circulating AB may increase the risk of thyroid failure after lobectomy} ,</a:t>
            </a:r>
          </a:p>
          <a:p>
            <a:pPr algn="l">
              <a:buNone/>
            </a:pPr>
            <a:r>
              <a:rPr lang="en-US" b="1" dirty="0" smtClean="0"/>
              <a:t>3- </a:t>
            </a:r>
            <a:r>
              <a:rPr lang="en-US" b="1" dirty="0" smtClean="0">
                <a:solidFill>
                  <a:schemeClr val="accent1"/>
                </a:solidFill>
              </a:rPr>
              <a:t>isotope scanning I123 </a:t>
            </a:r>
            <a:r>
              <a:rPr lang="en-US" b="1" dirty="0" smtClean="0"/>
              <a:t>(hot, worm, cold)  4- </a:t>
            </a:r>
            <a:r>
              <a:rPr lang="en-US" b="1" dirty="0" smtClean="0">
                <a:solidFill>
                  <a:schemeClr val="accent1"/>
                </a:solidFill>
              </a:rPr>
              <a:t>US</a:t>
            </a:r>
            <a:r>
              <a:rPr lang="en-US" b="1" dirty="0" smtClean="0"/>
              <a:t> 5- </a:t>
            </a:r>
            <a:r>
              <a:rPr lang="en-US" b="1" dirty="0" smtClean="0">
                <a:solidFill>
                  <a:schemeClr val="accent1"/>
                </a:solidFill>
              </a:rPr>
              <a:t>FNAC</a:t>
            </a:r>
            <a:r>
              <a:rPr lang="en-US" b="1" dirty="0" smtClean="0"/>
              <a:t>( </a:t>
            </a:r>
            <a:r>
              <a:rPr lang="en-US" b="1" dirty="0" smtClean="0">
                <a:solidFill>
                  <a:srgbClr val="7030A0"/>
                </a:solidFill>
              </a:rPr>
              <a:t>cannot distinguish </a:t>
            </a:r>
            <a:r>
              <a:rPr lang="en-US" b="1" dirty="0" smtClean="0"/>
              <a:t>between benign follicular adenoma and follicular carcinoma </a:t>
            </a:r>
            <a:r>
              <a:rPr lang="en-US" b="1" dirty="0" smtClean="0">
                <a:solidFill>
                  <a:srgbClr val="7030A0"/>
                </a:solidFill>
              </a:rPr>
              <a:t>because is depend </a:t>
            </a:r>
            <a:r>
              <a:rPr lang="en-US" b="1" dirty="0" smtClean="0"/>
              <a:t>on histological criteria which include capsule and vascular invasion).</a:t>
            </a:r>
          </a:p>
          <a:p>
            <a:pPr algn="l">
              <a:buNone/>
            </a:pPr>
            <a:r>
              <a:rPr lang="en-US" b="1" dirty="0" smtClean="0"/>
              <a:t> </a:t>
            </a:r>
            <a:r>
              <a:rPr lang="en-US" b="1" dirty="0" smtClean="0">
                <a:solidFill>
                  <a:schemeClr val="accent1"/>
                </a:solidFill>
              </a:rPr>
              <a:t>6-</a:t>
            </a:r>
            <a:r>
              <a:rPr lang="en-US" b="1" dirty="0" smtClean="0"/>
              <a:t> </a:t>
            </a:r>
            <a:r>
              <a:rPr lang="en-US" b="1" dirty="0" smtClean="0">
                <a:solidFill>
                  <a:schemeClr val="accent1"/>
                </a:solidFill>
              </a:rPr>
              <a:t>radiology  chest </a:t>
            </a:r>
            <a:r>
              <a:rPr lang="en-US" b="1" dirty="0" smtClean="0"/>
              <a:t>and thoracic innless  to detect tracheal deviation or compression and retrosternal goiter </a:t>
            </a:r>
          </a:p>
          <a:p>
            <a:pPr algn="l">
              <a:buNone/>
            </a:pPr>
            <a:r>
              <a:rPr lang="en-US" b="1" dirty="0" smtClean="0"/>
              <a:t>7- </a:t>
            </a:r>
            <a:r>
              <a:rPr lang="en-US" b="1" dirty="0" smtClean="0">
                <a:solidFill>
                  <a:schemeClr val="accent1"/>
                </a:solidFill>
              </a:rPr>
              <a:t>indirect laryngoscopy  </a:t>
            </a:r>
            <a:r>
              <a:rPr lang="en-US" b="1" dirty="0" smtClean="0"/>
              <a:t>preoperatively  why??</a:t>
            </a:r>
          </a:p>
          <a:p>
            <a:pPr algn="l">
              <a:buNone/>
            </a:pPr>
            <a:r>
              <a:rPr lang="en-US" b="1" dirty="0" smtClean="0"/>
              <a:t>8- </a:t>
            </a:r>
            <a:r>
              <a:rPr lang="en-US" b="1" dirty="0" err="1" smtClean="0">
                <a:solidFill>
                  <a:schemeClr val="accent1"/>
                </a:solidFill>
              </a:rPr>
              <a:t>trucut</a:t>
            </a:r>
            <a:r>
              <a:rPr lang="en-US" b="1" dirty="0" smtClean="0">
                <a:solidFill>
                  <a:schemeClr val="accent1"/>
                </a:solidFill>
              </a:rPr>
              <a:t> biopsy  </a:t>
            </a:r>
            <a:r>
              <a:rPr lang="en-US" b="1" dirty="0" smtClean="0"/>
              <a:t>high diagnostic accuracy but poor patient compliance and have more complication so not routinely used.</a:t>
            </a:r>
          </a:p>
          <a:p>
            <a:endParaRPr lang="ar-YE" dirty="0"/>
          </a:p>
        </p:txBody>
      </p:sp>
    </p:spTree>
  </p:cSld>
  <p:clrMapOvr>
    <a:masterClrMapping/>
  </p:clrMapOvr>
  <mc:AlternateContent xmlns:mc="http://schemas.openxmlformats.org/markup-compatibility/2006">
    <mc:Choice xmlns:p14="http://schemas.microsoft.com/office/powerpoint/2010/main" xmlns="" Requires="p14">
      <p:transition spd="slow" p14:dur="2000">
        <p14:ferris dir="r"/>
      </p:transition>
    </mc:Choice>
    <mc:Fallback>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Thyroid cyst</a:t>
            </a:r>
            <a:r>
              <a:rPr lang="en-US" dirty="0" smtClean="0">
                <a:solidFill>
                  <a:srgbClr val="FF0000"/>
                </a:solidFill>
              </a:rPr>
              <a:t/>
            </a:r>
            <a:br>
              <a:rPr lang="en-US" dirty="0" smtClean="0">
                <a:solidFill>
                  <a:srgbClr val="FF0000"/>
                </a:solidFill>
              </a:rPr>
            </a:br>
            <a:endParaRPr lang="ar-YE" dirty="0"/>
          </a:p>
        </p:txBody>
      </p:sp>
      <p:sp>
        <p:nvSpPr>
          <p:cNvPr id="3" name="Content Placeholder 2"/>
          <p:cNvSpPr>
            <a:spLocks noGrp="1"/>
          </p:cNvSpPr>
          <p:nvPr>
            <p:ph sz="quarter" idx="1"/>
          </p:nvPr>
        </p:nvSpPr>
        <p:spPr/>
        <p:txBody>
          <a:bodyPr>
            <a:normAutofit fontScale="92500" lnSpcReduction="10000"/>
          </a:bodyPr>
          <a:lstStyle/>
          <a:p>
            <a:pPr algn="l">
              <a:buNone/>
            </a:pPr>
            <a:r>
              <a:rPr lang="en-US" b="1" dirty="0" smtClean="0">
                <a:solidFill>
                  <a:schemeClr val="accent1"/>
                </a:solidFill>
              </a:rPr>
              <a:t>30% </a:t>
            </a:r>
            <a:r>
              <a:rPr lang="en-US" b="1" dirty="0" smtClean="0"/>
              <a:t>of  clinically isolated swelling contain fluid (cyst) or party  cystic .sudden </a:t>
            </a:r>
            <a:r>
              <a:rPr lang="en-US" b="1" dirty="0" err="1" smtClean="0"/>
              <a:t>painfull</a:t>
            </a:r>
            <a:r>
              <a:rPr lang="en-US" b="1" dirty="0" smtClean="0"/>
              <a:t> cystic swelling indicate </a:t>
            </a:r>
            <a:r>
              <a:rPr lang="en-US" b="1" dirty="0" err="1" smtClean="0"/>
              <a:t>bleedind</a:t>
            </a:r>
            <a:r>
              <a:rPr lang="en-US" b="1" dirty="0" smtClean="0"/>
              <a:t> in to the cyst  which resolve over period of wks  if untreated ,about 50% of cystic swelling are the result of colloid degeneration or uncertain  </a:t>
            </a:r>
            <a:r>
              <a:rPr lang="en-US" b="1" dirty="0" err="1" smtClean="0"/>
              <a:t>eitiology</a:t>
            </a:r>
            <a:r>
              <a:rPr lang="en-US" b="1" dirty="0" smtClean="0"/>
              <a:t> .</a:t>
            </a:r>
            <a:endParaRPr lang="en-US" dirty="0" smtClean="0"/>
          </a:p>
          <a:p>
            <a:pPr algn="l">
              <a:buNone/>
            </a:pPr>
            <a:r>
              <a:rPr lang="en-US" b="1" dirty="0" smtClean="0">
                <a:solidFill>
                  <a:srgbClr val="FF0000"/>
                </a:solidFill>
              </a:rPr>
              <a:t>Indication of operation in isolated or dominant cyst are</a:t>
            </a:r>
            <a:endParaRPr lang="en-US" dirty="0" smtClean="0">
              <a:solidFill>
                <a:srgbClr val="FF0000"/>
              </a:solidFill>
            </a:endParaRPr>
          </a:p>
          <a:p>
            <a:pPr algn="l">
              <a:buNone/>
            </a:pPr>
            <a:r>
              <a:rPr lang="en-US" b="1" dirty="0" smtClean="0"/>
              <a:t>1- suspected of neoplasm  2- toxic adenoma</a:t>
            </a:r>
            <a:endParaRPr lang="en-US" dirty="0" smtClean="0"/>
          </a:p>
          <a:p>
            <a:pPr algn="l">
              <a:buNone/>
            </a:pPr>
            <a:r>
              <a:rPr lang="en-US" b="1" dirty="0" smtClean="0"/>
              <a:t>3- pressure symptoms     4- cosmetic    5- patients wishes</a:t>
            </a:r>
            <a:endParaRPr lang="en-US" dirty="0" smtClean="0"/>
          </a:p>
          <a:p>
            <a:pPr algn="l">
              <a:buNone/>
            </a:pPr>
            <a:r>
              <a:rPr lang="en-US" b="1" dirty="0" smtClean="0"/>
              <a:t>.</a:t>
            </a:r>
            <a:endParaRPr lang="en-US" dirty="0" smtClean="0"/>
          </a:p>
          <a:p>
            <a:endParaRPr lang="ar-YE" dirty="0"/>
          </a:p>
        </p:txBody>
      </p:sp>
    </p:spTree>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err="1" smtClean="0">
                <a:solidFill>
                  <a:srgbClr val="FF0000"/>
                </a:solidFill>
              </a:rPr>
              <a:t>Retrosternal</a:t>
            </a:r>
            <a:r>
              <a:rPr lang="en-US" b="1" dirty="0" smtClean="0">
                <a:solidFill>
                  <a:srgbClr val="FF0000"/>
                </a:solidFill>
              </a:rPr>
              <a:t>  goiter</a:t>
            </a:r>
            <a:r>
              <a:rPr lang="en-US" dirty="0" smtClean="0">
                <a:solidFill>
                  <a:srgbClr val="FF0000"/>
                </a:solidFill>
              </a:rPr>
              <a:t/>
            </a:r>
            <a:br>
              <a:rPr lang="en-US" dirty="0" smtClean="0">
                <a:solidFill>
                  <a:srgbClr val="FF0000"/>
                </a:solidFill>
              </a:rPr>
            </a:br>
            <a:endParaRPr lang="ar-SA" dirty="0">
              <a:solidFill>
                <a:srgbClr val="FF0000"/>
              </a:solidFill>
            </a:endParaRPr>
          </a:p>
        </p:txBody>
      </p:sp>
      <p:sp>
        <p:nvSpPr>
          <p:cNvPr id="3" name="عنصر نائب للمحتوى 2"/>
          <p:cNvSpPr>
            <a:spLocks noGrp="1"/>
          </p:cNvSpPr>
          <p:nvPr>
            <p:ph sz="quarter" idx="1"/>
          </p:nvPr>
        </p:nvSpPr>
        <p:spPr/>
        <p:txBody>
          <a:bodyPr/>
          <a:lstStyle/>
          <a:p>
            <a:pPr algn="l">
              <a:buNone/>
            </a:pPr>
            <a:r>
              <a:rPr lang="en-US" b="1" dirty="0" smtClean="0"/>
              <a:t>Most of </a:t>
            </a:r>
            <a:r>
              <a:rPr lang="en-US" b="1" dirty="0" err="1" smtClean="0"/>
              <a:t>retrosternal</a:t>
            </a:r>
            <a:r>
              <a:rPr lang="en-US" b="1" dirty="0" smtClean="0"/>
              <a:t> goiter arise from lower lobe of thyroid gland rarely arise from ectopic thyroid tissue ,it may descend to the sup. </a:t>
            </a:r>
            <a:r>
              <a:rPr lang="en-US" b="1" dirty="0" err="1" smtClean="0"/>
              <a:t>Mediastinum</a:t>
            </a:r>
            <a:r>
              <a:rPr lang="en-US" b="1" dirty="0" smtClean="0"/>
              <a:t> if short neck and strong neck muscle as in male.</a:t>
            </a:r>
            <a:endParaRPr lang="en-US" dirty="0" smtClean="0"/>
          </a:p>
          <a:p>
            <a:endParaRPr lang="ar-SA" dirty="0"/>
          </a:p>
        </p:txBody>
      </p:sp>
    </p:spTree>
  </p:cSld>
  <p:clrMapOvr>
    <a:masterClrMapping/>
  </p:clrMapOvr>
  <p:transition spd="slow">
    <p:wedg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C.F</a:t>
            </a:r>
            <a:endParaRPr lang="ar-YE" dirty="0"/>
          </a:p>
        </p:txBody>
      </p:sp>
      <p:sp>
        <p:nvSpPr>
          <p:cNvPr id="3" name="Content Placeholder 2"/>
          <p:cNvSpPr>
            <a:spLocks noGrp="1"/>
          </p:cNvSpPr>
          <p:nvPr>
            <p:ph sz="quarter" idx="1"/>
          </p:nvPr>
        </p:nvSpPr>
        <p:spPr/>
        <p:txBody>
          <a:bodyPr>
            <a:normAutofit fontScale="77500" lnSpcReduction="20000"/>
          </a:bodyPr>
          <a:lstStyle/>
          <a:p>
            <a:pPr algn="l">
              <a:buNone/>
            </a:pPr>
            <a:endParaRPr lang="en-US" dirty="0" smtClean="0">
              <a:solidFill>
                <a:srgbClr val="FF0000"/>
              </a:solidFill>
            </a:endParaRPr>
          </a:p>
          <a:p>
            <a:pPr algn="l">
              <a:buNone/>
            </a:pPr>
            <a:r>
              <a:rPr lang="en-US" b="1" dirty="0" smtClean="0"/>
              <a:t>It may be symptom less and discovered on routine CXR , and it may be </a:t>
            </a:r>
            <a:r>
              <a:rPr lang="en-US" b="1" dirty="0" smtClean="0">
                <a:solidFill>
                  <a:schemeClr val="accent1"/>
                </a:solidFill>
              </a:rPr>
              <a:t>cause symptoms as </a:t>
            </a:r>
            <a:r>
              <a:rPr lang="en-US" b="1" dirty="0" smtClean="0"/>
              <a:t>;</a:t>
            </a:r>
            <a:endParaRPr lang="en-US" dirty="0" smtClean="0"/>
          </a:p>
          <a:p>
            <a:pPr algn="l">
              <a:buNone/>
            </a:pPr>
            <a:r>
              <a:rPr lang="en-US" b="1" dirty="0" smtClean="0"/>
              <a:t>Dyspnea  ,dysphagia, Obstruction of venous return at the thoracic inlet from a </a:t>
            </a:r>
            <a:r>
              <a:rPr lang="en-US" b="1" dirty="0" err="1" smtClean="0"/>
              <a:t>substernal</a:t>
            </a:r>
            <a:r>
              <a:rPr lang="en-US" b="1" dirty="0" smtClean="0"/>
              <a:t> goiter results in a positive </a:t>
            </a:r>
            <a:r>
              <a:rPr lang="en-US" b="1" dirty="0" smtClean="0">
                <a:solidFill>
                  <a:srgbClr val="FF0000"/>
                </a:solidFill>
              </a:rPr>
              <a:t>Pemberton’s sign—facial </a:t>
            </a:r>
            <a:r>
              <a:rPr lang="en-US" b="1" dirty="0" smtClean="0"/>
              <a:t>flushing and dilatation of cervical veins upon raising the arms above the head</a:t>
            </a:r>
            <a:endParaRPr lang="en-US" dirty="0" smtClean="0"/>
          </a:p>
          <a:p>
            <a:pPr algn="l">
              <a:buNone/>
            </a:pPr>
            <a:r>
              <a:rPr lang="en-US" b="1" dirty="0" smtClean="0"/>
              <a:t>Recurrent nerve paralysis  ( rare) </a:t>
            </a:r>
            <a:endParaRPr lang="en-US" dirty="0" smtClean="0"/>
          </a:p>
          <a:p>
            <a:pPr algn="l">
              <a:buNone/>
            </a:pPr>
            <a:r>
              <a:rPr lang="en-US" b="1" dirty="0" smtClean="0">
                <a:solidFill>
                  <a:srgbClr val="FF0000"/>
                </a:solidFill>
              </a:rPr>
              <a:t>Treatmen</a:t>
            </a:r>
            <a:r>
              <a:rPr lang="en-US" b="1" dirty="0" smtClean="0"/>
              <a:t>t </a:t>
            </a:r>
            <a:endParaRPr lang="en-US" dirty="0" smtClean="0"/>
          </a:p>
          <a:p>
            <a:pPr algn="l">
              <a:buNone/>
            </a:pPr>
            <a:r>
              <a:rPr lang="en-US" b="1" dirty="0" smtClean="0"/>
              <a:t>In obstructive symptoms and associated with thyrotoxicosis </a:t>
            </a:r>
            <a:r>
              <a:rPr lang="en-US" b="1" dirty="0" smtClean="0">
                <a:solidFill>
                  <a:srgbClr val="002060"/>
                </a:solidFill>
              </a:rPr>
              <a:t>usually not treated </a:t>
            </a:r>
            <a:r>
              <a:rPr lang="en-US" b="1" dirty="0" smtClean="0"/>
              <a:t>with anti thyroid drug or radioiodine because it may cause enlarge of goiter.</a:t>
            </a:r>
            <a:endParaRPr lang="en-US" dirty="0" smtClean="0"/>
          </a:p>
          <a:p>
            <a:pPr algn="l">
              <a:buNone/>
            </a:pPr>
            <a:r>
              <a:rPr lang="en-US" b="1" dirty="0" smtClean="0"/>
              <a:t>Surgical operation through neck incision rarely need </a:t>
            </a:r>
            <a:r>
              <a:rPr lang="en-US" b="1" dirty="0" err="1" smtClean="0"/>
              <a:t>sternatomy</a:t>
            </a:r>
            <a:r>
              <a:rPr lang="en-US" b="1" dirty="0" smtClean="0"/>
              <a:t> </a:t>
            </a:r>
            <a:endParaRPr lang="en-US" dirty="0" smtClean="0"/>
          </a:p>
          <a:p>
            <a:endParaRPr lang="ar-YE" dirty="0"/>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Surgical anatomy</a:t>
            </a:r>
            <a:r>
              <a:rPr lang="en-US" dirty="0" smtClean="0">
                <a:solidFill>
                  <a:srgbClr val="FF0000"/>
                </a:solidFill>
              </a:rPr>
              <a:t/>
            </a:r>
            <a:br>
              <a:rPr lang="en-US" dirty="0" smtClean="0">
                <a:solidFill>
                  <a:srgbClr val="FF0000"/>
                </a:solidFill>
              </a:rPr>
            </a:br>
            <a:endParaRPr lang="ar-YE" dirty="0"/>
          </a:p>
        </p:txBody>
      </p:sp>
      <p:sp>
        <p:nvSpPr>
          <p:cNvPr id="3" name="Content Placeholder 2"/>
          <p:cNvSpPr>
            <a:spLocks noGrp="1"/>
          </p:cNvSpPr>
          <p:nvPr>
            <p:ph sz="quarter" idx="1"/>
          </p:nvPr>
        </p:nvSpPr>
        <p:spPr/>
        <p:txBody>
          <a:bodyPr/>
          <a:lstStyle/>
          <a:p>
            <a:pPr algn="l">
              <a:buNone/>
            </a:pPr>
            <a:r>
              <a:rPr lang="en-US" b="1" dirty="0"/>
              <a:t> </a:t>
            </a:r>
            <a:endParaRPr lang="en-US" dirty="0"/>
          </a:p>
          <a:p>
            <a:pPr algn="l">
              <a:buNone/>
            </a:pPr>
            <a:r>
              <a:rPr lang="en-US" b="1" dirty="0" smtClean="0"/>
              <a:t>Normal </a:t>
            </a:r>
            <a:r>
              <a:rPr lang="en-US" b="1" dirty="0"/>
              <a:t>wt of thyroid gland </a:t>
            </a:r>
            <a:r>
              <a:rPr lang="en-US" b="1" dirty="0">
                <a:solidFill>
                  <a:srgbClr val="7030A0"/>
                </a:solidFill>
              </a:rPr>
              <a:t>is 20 -25</a:t>
            </a:r>
            <a:r>
              <a:rPr lang="en-US" b="1" dirty="0"/>
              <a:t> gm</a:t>
            </a:r>
            <a:r>
              <a:rPr lang="en-US" b="1" dirty="0" smtClean="0"/>
              <a:t>, functional </a:t>
            </a:r>
            <a:r>
              <a:rPr lang="en-US" b="1" dirty="0"/>
              <a:t>unite is lobule  which contain </a:t>
            </a:r>
            <a:r>
              <a:rPr lang="en-US" b="1" dirty="0">
                <a:solidFill>
                  <a:srgbClr val="7030A0"/>
                </a:solidFill>
              </a:rPr>
              <a:t>20 -40 follicle</a:t>
            </a:r>
            <a:r>
              <a:rPr lang="en-US" b="1" dirty="0"/>
              <a:t>s </a:t>
            </a:r>
            <a:r>
              <a:rPr lang="en-US" b="1" dirty="0" smtClean="0"/>
              <a:t>,</a:t>
            </a:r>
          </a:p>
          <a:p>
            <a:pPr algn="l">
              <a:buNone/>
            </a:pPr>
            <a:r>
              <a:rPr lang="en-US" b="1" dirty="0" smtClean="0"/>
              <a:t>.</a:t>
            </a:r>
            <a:r>
              <a:rPr lang="en-US" b="1" dirty="0"/>
              <a:t>blood supply from </a:t>
            </a:r>
            <a:r>
              <a:rPr lang="en-US" b="1" dirty="0">
                <a:solidFill>
                  <a:srgbClr val="7030A0"/>
                </a:solidFill>
              </a:rPr>
              <a:t>sup and </a:t>
            </a:r>
            <a:r>
              <a:rPr lang="en-US" b="1" dirty="0" err="1">
                <a:solidFill>
                  <a:srgbClr val="7030A0"/>
                </a:solidFill>
              </a:rPr>
              <a:t>inf</a:t>
            </a:r>
            <a:r>
              <a:rPr lang="en-US" b="1" dirty="0">
                <a:solidFill>
                  <a:srgbClr val="7030A0"/>
                </a:solidFill>
              </a:rPr>
              <a:t> thyroid arteries..</a:t>
            </a:r>
            <a:r>
              <a:rPr lang="en-US" b="1" dirty="0"/>
              <a:t>branches from </a:t>
            </a:r>
            <a:r>
              <a:rPr lang="en-US" b="1" dirty="0" smtClean="0"/>
              <a:t>??</a:t>
            </a:r>
          </a:p>
          <a:p>
            <a:pPr algn="l">
              <a:buNone/>
            </a:pPr>
            <a:r>
              <a:rPr lang="en-US" b="1" dirty="0" err="1" smtClean="0">
                <a:solidFill>
                  <a:srgbClr val="002060"/>
                </a:solidFill>
              </a:rPr>
              <a:t>Venouse</a:t>
            </a:r>
            <a:r>
              <a:rPr lang="en-US" b="1" dirty="0" smtClean="0">
                <a:solidFill>
                  <a:srgbClr val="002060"/>
                </a:solidFill>
              </a:rPr>
              <a:t> return ;</a:t>
            </a:r>
            <a:r>
              <a:rPr lang="en-US" b="1" dirty="0" smtClean="0"/>
              <a:t> </a:t>
            </a:r>
          </a:p>
          <a:p>
            <a:pPr algn="l">
              <a:buNone/>
            </a:pPr>
            <a:r>
              <a:rPr lang="en-US" b="1" dirty="0" smtClean="0"/>
              <a:t>Internal jugular vein</a:t>
            </a:r>
          </a:p>
          <a:p>
            <a:pPr algn="l">
              <a:buNone/>
            </a:pPr>
            <a:r>
              <a:rPr lang="en-US" b="1" dirty="0" err="1" smtClean="0"/>
              <a:t>Brachiocephalic</a:t>
            </a:r>
            <a:r>
              <a:rPr lang="en-US" b="1" dirty="0" smtClean="0"/>
              <a:t> vein</a:t>
            </a:r>
            <a:endParaRPr lang="en-US" dirty="0"/>
          </a:p>
          <a:p>
            <a:pPr algn="l">
              <a:buNone/>
            </a:pPr>
            <a:endParaRPr lang="ar-YE" dirty="0"/>
          </a:p>
        </p:txBody>
      </p:sp>
    </p:spTree>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4" presetClass="entr" presetSubtype="0" accel="10000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3"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4"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additive="base">
                                        <p:cTn id="3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err="1" smtClean="0">
                <a:solidFill>
                  <a:srgbClr val="FF0000"/>
                </a:solidFill>
              </a:rPr>
              <a:t>Thyrotoxicosis</a:t>
            </a:r>
            <a:r>
              <a:rPr lang="en-US" b="1" dirty="0" smtClean="0">
                <a:solidFill>
                  <a:srgbClr val="FF0000"/>
                </a:solidFill>
              </a:rPr>
              <a:t/>
            </a:r>
            <a:br>
              <a:rPr lang="en-US" b="1" dirty="0" smtClean="0">
                <a:solidFill>
                  <a:srgbClr val="FF0000"/>
                </a:solidFill>
              </a:rPr>
            </a:br>
            <a:endParaRPr lang="ar-SA" b="1" dirty="0">
              <a:solidFill>
                <a:srgbClr val="FF0000"/>
              </a:solidFill>
            </a:endParaRPr>
          </a:p>
        </p:txBody>
      </p:sp>
      <p:sp>
        <p:nvSpPr>
          <p:cNvPr id="3" name="عنصر نائب للمحتوى 2"/>
          <p:cNvSpPr>
            <a:spLocks noGrp="1"/>
          </p:cNvSpPr>
          <p:nvPr>
            <p:ph sz="quarter" idx="1"/>
          </p:nvPr>
        </p:nvSpPr>
        <p:spPr/>
        <p:txBody>
          <a:bodyPr>
            <a:normAutofit/>
          </a:bodyPr>
          <a:lstStyle/>
          <a:p>
            <a:pPr algn="l">
              <a:buNone/>
            </a:pPr>
            <a:r>
              <a:rPr lang="en-US" dirty="0" smtClean="0"/>
              <a:t>The clinical manifestations </a:t>
            </a:r>
            <a:r>
              <a:rPr lang="en-US" b="1" dirty="0" smtClean="0">
                <a:solidFill>
                  <a:srgbClr val="7030A0"/>
                </a:solidFill>
              </a:rPr>
              <a:t>DUE TTO </a:t>
            </a:r>
            <a:r>
              <a:rPr lang="en-US" dirty="0" smtClean="0"/>
              <a:t>increase thyroid H.. It is important to </a:t>
            </a:r>
            <a:r>
              <a:rPr lang="en-US" b="1" dirty="0" smtClean="0">
                <a:solidFill>
                  <a:srgbClr val="7030A0"/>
                </a:solidFill>
              </a:rPr>
              <a:t>distinguish</a:t>
            </a:r>
            <a:r>
              <a:rPr lang="en-US" dirty="0" smtClean="0"/>
              <a:t> disorders such as Graves’ disease and toxic nodular goiters that result from increased production of thyroid hormone from those disorders that lead to a release of stored hormone from injury to the thyroid gland (</a:t>
            </a:r>
            <a:r>
              <a:rPr lang="en-US" dirty="0" err="1" smtClean="0"/>
              <a:t>thyroiditis</a:t>
            </a:r>
            <a:r>
              <a:rPr lang="en-US" dirty="0" smtClean="0"/>
              <a:t>) or from other non thyroid gland–related conditions. </a:t>
            </a:r>
            <a:r>
              <a:rPr lang="en-US" b="1" dirty="0" smtClean="0">
                <a:solidFill>
                  <a:srgbClr val="7030A0"/>
                </a:solidFill>
              </a:rPr>
              <a:t>The former </a:t>
            </a:r>
            <a:r>
              <a:rPr lang="en-US" dirty="0" smtClean="0"/>
              <a:t>disorders lead to an </a:t>
            </a:r>
            <a:r>
              <a:rPr lang="en-US" b="1" dirty="0" smtClean="0">
                <a:solidFill>
                  <a:srgbClr val="7030A0"/>
                </a:solidFill>
              </a:rPr>
              <a:t>increase in RAI uptake </a:t>
            </a:r>
            <a:r>
              <a:rPr lang="en-US" dirty="0" smtClean="0"/>
              <a:t>(RAIU), whereas the latter group is characterized </a:t>
            </a:r>
            <a:r>
              <a:rPr lang="en-US" dirty="0" smtClean="0">
                <a:solidFill>
                  <a:srgbClr val="FF0000"/>
                </a:solidFill>
              </a:rPr>
              <a:t>by low RAIU</a:t>
            </a:r>
            <a:r>
              <a:rPr lang="en-US" dirty="0" smtClean="0"/>
              <a:t>.. </a:t>
            </a:r>
          </a:p>
          <a:p>
            <a:endParaRPr lang="ar-SA" dirty="0"/>
          </a:p>
        </p:txBody>
      </p:sp>
    </p:spTree>
  </p:cSld>
  <p:clrMapOvr>
    <a:masterClrMapping/>
  </p:clrMapOvr>
  <p:transition spd="slow">
    <p:wedg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latin typeface="Copperplate Gothic Bold" pitchFamily="34" charset="0"/>
              </a:rPr>
              <a:t/>
            </a:r>
            <a:br>
              <a:rPr lang="en-US" dirty="0" smtClean="0">
                <a:solidFill>
                  <a:srgbClr val="FF0000"/>
                </a:solidFill>
                <a:latin typeface="Copperplate Gothic Bold" pitchFamily="34" charset="0"/>
              </a:rPr>
            </a:br>
            <a:r>
              <a:rPr lang="en-US" b="1" dirty="0" smtClean="0">
                <a:solidFill>
                  <a:srgbClr val="FF0000"/>
                </a:solidFill>
              </a:rPr>
              <a:t>Clinical type</a:t>
            </a:r>
            <a:endParaRPr lang="ar-YE" dirty="0"/>
          </a:p>
        </p:txBody>
      </p:sp>
      <p:sp>
        <p:nvSpPr>
          <p:cNvPr id="3" name="Content Placeholder 2"/>
          <p:cNvSpPr>
            <a:spLocks noGrp="1"/>
          </p:cNvSpPr>
          <p:nvPr>
            <p:ph sz="quarter" idx="1"/>
          </p:nvPr>
        </p:nvSpPr>
        <p:spPr>
          <a:xfrm>
            <a:off x="323528" y="1556792"/>
            <a:ext cx="8503920" cy="4572000"/>
          </a:xfrm>
        </p:spPr>
        <p:txBody>
          <a:bodyPr>
            <a:normAutofit/>
          </a:bodyPr>
          <a:lstStyle/>
          <a:p>
            <a:pPr algn="l">
              <a:buNone/>
            </a:pPr>
            <a:r>
              <a:rPr lang="en-US" b="1" dirty="0" smtClean="0"/>
              <a:t> </a:t>
            </a:r>
            <a:r>
              <a:rPr lang="en-US" b="1" dirty="0" smtClean="0">
                <a:solidFill>
                  <a:srgbClr val="FF0000"/>
                </a:solidFill>
              </a:rPr>
              <a:t> </a:t>
            </a:r>
            <a:endParaRPr lang="en-US" dirty="0" smtClean="0">
              <a:solidFill>
                <a:srgbClr val="FF0000"/>
              </a:solidFill>
            </a:endParaRPr>
          </a:p>
          <a:p>
            <a:pPr algn="l">
              <a:buNone/>
            </a:pPr>
            <a:r>
              <a:rPr lang="en-US" b="1" dirty="0" smtClean="0"/>
              <a:t>1- </a:t>
            </a:r>
            <a:r>
              <a:rPr lang="en-US" b="1" dirty="0" err="1" smtClean="0">
                <a:solidFill>
                  <a:srgbClr val="0070C0"/>
                </a:solidFill>
              </a:rPr>
              <a:t>difuse</a:t>
            </a:r>
            <a:r>
              <a:rPr lang="en-US" b="1" dirty="0" smtClean="0">
                <a:solidFill>
                  <a:srgbClr val="0070C0"/>
                </a:solidFill>
              </a:rPr>
              <a:t> toxic goiter- </a:t>
            </a:r>
            <a:r>
              <a:rPr lang="en-US" b="1" dirty="0" smtClean="0"/>
              <a:t>Graves ds mostly occur in women  called 1* thyrotoxicosis associated with </a:t>
            </a:r>
            <a:r>
              <a:rPr lang="en-US" b="1" dirty="0" smtClean="0">
                <a:solidFill>
                  <a:schemeClr val="accent1"/>
                </a:solidFill>
              </a:rPr>
              <a:t>eye signs  </a:t>
            </a:r>
            <a:r>
              <a:rPr lang="en-US" b="1" dirty="0" smtClean="0"/>
              <a:t>50%</a:t>
            </a:r>
            <a:r>
              <a:rPr lang="en-US" b="1" dirty="0" smtClean="0">
                <a:solidFill>
                  <a:schemeClr val="accent1"/>
                </a:solidFill>
              </a:rPr>
              <a:t> </a:t>
            </a:r>
            <a:r>
              <a:rPr lang="en-US" b="1" dirty="0" smtClean="0"/>
              <a:t>of cases has family history of autoimmune endocrine ds . its due to abnormal thyroid stimulating  antibodies that bind to TSH receptors site and produced prolong effect  </a:t>
            </a:r>
            <a:endParaRPr lang="en-US" dirty="0" smtClean="0"/>
          </a:p>
          <a:p>
            <a:pPr algn="l">
              <a:buNone/>
            </a:pPr>
            <a:r>
              <a:rPr lang="en-US" b="1" dirty="0" smtClean="0"/>
              <a:t> </a:t>
            </a:r>
            <a:endParaRPr lang="ar-YE" dirty="0"/>
          </a:p>
        </p:txBody>
      </p:sp>
    </p:spTree>
  </p:cSld>
  <p:clrMapOvr>
    <a:masterClrMapping/>
  </p:clrMapOvr>
  <mc:AlternateContent xmlns:mc="http://schemas.openxmlformats.org/markup-compatibility/2006">
    <mc:Choice xmlns:p14="http://schemas.microsoft.com/office/powerpoint/2010/main" xmlns=""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pPr algn="l" rtl="0">
              <a:buNone/>
            </a:pPr>
            <a:r>
              <a:rPr lang="en-US" b="1" dirty="0" smtClean="0"/>
              <a:t>It is an autoimmune disease with a strong familial predisposition, </a:t>
            </a:r>
            <a:r>
              <a:rPr lang="en-US" b="1" dirty="0" smtClean="0">
                <a:solidFill>
                  <a:srgbClr val="7030A0"/>
                </a:solidFill>
              </a:rPr>
              <a:t>female preponderance (5:1), </a:t>
            </a:r>
            <a:r>
              <a:rPr lang="en-US" b="1" dirty="0" smtClean="0"/>
              <a:t>and peak incidence between the ages of </a:t>
            </a:r>
            <a:r>
              <a:rPr lang="en-US" b="1" dirty="0" smtClean="0">
                <a:solidFill>
                  <a:srgbClr val="7030A0"/>
                </a:solidFill>
              </a:rPr>
              <a:t>40 and 60 </a:t>
            </a:r>
            <a:r>
              <a:rPr lang="en-US" b="1" dirty="0" smtClean="0"/>
              <a:t>years. Graves’ disease is characterized by </a:t>
            </a:r>
            <a:r>
              <a:rPr lang="en-US" b="1" dirty="0" err="1" smtClean="0"/>
              <a:t>thyrotoxicosis</a:t>
            </a:r>
            <a:r>
              <a:rPr lang="en-US" b="1" dirty="0" smtClean="0"/>
              <a:t>, diffuse goiter, and </a:t>
            </a:r>
            <a:r>
              <a:rPr lang="en-US" b="1" dirty="0" err="1" smtClean="0">
                <a:solidFill>
                  <a:srgbClr val="7030A0"/>
                </a:solidFill>
              </a:rPr>
              <a:t>extrathyroidal</a:t>
            </a:r>
            <a:r>
              <a:rPr lang="en-US" b="1" dirty="0" smtClean="0"/>
              <a:t> conditions including </a:t>
            </a:r>
            <a:r>
              <a:rPr lang="en-US" b="1" dirty="0" err="1" smtClean="0"/>
              <a:t>ophthalmopathy</a:t>
            </a:r>
            <a:r>
              <a:rPr lang="en-US" b="1" dirty="0" smtClean="0"/>
              <a:t>, </a:t>
            </a:r>
            <a:r>
              <a:rPr lang="en-US" b="1" dirty="0" err="1" smtClean="0"/>
              <a:t>dermopathy</a:t>
            </a:r>
            <a:r>
              <a:rPr lang="en-US" b="1" dirty="0" smtClean="0"/>
              <a:t> (</a:t>
            </a:r>
            <a:r>
              <a:rPr lang="en-US" b="1" dirty="0" err="1" smtClean="0"/>
              <a:t>pretibial</a:t>
            </a:r>
            <a:r>
              <a:rPr lang="en-US" b="1" dirty="0" smtClean="0"/>
              <a:t> </a:t>
            </a:r>
            <a:r>
              <a:rPr lang="en-US" b="1" dirty="0" err="1" smtClean="0"/>
              <a:t>myxedema</a:t>
            </a:r>
            <a:r>
              <a:rPr lang="en-US" b="1" dirty="0" smtClean="0"/>
              <a:t>), thyroid </a:t>
            </a:r>
            <a:r>
              <a:rPr lang="en-US" b="1" dirty="0" err="1" smtClean="0"/>
              <a:t>acropachy</a:t>
            </a:r>
            <a:r>
              <a:rPr lang="en-US" b="1" dirty="0" smtClean="0"/>
              <a:t>, </a:t>
            </a:r>
            <a:r>
              <a:rPr lang="en-US" b="1" dirty="0" err="1" smtClean="0"/>
              <a:t>gynecomastia</a:t>
            </a:r>
            <a:r>
              <a:rPr lang="en-US" b="1" dirty="0" smtClean="0"/>
              <a:t>, </a:t>
            </a:r>
            <a:r>
              <a:rPr lang="en-US" b="1" dirty="0" err="1" smtClean="0"/>
              <a:t>andother</a:t>
            </a:r>
            <a:r>
              <a:rPr lang="en-US" b="1" dirty="0" smtClean="0"/>
              <a:t> manifestations</a:t>
            </a:r>
            <a:endParaRPr lang="ar-SA" b="1" dirty="0" smtClean="0"/>
          </a:p>
          <a:p>
            <a:pPr algn="l" rtl="0">
              <a:buNone/>
            </a:pPr>
            <a:endParaRPr lang="en-US" b="1" dirty="0" smtClean="0"/>
          </a:p>
        </p:txBody>
      </p:sp>
    </p:spTree>
  </p:cSld>
  <p:clrMapOvr>
    <a:masterClrMapping/>
  </p:clrMapOvr>
  <p:transition spd="slow">
    <p:wedg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pPr algn="l">
              <a:buNone/>
            </a:pPr>
            <a:r>
              <a:rPr lang="en-US" b="1" dirty="0" smtClean="0"/>
              <a:t>It is characterized by deposition of </a:t>
            </a:r>
            <a:r>
              <a:rPr lang="en-US" b="1" dirty="0" err="1" smtClean="0">
                <a:solidFill>
                  <a:srgbClr val="FF0000"/>
                </a:solidFill>
              </a:rPr>
              <a:t>glycosaminoglycans</a:t>
            </a:r>
            <a:r>
              <a:rPr lang="en-US" b="1" dirty="0" smtClean="0"/>
              <a:t>, leading to thickened skin in the </a:t>
            </a:r>
            <a:r>
              <a:rPr lang="en-US" b="1" dirty="0" err="1" smtClean="0"/>
              <a:t>pretibial</a:t>
            </a:r>
            <a:r>
              <a:rPr lang="en-US" b="1" dirty="0" smtClean="0"/>
              <a:t> region and dorsum of the foot .</a:t>
            </a:r>
            <a:endParaRPr lang="ar-SA" b="1" dirty="0"/>
          </a:p>
        </p:txBody>
      </p:sp>
    </p:spTree>
  </p:cSld>
  <p:clrMapOvr>
    <a:masterClrMapping/>
  </p:clrMapOvr>
  <p:transition spd="slow">
    <p:wedg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solidFill>
                  <a:srgbClr val="FF0000"/>
                </a:solidFill>
              </a:rPr>
              <a:t>Diagnostic Tests. </a:t>
            </a:r>
            <a:endParaRPr lang="ar-SA" dirty="0">
              <a:solidFill>
                <a:srgbClr val="FF0000"/>
              </a:solidFill>
            </a:endParaRPr>
          </a:p>
        </p:txBody>
      </p:sp>
      <p:sp>
        <p:nvSpPr>
          <p:cNvPr id="3" name="عنصر نائب للمحتوى 2"/>
          <p:cNvSpPr>
            <a:spLocks noGrp="1"/>
          </p:cNvSpPr>
          <p:nvPr>
            <p:ph sz="quarter" idx="1"/>
          </p:nvPr>
        </p:nvSpPr>
        <p:spPr/>
        <p:txBody>
          <a:bodyPr/>
          <a:lstStyle/>
          <a:p>
            <a:pPr algn="l" rtl="0">
              <a:buNone/>
            </a:pPr>
            <a:r>
              <a:rPr lang="en-US" dirty="0" smtClean="0"/>
              <a:t>The diagnosis of hyperthyroidism is made by a </a:t>
            </a:r>
            <a:r>
              <a:rPr lang="en-US" b="1" dirty="0" smtClean="0">
                <a:solidFill>
                  <a:srgbClr val="7030A0"/>
                </a:solidFill>
              </a:rPr>
              <a:t>suppressed TSH with or without an elevated free T4 or T3 level.</a:t>
            </a:r>
            <a:r>
              <a:rPr lang="en-US" dirty="0" smtClean="0"/>
              <a:t> If eye signs are present, other tests are generally </a:t>
            </a:r>
            <a:r>
              <a:rPr lang="en-US" b="1" dirty="0" err="1" smtClean="0">
                <a:solidFill>
                  <a:srgbClr val="7030A0"/>
                </a:solidFill>
              </a:rPr>
              <a:t>notneeded</a:t>
            </a:r>
            <a:r>
              <a:rPr lang="en-US" b="1" dirty="0" smtClean="0">
                <a:solidFill>
                  <a:srgbClr val="7030A0"/>
                </a:solidFill>
              </a:rPr>
              <a:t>.</a:t>
            </a:r>
            <a:r>
              <a:rPr lang="en-US" dirty="0" smtClean="0"/>
              <a:t> </a:t>
            </a:r>
          </a:p>
          <a:p>
            <a:pPr algn="l">
              <a:buNone/>
            </a:pPr>
            <a:r>
              <a:rPr lang="en-US" dirty="0" smtClean="0"/>
              <a:t>However, in the </a:t>
            </a:r>
            <a:r>
              <a:rPr lang="en-US" b="1" dirty="0" smtClean="0">
                <a:solidFill>
                  <a:srgbClr val="7030A0"/>
                </a:solidFill>
              </a:rPr>
              <a:t>absence of eye findings, an I</a:t>
            </a:r>
            <a:r>
              <a:rPr lang="en-US" b="1" baseline="30000" dirty="0" smtClean="0">
                <a:solidFill>
                  <a:srgbClr val="7030A0"/>
                </a:solidFill>
              </a:rPr>
              <a:t>123</a:t>
            </a:r>
            <a:r>
              <a:rPr lang="en-US" b="1" dirty="0" smtClean="0">
                <a:solidFill>
                  <a:srgbClr val="7030A0"/>
                </a:solidFill>
              </a:rPr>
              <a:t> uptake </a:t>
            </a:r>
            <a:r>
              <a:rPr lang="en-US" dirty="0" smtClean="0"/>
              <a:t>and scan should be performed. An elevated uptake, with a diffusely enlarged gland, confirms the diagnosis of Graves’ disease and helps to differentiate it from other causes of hyperthyroidism.</a:t>
            </a:r>
            <a:endParaRPr lang="ar-SA" dirty="0"/>
          </a:p>
        </p:txBody>
      </p:sp>
    </p:spTree>
  </p:cSld>
  <p:clrMapOvr>
    <a:masterClrMapping/>
  </p:clrMapOvr>
  <p:transition spd="slow">
    <p:wedg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188640"/>
            <a:ext cx="8534400" cy="758952"/>
          </a:xfrm>
        </p:spPr>
        <p:txBody>
          <a:bodyPr>
            <a:normAutofit fontScale="90000"/>
          </a:bodyPr>
          <a:lstStyle/>
          <a:p>
            <a:r>
              <a:rPr lang="en-US" b="1" dirty="0" smtClean="0">
                <a:solidFill>
                  <a:srgbClr val="FF0000"/>
                </a:solidFill>
              </a:rPr>
              <a:t>Treatment of </a:t>
            </a:r>
            <a:r>
              <a:rPr lang="en-US" b="1" dirty="0" err="1" smtClean="0">
                <a:solidFill>
                  <a:srgbClr val="FF0000"/>
                </a:solidFill>
              </a:rPr>
              <a:t>thyrotoxicosis</a:t>
            </a:r>
            <a:r>
              <a:rPr lang="en-US" dirty="0" smtClean="0"/>
              <a:t/>
            </a:r>
            <a:br>
              <a:rPr lang="en-US" dirty="0" smtClean="0"/>
            </a:br>
            <a:endParaRPr lang="ar-SA" dirty="0"/>
          </a:p>
        </p:txBody>
      </p:sp>
      <p:sp>
        <p:nvSpPr>
          <p:cNvPr id="3" name="عنصر نائب للمحتوى 2"/>
          <p:cNvSpPr>
            <a:spLocks noGrp="1"/>
          </p:cNvSpPr>
          <p:nvPr>
            <p:ph sz="quarter" idx="1"/>
          </p:nvPr>
        </p:nvSpPr>
        <p:spPr/>
        <p:txBody>
          <a:bodyPr>
            <a:normAutofit lnSpcReduction="10000"/>
          </a:bodyPr>
          <a:lstStyle/>
          <a:p>
            <a:pPr algn="l">
              <a:buNone/>
            </a:pPr>
            <a:r>
              <a:rPr lang="en-US" dirty="0" smtClean="0">
                <a:solidFill>
                  <a:srgbClr val="FF0000"/>
                </a:solidFill>
              </a:rPr>
              <a:t>1-Antithyroid medications </a:t>
            </a:r>
            <a:r>
              <a:rPr lang="en-US" dirty="0" smtClean="0"/>
              <a:t>generally are administered in </a:t>
            </a:r>
            <a:r>
              <a:rPr lang="en-US" b="1" dirty="0" smtClean="0">
                <a:solidFill>
                  <a:srgbClr val="7030A0"/>
                </a:solidFill>
              </a:rPr>
              <a:t>preparation</a:t>
            </a:r>
            <a:r>
              <a:rPr lang="en-US" dirty="0" smtClean="0"/>
              <a:t> for RAI ablation or surgery.</a:t>
            </a:r>
          </a:p>
          <a:p>
            <a:pPr algn="l">
              <a:buNone/>
            </a:pPr>
            <a:r>
              <a:rPr lang="en-US" dirty="0" smtClean="0"/>
              <a:t>The drugs commonly used are </a:t>
            </a:r>
            <a:r>
              <a:rPr lang="en-US" dirty="0" err="1" smtClean="0">
                <a:solidFill>
                  <a:srgbClr val="7030A0"/>
                </a:solidFill>
              </a:rPr>
              <a:t>propylthiouracil</a:t>
            </a:r>
            <a:r>
              <a:rPr lang="en-US" dirty="0" smtClean="0"/>
              <a:t> (PTU, 100 to 300 mg three times daily) and </a:t>
            </a:r>
            <a:r>
              <a:rPr lang="en-US" dirty="0" err="1" smtClean="0">
                <a:solidFill>
                  <a:srgbClr val="7030A0"/>
                </a:solidFill>
              </a:rPr>
              <a:t>methimazole</a:t>
            </a:r>
            <a:r>
              <a:rPr lang="en-US" dirty="0" smtClean="0"/>
              <a:t> (10 to 30 mg three times daily, then once daily).</a:t>
            </a:r>
          </a:p>
          <a:p>
            <a:pPr algn="l">
              <a:buNone/>
            </a:pPr>
            <a:r>
              <a:rPr lang="en-US" dirty="0" smtClean="0">
                <a:solidFill>
                  <a:srgbClr val="7030A0"/>
                </a:solidFill>
              </a:rPr>
              <a:t>actions of drugs</a:t>
            </a:r>
          </a:p>
          <a:p>
            <a:pPr algn="l">
              <a:buNone/>
            </a:pPr>
            <a:r>
              <a:rPr lang="en-US" dirty="0" smtClean="0">
                <a:solidFill>
                  <a:srgbClr val="7030A0"/>
                </a:solidFill>
              </a:rPr>
              <a:t>PTU …inhibit ..conversion of t4 to t3</a:t>
            </a:r>
          </a:p>
          <a:p>
            <a:pPr algn="l">
              <a:buNone/>
            </a:pPr>
            <a:r>
              <a:rPr lang="en-US" dirty="0" smtClean="0">
                <a:solidFill>
                  <a:srgbClr val="7030A0"/>
                </a:solidFill>
              </a:rPr>
              <a:t>cross the placenta …</a:t>
            </a:r>
            <a:r>
              <a:rPr lang="en-US" dirty="0" err="1" smtClean="0">
                <a:solidFill>
                  <a:srgbClr val="7030A0"/>
                </a:solidFill>
              </a:rPr>
              <a:t>PTUeter</a:t>
            </a:r>
            <a:r>
              <a:rPr lang="en-US" dirty="0" smtClean="0">
                <a:solidFill>
                  <a:srgbClr val="7030A0"/>
                </a:solidFill>
              </a:rPr>
              <a:t> in breast feeding and pregnancy</a:t>
            </a:r>
            <a:endParaRPr lang="ar-SA" dirty="0" smtClean="0">
              <a:solidFill>
                <a:srgbClr val="7030A0"/>
              </a:solidFill>
            </a:endParaRPr>
          </a:p>
          <a:p>
            <a:pPr algn="l">
              <a:buNone/>
            </a:pPr>
            <a:r>
              <a:rPr lang="en-US" dirty="0" smtClean="0">
                <a:solidFill>
                  <a:srgbClr val="7030A0"/>
                </a:solidFill>
              </a:rPr>
              <a:t> </a:t>
            </a:r>
            <a:endParaRPr lang="ar-SA" dirty="0">
              <a:solidFill>
                <a:srgbClr val="7030A0"/>
              </a:solidFill>
            </a:endParaRPr>
          </a:p>
        </p:txBody>
      </p:sp>
    </p:spTree>
  </p:cSld>
  <p:clrMapOvr>
    <a:masterClrMapping/>
  </p:clrMapOvr>
  <p:transition spd="slow">
    <p:wedge/>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solidFill>
                  <a:srgbClr val="FF0000"/>
                </a:solidFill>
              </a:rPr>
              <a:t>Side effects</a:t>
            </a:r>
            <a:r>
              <a:rPr lang="en-US" dirty="0" smtClean="0"/>
              <a:t> </a:t>
            </a:r>
            <a:endParaRPr lang="ar-SA" dirty="0"/>
          </a:p>
        </p:txBody>
      </p:sp>
      <p:sp>
        <p:nvSpPr>
          <p:cNvPr id="3" name="عنصر نائب للمحتوى 2"/>
          <p:cNvSpPr>
            <a:spLocks noGrp="1"/>
          </p:cNvSpPr>
          <p:nvPr>
            <p:ph sz="quarter" idx="1"/>
          </p:nvPr>
        </p:nvSpPr>
        <p:spPr/>
        <p:txBody>
          <a:bodyPr/>
          <a:lstStyle/>
          <a:p>
            <a:pPr algn="l">
              <a:buNone/>
            </a:pPr>
            <a:r>
              <a:rPr lang="en-US" b="1" dirty="0" smtClean="0"/>
              <a:t>of treatment include reversible </a:t>
            </a:r>
            <a:r>
              <a:rPr lang="en-US" b="1" dirty="0" err="1" smtClean="0"/>
              <a:t>granulocytopenia</a:t>
            </a:r>
            <a:r>
              <a:rPr lang="en-US" b="1" dirty="0" smtClean="0"/>
              <a:t>, skin rashes, fever, peripheral neuritis, </a:t>
            </a:r>
            <a:r>
              <a:rPr lang="en-US" b="1" dirty="0" err="1" smtClean="0"/>
              <a:t>polyarteritis</a:t>
            </a:r>
            <a:r>
              <a:rPr lang="en-US" b="1" dirty="0" smtClean="0"/>
              <a:t>, </a:t>
            </a:r>
            <a:r>
              <a:rPr lang="en-US" b="1" dirty="0" err="1" smtClean="0"/>
              <a:t>vasculitis</a:t>
            </a:r>
            <a:r>
              <a:rPr lang="en-US" b="1" dirty="0" smtClean="0"/>
              <a:t>, hepatitis, and, rarely, </a:t>
            </a:r>
            <a:r>
              <a:rPr lang="en-US" b="1" dirty="0" err="1" smtClean="0"/>
              <a:t>agranulocytosis</a:t>
            </a:r>
            <a:r>
              <a:rPr lang="en-US" b="1" dirty="0" smtClean="0"/>
              <a:t> and </a:t>
            </a:r>
            <a:r>
              <a:rPr lang="en-US" b="1" dirty="0" err="1" smtClean="0"/>
              <a:t>aplastic</a:t>
            </a:r>
            <a:r>
              <a:rPr lang="en-US" b="1" dirty="0" smtClean="0"/>
              <a:t> anemia. The dose of </a:t>
            </a:r>
            <a:r>
              <a:rPr lang="en-US" b="1" dirty="0" err="1" smtClean="0"/>
              <a:t>antithyroid</a:t>
            </a:r>
            <a:r>
              <a:rPr lang="en-US" b="1" dirty="0" smtClean="0"/>
              <a:t> medication is titrated as needed in accordance with TSH and T4 levels</a:t>
            </a:r>
            <a:endParaRPr lang="ar-SA" b="1" dirty="0"/>
          </a:p>
        </p:txBody>
      </p:sp>
    </p:spTree>
  </p:cSld>
  <p:clrMapOvr>
    <a:masterClrMapping/>
  </p:clrMapOvr>
  <p:transition spd="slow">
    <p:wedge/>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pPr algn="l">
              <a:buNone/>
            </a:pPr>
            <a:r>
              <a:rPr lang="en-US" dirty="0" smtClean="0"/>
              <a:t>Most patients have improved symptoms </a:t>
            </a:r>
            <a:r>
              <a:rPr lang="en-US" dirty="0" smtClean="0">
                <a:solidFill>
                  <a:srgbClr val="FF0000"/>
                </a:solidFill>
              </a:rPr>
              <a:t>in 2 weeks </a:t>
            </a:r>
            <a:r>
              <a:rPr lang="en-US" dirty="0" smtClean="0"/>
              <a:t>and become </a:t>
            </a:r>
            <a:r>
              <a:rPr lang="en-US" dirty="0" err="1" smtClean="0"/>
              <a:t>euthyroid</a:t>
            </a:r>
            <a:r>
              <a:rPr lang="en-US" dirty="0" smtClean="0"/>
              <a:t> in about6 weeks. Treatment with </a:t>
            </a:r>
            <a:r>
              <a:rPr lang="en-US" dirty="0" err="1" smtClean="0"/>
              <a:t>antithyroid</a:t>
            </a:r>
            <a:r>
              <a:rPr lang="en-US" dirty="0" smtClean="0"/>
              <a:t> medications is associated with a high relapse rate when these drugs are discontinued, </a:t>
            </a:r>
            <a:r>
              <a:rPr lang="en-US" dirty="0" smtClean="0">
                <a:solidFill>
                  <a:srgbClr val="FF0000"/>
                </a:solidFill>
              </a:rPr>
              <a:t>with40% to 80% </a:t>
            </a:r>
            <a:r>
              <a:rPr lang="en-US" dirty="0" smtClean="0"/>
              <a:t>of patients developing recurrent disease after a </a:t>
            </a:r>
            <a:r>
              <a:rPr lang="en-US" dirty="0" smtClean="0">
                <a:solidFill>
                  <a:srgbClr val="FF0000"/>
                </a:solidFill>
              </a:rPr>
              <a:t>1- to 2   year course.</a:t>
            </a:r>
          </a:p>
          <a:p>
            <a:pPr algn="l">
              <a:buNone/>
            </a:pPr>
            <a:r>
              <a:rPr lang="en-US" dirty="0" smtClean="0"/>
              <a:t>β-Blockade should be considered in all patients with symptomatic </a:t>
            </a:r>
            <a:r>
              <a:rPr lang="en-US" dirty="0" err="1" smtClean="0"/>
              <a:t>thyrotoxicosis</a:t>
            </a:r>
            <a:r>
              <a:rPr lang="en-US" dirty="0" smtClean="0"/>
              <a:t> and is recommended for elderly patients</a:t>
            </a:r>
            <a:endParaRPr lang="ar-SA" dirty="0">
              <a:solidFill>
                <a:srgbClr val="FF0000"/>
              </a:solidFill>
            </a:endParaRPr>
          </a:p>
        </p:txBody>
      </p:sp>
    </p:spTree>
  </p:cSld>
  <p:clrMapOvr>
    <a:masterClrMapping/>
  </p:clrMapOvr>
  <p:transition spd="slow">
    <p:wedg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pPr algn="l">
              <a:buNone/>
            </a:pPr>
            <a:r>
              <a:rPr lang="en-US" dirty="0" smtClean="0"/>
              <a:t>, those with coexistent cardiac disease, and patients with resting heart rates &gt;90 </a:t>
            </a:r>
            <a:r>
              <a:rPr lang="en-US" dirty="0" err="1" smtClean="0"/>
              <a:t>bpm</a:t>
            </a:r>
            <a:r>
              <a:rPr lang="en-US" dirty="0" smtClean="0"/>
              <a:t>. These drugs have the added effect of decreasing the peripheral conversion of T4 to T3.</a:t>
            </a:r>
          </a:p>
          <a:p>
            <a:pPr algn="l">
              <a:buNone/>
            </a:pPr>
            <a:r>
              <a:rPr lang="en-US" dirty="0" err="1" smtClean="0">
                <a:solidFill>
                  <a:srgbClr val="FF0000"/>
                </a:solidFill>
              </a:rPr>
              <a:t>Propranolol</a:t>
            </a:r>
            <a:r>
              <a:rPr lang="en-US" dirty="0" smtClean="0"/>
              <a:t> is the most commonly prescribed medication in doses of about </a:t>
            </a:r>
            <a:r>
              <a:rPr lang="en-US" dirty="0" smtClean="0">
                <a:solidFill>
                  <a:srgbClr val="FF0000"/>
                </a:solidFill>
              </a:rPr>
              <a:t>20 to40 </a:t>
            </a:r>
            <a:r>
              <a:rPr lang="en-US" dirty="0" smtClean="0"/>
              <a:t>mg four times </a:t>
            </a:r>
            <a:endParaRPr lang="ar-SA" dirty="0" smtClean="0"/>
          </a:p>
          <a:p>
            <a:pPr algn="l">
              <a:buNone/>
            </a:pPr>
            <a:r>
              <a:rPr lang="en-US" dirty="0" smtClean="0"/>
              <a:t>Daily</a:t>
            </a:r>
          </a:p>
          <a:p>
            <a:pPr algn="l">
              <a:buNone/>
            </a:pPr>
            <a:r>
              <a:rPr lang="en-US" dirty="0" smtClean="0">
                <a:solidFill>
                  <a:srgbClr val="FF0000"/>
                </a:solidFill>
              </a:rPr>
              <a:t>Calcium channel blockers </a:t>
            </a:r>
            <a:r>
              <a:rPr lang="en-US" dirty="0" smtClean="0"/>
              <a:t>IN ASTHMA</a:t>
            </a:r>
            <a:endParaRPr lang="ar-SA" dirty="0"/>
          </a:p>
        </p:txBody>
      </p:sp>
    </p:spTree>
  </p:cSld>
  <p:clrMapOvr>
    <a:masterClrMapping/>
  </p:clrMapOvr>
  <p:transition spd="slow">
    <p:wedge/>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pPr algn="l">
              <a:buNone/>
            </a:pPr>
            <a:r>
              <a:rPr lang="en-US" dirty="0" smtClean="0">
                <a:solidFill>
                  <a:srgbClr val="FF0000"/>
                </a:solidFill>
              </a:rPr>
              <a:t>2-radioactive iodine </a:t>
            </a:r>
            <a:r>
              <a:rPr lang="en-US" dirty="0" smtClean="0"/>
              <a:t>131</a:t>
            </a:r>
            <a:r>
              <a:rPr lang="en-US" dirty="0" smtClean="0">
                <a:solidFill>
                  <a:srgbClr val="FF0000"/>
                </a:solidFill>
              </a:rPr>
              <a:t> …medication till </a:t>
            </a:r>
            <a:r>
              <a:rPr lang="en-US" dirty="0" err="1" smtClean="0">
                <a:solidFill>
                  <a:srgbClr val="FF0000"/>
                </a:solidFill>
              </a:rPr>
              <a:t>euthyroid</a:t>
            </a:r>
            <a:r>
              <a:rPr lang="en-US" dirty="0" smtClean="0">
                <a:solidFill>
                  <a:srgbClr val="FF0000"/>
                </a:solidFill>
              </a:rPr>
              <a:t> then discontinue to peak gland up take I131</a:t>
            </a:r>
          </a:p>
          <a:p>
            <a:pPr algn="l">
              <a:buNone/>
            </a:pPr>
            <a:r>
              <a:rPr lang="en-US" dirty="0" smtClean="0">
                <a:solidFill>
                  <a:srgbClr val="FF0000"/>
                </a:solidFill>
              </a:rPr>
              <a:t>3- iodides may reduce the </a:t>
            </a:r>
            <a:r>
              <a:rPr lang="en-US" dirty="0" err="1" smtClean="0">
                <a:solidFill>
                  <a:srgbClr val="FF0000"/>
                </a:solidFill>
              </a:rPr>
              <a:t>vascularity</a:t>
            </a:r>
            <a:r>
              <a:rPr lang="en-US" dirty="0" smtClean="0">
                <a:solidFill>
                  <a:srgbClr val="FF0000"/>
                </a:solidFill>
              </a:rPr>
              <a:t> of the thyroid</a:t>
            </a:r>
          </a:p>
          <a:p>
            <a:pPr algn="l">
              <a:buNone/>
            </a:pPr>
            <a:r>
              <a:rPr lang="en-US" dirty="0" smtClean="0">
                <a:solidFill>
                  <a:srgbClr val="FF0000"/>
                </a:solidFill>
              </a:rPr>
              <a:t>4-Surgical treatment </a:t>
            </a:r>
          </a:p>
          <a:p>
            <a:pPr algn="l"/>
            <a:r>
              <a:rPr lang="en-US" dirty="0" smtClean="0">
                <a:solidFill>
                  <a:srgbClr val="FF0000"/>
                </a:solidFill>
              </a:rPr>
              <a:t>  </a:t>
            </a:r>
            <a:endParaRPr lang="ar-SA" dirty="0">
              <a:solidFill>
                <a:srgbClr val="FF0000"/>
              </a:solidFill>
            </a:endParaRPr>
          </a:p>
        </p:txBody>
      </p:sp>
    </p:spTree>
  </p:cSld>
  <p:clrMapOvr>
    <a:masterClrMapping/>
  </p:clrMapOvr>
  <p:transition spd="slow">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solidFill>
                  <a:srgbClr val="FF0000"/>
                </a:solidFill>
              </a:rPr>
              <a:t>Pyramidal Lobe</a:t>
            </a:r>
            <a:endParaRPr lang="ar-SA" dirty="0">
              <a:solidFill>
                <a:srgbClr val="FF0000"/>
              </a:solidFill>
            </a:endParaRPr>
          </a:p>
        </p:txBody>
      </p:sp>
      <p:sp>
        <p:nvSpPr>
          <p:cNvPr id="3" name="عنصر نائب للمحتوى 2"/>
          <p:cNvSpPr>
            <a:spLocks noGrp="1"/>
          </p:cNvSpPr>
          <p:nvPr>
            <p:ph sz="quarter" idx="1"/>
          </p:nvPr>
        </p:nvSpPr>
        <p:spPr/>
        <p:txBody>
          <a:bodyPr>
            <a:normAutofit/>
          </a:bodyPr>
          <a:lstStyle/>
          <a:p>
            <a:pPr algn="l" rtl="0">
              <a:buNone/>
            </a:pPr>
            <a:r>
              <a:rPr lang="en-US" b="1" dirty="0" smtClean="0"/>
              <a:t>Normally the </a:t>
            </a:r>
            <a:r>
              <a:rPr lang="en-US" b="1" dirty="0" err="1" smtClean="0"/>
              <a:t>thyroglossal</a:t>
            </a:r>
            <a:r>
              <a:rPr lang="en-US" b="1" dirty="0" smtClean="0"/>
              <a:t> duct atrophies, although it may remain as a fibrous band. </a:t>
            </a:r>
          </a:p>
          <a:p>
            <a:pPr algn="l" rtl="0">
              <a:buNone/>
            </a:pPr>
            <a:r>
              <a:rPr lang="en-US" b="1" dirty="0" smtClean="0">
                <a:solidFill>
                  <a:srgbClr val="FF0000"/>
                </a:solidFill>
              </a:rPr>
              <a:t>In about 50% of </a:t>
            </a:r>
            <a:r>
              <a:rPr lang="en-US" b="1" dirty="0" smtClean="0"/>
              <a:t>individuals, (e.g., Graves’ disease, diffuse nodular goiter, or lymphocytic </a:t>
            </a:r>
            <a:r>
              <a:rPr lang="en-US" b="1" dirty="0" err="1" smtClean="0"/>
              <a:t>thyroiditis</a:t>
            </a:r>
            <a:r>
              <a:rPr lang="en-US" b="1" dirty="0" smtClean="0"/>
              <a:t>), the pyramidal lobe usually </a:t>
            </a:r>
            <a:r>
              <a:rPr lang="en-US" b="1" dirty="0" smtClean="0">
                <a:solidFill>
                  <a:srgbClr val="FF0000"/>
                </a:solidFill>
              </a:rPr>
              <a:t>is enlarged and palpable</a:t>
            </a:r>
            <a:r>
              <a:rPr lang="en-US" b="1" dirty="0" smtClean="0"/>
              <a:t>.</a:t>
            </a:r>
          </a:p>
          <a:p>
            <a:pPr rtl="0"/>
            <a:r>
              <a:rPr lang="en-US" dirty="0" smtClean="0"/>
              <a:t> </a:t>
            </a:r>
            <a:endParaRPr lang="en-US"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normAutofit lnSpcReduction="10000"/>
          </a:bodyPr>
          <a:lstStyle/>
          <a:p>
            <a:pPr algn="l">
              <a:buNone/>
            </a:pPr>
            <a:r>
              <a:rPr lang="en-US" b="1" dirty="0"/>
              <a:t>2- </a:t>
            </a:r>
            <a:r>
              <a:rPr lang="en-US" b="1" dirty="0">
                <a:solidFill>
                  <a:srgbClr val="0070C0"/>
                </a:solidFill>
              </a:rPr>
              <a:t>toxic nodular goiter—due </a:t>
            </a:r>
            <a:r>
              <a:rPr lang="en-US" b="1" dirty="0"/>
              <a:t>to prolong </a:t>
            </a:r>
            <a:r>
              <a:rPr lang="en-US" b="1" dirty="0" smtClean="0"/>
              <a:t>standing </a:t>
            </a:r>
            <a:r>
              <a:rPr lang="en-US" b="1" dirty="0"/>
              <a:t>of simple nodular goiter  her called </a:t>
            </a:r>
            <a:r>
              <a:rPr lang="en-US" b="1" dirty="0">
                <a:solidFill>
                  <a:schemeClr val="accent1"/>
                </a:solidFill>
              </a:rPr>
              <a:t>2* thyrotoxicosis  </a:t>
            </a:r>
            <a:r>
              <a:rPr lang="en-US" b="1" dirty="0" smtClean="0"/>
              <a:t>rarely </a:t>
            </a:r>
            <a:r>
              <a:rPr lang="en-US" b="1" dirty="0"/>
              <a:t>associated with eye signs  .</a:t>
            </a:r>
            <a:endParaRPr lang="en-US" dirty="0"/>
          </a:p>
          <a:p>
            <a:pPr algn="l">
              <a:buNone/>
            </a:pPr>
            <a:r>
              <a:rPr lang="en-US" b="1" dirty="0"/>
              <a:t>  3- </a:t>
            </a:r>
            <a:r>
              <a:rPr lang="en-US" b="1" dirty="0">
                <a:solidFill>
                  <a:srgbClr val="0070C0"/>
                </a:solidFill>
              </a:rPr>
              <a:t>toxic nodule  </a:t>
            </a:r>
            <a:r>
              <a:rPr lang="en-US" b="1" dirty="0"/>
              <a:t>solitary overactive nodule which may be part of </a:t>
            </a:r>
            <a:r>
              <a:rPr lang="en-US" b="1" dirty="0" smtClean="0"/>
              <a:t>generalized </a:t>
            </a:r>
            <a:r>
              <a:rPr lang="en-US" b="1" dirty="0"/>
              <a:t>nodularity or </a:t>
            </a:r>
            <a:r>
              <a:rPr lang="en-US" b="1" dirty="0" smtClean="0"/>
              <a:t>a true </a:t>
            </a:r>
            <a:r>
              <a:rPr lang="en-US" b="1" dirty="0"/>
              <a:t>toxic adenoma ,the normal thyroid tissue surrounding the nodule is suppressed and in active </a:t>
            </a:r>
            <a:endParaRPr lang="en-US" dirty="0"/>
          </a:p>
          <a:p>
            <a:pPr algn="l">
              <a:buNone/>
            </a:pPr>
            <a:r>
              <a:rPr lang="en-US" b="1" dirty="0"/>
              <a:t> 4- </a:t>
            </a:r>
            <a:r>
              <a:rPr lang="en-US" b="1" dirty="0">
                <a:solidFill>
                  <a:srgbClr val="0070C0"/>
                </a:solidFill>
              </a:rPr>
              <a:t>hyperthyroidism </a:t>
            </a:r>
            <a:r>
              <a:rPr lang="en-US" b="1" dirty="0"/>
              <a:t>due to rare cases as in neonatal thyrotoxicosis  and 2*carcinoma </a:t>
            </a:r>
            <a:endParaRPr lang="en-US" dirty="0"/>
          </a:p>
          <a:p>
            <a:endParaRPr lang="ar-YE" dirty="0"/>
          </a:p>
          <a:p>
            <a:endParaRPr lang="ar-IQ" dirty="0"/>
          </a:p>
        </p:txBody>
      </p:sp>
    </p:spTree>
    <p:extLst>
      <p:ext uri="{BB962C8B-B14F-4D97-AF65-F5344CB8AC3E}">
        <p14:creationId xmlns:p14="http://schemas.microsoft.com/office/powerpoint/2010/main" xmlns="" val="3075536338"/>
      </p:ext>
    </p:extLst>
  </p:cSld>
  <p:clrMapOvr>
    <a:masterClrMapping/>
  </p:clrMapOvr>
  <p:transition spd="slow">
    <p:wedge/>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sz="quarter" idx="1"/>
          </p:nvPr>
        </p:nvSpPr>
        <p:spPr/>
        <p:txBody>
          <a:bodyPr>
            <a:normAutofit fontScale="77500" lnSpcReduction="20000"/>
          </a:bodyPr>
          <a:lstStyle/>
          <a:p>
            <a:pPr algn="l">
              <a:buNone/>
            </a:pPr>
            <a:r>
              <a:rPr lang="en-US" b="1" dirty="0" smtClean="0">
                <a:solidFill>
                  <a:srgbClr val="FF0000"/>
                </a:solidFill>
                <a:latin typeface="Copperplate Gothic Bold" pitchFamily="34" charset="0"/>
              </a:rPr>
              <a:t>Symptoms ---</a:t>
            </a:r>
            <a:endParaRPr lang="en-US" dirty="0" smtClean="0">
              <a:solidFill>
                <a:srgbClr val="FF0000"/>
              </a:solidFill>
              <a:latin typeface="Copperplate Gothic Bold" pitchFamily="34" charset="0"/>
            </a:endParaRPr>
          </a:p>
          <a:p>
            <a:pPr algn="l">
              <a:buNone/>
            </a:pPr>
            <a:r>
              <a:rPr lang="en-US" b="1" dirty="0" smtClean="0"/>
              <a:t>Tiredness, heat intolerance ,wt loss, increase appetite, palpitation</a:t>
            </a:r>
            <a:endParaRPr lang="en-US" dirty="0" smtClean="0"/>
          </a:p>
          <a:p>
            <a:pPr algn="l">
              <a:buNone/>
            </a:pPr>
            <a:r>
              <a:rPr lang="en-US" b="1" dirty="0" smtClean="0">
                <a:solidFill>
                  <a:srgbClr val="FF0000"/>
                </a:solidFill>
                <a:latin typeface="Copperplate Gothic Bold" pitchFamily="34" charset="0"/>
              </a:rPr>
              <a:t>Signs----</a:t>
            </a:r>
            <a:endParaRPr lang="en-US" dirty="0" smtClean="0">
              <a:solidFill>
                <a:srgbClr val="FF0000"/>
              </a:solidFill>
              <a:latin typeface="Copperplate Gothic Bold" pitchFamily="34" charset="0"/>
            </a:endParaRPr>
          </a:p>
          <a:p>
            <a:pPr algn="l">
              <a:buNone/>
            </a:pPr>
            <a:r>
              <a:rPr lang="en-US" b="1" dirty="0" smtClean="0"/>
              <a:t>Tachycardia, hot moist palm, exophthalmos, lid lag/led retraction agitation, goiter &amp;bruit</a:t>
            </a:r>
            <a:endParaRPr lang="en-US" dirty="0" smtClean="0"/>
          </a:p>
          <a:p>
            <a:pPr algn="l">
              <a:buNone/>
            </a:pPr>
            <a:r>
              <a:rPr lang="en-US" b="1" dirty="0" smtClean="0"/>
              <a:t> </a:t>
            </a:r>
            <a:endParaRPr lang="en-US" dirty="0" smtClean="0"/>
          </a:p>
          <a:p>
            <a:pPr algn="l">
              <a:buNone/>
            </a:pPr>
            <a:r>
              <a:rPr lang="en-US" b="1" dirty="0" smtClean="0">
                <a:solidFill>
                  <a:schemeClr val="accent1"/>
                </a:solidFill>
              </a:rPr>
              <a:t>What are the different between 1* and 2* thyrotoxicosis? </a:t>
            </a:r>
            <a:r>
              <a:rPr lang="en-US" b="1" dirty="0" smtClean="0"/>
              <a:t>In 1*</a:t>
            </a:r>
            <a:endParaRPr lang="en-US" dirty="0" smtClean="0"/>
          </a:p>
          <a:p>
            <a:pPr algn="l">
              <a:buNone/>
            </a:pPr>
            <a:r>
              <a:rPr lang="en-US" b="1" dirty="0" smtClean="0"/>
              <a:t>Goiter diffuse  and vascular ,the onset is abrupt, hyperthyroidism is more sever, eye signs is sever but cardiac  failure is rare</a:t>
            </a:r>
            <a:endParaRPr lang="en-US" dirty="0" smtClean="0"/>
          </a:p>
          <a:p>
            <a:pPr algn="l">
              <a:buNone/>
            </a:pPr>
            <a:r>
              <a:rPr lang="en-US" b="1" dirty="0" smtClean="0"/>
              <a:t>Cardiac rhythm </a:t>
            </a:r>
            <a:endParaRPr lang="en-US" dirty="0" smtClean="0"/>
          </a:p>
          <a:p>
            <a:pPr algn="l">
              <a:buNone/>
            </a:pPr>
            <a:r>
              <a:rPr lang="en-US" b="1" dirty="0" smtClean="0">
                <a:solidFill>
                  <a:schemeClr val="accent1"/>
                </a:solidFill>
              </a:rPr>
              <a:t>Fast heart rate </a:t>
            </a:r>
            <a:r>
              <a:rPr lang="en-US" b="1" dirty="0" smtClean="0"/>
              <a:t>which persist during sleep its characteristic of thyrotoxicosis. </a:t>
            </a:r>
            <a:endParaRPr lang="ar-YE" dirty="0"/>
          </a:p>
        </p:txBody>
      </p:sp>
    </p:spTree>
  </p:cSld>
  <p:clrMapOvr>
    <a:masterClrMapping/>
  </p:clrMapOvr>
  <mc:AlternateContent xmlns:mc="http://schemas.openxmlformats.org/markup-compatibility/2006">
    <mc:Choice xmlns:p14="http://schemas.microsoft.com/office/powerpoint/2010/main" xmlns="" Requires="p14">
      <p:transition spd="slow" p14:dur="2000">
        <p14:ferris dir="r"/>
      </p:transition>
    </mc:Choice>
    <mc:Fallback>
      <p:transition spd="slow">
        <p:fade/>
      </p:transition>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1026" name="Picture 2" descr="D:\ملفات\Lectures\exam pict 2\2F.jpg"/>
          <p:cNvPicPr>
            <a:picLocks noGrp="1" noChangeAspect="1" noChangeArrowheads="1"/>
          </p:cNvPicPr>
          <p:nvPr>
            <p:ph sz="quarter" idx="1"/>
          </p:nvPr>
        </p:nvPicPr>
        <p:blipFill>
          <a:blip r:embed="rId2" cstate="print"/>
          <a:srcRect/>
          <a:stretch>
            <a:fillRect/>
          </a:stretch>
        </p:blipFill>
        <p:spPr bwMode="auto">
          <a:xfrm>
            <a:off x="1071539" y="1785926"/>
            <a:ext cx="7215238" cy="4214842"/>
          </a:xfrm>
          <a:prstGeom prst="rect">
            <a:avLst/>
          </a:prstGeom>
          <a:noFill/>
        </p:spPr>
      </p:pic>
    </p:spTree>
  </p:cSld>
  <p:clrMapOvr>
    <a:masterClrMapping/>
  </p:clrMapOvr>
  <p:transition spd="slow">
    <p:wedge/>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sz="quarter" idx="1"/>
          </p:nvPr>
        </p:nvSpPr>
        <p:spPr/>
        <p:txBody>
          <a:bodyPr>
            <a:normAutofit fontScale="92500" lnSpcReduction="20000"/>
          </a:bodyPr>
          <a:lstStyle/>
          <a:p>
            <a:pPr algn="l">
              <a:buNone/>
            </a:pPr>
            <a:r>
              <a:rPr lang="en-US" b="1" dirty="0" smtClean="0">
                <a:solidFill>
                  <a:srgbClr val="FF0000"/>
                </a:solidFill>
              </a:rPr>
              <a:t>Stages of development of </a:t>
            </a:r>
            <a:r>
              <a:rPr lang="en-US" b="1" dirty="0" err="1" smtClean="0">
                <a:solidFill>
                  <a:srgbClr val="FF0000"/>
                </a:solidFill>
              </a:rPr>
              <a:t>thyrotoxic</a:t>
            </a:r>
            <a:r>
              <a:rPr lang="en-US" b="1" dirty="0" smtClean="0">
                <a:solidFill>
                  <a:srgbClr val="FF0000"/>
                </a:solidFill>
              </a:rPr>
              <a:t>  </a:t>
            </a:r>
            <a:r>
              <a:rPr lang="en-US" b="1" dirty="0" err="1" smtClean="0">
                <a:solidFill>
                  <a:srgbClr val="FF0000"/>
                </a:solidFill>
              </a:rPr>
              <a:t>arrythemia</a:t>
            </a:r>
            <a:r>
              <a:rPr lang="en-US" b="1" dirty="0" smtClean="0">
                <a:solidFill>
                  <a:srgbClr val="FF0000"/>
                </a:solidFill>
              </a:rPr>
              <a:t> </a:t>
            </a:r>
            <a:r>
              <a:rPr lang="en-US" b="1" dirty="0" smtClean="0"/>
              <a:t>are</a:t>
            </a:r>
            <a:endParaRPr lang="en-US" dirty="0" smtClean="0"/>
          </a:p>
          <a:p>
            <a:pPr algn="l">
              <a:buNone/>
            </a:pPr>
            <a:r>
              <a:rPr lang="en-US" b="1" dirty="0" smtClean="0"/>
              <a:t>1- multiple extra </a:t>
            </a:r>
            <a:r>
              <a:rPr lang="en-US" b="1" dirty="0" err="1" smtClean="0"/>
              <a:t>systol</a:t>
            </a:r>
            <a:r>
              <a:rPr lang="en-US" b="1" dirty="0" smtClean="0"/>
              <a:t>  2- paroxysmal tachycardia 3- paroxysmal AF 4- persistence  AF</a:t>
            </a:r>
            <a:endParaRPr lang="en-US" dirty="0" smtClean="0"/>
          </a:p>
          <a:p>
            <a:pPr algn="l">
              <a:buNone/>
            </a:pPr>
            <a:r>
              <a:rPr lang="en-US" b="1" dirty="0" smtClean="0">
                <a:solidFill>
                  <a:schemeClr val="accent1"/>
                </a:solidFill>
              </a:rPr>
              <a:t>Eye signs</a:t>
            </a:r>
            <a:endParaRPr lang="en-US" dirty="0" smtClean="0">
              <a:solidFill>
                <a:schemeClr val="accent1"/>
              </a:solidFill>
            </a:endParaRPr>
          </a:p>
          <a:p>
            <a:pPr algn="l">
              <a:buNone/>
            </a:pPr>
            <a:r>
              <a:rPr lang="en-US" b="1" dirty="0" smtClean="0"/>
              <a:t>1- exophthalmos which may be unilateral    </a:t>
            </a:r>
            <a:r>
              <a:rPr lang="en-US" b="1" dirty="0" smtClean="0">
                <a:solidFill>
                  <a:schemeClr val="accent1"/>
                </a:solidFill>
              </a:rPr>
              <a:t>.defined exophthalmos </a:t>
            </a:r>
            <a:r>
              <a:rPr lang="en-US" b="1" dirty="0" smtClean="0"/>
              <a:t>?   2- lid lag and lid retraction ( </a:t>
            </a:r>
            <a:r>
              <a:rPr lang="en-US" b="1" dirty="0" err="1" smtClean="0"/>
              <a:t>levetor</a:t>
            </a:r>
            <a:r>
              <a:rPr lang="en-US" b="1" dirty="0" smtClean="0"/>
              <a:t> </a:t>
            </a:r>
            <a:r>
              <a:rPr lang="en-US" b="1" dirty="0" err="1" smtClean="0"/>
              <a:t>palpebrae</a:t>
            </a:r>
            <a:r>
              <a:rPr lang="en-US" b="1" dirty="0" smtClean="0"/>
              <a:t> </a:t>
            </a:r>
            <a:r>
              <a:rPr lang="en-US" b="1" dirty="0" err="1" smtClean="0"/>
              <a:t>superioris</a:t>
            </a:r>
            <a:r>
              <a:rPr lang="en-US" b="1" dirty="0" smtClean="0"/>
              <a:t> partly  </a:t>
            </a:r>
            <a:r>
              <a:rPr lang="en-US" b="1" dirty="0" err="1" smtClean="0"/>
              <a:t>inervated</a:t>
            </a:r>
            <a:r>
              <a:rPr lang="en-US" b="1" dirty="0" smtClean="0"/>
              <a:t> by sympathetic fibers)</a:t>
            </a:r>
          </a:p>
          <a:p>
            <a:pPr algn="l">
              <a:buNone/>
            </a:pPr>
            <a:r>
              <a:rPr lang="en-US" b="1" dirty="0" smtClean="0"/>
              <a:t>  3- </a:t>
            </a:r>
            <a:r>
              <a:rPr lang="en-US" b="1" dirty="0" err="1" smtClean="0"/>
              <a:t>ophthalmoplagia</a:t>
            </a:r>
            <a:r>
              <a:rPr lang="en-US" b="1" dirty="0" smtClean="0"/>
              <a:t>    and diplopia  (double vision ) 4- </a:t>
            </a:r>
            <a:r>
              <a:rPr lang="en-US" b="1" dirty="0" err="1" smtClean="0"/>
              <a:t>papilledema</a:t>
            </a:r>
            <a:endParaRPr lang="en-US" b="1" dirty="0" smtClean="0"/>
          </a:p>
          <a:p>
            <a:pPr algn="l">
              <a:buNone/>
            </a:pPr>
            <a:r>
              <a:rPr lang="en-US" b="1" dirty="0" smtClean="0"/>
              <a:t>  5- ecchymosis </a:t>
            </a:r>
            <a:endParaRPr lang="ar-YE" dirty="0"/>
          </a:p>
        </p:txBody>
      </p:sp>
    </p:spTree>
  </p:cSld>
  <p:clrMapOvr>
    <a:masterClrMapping/>
  </p:clrMapOvr>
  <p:transition spd="slow">
    <p:randomBar dir="vert"/>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sz="quarter" idx="1"/>
          </p:nvPr>
        </p:nvSpPr>
        <p:spPr/>
        <p:txBody>
          <a:bodyPr>
            <a:normAutofit fontScale="85000" lnSpcReduction="20000"/>
          </a:bodyPr>
          <a:lstStyle/>
          <a:p>
            <a:pPr algn="l">
              <a:buNone/>
            </a:pPr>
            <a:r>
              <a:rPr lang="ar-YE" b="1" dirty="0" smtClean="0"/>
              <a:t> </a:t>
            </a:r>
            <a:endParaRPr lang="en-US" dirty="0" smtClean="0"/>
          </a:p>
          <a:p>
            <a:pPr algn="l">
              <a:buNone/>
            </a:pPr>
            <a:r>
              <a:rPr lang="en-US" b="1" dirty="0" smtClean="0">
                <a:solidFill>
                  <a:srgbClr val="FF0000"/>
                </a:solidFill>
                <a:latin typeface="Copperplate Gothic Bold" pitchFamily="34" charset="0"/>
              </a:rPr>
              <a:t>Surgical treatment</a:t>
            </a:r>
            <a:r>
              <a:rPr lang="en-US" b="1" dirty="0" smtClean="0"/>
              <a:t> </a:t>
            </a:r>
            <a:endParaRPr lang="en-US" dirty="0" smtClean="0"/>
          </a:p>
          <a:p>
            <a:pPr algn="l">
              <a:buNone/>
            </a:pPr>
            <a:r>
              <a:rPr lang="en-US" b="1" dirty="0" smtClean="0"/>
              <a:t>Advantage goiter removed, cure is rapid, cure rate is high </a:t>
            </a:r>
            <a:endParaRPr lang="en-US" dirty="0" smtClean="0"/>
          </a:p>
          <a:p>
            <a:pPr algn="l">
              <a:buNone/>
            </a:pPr>
            <a:r>
              <a:rPr lang="en-US" b="1" dirty="0" smtClean="0"/>
              <a:t>Disadvantage  recurrence of thyrotoxicosis  occur in 5%</a:t>
            </a:r>
            <a:endParaRPr lang="en-US" dirty="0" smtClean="0"/>
          </a:p>
          <a:p>
            <a:pPr algn="l">
              <a:buNone/>
            </a:pPr>
            <a:r>
              <a:rPr lang="en-US" b="1" dirty="0" smtClean="0"/>
              <a:t>Intra and post operative complication</a:t>
            </a:r>
            <a:endParaRPr lang="en-US" dirty="0" smtClean="0"/>
          </a:p>
          <a:p>
            <a:pPr algn="l">
              <a:buNone/>
            </a:pPr>
            <a:r>
              <a:rPr lang="en-US" b="1" dirty="0" smtClean="0">
                <a:solidFill>
                  <a:srgbClr val="FF0000"/>
                </a:solidFill>
              </a:rPr>
              <a:t>Radioiodine</a:t>
            </a:r>
            <a:r>
              <a:rPr lang="en-US" b="1" dirty="0" smtClean="0"/>
              <a:t> </a:t>
            </a:r>
            <a:endParaRPr lang="en-US" dirty="0" smtClean="0"/>
          </a:p>
          <a:p>
            <a:pPr algn="l">
              <a:buNone/>
            </a:pPr>
            <a:r>
              <a:rPr lang="en-US" b="1" dirty="0" smtClean="0"/>
              <a:t>Its destroyed thyroid cells ---</a:t>
            </a:r>
            <a:r>
              <a:rPr lang="en-US" b="1" dirty="0" smtClean="0">
                <a:solidFill>
                  <a:srgbClr val="7030A0"/>
                </a:solidFill>
              </a:rPr>
              <a:t>advantage</a:t>
            </a:r>
            <a:r>
              <a:rPr lang="en-US" b="1" dirty="0" smtClean="0"/>
              <a:t>   no surgery &amp; no prolonged drug therapy</a:t>
            </a:r>
            <a:endParaRPr lang="en-US" dirty="0" smtClean="0"/>
          </a:p>
          <a:p>
            <a:pPr algn="l">
              <a:buNone/>
            </a:pPr>
            <a:r>
              <a:rPr lang="en-US" b="1" dirty="0" err="1" smtClean="0">
                <a:solidFill>
                  <a:srgbClr val="7030A0"/>
                </a:solidFill>
              </a:rPr>
              <a:t>Dis</a:t>
            </a:r>
            <a:r>
              <a:rPr lang="en-US" b="1" dirty="0" smtClean="0">
                <a:solidFill>
                  <a:srgbClr val="7030A0"/>
                </a:solidFill>
              </a:rPr>
              <a:t> advantage  </a:t>
            </a:r>
            <a:endParaRPr lang="en-US" dirty="0" smtClean="0">
              <a:solidFill>
                <a:srgbClr val="7030A0"/>
              </a:solidFill>
            </a:endParaRPr>
          </a:p>
          <a:p>
            <a:pPr algn="l">
              <a:buNone/>
            </a:pPr>
            <a:r>
              <a:rPr lang="en-US" b="1" dirty="0" smtClean="0"/>
              <a:t>The rate and timing of late thyroid failure are influenced by the dose selected ,the higher dose is likely to cause thyroid failure within 6 months  </a:t>
            </a:r>
            <a:endParaRPr lang="en-US" dirty="0" smtClean="0"/>
          </a:p>
          <a:p>
            <a:pPr algn="l">
              <a:buNone/>
            </a:pPr>
            <a:endParaRPr lang="ar-YE" dirty="0"/>
          </a:p>
        </p:txBody>
      </p:sp>
    </p:spTree>
  </p:cSld>
  <p:clrMapOvr>
    <a:masterClrMapping/>
  </p:clrMapOvr>
  <mc:AlternateContent xmlns:mc="http://schemas.openxmlformats.org/markup-compatibility/2006">
    <mc:Choice xmlns:p14="http://schemas.microsoft.com/office/powerpoint/2010/main" xmlns=""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Copperplate Gothic Bold" pitchFamily="34" charset="0"/>
              </a:rPr>
              <a:t>Choice of therapy</a:t>
            </a:r>
            <a:endParaRPr lang="ar-YE" dirty="0"/>
          </a:p>
        </p:txBody>
      </p:sp>
      <p:sp>
        <p:nvSpPr>
          <p:cNvPr id="3" name="Content Placeholder 2"/>
          <p:cNvSpPr>
            <a:spLocks noGrp="1"/>
          </p:cNvSpPr>
          <p:nvPr>
            <p:ph sz="quarter" idx="1"/>
          </p:nvPr>
        </p:nvSpPr>
        <p:spPr/>
        <p:txBody>
          <a:bodyPr>
            <a:normAutofit fontScale="77500" lnSpcReduction="20000"/>
          </a:bodyPr>
          <a:lstStyle/>
          <a:p>
            <a:pPr algn="l">
              <a:buNone/>
            </a:pPr>
            <a:r>
              <a:rPr lang="en-US" b="1" dirty="0" smtClean="0"/>
              <a:t>  </a:t>
            </a:r>
            <a:endParaRPr lang="en-US" dirty="0" smtClean="0"/>
          </a:p>
          <a:p>
            <a:pPr algn="l">
              <a:buNone/>
            </a:pPr>
            <a:r>
              <a:rPr lang="en-US" b="1" dirty="0" smtClean="0">
                <a:solidFill>
                  <a:srgbClr val="0070C0"/>
                </a:solidFill>
              </a:rPr>
              <a:t>Diffuse toxic goiter   </a:t>
            </a:r>
            <a:r>
              <a:rPr lang="en-US" b="1" dirty="0" smtClean="0"/>
              <a:t>if pt over 45 radioiodine  is appropriate </a:t>
            </a:r>
            <a:endParaRPr lang="en-US" dirty="0" smtClean="0"/>
          </a:p>
          <a:p>
            <a:pPr algn="l">
              <a:buNone/>
            </a:pPr>
            <a:r>
              <a:rPr lang="en-US" b="1" dirty="0" smtClean="0"/>
              <a:t>If under 45 years surgery for the large goiter </a:t>
            </a:r>
          </a:p>
          <a:p>
            <a:pPr algn="l">
              <a:buNone/>
            </a:pPr>
            <a:r>
              <a:rPr lang="en-US" b="1" dirty="0" smtClean="0"/>
              <a:t>and anti thyroid drug and iodine in small goiter, </a:t>
            </a:r>
            <a:endParaRPr lang="en-US" dirty="0" smtClean="0"/>
          </a:p>
          <a:p>
            <a:pPr algn="l">
              <a:buNone/>
            </a:pPr>
            <a:r>
              <a:rPr lang="en-US" b="1" dirty="0" smtClean="0">
                <a:solidFill>
                  <a:srgbClr val="0070C0"/>
                </a:solidFill>
              </a:rPr>
              <a:t>Toxic nodular goiter</a:t>
            </a:r>
            <a:r>
              <a:rPr lang="en-US" b="1" dirty="0" smtClean="0"/>
              <a:t> </a:t>
            </a:r>
            <a:endParaRPr lang="en-US" dirty="0" smtClean="0"/>
          </a:p>
          <a:p>
            <a:pPr algn="l">
              <a:buNone/>
            </a:pPr>
            <a:r>
              <a:rPr lang="en-US" b="1" dirty="0" smtClean="0"/>
              <a:t>Should be treated surgically </a:t>
            </a:r>
            <a:endParaRPr lang="en-US" dirty="0" smtClean="0"/>
          </a:p>
          <a:p>
            <a:pPr algn="l">
              <a:buNone/>
            </a:pPr>
            <a:r>
              <a:rPr lang="en-US" b="1" dirty="0" smtClean="0">
                <a:solidFill>
                  <a:srgbClr val="0070C0"/>
                </a:solidFill>
              </a:rPr>
              <a:t>Toxic nodule </a:t>
            </a:r>
            <a:endParaRPr lang="en-US" dirty="0" smtClean="0">
              <a:solidFill>
                <a:srgbClr val="0070C0"/>
              </a:solidFill>
            </a:endParaRPr>
          </a:p>
          <a:p>
            <a:pPr algn="l">
              <a:buNone/>
            </a:pPr>
            <a:r>
              <a:rPr lang="en-US" b="1" dirty="0" smtClean="0"/>
              <a:t>Surgery or radioiodine which benefit if age more 45 years</a:t>
            </a:r>
            <a:endParaRPr lang="en-US" dirty="0" smtClean="0"/>
          </a:p>
          <a:p>
            <a:pPr algn="l">
              <a:buNone/>
            </a:pPr>
            <a:r>
              <a:rPr lang="en-US" b="1" dirty="0" smtClean="0">
                <a:solidFill>
                  <a:srgbClr val="FF0000"/>
                </a:solidFill>
              </a:rPr>
              <a:t>Recurrent thyrotoxicosis after surgery </a:t>
            </a:r>
            <a:endParaRPr lang="en-US" dirty="0" smtClean="0">
              <a:solidFill>
                <a:srgbClr val="FF0000"/>
              </a:solidFill>
            </a:endParaRPr>
          </a:p>
          <a:p>
            <a:pPr algn="l">
              <a:buNone/>
            </a:pPr>
            <a:r>
              <a:rPr lang="en-US" b="1" dirty="0" smtClean="0"/>
              <a:t>Radioiodine is treatment of choice, but in young women who want children can use anti thyroid  drugs</a:t>
            </a:r>
            <a:endParaRPr lang="en-US" dirty="0" smtClean="0"/>
          </a:p>
          <a:p>
            <a:pPr algn="l">
              <a:buNone/>
            </a:pPr>
            <a:r>
              <a:rPr lang="en-US" b="1" dirty="0" smtClean="0"/>
              <a:t>Failure treatment with anti thyroid or radioiodine </a:t>
            </a:r>
            <a:r>
              <a:rPr lang="en-US" b="1" dirty="0" smtClean="0">
                <a:solidFill>
                  <a:schemeClr val="accent1"/>
                </a:solidFill>
              </a:rPr>
              <a:t>can treat surgically</a:t>
            </a:r>
            <a:endParaRPr lang="ar-YE" dirty="0">
              <a:solidFill>
                <a:schemeClr val="accent1"/>
              </a:solidFill>
            </a:endParaRPr>
          </a:p>
        </p:txBody>
      </p:sp>
    </p:spTree>
  </p:cSld>
  <p:clrMapOvr>
    <a:masterClrMapping/>
  </p:clrMapOvr>
  <p:transition spd="slow">
    <p:wipe dir="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Surgery to </a:t>
            </a:r>
            <a:r>
              <a:rPr lang="en-US" b="1" dirty="0" err="1" smtClean="0">
                <a:solidFill>
                  <a:srgbClr val="FF0000"/>
                </a:solidFill>
              </a:rPr>
              <a:t>thyrotoxicosis</a:t>
            </a:r>
            <a:r>
              <a:rPr lang="en-US" dirty="0" smtClean="0">
                <a:solidFill>
                  <a:srgbClr val="FF0000"/>
                </a:solidFill>
              </a:rPr>
              <a:t/>
            </a:r>
            <a:br>
              <a:rPr lang="en-US" dirty="0" smtClean="0">
                <a:solidFill>
                  <a:srgbClr val="FF0000"/>
                </a:solidFill>
              </a:rPr>
            </a:br>
            <a:endParaRPr lang="ar-YE" dirty="0"/>
          </a:p>
        </p:txBody>
      </p:sp>
      <p:sp>
        <p:nvSpPr>
          <p:cNvPr id="3" name="Content Placeholder 2"/>
          <p:cNvSpPr>
            <a:spLocks noGrp="1"/>
          </p:cNvSpPr>
          <p:nvPr>
            <p:ph sz="quarter" idx="1"/>
          </p:nvPr>
        </p:nvSpPr>
        <p:spPr/>
        <p:txBody>
          <a:bodyPr>
            <a:normAutofit fontScale="92500"/>
          </a:bodyPr>
          <a:lstStyle/>
          <a:p>
            <a:pPr algn="l">
              <a:buNone/>
            </a:pPr>
            <a:r>
              <a:rPr lang="ar-YE" b="1" dirty="0" smtClean="0"/>
              <a:t> </a:t>
            </a:r>
            <a:endParaRPr lang="en-US" dirty="0" smtClean="0"/>
          </a:p>
          <a:p>
            <a:pPr algn="l">
              <a:buNone/>
            </a:pPr>
            <a:r>
              <a:rPr lang="en-US" b="1" dirty="0" smtClean="0">
                <a:solidFill>
                  <a:srgbClr val="0070C0"/>
                </a:solidFill>
              </a:rPr>
              <a:t>Preoperative preparation</a:t>
            </a:r>
            <a:endParaRPr lang="en-US" dirty="0" smtClean="0">
              <a:solidFill>
                <a:srgbClr val="0070C0"/>
              </a:solidFill>
            </a:endParaRPr>
          </a:p>
          <a:p>
            <a:pPr algn="l">
              <a:buNone/>
            </a:pPr>
            <a:r>
              <a:rPr lang="en-US" b="1" dirty="0" smtClean="0"/>
              <a:t>1- </a:t>
            </a:r>
            <a:r>
              <a:rPr lang="en-US" b="1" dirty="0" err="1" smtClean="0">
                <a:solidFill>
                  <a:schemeClr val="accent1"/>
                </a:solidFill>
              </a:rPr>
              <a:t>carbemazol</a:t>
            </a:r>
            <a:r>
              <a:rPr lang="en-US" b="1" dirty="0" smtClean="0">
                <a:solidFill>
                  <a:schemeClr val="accent1"/>
                </a:solidFill>
              </a:rPr>
              <a:t> 10mg x3 </a:t>
            </a:r>
            <a:r>
              <a:rPr lang="en-US" b="1" dirty="0" smtClean="0"/>
              <a:t>till </a:t>
            </a:r>
            <a:r>
              <a:rPr lang="en-US" b="1" dirty="0" err="1" smtClean="0"/>
              <a:t>euthyroid</a:t>
            </a:r>
            <a:r>
              <a:rPr lang="en-US" b="1" dirty="0" smtClean="0"/>
              <a:t> condition  8-12 wks then </a:t>
            </a:r>
            <a:r>
              <a:rPr lang="en-US" b="1" dirty="0" smtClean="0">
                <a:solidFill>
                  <a:schemeClr val="accent1"/>
                </a:solidFill>
              </a:rPr>
              <a:t>maintenance</a:t>
            </a:r>
            <a:r>
              <a:rPr lang="en-US" b="1" dirty="0" smtClean="0"/>
              <a:t> dose 5mg x3 </a:t>
            </a:r>
            <a:endParaRPr lang="en-US" dirty="0" smtClean="0"/>
          </a:p>
          <a:p>
            <a:pPr algn="l">
              <a:buNone/>
            </a:pPr>
            <a:r>
              <a:rPr lang="en-US" b="1" dirty="0" smtClean="0"/>
              <a:t>2-  </a:t>
            </a:r>
            <a:r>
              <a:rPr lang="en-US" b="1" dirty="0" smtClean="0">
                <a:solidFill>
                  <a:schemeClr val="accent1"/>
                </a:solidFill>
              </a:rPr>
              <a:t>B blocker agents </a:t>
            </a:r>
            <a:r>
              <a:rPr lang="en-US" b="1" dirty="0" smtClean="0"/>
              <a:t>which act on target organs and not on the gland itself  </a:t>
            </a:r>
            <a:r>
              <a:rPr lang="en-US" b="1" dirty="0" smtClean="0">
                <a:solidFill>
                  <a:schemeClr val="accent1"/>
                </a:solidFill>
              </a:rPr>
              <a:t>Inderal 40 mg x3 </a:t>
            </a:r>
            <a:r>
              <a:rPr lang="en-US" b="1" dirty="0" smtClean="0"/>
              <a:t>which also inhibit conversion of t4 to t3. Or use </a:t>
            </a:r>
            <a:r>
              <a:rPr lang="en-US" b="1" dirty="0" err="1" smtClean="0">
                <a:solidFill>
                  <a:schemeClr val="accent1"/>
                </a:solidFill>
              </a:rPr>
              <a:t>nadalol</a:t>
            </a:r>
            <a:r>
              <a:rPr lang="en-US" b="1" dirty="0" smtClean="0">
                <a:solidFill>
                  <a:schemeClr val="accent1"/>
                </a:solidFill>
              </a:rPr>
              <a:t> 160 mg x1 </a:t>
            </a:r>
            <a:r>
              <a:rPr lang="en-US" b="1" dirty="0" smtClean="0"/>
              <a:t>.this drug not affect on hormone secretion so thyroid hormone still high during and after operation so must continue with B </a:t>
            </a:r>
            <a:r>
              <a:rPr lang="en-US" b="1" dirty="0" smtClean="0">
                <a:solidFill>
                  <a:schemeClr val="accent1"/>
                </a:solidFill>
              </a:rPr>
              <a:t>blocker 7 post operative days</a:t>
            </a:r>
            <a:r>
              <a:rPr lang="en-US" b="1" dirty="0" smtClean="0"/>
              <a:t>.</a:t>
            </a:r>
            <a:endParaRPr lang="en-US" dirty="0" smtClean="0"/>
          </a:p>
          <a:p>
            <a:endParaRPr lang="ar-YE" dirty="0"/>
          </a:p>
        </p:txBody>
      </p:sp>
    </p:spTree>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solidFill>
              </a:rPr>
              <a:t>Thyroid surgery</a:t>
            </a:r>
            <a:endParaRPr lang="ar-YE" b="1" dirty="0">
              <a:solidFill>
                <a:schemeClr val="accent1"/>
              </a:solidFill>
            </a:endParaRPr>
          </a:p>
        </p:txBody>
      </p:sp>
      <p:sp>
        <p:nvSpPr>
          <p:cNvPr id="3" name="Content Placeholder 2"/>
          <p:cNvSpPr>
            <a:spLocks noGrp="1"/>
          </p:cNvSpPr>
          <p:nvPr>
            <p:ph sz="quarter" idx="1"/>
          </p:nvPr>
        </p:nvSpPr>
        <p:spPr/>
        <p:txBody>
          <a:bodyPr>
            <a:normAutofit fontScale="47500" lnSpcReduction="20000"/>
          </a:bodyPr>
          <a:lstStyle/>
          <a:p>
            <a:pPr algn="l">
              <a:buNone/>
            </a:pPr>
            <a:r>
              <a:rPr lang="en-US" b="1" dirty="0" smtClean="0"/>
              <a:t> </a:t>
            </a:r>
            <a:endParaRPr lang="en-US" dirty="0" smtClean="0"/>
          </a:p>
          <a:p>
            <a:pPr algn="l">
              <a:buNone/>
            </a:pPr>
            <a:r>
              <a:rPr lang="en-US" sz="4500" b="1" dirty="0" smtClean="0">
                <a:solidFill>
                  <a:srgbClr val="FF0000"/>
                </a:solidFill>
              </a:rPr>
              <a:t>Preoperative investigation </a:t>
            </a:r>
            <a:endParaRPr lang="en-US" sz="4500" dirty="0" smtClean="0">
              <a:solidFill>
                <a:srgbClr val="FF0000"/>
              </a:solidFill>
            </a:endParaRPr>
          </a:p>
          <a:p>
            <a:pPr algn="l">
              <a:buNone/>
            </a:pPr>
            <a:r>
              <a:rPr lang="en-US" sz="4500" b="1" dirty="0" smtClean="0"/>
              <a:t>Technique </a:t>
            </a:r>
            <a:endParaRPr lang="en-US" sz="4500" dirty="0" smtClean="0"/>
          </a:p>
          <a:p>
            <a:pPr algn="l">
              <a:buNone/>
            </a:pPr>
            <a:r>
              <a:rPr lang="en-US" sz="4500" b="1" dirty="0" smtClean="0">
                <a:solidFill>
                  <a:srgbClr val="FF0000"/>
                </a:solidFill>
              </a:rPr>
              <a:t>Post operative complication</a:t>
            </a:r>
            <a:endParaRPr lang="en-US" sz="4500" dirty="0" smtClean="0">
              <a:solidFill>
                <a:srgbClr val="FF0000"/>
              </a:solidFill>
            </a:endParaRPr>
          </a:p>
          <a:p>
            <a:pPr algn="l">
              <a:buNone/>
            </a:pPr>
            <a:r>
              <a:rPr lang="en-US" sz="4500" b="1" dirty="0" smtClean="0">
                <a:solidFill>
                  <a:schemeClr val="accent1"/>
                </a:solidFill>
              </a:rPr>
              <a:t>*</a:t>
            </a:r>
            <a:r>
              <a:rPr lang="en-US" sz="4500" b="1" dirty="0" err="1" smtClean="0">
                <a:solidFill>
                  <a:schemeClr val="accent1"/>
                </a:solidFill>
              </a:rPr>
              <a:t>haemorrhge</a:t>
            </a:r>
            <a:r>
              <a:rPr lang="en-US" sz="4500" b="1" dirty="0" smtClean="0">
                <a:solidFill>
                  <a:schemeClr val="accent1"/>
                </a:solidFill>
              </a:rPr>
              <a:t> </a:t>
            </a:r>
            <a:r>
              <a:rPr lang="en-US" sz="4500" b="1" dirty="0" smtClean="0"/>
              <a:t>;its due to slip ligature of sup. thyroid artery or from remnant of thyroid tissue or from thyroid vein it may cause tension hematoma and respiratory  distress  </a:t>
            </a:r>
            <a:endParaRPr lang="en-US" sz="4500" dirty="0" smtClean="0"/>
          </a:p>
          <a:p>
            <a:pPr algn="l">
              <a:buNone/>
            </a:pPr>
            <a:r>
              <a:rPr lang="en-US" sz="4500" b="1" dirty="0" smtClean="0"/>
              <a:t>* </a:t>
            </a:r>
            <a:r>
              <a:rPr lang="en-US" sz="4500" b="1" dirty="0" smtClean="0">
                <a:solidFill>
                  <a:schemeClr val="accent1"/>
                </a:solidFill>
              </a:rPr>
              <a:t>respiratory obstruction </a:t>
            </a:r>
            <a:r>
              <a:rPr lang="en-US" sz="4500" b="1" dirty="0" smtClean="0"/>
              <a:t>mostly  due to laryngeal edema which due to; </a:t>
            </a:r>
            <a:endParaRPr lang="en-US" sz="4500" dirty="0" smtClean="0"/>
          </a:p>
          <a:p>
            <a:pPr algn="l">
              <a:buNone/>
            </a:pPr>
            <a:r>
              <a:rPr lang="en-US" sz="4500" b="1" dirty="0" smtClean="0"/>
              <a:t>tension </a:t>
            </a:r>
            <a:r>
              <a:rPr lang="en-US" sz="4500" b="1" dirty="0" err="1" smtClean="0"/>
              <a:t>haematoma</a:t>
            </a:r>
            <a:r>
              <a:rPr lang="en-US" sz="4500" b="1" dirty="0" smtClean="0"/>
              <a:t>, surgical </a:t>
            </a:r>
            <a:r>
              <a:rPr lang="en-US" sz="4500" b="1" dirty="0" err="1" smtClean="0"/>
              <a:t>manibulation</a:t>
            </a:r>
            <a:r>
              <a:rPr lang="en-US" sz="4500" b="1" dirty="0" smtClean="0"/>
              <a:t>, trauma to the larynx by anesthetic intubation  </a:t>
            </a:r>
            <a:endParaRPr lang="en-US" sz="4500" dirty="0" smtClean="0"/>
          </a:p>
          <a:p>
            <a:pPr algn="l">
              <a:buNone/>
            </a:pPr>
            <a:r>
              <a:rPr lang="en-US" sz="4500" b="1" dirty="0" smtClean="0"/>
              <a:t>  *</a:t>
            </a:r>
            <a:r>
              <a:rPr lang="en-US" sz="4500" b="1" dirty="0" smtClean="0">
                <a:solidFill>
                  <a:schemeClr val="accent1"/>
                </a:solidFill>
              </a:rPr>
              <a:t>unilateral or bilateral recurrent nerve paralysis </a:t>
            </a:r>
            <a:r>
              <a:rPr lang="en-US" sz="4500" b="1" dirty="0" smtClean="0"/>
              <a:t>;this may be unilateral or bilateral .transit or permanent ,</a:t>
            </a:r>
            <a:r>
              <a:rPr lang="en-US" sz="4500" b="1" dirty="0" smtClean="0">
                <a:solidFill>
                  <a:srgbClr val="00B050"/>
                </a:solidFill>
              </a:rPr>
              <a:t>transit occur in 3% recover in 3 wks to 3 months</a:t>
            </a:r>
            <a:endParaRPr lang="en-US" sz="4500" dirty="0" smtClean="0">
              <a:solidFill>
                <a:srgbClr val="00B050"/>
              </a:solidFill>
            </a:endParaRPr>
          </a:p>
          <a:p>
            <a:pPr algn="l">
              <a:buNone/>
            </a:pPr>
            <a:r>
              <a:rPr lang="en-US" sz="4500" b="1" dirty="0" smtClean="0"/>
              <a:t>* </a:t>
            </a:r>
            <a:r>
              <a:rPr lang="en-US" sz="4500" b="1" dirty="0" smtClean="0">
                <a:solidFill>
                  <a:schemeClr val="accent1"/>
                </a:solidFill>
              </a:rPr>
              <a:t>thyroid insufficiency </a:t>
            </a:r>
            <a:r>
              <a:rPr lang="en-US" sz="4500" b="1" dirty="0" smtClean="0"/>
              <a:t>usually occur within 2 wks </a:t>
            </a:r>
            <a:endParaRPr lang="en-US" sz="4500" dirty="0" smtClean="0"/>
          </a:p>
          <a:p>
            <a:pPr algn="l">
              <a:buNone/>
            </a:pPr>
            <a:r>
              <a:rPr lang="en-US" b="1" dirty="0" smtClean="0"/>
              <a:t>.</a:t>
            </a:r>
            <a:endParaRPr lang="ar-YE" dirty="0"/>
          </a:p>
        </p:txBody>
      </p:sp>
    </p:spTree>
  </p:cSld>
  <p:clrMapOvr>
    <a:masterClrMapping/>
  </p:clrMapOvr>
  <p:transition spd="slow">
    <p:cover dir="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836712"/>
            <a:ext cx="8534400" cy="758952"/>
          </a:xfrm>
        </p:spPr>
        <p:txBody>
          <a:bodyPr/>
          <a:lstStyle/>
          <a:p>
            <a:endParaRPr lang="ar-IQ"/>
          </a:p>
        </p:txBody>
      </p:sp>
      <p:sp>
        <p:nvSpPr>
          <p:cNvPr id="3" name="Content Placeholder 2"/>
          <p:cNvSpPr>
            <a:spLocks noGrp="1"/>
          </p:cNvSpPr>
          <p:nvPr>
            <p:ph sz="quarter" idx="1"/>
          </p:nvPr>
        </p:nvSpPr>
        <p:spPr/>
        <p:txBody>
          <a:bodyPr>
            <a:normAutofit fontScale="85000" lnSpcReduction="20000"/>
          </a:bodyPr>
          <a:lstStyle/>
          <a:p>
            <a:pPr algn="l">
              <a:buNone/>
            </a:pPr>
            <a:r>
              <a:rPr lang="en-US" b="1" dirty="0">
                <a:solidFill>
                  <a:schemeClr val="accent1"/>
                </a:solidFill>
              </a:rPr>
              <a:t>parathyroid  insufficiency  </a:t>
            </a:r>
            <a:r>
              <a:rPr lang="en-US" b="1" dirty="0"/>
              <a:t>due to either removal of </a:t>
            </a:r>
            <a:r>
              <a:rPr lang="en-US" b="1" dirty="0" err="1"/>
              <a:t>prathgland</a:t>
            </a:r>
            <a:r>
              <a:rPr lang="en-US" b="1" dirty="0"/>
              <a:t> or infarction  due to damage to parathyroid end artery </a:t>
            </a:r>
            <a:endParaRPr lang="en-US" dirty="0"/>
          </a:p>
          <a:p>
            <a:pPr algn="l">
              <a:buNone/>
            </a:pPr>
            <a:r>
              <a:rPr lang="en-US" b="1" dirty="0"/>
              <a:t>(what means end artery give me example?)</a:t>
            </a:r>
            <a:endParaRPr lang="en-US" dirty="0"/>
          </a:p>
          <a:p>
            <a:pPr algn="l">
              <a:buNone/>
            </a:pPr>
            <a:r>
              <a:rPr lang="en-US" b="1" dirty="0"/>
              <a:t>*</a:t>
            </a:r>
            <a:r>
              <a:rPr lang="en-US" b="1" dirty="0" err="1">
                <a:solidFill>
                  <a:schemeClr val="accent1"/>
                </a:solidFill>
              </a:rPr>
              <a:t>thyrotoxic</a:t>
            </a:r>
            <a:r>
              <a:rPr lang="en-US" b="1" dirty="0">
                <a:solidFill>
                  <a:schemeClr val="accent1"/>
                </a:solidFill>
              </a:rPr>
              <a:t> crisis </a:t>
            </a:r>
            <a:r>
              <a:rPr lang="en-US" b="1" dirty="0"/>
              <a:t>;its </a:t>
            </a:r>
            <a:r>
              <a:rPr lang="en-US" b="1" dirty="0" smtClean="0"/>
              <a:t>acute </a:t>
            </a:r>
            <a:r>
              <a:rPr lang="en-US" b="1" dirty="0"/>
              <a:t>exacerbation of hyperthyroidism </a:t>
            </a:r>
            <a:endParaRPr lang="en-US" dirty="0"/>
          </a:p>
          <a:p>
            <a:pPr algn="l">
              <a:buNone/>
            </a:pPr>
            <a:r>
              <a:rPr lang="en-US" b="1" dirty="0"/>
              <a:t>*</a:t>
            </a:r>
            <a:r>
              <a:rPr lang="en-US" b="1" dirty="0">
                <a:solidFill>
                  <a:schemeClr val="accent1"/>
                </a:solidFill>
              </a:rPr>
              <a:t>wound infection</a:t>
            </a:r>
            <a:endParaRPr lang="en-US" dirty="0">
              <a:solidFill>
                <a:schemeClr val="accent1"/>
              </a:solidFill>
            </a:endParaRPr>
          </a:p>
          <a:p>
            <a:pPr algn="l">
              <a:buNone/>
            </a:pPr>
            <a:r>
              <a:rPr lang="en-US" b="1" dirty="0"/>
              <a:t>* </a:t>
            </a:r>
            <a:r>
              <a:rPr lang="en-US" b="1" dirty="0">
                <a:solidFill>
                  <a:schemeClr val="accent1"/>
                </a:solidFill>
              </a:rPr>
              <a:t>hypertrophic  or keloid scar</a:t>
            </a:r>
            <a:endParaRPr lang="en-US" dirty="0">
              <a:solidFill>
                <a:schemeClr val="accent1"/>
              </a:solidFill>
            </a:endParaRPr>
          </a:p>
          <a:p>
            <a:pPr algn="l">
              <a:buNone/>
            </a:pPr>
            <a:r>
              <a:rPr lang="en-US" b="1" dirty="0">
                <a:solidFill>
                  <a:schemeClr val="accent1"/>
                </a:solidFill>
              </a:rPr>
              <a:t>*stitch granuloma</a:t>
            </a:r>
            <a:r>
              <a:rPr lang="en-US" b="1" dirty="0"/>
              <a:t> </a:t>
            </a:r>
            <a:endParaRPr lang="en-US" dirty="0"/>
          </a:p>
          <a:p>
            <a:pPr algn="l">
              <a:buNone/>
            </a:pPr>
            <a:r>
              <a:rPr lang="en-US" b="1" dirty="0">
                <a:solidFill>
                  <a:schemeClr val="accent1"/>
                </a:solidFill>
              </a:rPr>
              <a:t>About 25 % of patients develop </a:t>
            </a:r>
            <a:r>
              <a:rPr lang="en-US" b="1" dirty="0" smtClean="0">
                <a:solidFill>
                  <a:schemeClr val="accent1"/>
                </a:solidFill>
              </a:rPr>
              <a:t>transient hypocalcaemia </a:t>
            </a:r>
            <a:r>
              <a:rPr lang="en-US" b="1" dirty="0"/>
              <a:t>and if associated symptoms are sever  we give </a:t>
            </a:r>
            <a:r>
              <a:rPr lang="en-US" b="1" dirty="0" err="1">
                <a:solidFill>
                  <a:srgbClr val="FFFF00"/>
                </a:solidFill>
              </a:rPr>
              <a:t>i.v</a:t>
            </a:r>
            <a:r>
              <a:rPr lang="en-US" b="1" dirty="0">
                <a:solidFill>
                  <a:srgbClr val="FFFF00"/>
                </a:solidFill>
              </a:rPr>
              <a:t> </a:t>
            </a:r>
            <a:r>
              <a:rPr lang="en-US" b="1" dirty="0" err="1">
                <a:solidFill>
                  <a:srgbClr val="FFFF00"/>
                </a:solidFill>
              </a:rPr>
              <a:t>ca</a:t>
            </a:r>
            <a:r>
              <a:rPr lang="en-US" b="1" dirty="0">
                <a:solidFill>
                  <a:srgbClr val="FFFF00"/>
                </a:solidFill>
              </a:rPr>
              <a:t> </a:t>
            </a:r>
            <a:r>
              <a:rPr lang="en-US" b="1" dirty="0" err="1">
                <a:solidFill>
                  <a:srgbClr val="FFFF00"/>
                </a:solidFill>
              </a:rPr>
              <a:t>gluconate</a:t>
            </a:r>
            <a:r>
              <a:rPr lang="en-US" b="1" dirty="0">
                <a:solidFill>
                  <a:srgbClr val="FFFF00"/>
                </a:solidFill>
              </a:rPr>
              <a:t> </a:t>
            </a:r>
            <a:r>
              <a:rPr lang="en-US" b="1" dirty="0"/>
              <a:t>or oral ca. may be necessary .the serum </a:t>
            </a:r>
            <a:r>
              <a:rPr lang="en-US" b="1" dirty="0" err="1"/>
              <a:t>ca</a:t>
            </a:r>
            <a:r>
              <a:rPr lang="en-US" b="1" dirty="0"/>
              <a:t> should be measured at first  attendance </a:t>
            </a:r>
            <a:r>
              <a:rPr lang="en-US" b="1" dirty="0">
                <a:solidFill>
                  <a:srgbClr val="FFFF00"/>
                </a:solidFill>
              </a:rPr>
              <a:t>4-6 </a:t>
            </a:r>
            <a:r>
              <a:rPr lang="en-US" b="1" dirty="0" err="1">
                <a:solidFill>
                  <a:srgbClr val="FFFF00"/>
                </a:solidFill>
              </a:rPr>
              <a:t>wk</a:t>
            </a:r>
            <a:r>
              <a:rPr lang="en-US" b="1" dirty="0">
                <a:solidFill>
                  <a:srgbClr val="FFFF00"/>
                </a:solidFill>
              </a:rPr>
              <a:t> after operation</a:t>
            </a:r>
            <a:r>
              <a:rPr lang="en-US" b="1" dirty="0"/>
              <a:t>.</a:t>
            </a:r>
            <a:endParaRPr lang="ar-YE" dirty="0"/>
          </a:p>
          <a:p>
            <a:endParaRPr lang="ar-IQ" dirty="0"/>
          </a:p>
        </p:txBody>
      </p:sp>
    </p:spTree>
    <p:extLst>
      <p:ext uri="{BB962C8B-B14F-4D97-AF65-F5344CB8AC3E}">
        <p14:creationId xmlns:p14="http://schemas.microsoft.com/office/powerpoint/2010/main" xmlns="" val="1245073242"/>
      </p:ext>
    </p:extLst>
  </p:cSld>
  <p:clrMapOvr>
    <a:masterClrMapping/>
  </p:clrMapOvr>
  <p:transition spd="slow">
    <p:wedge/>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i="1" dirty="0" smtClean="0">
                <a:solidFill>
                  <a:srgbClr val="FF0000"/>
                </a:solidFill>
              </a:rPr>
              <a:t>thyroid Storm</a:t>
            </a:r>
            <a:r>
              <a:rPr lang="en-US" b="1" i="1" dirty="0" smtClean="0"/>
              <a:t> </a:t>
            </a:r>
            <a:endParaRPr lang="ar-SA" dirty="0"/>
          </a:p>
        </p:txBody>
      </p:sp>
      <p:sp>
        <p:nvSpPr>
          <p:cNvPr id="3" name="عنصر نائب للمحتوى 2"/>
          <p:cNvSpPr>
            <a:spLocks noGrp="1"/>
          </p:cNvSpPr>
          <p:nvPr>
            <p:ph sz="quarter" idx="1"/>
          </p:nvPr>
        </p:nvSpPr>
        <p:spPr/>
        <p:txBody>
          <a:bodyPr>
            <a:normAutofit/>
          </a:bodyPr>
          <a:lstStyle/>
          <a:p>
            <a:pPr algn="l"/>
            <a:r>
              <a:rPr lang="en-US" dirty="0" smtClean="0"/>
              <a:t>It’s a condition of </a:t>
            </a:r>
            <a:r>
              <a:rPr lang="en-US" dirty="0" smtClean="0">
                <a:solidFill>
                  <a:srgbClr val="FF0000"/>
                </a:solidFill>
              </a:rPr>
              <a:t>hyperthyroidism</a:t>
            </a:r>
            <a:r>
              <a:rPr lang="en-US" dirty="0" smtClean="0"/>
              <a:t> accompanied by </a:t>
            </a:r>
            <a:r>
              <a:rPr lang="en-US" dirty="0" smtClean="0">
                <a:solidFill>
                  <a:srgbClr val="FF0000"/>
                </a:solidFill>
              </a:rPr>
              <a:t>fever, central nervous system agitation or depression, and cardiovascular and GI dysfunction, including hepatic failure</a:t>
            </a:r>
            <a:endParaRPr lang="en-US" b="1" dirty="0" smtClean="0">
              <a:solidFill>
                <a:srgbClr val="7030A0"/>
              </a:solidFill>
            </a:endParaRPr>
          </a:p>
          <a:p>
            <a:pPr algn="l"/>
            <a:r>
              <a:rPr lang="en-US" b="1" dirty="0" smtClean="0">
                <a:solidFill>
                  <a:srgbClr val="7030A0"/>
                </a:solidFill>
              </a:rPr>
              <a:t>. The condition may be precipitated </a:t>
            </a:r>
            <a:r>
              <a:rPr lang="en-US" dirty="0" smtClean="0"/>
              <a:t>by abrupt cessation of </a:t>
            </a:r>
            <a:r>
              <a:rPr lang="en-US" dirty="0" err="1" smtClean="0"/>
              <a:t>antithyroid</a:t>
            </a:r>
            <a:r>
              <a:rPr lang="en-US" dirty="0" smtClean="0"/>
              <a:t> medications, infection, thyroid or </a:t>
            </a:r>
            <a:r>
              <a:rPr lang="en-US" dirty="0" err="1" smtClean="0"/>
              <a:t>nonthyroid</a:t>
            </a:r>
            <a:r>
              <a:rPr lang="en-US" dirty="0" smtClean="0"/>
              <a:t> surgery, and trauma in patients with untreated </a:t>
            </a:r>
            <a:r>
              <a:rPr lang="en-US" dirty="0" err="1" smtClean="0"/>
              <a:t>thyrotoxicosis</a:t>
            </a:r>
            <a:r>
              <a:rPr lang="en-US" dirty="0" smtClean="0"/>
              <a:t>.. </a:t>
            </a:r>
          </a:p>
          <a:p>
            <a:endParaRPr lang="ar-SA" dirty="0"/>
          </a:p>
        </p:txBody>
      </p:sp>
    </p:spTree>
  </p:cSld>
  <p:clrMapOvr>
    <a:masterClrMapping/>
  </p:clrMapOvr>
  <p:transition spd="slow">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lstStyle/>
          <a:p>
            <a:endParaRPr lang="ar-IQ"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549628" y="1484784"/>
            <a:ext cx="4048125" cy="49244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971574384"/>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ppt_x"/>
                                          </p:val>
                                        </p:tav>
                                        <p:tav tm="100000">
                                          <p:val>
                                            <p:strVal val="#ppt_x"/>
                                          </p:val>
                                        </p:tav>
                                      </p:tavLst>
                                    </p:anim>
                                    <p:anim calcmode="lin" valueType="num">
                                      <p:cBhvr additive="base">
                                        <p:cTn id="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92500" lnSpcReduction="10000"/>
          </a:bodyPr>
          <a:lstStyle/>
          <a:p>
            <a:pPr algn="l">
              <a:buNone/>
            </a:pPr>
            <a:r>
              <a:rPr lang="en-US" dirty="0" smtClean="0">
                <a:solidFill>
                  <a:srgbClr val="FF0000"/>
                </a:solidFill>
              </a:rPr>
              <a:t>β-Blockers are </a:t>
            </a:r>
            <a:r>
              <a:rPr lang="en-US" dirty="0" smtClean="0"/>
              <a:t>given to reduce peripheral T4 to T3 conversion and decrease the hyperthyroid symptoms.</a:t>
            </a:r>
          </a:p>
          <a:p>
            <a:pPr algn="l">
              <a:buNone/>
            </a:pPr>
            <a:r>
              <a:rPr lang="en-US" dirty="0" smtClean="0"/>
              <a:t> </a:t>
            </a:r>
            <a:r>
              <a:rPr lang="en-US" dirty="0" smtClean="0">
                <a:solidFill>
                  <a:srgbClr val="FF0000"/>
                </a:solidFill>
              </a:rPr>
              <a:t>Oxygen supplementation </a:t>
            </a:r>
          </a:p>
          <a:p>
            <a:pPr algn="l">
              <a:buNone/>
            </a:pPr>
            <a:r>
              <a:rPr lang="en-US" dirty="0" smtClean="0">
                <a:solidFill>
                  <a:srgbClr val="FF0000"/>
                </a:solidFill>
              </a:rPr>
              <a:t> hemodynamic support </a:t>
            </a:r>
            <a:r>
              <a:rPr lang="en-US" dirty="0" smtClean="0"/>
              <a:t>should be instituted. </a:t>
            </a:r>
          </a:p>
          <a:p>
            <a:pPr algn="l">
              <a:buNone/>
            </a:pPr>
            <a:r>
              <a:rPr lang="en-US" dirty="0" err="1" smtClean="0">
                <a:solidFill>
                  <a:srgbClr val="FF0000"/>
                </a:solidFill>
              </a:rPr>
              <a:t>Nonaspirin</a:t>
            </a:r>
            <a:r>
              <a:rPr lang="en-US" dirty="0" smtClean="0">
                <a:solidFill>
                  <a:srgbClr val="FF0000"/>
                </a:solidFill>
              </a:rPr>
              <a:t> compounds </a:t>
            </a:r>
            <a:r>
              <a:rPr lang="en-US" dirty="0" smtClean="0"/>
              <a:t>can be used to treat pyrexia, </a:t>
            </a:r>
            <a:r>
              <a:rPr lang="en-US" dirty="0" err="1" smtClean="0">
                <a:solidFill>
                  <a:srgbClr val="FF0000"/>
                </a:solidFill>
              </a:rPr>
              <a:t>Lugol’s</a:t>
            </a:r>
            <a:r>
              <a:rPr lang="en-US" dirty="0" smtClean="0">
                <a:solidFill>
                  <a:srgbClr val="FF0000"/>
                </a:solidFill>
              </a:rPr>
              <a:t> iodine</a:t>
            </a:r>
          </a:p>
          <a:p>
            <a:pPr algn="l">
              <a:buNone/>
            </a:pPr>
            <a:r>
              <a:rPr lang="en-US" dirty="0" smtClean="0">
                <a:solidFill>
                  <a:srgbClr val="FF0000"/>
                </a:solidFill>
              </a:rPr>
              <a:t>. PTU therapy blocks </a:t>
            </a:r>
            <a:r>
              <a:rPr lang="en-US" dirty="0" smtClean="0"/>
              <a:t>the formation of new thyroid hormone and reduces peripheral conversion of T4 to T3. </a:t>
            </a:r>
            <a:r>
              <a:rPr lang="en-US" dirty="0" smtClean="0">
                <a:solidFill>
                  <a:srgbClr val="FF0000"/>
                </a:solidFill>
              </a:rPr>
              <a:t>Corticosteroids often </a:t>
            </a:r>
            <a:r>
              <a:rPr lang="en-US" dirty="0" smtClean="0"/>
              <a:t>are helpful to prevent adrenal exhaustion and block hepatic thyroid hormone conversion</a:t>
            </a:r>
            <a:endParaRPr lang="ar-SA" dirty="0"/>
          </a:p>
        </p:txBody>
      </p:sp>
    </p:spTree>
  </p:cSld>
  <p:clrMapOvr>
    <a:masterClrMapping/>
  </p:clrMapOvr>
  <p:transition spd="slow">
    <p:wedge/>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solidFill>
                  <a:srgbClr val="FF0000"/>
                </a:solidFill>
              </a:rPr>
              <a:t>Neoplasm</a:t>
            </a:r>
            <a:endParaRPr lang="ar-SA" dirty="0"/>
          </a:p>
        </p:txBody>
      </p:sp>
      <p:sp>
        <p:nvSpPr>
          <p:cNvPr id="3" name="عنصر نائب للمحتوى 2"/>
          <p:cNvSpPr>
            <a:spLocks noGrp="1"/>
          </p:cNvSpPr>
          <p:nvPr>
            <p:ph sz="quarter" idx="1"/>
          </p:nvPr>
        </p:nvSpPr>
        <p:spPr/>
        <p:txBody>
          <a:bodyPr/>
          <a:lstStyle/>
          <a:p>
            <a:pPr algn="l">
              <a:buNone/>
            </a:pPr>
            <a:r>
              <a:rPr lang="en-US" b="1" dirty="0" smtClean="0">
                <a:solidFill>
                  <a:srgbClr val="0070C0"/>
                </a:solidFill>
              </a:rPr>
              <a:t>Benign</a:t>
            </a:r>
            <a:endParaRPr lang="en-US" dirty="0" smtClean="0">
              <a:solidFill>
                <a:srgbClr val="0070C0"/>
              </a:solidFill>
            </a:endParaRPr>
          </a:p>
          <a:p>
            <a:pPr algn="l">
              <a:buNone/>
            </a:pPr>
            <a:r>
              <a:rPr lang="en-US" b="1" dirty="0" smtClean="0"/>
              <a:t> follicular adenoma which present as clinically solitary nodule which distinguish from follicular carcinoma only by histological examination </a:t>
            </a:r>
            <a:endParaRPr lang="en-US" dirty="0" smtClean="0"/>
          </a:p>
          <a:p>
            <a:endParaRPr lang="ar-SA" dirty="0"/>
          </a:p>
        </p:txBody>
      </p:sp>
    </p:spTree>
  </p:cSld>
  <p:clrMapOvr>
    <a:masterClrMapping/>
  </p:clrMapOvr>
  <p:transition spd="slow">
    <p:wedge/>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solidFill>
                  <a:srgbClr val="FF0000"/>
                </a:solidFill>
              </a:rPr>
              <a:t>Malignant Neoplasm</a:t>
            </a:r>
            <a:endParaRPr lang="ar-SA" dirty="0"/>
          </a:p>
        </p:txBody>
      </p:sp>
      <p:sp>
        <p:nvSpPr>
          <p:cNvPr id="3" name="عنصر نائب للمحتوى 2"/>
          <p:cNvSpPr>
            <a:spLocks noGrp="1"/>
          </p:cNvSpPr>
          <p:nvPr>
            <p:ph sz="quarter" idx="1"/>
          </p:nvPr>
        </p:nvSpPr>
        <p:spPr/>
        <p:txBody>
          <a:bodyPr>
            <a:normAutofit fontScale="92500" lnSpcReduction="20000"/>
          </a:bodyPr>
          <a:lstStyle/>
          <a:p>
            <a:pPr algn="l">
              <a:buNone/>
            </a:pPr>
            <a:r>
              <a:rPr lang="en-US" sz="2800" b="1" dirty="0" smtClean="0"/>
              <a:t>1-,</a:t>
            </a:r>
            <a:r>
              <a:rPr lang="en-US" sz="2800" b="1" dirty="0" smtClean="0">
                <a:solidFill>
                  <a:srgbClr val="00B050"/>
                </a:solidFill>
              </a:rPr>
              <a:t>papillary carcinoma </a:t>
            </a:r>
            <a:r>
              <a:rPr lang="en-US" sz="2800" dirty="0" smtClean="0"/>
              <a:t>accounts for </a:t>
            </a:r>
            <a:r>
              <a:rPr lang="en-US" sz="2800" dirty="0" smtClean="0">
                <a:solidFill>
                  <a:srgbClr val="FF0000"/>
                </a:solidFill>
              </a:rPr>
              <a:t>80% of all </a:t>
            </a:r>
            <a:r>
              <a:rPr lang="en-US" sz="2800" dirty="0" smtClean="0"/>
              <a:t>thyroid malignancies in iodine-sufficient areas and is the. </a:t>
            </a:r>
          </a:p>
          <a:p>
            <a:pPr algn="l">
              <a:buNone/>
            </a:pPr>
            <a:r>
              <a:rPr lang="en-US" sz="2800" dirty="0" smtClean="0">
                <a:solidFill>
                  <a:srgbClr val="FF0000"/>
                </a:solidFill>
              </a:rPr>
              <a:t>Distant metastases </a:t>
            </a:r>
            <a:r>
              <a:rPr lang="en-US" sz="2800" dirty="0" smtClean="0"/>
              <a:t>are uncommon at initial presentation, but may ultimately develop in up to </a:t>
            </a:r>
            <a:r>
              <a:rPr lang="en-US" sz="2800" dirty="0" smtClean="0">
                <a:solidFill>
                  <a:srgbClr val="FF0000"/>
                </a:solidFill>
              </a:rPr>
              <a:t>20%</a:t>
            </a:r>
            <a:r>
              <a:rPr lang="en-US" sz="2800" dirty="0" smtClean="0"/>
              <a:t> of patients. The most common sites are lungs, followed by bone, liver, and brain.</a:t>
            </a:r>
          </a:p>
          <a:p>
            <a:pPr algn="l">
              <a:buNone/>
            </a:pPr>
            <a:r>
              <a:rPr lang="en-US" sz="2800" dirty="0" err="1" smtClean="0">
                <a:solidFill>
                  <a:srgbClr val="FF0000"/>
                </a:solidFill>
              </a:rPr>
              <a:t>Psammoma</a:t>
            </a:r>
            <a:r>
              <a:rPr lang="en-US" sz="2800" dirty="0" smtClean="0">
                <a:solidFill>
                  <a:srgbClr val="FF0000"/>
                </a:solidFill>
              </a:rPr>
              <a:t> bodies</a:t>
            </a:r>
            <a:r>
              <a:rPr lang="en-US" sz="2800" dirty="0" smtClean="0"/>
              <a:t>, which are microscopic, calcified deposits representing clumps of sloughed cells, also may be present. </a:t>
            </a:r>
            <a:r>
              <a:rPr lang="en-US" sz="2800" dirty="0" err="1" smtClean="0">
                <a:solidFill>
                  <a:srgbClr val="FF0000"/>
                </a:solidFill>
              </a:rPr>
              <a:t>Multifocality</a:t>
            </a:r>
            <a:r>
              <a:rPr lang="en-US" sz="2800" dirty="0" smtClean="0">
                <a:solidFill>
                  <a:srgbClr val="FF0000"/>
                </a:solidFill>
              </a:rPr>
              <a:t> </a:t>
            </a:r>
            <a:r>
              <a:rPr lang="en-US" sz="2800" dirty="0" smtClean="0"/>
              <a:t>is common in papillary carcinoma and may be present in up to 85% of cases on microscopic examination. </a:t>
            </a:r>
            <a:r>
              <a:rPr lang="en-US" sz="2800" dirty="0" err="1" smtClean="0"/>
              <a:t>Multifocality</a:t>
            </a:r>
            <a:r>
              <a:rPr lang="en-US" sz="2800" dirty="0" smtClean="0"/>
              <a:t> is associated with an increased risk of cervical nodal metastases</a:t>
            </a:r>
          </a:p>
        </p:txBody>
      </p:sp>
    </p:spTree>
  </p:cSld>
  <p:clrMapOvr>
    <a:masterClrMapping/>
  </p:clrMapOvr>
  <p:transition spd="slow">
    <p:wedge/>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pPr algn="l">
              <a:buNone/>
            </a:pPr>
            <a:r>
              <a:rPr lang="en-US" sz="2400" b="1" dirty="0" smtClean="0">
                <a:solidFill>
                  <a:srgbClr val="FF0000"/>
                </a:solidFill>
              </a:rPr>
              <a:t>Lateral aberrant thyroid</a:t>
            </a:r>
            <a:r>
              <a:rPr lang="en-US" sz="2400" dirty="0" smtClean="0"/>
              <a:t>” almost always denotes a cervical lymph node that has been invaded by metastatic cancer</a:t>
            </a:r>
          </a:p>
          <a:p>
            <a:pPr algn="l">
              <a:buNone/>
            </a:pPr>
            <a:r>
              <a:rPr lang="en-US" sz="2400" b="1" dirty="0" smtClean="0">
                <a:solidFill>
                  <a:srgbClr val="FF0000"/>
                </a:solidFill>
              </a:rPr>
              <a:t>occult/</a:t>
            </a:r>
            <a:r>
              <a:rPr lang="en-US" sz="2400" b="1" dirty="0" err="1" smtClean="0">
                <a:solidFill>
                  <a:srgbClr val="FF0000"/>
                </a:solidFill>
              </a:rPr>
              <a:t>microcarcinoma</a:t>
            </a:r>
            <a:r>
              <a:rPr lang="en-US" sz="2400" dirty="0" smtClean="0"/>
              <a:t> refers to tumors of 1 cm or less in size with </a:t>
            </a:r>
            <a:r>
              <a:rPr lang="en-US" sz="2400" b="1" dirty="0" smtClean="0">
                <a:solidFill>
                  <a:srgbClr val="FF0000"/>
                </a:solidFill>
              </a:rPr>
              <a:t>no evidence </a:t>
            </a:r>
            <a:r>
              <a:rPr lang="en-US" sz="2400" dirty="0" smtClean="0"/>
              <a:t>of local invasiveness through the thyroid capsule or </a:t>
            </a:r>
            <a:r>
              <a:rPr lang="en-US" sz="2400" dirty="0" err="1" smtClean="0"/>
              <a:t>angioinvasion</a:t>
            </a:r>
            <a:r>
              <a:rPr lang="en-US" sz="2400" dirty="0" smtClean="0"/>
              <a:t>, and that </a:t>
            </a:r>
            <a:r>
              <a:rPr lang="en-US" sz="2400" dirty="0" smtClean="0">
                <a:solidFill>
                  <a:srgbClr val="FF0000"/>
                </a:solidFill>
              </a:rPr>
              <a:t>are not</a:t>
            </a:r>
            <a:r>
              <a:rPr lang="en-US" sz="2400" dirty="0" smtClean="0"/>
              <a:t> associated with lymph node metastases.</a:t>
            </a:r>
          </a:p>
          <a:p>
            <a:pPr algn="l">
              <a:buNone/>
            </a:pPr>
            <a:r>
              <a:rPr lang="en-US" sz="2400" dirty="0" smtClean="0">
                <a:solidFill>
                  <a:srgbClr val="FF0000"/>
                </a:solidFill>
              </a:rPr>
              <a:t>Treated by </a:t>
            </a:r>
            <a:r>
              <a:rPr lang="en-US" sz="2400" dirty="0" smtClean="0"/>
              <a:t>total </a:t>
            </a:r>
            <a:r>
              <a:rPr lang="en-US" sz="2400" dirty="0" err="1" smtClean="0"/>
              <a:t>thyrodectomy</a:t>
            </a:r>
            <a:r>
              <a:rPr lang="en-US" sz="2400" dirty="0" smtClean="0"/>
              <a:t> + post operative </a:t>
            </a:r>
            <a:r>
              <a:rPr lang="en-US" sz="2400" dirty="0" err="1" smtClean="0"/>
              <a:t>radioiodine.</a:t>
            </a:r>
            <a:r>
              <a:rPr lang="en-US" sz="2400" b="1" dirty="0" err="1" smtClean="0"/>
              <a:t>e</a:t>
            </a:r>
            <a:endParaRPr lang="ar-SA" dirty="0" smtClean="0"/>
          </a:p>
          <a:p>
            <a:endParaRPr lang="ar-SA" dirty="0"/>
          </a:p>
        </p:txBody>
      </p:sp>
    </p:spTree>
  </p:cSld>
  <p:clrMapOvr>
    <a:masterClrMapping/>
  </p:clrMapOvr>
  <p:transition spd="slow">
    <p:wedge/>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Neoplasm</a:t>
            </a:r>
            <a:endParaRPr lang="ar-YE" dirty="0"/>
          </a:p>
        </p:txBody>
      </p:sp>
      <p:sp>
        <p:nvSpPr>
          <p:cNvPr id="3" name="Content Placeholder 2"/>
          <p:cNvSpPr>
            <a:spLocks noGrp="1"/>
          </p:cNvSpPr>
          <p:nvPr>
            <p:ph sz="quarter" idx="1"/>
          </p:nvPr>
        </p:nvSpPr>
        <p:spPr/>
        <p:txBody>
          <a:bodyPr>
            <a:normAutofit/>
          </a:bodyPr>
          <a:lstStyle/>
          <a:p>
            <a:pPr algn="l">
              <a:buNone/>
            </a:pPr>
            <a:endParaRPr lang="en-US" b="1" dirty="0" smtClean="0">
              <a:solidFill>
                <a:srgbClr val="FF0000"/>
              </a:solidFill>
            </a:endParaRPr>
          </a:p>
          <a:p>
            <a:pPr algn="l">
              <a:buNone/>
            </a:pPr>
            <a:r>
              <a:rPr lang="en-US" b="1" dirty="0" smtClean="0">
                <a:solidFill>
                  <a:srgbClr val="FF0000"/>
                </a:solidFill>
              </a:rPr>
              <a:t>2-</a:t>
            </a:r>
            <a:r>
              <a:rPr lang="en-US" b="1" i="1" dirty="0" smtClean="0">
                <a:solidFill>
                  <a:srgbClr val="FF0000"/>
                </a:solidFill>
              </a:rPr>
              <a:t> </a:t>
            </a:r>
            <a:r>
              <a:rPr lang="en-US" b="1" dirty="0" smtClean="0">
                <a:solidFill>
                  <a:srgbClr val="FF0000"/>
                </a:solidFill>
              </a:rPr>
              <a:t>Follicular carcinomas </a:t>
            </a:r>
            <a:r>
              <a:rPr lang="en-US" dirty="0" smtClean="0"/>
              <a:t>account for </a:t>
            </a:r>
            <a:r>
              <a:rPr lang="en-US" b="1" dirty="0" smtClean="0">
                <a:solidFill>
                  <a:srgbClr val="FF0000"/>
                </a:solidFill>
              </a:rPr>
              <a:t>10%</a:t>
            </a:r>
            <a:r>
              <a:rPr lang="en-US" dirty="0" smtClean="0"/>
              <a:t> of thyroid cancers and occur more commonly in </a:t>
            </a:r>
            <a:r>
              <a:rPr lang="en-US" dirty="0" smtClean="0">
                <a:solidFill>
                  <a:srgbClr val="FF0000"/>
                </a:solidFill>
              </a:rPr>
              <a:t>iodine-deficient areas</a:t>
            </a:r>
            <a:r>
              <a:rPr lang="en-US" dirty="0" smtClean="0"/>
              <a:t>. and a mean age at presentation of 50 years old. Follicular cancers usually present as </a:t>
            </a:r>
            <a:r>
              <a:rPr lang="en-US" b="1" dirty="0" smtClean="0"/>
              <a:t>solitary thyroid nodules</a:t>
            </a:r>
            <a:r>
              <a:rPr lang="en-US" dirty="0" smtClean="0"/>
              <a:t>, occasionally with a history of rapid size increase, and long-standing goiter.. </a:t>
            </a:r>
            <a:r>
              <a:rPr lang="en-US" b="1" dirty="0" smtClean="0"/>
              <a:t>Unlike papillary </a:t>
            </a:r>
            <a:r>
              <a:rPr lang="en-US" dirty="0" smtClean="0"/>
              <a:t>cancers, cervical </a:t>
            </a:r>
            <a:r>
              <a:rPr lang="en-US" dirty="0" err="1" smtClean="0"/>
              <a:t>lymphadenopathy</a:t>
            </a:r>
            <a:r>
              <a:rPr lang="en-US" dirty="0" smtClean="0"/>
              <a:t> is uncommon at initial presentation</a:t>
            </a:r>
          </a:p>
          <a:p>
            <a:pPr algn="l">
              <a:buNone/>
            </a:pPr>
            <a:endParaRPr lang="en-US" dirty="0" smtClean="0"/>
          </a:p>
          <a:p>
            <a:endParaRPr lang="ar-YE" dirty="0"/>
          </a:p>
        </p:txBody>
      </p:sp>
    </p:spTree>
  </p:cSld>
  <p:clrMapOvr>
    <a:masterClrMapping/>
  </p:clrMapOvr>
  <p:transition spd="slow">
    <p:cover dir="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i="1" dirty="0" smtClean="0"/>
              <a:t/>
            </a:r>
            <a:br>
              <a:rPr lang="en-US" b="1" i="1" dirty="0" smtClean="0"/>
            </a:br>
            <a:r>
              <a:rPr lang="en-US" b="1" i="1" dirty="0" err="1" smtClean="0">
                <a:solidFill>
                  <a:srgbClr val="FF0000"/>
                </a:solidFill>
              </a:rPr>
              <a:t>Hürthle</a:t>
            </a:r>
            <a:r>
              <a:rPr lang="en-US" b="1" i="1" dirty="0" smtClean="0">
                <a:solidFill>
                  <a:srgbClr val="FF0000"/>
                </a:solidFill>
              </a:rPr>
              <a:t> Cell Carcinoma</a:t>
            </a:r>
            <a:endParaRPr lang="ar-SA" dirty="0">
              <a:solidFill>
                <a:srgbClr val="FF0000"/>
              </a:solidFill>
            </a:endParaRPr>
          </a:p>
        </p:txBody>
      </p:sp>
      <p:sp>
        <p:nvSpPr>
          <p:cNvPr id="3" name="عنصر نائب للمحتوى 2"/>
          <p:cNvSpPr>
            <a:spLocks noGrp="1"/>
          </p:cNvSpPr>
          <p:nvPr>
            <p:ph sz="quarter" idx="1"/>
          </p:nvPr>
        </p:nvSpPr>
        <p:spPr>
          <a:xfrm>
            <a:off x="179512" y="1556792"/>
            <a:ext cx="8503920" cy="4572000"/>
          </a:xfrm>
        </p:spPr>
        <p:txBody>
          <a:bodyPr>
            <a:normAutofit fontScale="77500" lnSpcReduction="20000"/>
          </a:bodyPr>
          <a:lstStyle/>
          <a:p>
            <a:pPr algn="l">
              <a:buNone/>
            </a:pPr>
            <a:r>
              <a:rPr lang="en-US" b="1" i="1" dirty="0" smtClean="0"/>
              <a:t>It’s account for </a:t>
            </a:r>
            <a:r>
              <a:rPr lang="en-US" dirty="0" smtClean="0"/>
              <a:t>approximately </a:t>
            </a:r>
            <a:r>
              <a:rPr lang="en-US" b="1" dirty="0" smtClean="0">
                <a:solidFill>
                  <a:srgbClr val="FF0000"/>
                </a:solidFill>
              </a:rPr>
              <a:t>3% of all thyroid </a:t>
            </a:r>
            <a:r>
              <a:rPr lang="en-US" dirty="0" smtClean="0"/>
              <a:t>malignancies and</a:t>
            </a:r>
          </a:p>
          <a:p>
            <a:pPr algn="l">
              <a:buNone/>
            </a:pPr>
            <a:r>
              <a:rPr lang="en-US" dirty="0" smtClean="0"/>
              <a:t>considered to be subtype of follicular thyroid cancer</a:t>
            </a:r>
          </a:p>
          <a:p>
            <a:pPr algn="l">
              <a:buNone/>
            </a:pPr>
            <a:r>
              <a:rPr lang="en-US" b="1" dirty="0" smtClean="0">
                <a:solidFill>
                  <a:srgbClr val="FF0000"/>
                </a:solidFill>
              </a:rPr>
              <a:t>It’s characterized </a:t>
            </a:r>
            <a:r>
              <a:rPr lang="en-US" dirty="0" smtClean="0"/>
              <a:t>by vascular or capsular invasion and, therefore,</a:t>
            </a:r>
          </a:p>
          <a:p>
            <a:pPr algn="l">
              <a:buNone/>
            </a:pPr>
            <a:r>
              <a:rPr lang="en-US" dirty="0" smtClean="0"/>
              <a:t>cannot be diagnosed by FNAB., it </a:t>
            </a:r>
            <a:r>
              <a:rPr lang="en-US" dirty="0" err="1" smtClean="0"/>
              <a:t>derivedfrom</a:t>
            </a:r>
            <a:r>
              <a:rPr lang="en-US" dirty="0" smtClean="0"/>
              <a:t> the </a:t>
            </a:r>
            <a:r>
              <a:rPr lang="en-US" dirty="0" err="1" smtClean="0"/>
              <a:t>oxyphilic</a:t>
            </a:r>
            <a:r>
              <a:rPr lang="en-US" dirty="0" smtClean="0"/>
              <a:t> cells of the thyroid gland</a:t>
            </a:r>
          </a:p>
          <a:p>
            <a:pPr algn="l">
              <a:buNone/>
            </a:pPr>
            <a:r>
              <a:rPr lang="en-US" dirty="0" smtClean="0"/>
              <a:t>. </a:t>
            </a:r>
            <a:r>
              <a:rPr lang="en-US" dirty="0" err="1" smtClean="0"/>
              <a:t>Hurthle</a:t>
            </a:r>
            <a:r>
              <a:rPr lang="en-US" dirty="0" smtClean="0"/>
              <a:t> cell</a:t>
            </a:r>
          </a:p>
          <a:p>
            <a:pPr algn="l">
              <a:buNone/>
            </a:pPr>
            <a:r>
              <a:rPr lang="en-US" dirty="0" smtClean="0"/>
              <a:t>tumors </a:t>
            </a:r>
            <a:r>
              <a:rPr lang="en-US" b="1" dirty="0" smtClean="0">
                <a:solidFill>
                  <a:srgbClr val="FF0000"/>
                </a:solidFill>
              </a:rPr>
              <a:t>differ from follicular carcinomas </a:t>
            </a:r>
            <a:r>
              <a:rPr lang="en-US" dirty="0" smtClean="0"/>
              <a:t>in that </a:t>
            </a:r>
          </a:p>
          <a:p>
            <a:pPr algn="l">
              <a:buNone/>
            </a:pPr>
            <a:r>
              <a:rPr lang="en-US" dirty="0" smtClean="0">
                <a:solidFill>
                  <a:srgbClr val="7030A0"/>
                </a:solidFill>
              </a:rPr>
              <a:t>They are more often multifocal and bilateral </a:t>
            </a:r>
            <a:r>
              <a:rPr lang="en-US" dirty="0" smtClean="0"/>
              <a:t>(about 30%), </a:t>
            </a:r>
          </a:p>
          <a:p>
            <a:pPr algn="l">
              <a:buNone/>
            </a:pPr>
            <a:r>
              <a:rPr lang="en-US" dirty="0" smtClean="0"/>
              <a:t>usually </a:t>
            </a:r>
            <a:r>
              <a:rPr lang="en-US" b="1" dirty="0" smtClean="0">
                <a:solidFill>
                  <a:srgbClr val="7030A0"/>
                </a:solidFill>
              </a:rPr>
              <a:t>do not take</a:t>
            </a:r>
          </a:p>
          <a:p>
            <a:pPr algn="l">
              <a:buNone/>
            </a:pPr>
            <a:r>
              <a:rPr lang="en-US" dirty="0" smtClean="0"/>
              <a:t>up RAI (about 5%), are more </a:t>
            </a:r>
            <a:r>
              <a:rPr lang="en-US" b="1" dirty="0" smtClean="0">
                <a:solidFill>
                  <a:srgbClr val="7030A0"/>
                </a:solidFill>
              </a:rPr>
              <a:t>likely to metastasize to local nodes</a:t>
            </a:r>
          </a:p>
          <a:p>
            <a:pPr algn="l">
              <a:buNone/>
            </a:pPr>
            <a:r>
              <a:rPr lang="en-US" dirty="0" smtClean="0"/>
              <a:t>(25%) and distant sites, and are associated with a </a:t>
            </a:r>
            <a:r>
              <a:rPr lang="en-US" b="1" dirty="0" smtClean="0">
                <a:solidFill>
                  <a:srgbClr val="7030A0"/>
                </a:solidFill>
              </a:rPr>
              <a:t>higher mortality</a:t>
            </a:r>
          </a:p>
          <a:p>
            <a:pPr algn="l">
              <a:buNone/>
            </a:pPr>
            <a:r>
              <a:rPr lang="en-US" dirty="0" smtClean="0"/>
              <a:t>rate (about 20% at 10 years). Hence, they are considered to</a:t>
            </a:r>
          </a:p>
          <a:p>
            <a:pPr algn="l">
              <a:buNone/>
            </a:pPr>
            <a:r>
              <a:rPr lang="en-US" dirty="0" smtClean="0"/>
              <a:t>be a separate class of tumors by some groups.</a:t>
            </a:r>
            <a:endParaRPr lang="ar-SA" dirty="0"/>
          </a:p>
        </p:txBody>
      </p:sp>
    </p:spTree>
  </p:cSld>
  <p:clrMapOvr>
    <a:masterClrMapping/>
  </p:clrMapOvr>
  <p:transition spd="slow">
    <p:wedge/>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dirty="0"/>
          </a:p>
        </p:txBody>
      </p:sp>
      <p:sp>
        <p:nvSpPr>
          <p:cNvPr id="3" name="Content Placeholder 2"/>
          <p:cNvSpPr>
            <a:spLocks noGrp="1"/>
          </p:cNvSpPr>
          <p:nvPr>
            <p:ph sz="quarter" idx="1"/>
          </p:nvPr>
        </p:nvSpPr>
        <p:spPr/>
        <p:txBody>
          <a:bodyPr>
            <a:normAutofit/>
          </a:bodyPr>
          <a:lstStyle/>
          <a:p>
            <a:pPr algn="l">
              <a:buNone/>
            </a:pPr>
            <a:r>
              <a:rPr lang="en-US" b="1" dirty="0" smtClean="0"/>
              <a:t>3-, </a:t>
            </a:r>
            <a:r>
              <a:rPr lang="en-US" b="1" dirty="0" smtClean="0">
                <a:solidFill>
                  <a:srgbClr val="00B050"/>
                </a:solidFill>
              </a:rPr>
              <a:t>anaplastic carcinoma </a:t>
            </a:r>
            <a:r>
              <a:rPr lang="en-US" b="1" dirty="0" smtClean="0"/>
              <a:t>10% occur in elderly ,highly malignant </a:t>
            </a:r>
            <a:r>
              <a:rPr lang="en-US" b="1" dirty="0" err="1" smtClean="0"/>
              <a:t>tumour</a:t>
            </a:r>
            <a:r>
              <a:rPr lang="en-US" b="1" dirty="0" smtClean="0"/>
              <a:t> ,rapid local spread, with local invasion with early metastasis to </a:t>
            </a:r>
            <a:r>
              <a:rPr lang="en-US" b="1" dirty="0" err="1" smtClean="0"/>
              <a:t>l.n</a:t>
            </a:r>
            <a:r>
              <a:rPr lang="en-US" b="1" dirty="0" smtClean="0"/>
              <a:t> and blood stream. treatment by surgery if possible ,</a:t>
            </a:r>
            <a:r>
              <a:rPr lang="en-US" b="1" dirty="0" err="1" smtClean="0"/>
              <a:t>pailative</a:t>
            </a:r>
            <a:r>
              <a:rPr lang="en-US" b="1" dirty="0" smtClean="0"/>
              <a:t> </a:t>
            </a:r>
            <a:r>
              <a:rPr lang="en-US" b="1" dirty="0" err="1" smtClean="0"/>
              <a:t>compined</a:t>
            </a:r>
            <a:r>
              <a:rPr lang="en-US" b="1" dirty="0" smtClean="0"/>
              <a:t> chemotherapy and  external beam radiation . avoid </a:t>
            </a:r>
            <a:r>
              <a:rPr lang="en-US" b="1" dirty="0" err="1" smtClean="0"/>
              <a:t>tracheostomy</a:t>
            </a:r>
            <a:r>
              <a:rPr lang="en-US" b="1" dirty="0" smtClean="0"/>
              <a:t> because tumor invade the </a:t>
            </a:r>
            <a:r>
              <a:rPr lang="en-US" b="1" dirty="0" err="1" smtClean="0"/>
              <a:t>tracheostomy</a:t>
            </a:r>
            <a:r>
              <a:rPr lang="en-US" b="1" dirty="0" smtClean="0"/>
              <a:t> site.</a:t>
            </a:r>
            <a:endParaRPr lang="en-US" dirty="0" smtClean="0"/>
          </a:p>
          <a:p>
            <a:pPr algn="l"/>
            <a:endParaRPr lang="ar-YE" dirty="0"/>
          </a:p>
        </p:txBody>
      </p:sp>
    </p:spTree>
  </p:cSld>
  <p:clrMapOvr>
    <a:masterClrMapping/>
  </p:clrMapOvr>
  <p:transition spd="slow">
    <p:randomBar dir="vert"/>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85000" lnSpcReduction="10000"/>
          </a:bodyPr>
          <a:lstStyle/>
          <a:p>
            <a:pPr algn="l"/>
            <a:r>
              <a:rPr lang="en-US" b="1" dirty="0" smtClean="0">
                <a:solidFill>
                  <a:srgbClr val="00B050"/>
                </a:solidFill>
              </a:rPr>
              <a:t>4-, </a:t>
            </a:r>
            <a:r>
              <a:rPr lang="en-US" b="1" dirty="0" err="1" smtClean="0">
                <a:solidFill>
                  <a:srgbClr val="00B050"/>
                </a:solidFill>
              </a:rPr>
              <a:t>medullary</a:t>
            </a:r>
            <a:r>
              <a:rPr lang="en-US" b="1" dirty="0" smtClean="0">
                <a:solidFill>
                  <a:srgbClr val="00B050"/>
                </a:solidFill>
              </a:rPr>
              <a:t> carcinoma </a:t>
            </a:r>
            <a:r>
              <a:rPr lang="en-US" b="1" dirty="0" smtClean="0"/>
              <a:t>5%  MTC accounts for about 5% of thyroid malignancies and arises from the </a:t>
            </a:r>
            <a:r>
              <a:rPr lang="en-US" b="1" dirty="0" err="1" smtClean="0"/>
              <a:t>parafollicular</a:t>
            </a:r>
            <a:r>
              <a:rPr lang="en-US" b="1" dirty="0" smtClean="0"/>
              <a:t> or C cells of the </a:t>
            </a:r>
            <a:r>
              <a:rPr lang="en-US" b="1" dirty="0" err="1" smtClean="0"/>
              <a:t>thyroC</a:t>
            </a:r>
            <a:r>
              <a:rPr lang="en-US" b="1" dirty="0" smtClean="0"/>
              <a:t> cells secrete </a:t>
            </a:r>
            <a:r>
              <a:rPr lang="en-US" b="1" dirty="0" err="1" smtClean="0"/>
              <a:t>calcitonin</a:t>
            </a:r>
            <a:r>
              <a:rPr lang="en-US" b="1" dirty="0" smtClean="0"/>
              <a:t>, a 32-amino-acid polypeptide that functions to lower serum calcium levels, Most MTCs occur sporadically. However, approximately25% occur within the spectrum of several inherited syndromes such as familial MTC, MEN2A, and MEN2B</a:t>
            </a:r>
          </a:p>
          <a:p>
            <a:pPr algn="l">
              <a:buNone/>
            </a:pPr>
            <a:r>
              <a:rPr lang="en-US" b="1" dirty="0" smtClean="0"/>
              <a:t>5-</a:t>
            </a:r>
            <a:r>
              <a:rPr lang="en-US" b="1" dirty="0" smtClean="0">
                <a:solidFill>
                  <a:srgbClr val="00B050"/>
                </a:solidFill>
              </a:rPr>
              <a:t>lymphoma</a:t>
            </a:r>
            <a:r>
              <a:rPr lang="en-US" b="1" dirty="0" smtClean="0"/>
              <a:t> account for &lt;1% of thyroid malignancies, and most are of the non-Hodgkin’s B-cell type.</a:t>
            </a:r>
          </a:p>
          <a:p>
            <a:pPr algn="l">
              <a:buNone/>
            </a:pPr>
            <a:endParaRPr lang="en-US" b="1" dirty="0" smtClean="0"/>
          </a:p>
          <a:p>
            <a:pPr algn="l">
              <a:buNone/>
            </a:pPr>
            <a:r>
              <a:rPr lang="en-US" b="1" dirty="0" smtClean="0"/>
              <a:t>2*either metastasis  or direct invasion</a:t>
            </a:r>
            <a:endParaRPr lang="ar-YE" dirty="0"/>
          </a:p>
        </p:txBody>
      </p:sp>
    </p:spTree>
  </p:cSld>
  <p:clrMapOvr>
    <a:masterClrMapping/>
  </p:clrMapOvr>
  <p:transition spd="slow">
    <p:wedge/>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Etiology of malignant tumor </a:t>
            </a:r>
            <a:r>
              <a:rPr lang="en-US" dirty="0" smtClean="0">
                <a:solidFill>
                  <a:srgbClr val="FF0000"/>
                </a:solidFill>
              </a:rPr>
              <a:t/>
            </a:r>
            <a:br>
              <a:rPr lang="en-US" dirty="0" smtClean="0">
                <a:solidFill>
                  <a:srgbClr val="FF0000"/>
                </a:solidFill>
              </a:rPr>
            </a:br>
            <a:endParaRPr lang="ar-YE" dirty="0"/>
          </a:p>
        </p:txBody>
      </p:sp>
      <p:sp>
        <p:nvSpPr>
          <p:cNvPr id="3" name="Content Placeholder 2"/>
          <p:cNvSpPr>
            <a:spLocks noGrp="1"/>
          </p:cNvSpPr>
          <p:nvPr>
            <p:ph sz="quarter" idx="1"/>
          </p:nvPr>
        </p:nvSpPr>
        <p:spPr/>
        <p:txBody>
          <a:bodyPr>
            <a:normAutofit fontScale="77500" lnSpcReduction="20000"/>
          </a:bodyPr>
          <a:lstStyle/>
          <a:p>
            <a:pPr algn="l">
              <a:buNone/>
            </a:pPr>
            <a:r>
              <a:rPr lang="en-US" b="1" dirty="0" smtClean="0"/>
              <a:t>Most important is</a:t>
            </a:r>
            <a:r>
              <a:rPr lang="en-US" b="1" dirty="0" smtClean="0">
                <a:solidFill>
                  <a:srgbClr val="7030A0"/>
                </a:solidFill>
              </a:rPr>
              <a:t> irradiation </a:t>
            </a:r>
            <a:r>
              <a:rPr lang="en-US" b="1" dirty="0" smtClean="0"/>
              <a:t>of thyroid under age of 5 years mainly cause </a:t>
            </a:r>
            <a:r>
              <a:rPr lang="en-US" b="1" dirty="0" smtClean="0">
                <a:solidFill>
                  <a:srgbClr val="7030A0"/>
                </a:solidFill>
              </a:rPr>
              <a:t>papillary carcinoma </a:t>
            </a:r>
            <a:endParaRPr lang="en-US" dirty="0" smtClean="0">
              <a:solidFill>
                <a:srgbClr val="7030A0"/>
              </a:solidFill>
            </a:endParaRPr>
          </a:p>
          <a:p>
            <a:pPr algn="l">
              <a:buNone/>
            </a:pPr>
            <a:r>
              <a:rPr lang="en-US" b="1" dirty="0" smtClean="0"/>
              <a:t>In endemic goiter area more common follicular type </a:t>
            </a:r>
            <a:endParaRPr lang="en-US" dirty="0" smtClean="0"/>
          </a:p>
          <a:p>
            <a:pPr algn="l">
              <a:buNone/>
            </a:pPr>
            <a:r>
              <a:rPr lang="en-US" b="1" dirty="0" smtClean="0"/>
              <a:t>Malignant lymphoma some time develop in  auto immune thyroiditis </a:t>
            </a:r>
            <a:endParaRPr lang="en-US" dirty="0" smtClean="0"/>
          </a:p>
          <a:p>
            <a:pPr algn="l">
              <a:buNone/>
            </a:pPr>
            <a:r>
              <a:rPr lang="en-US" b="1" dirty="0" smtClean="0"/>
              <a:t>Staging of thyroid tumor</a:t>
            </a:r>
            <a:endParaRPr lang="en-US" dirty="0" smtClean="0"/>
          </a:p>
          <a:p>
            <a:pPr algn="l">
              <a:buNone/>
            </a:pPr>
            <a:r>
              <a:rPr lang="en-US" b="1" dirty="0" smtClean="0">
                <a:solidFill>
                  <a:srgbClr val="FF0000"/>
                </a:solidFill>
              </a:rPr>
              <a:t>According to T.N.M</a:t>
            </a:r>
            <a:endParaRPr lang="en-US" dirty="0" smtClean="0">
              <a:solidFill>
                <a:srgbClr val="FF0000"/>
              </a:solidFill>
            </a:endParaRPr>
          </a:p>
          <a:p>
            <a:pPr algn="l">
              <a:buNone/>
            </a:pPr>
            <a:r>
              <a:rPr lang="en-US" b="1" dirty="0" smtClean="0"/>
              <a:t>T= TUMOUR  T0 –no evidence of 1* tumor   T1-1CM OR LESS   T2-1-4 CM LIMITED TO THYROID   T3--&gt; 4CM LIMITED TO THYROID  T4-any size extend beyond capsule</a:t>
            </a:r>
            <a:endParaRPr lang="en-US" dirty="0" smtClean="0"/>
          </a:p>
          <a:p>
            <a:pPr algn="l">
              <a:buNone/>
            </a:pPr>
            <a:r>
              <a:rPr lang="en-US" b="1" dirty="0" smtClean="0"/>
              <a:t> N=NODES   N0-- no regional nod metastasis  N1—reginoal node metastasis</a:t>
            </a:r>
            <a:endParaRPr lang="en-US" dirty="0" smtClean="0"/>
          </a:p>
          <a:p>
            <a:pPr algn="l">
              <a:buNone/>
            </a:pPr>
            <a:r>
              <a:rPr lang="en-US" b="1" dirty="0" smtClean="0"/>
              <a:t>M=METASTASIS    M0—no metastasis   M1—metastasis present</a:t>
            </a:r>
            <a:endParaRPr lang="en-US" dirty="0" smtClean="0"/>
          </a:p>
          <a:p>
            <a:endParaRPr lang="ar-YE" dirty="0"/>
          </a:p>
        </p:txBody>
      </p:sp>
    </p:spTree>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2050" name="Picture 2" descr="D:\ملفات\Lectures\exam pict 2\2I.jpg"/>
          <p:cNvPicPr>
            <a:picLocks noGrp="1" noChangeAspect="1" noChangeArrowheads="1"/>
          </p:cNvPicPr>
          <p:nvPr>
            <p:ph sz="quarter" idx="1"/>
          </p:nvPr>
        </p:nvPicPr>
        <p:blipFill>
          <a:blip r:embed="rId2" cstate="print"/>
          <a:srcRect/>
          <a:stretch>
            <a:fillRect/>
          </a:stretch>
        </p:blipFill>
        <p:spPr bwMode="auto">
          <a:xfrm>
            <a:off x="683568" y="476672"/>
            <a:ext cx="7920880" cy="6048672"/>
          </a:xfrm>
          <a:prstGeom prst="rect">
            <a:avLst/>
          </a:prstGeom>
          <a:noFill/>
        </p:spPr>
      </p:pic>
    </p:spTree>
  </p:cSld>
  <p:clrMapOvr>
    <a:masterClrMapping/>
  </p:clrMapOvr>
  <p:transition spd="slow">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solidFill>
                  <a:srgbClr val="FF0000"/>
                </a:solidFill>
              </a:rPr>
              <a:t>Thyroid physiology;</a:t>
            </a:r>
            <a:r>
              <a:rPr lang="en-US" dirty="0" smtClean="0">
                <a:solidFill>
                  <a:srgbClr val="FF0000"/>
                </a:solidFill>
              </a:rPr>
              <a:t/>
            </a:r>
            <a:br>
              <a:rPr lang="en-US" dirty="0" smtClean="0">
                <a:solidFill>
                  <a:srgbClr val="FF0000"/>
                </a:solidFill>
              </a:rPr>
            </a:br>
            <a:endParaRPr lang="ar-SA" dirty="0">
              <a:solidFill>
                <a:srgbClr val="FF0000"/>
              </a:solidFill>
            </a:endParaRPr>
          </a:p>
        </p:txBody>
      </p:sp>
      <p:sp>
        <p:nvSpPr>
          <p:cNvPr id="3" name="عنصر نائب للمحتوى 2"/>
          <p:cNvSpPr>
            <a:spLocks noGrp="1"/>
          </p:cNvSpPr>
          <p:nvPr>
            <p:ph sz="quarter" idx="1"/>
          </p:nvPr>
        </p:nvSpPr>
        <p:spPr/>
        <p:txBody>
          <a:bodyPr>
            <a:normAutofit fontScale="92500" lnSpcReduction="10000"/>
          </a:bodyPr>
          <a:lstStyle/>
          <a:p>
            <a:pPr algn="l" rtl="0">
              <a:buNone/>
            </a:pPr>
            <a:r>
              <a:rPr lang="en-US" b="1" dirty="0" smtClean="0"/>
              <a:t>Iodine Metabolism. </a:t>
            </a:r>
            <a:r>
              <a:rPr lang="en-US" b="1" dirty="0" smtClean="0">
                <a:solidFill>
                  <a:srgbClr val="7030A0"/>
                </a:solidFill>
              </a:rPr>
              <a:t>requirement is 0.1 mg</a:t>
            </a:r>
            <a:r>
              <a:rPr lang="en-US" dirty="0" smtClean="0"/>
              <a:t>, derived from foods such as fish, milk, and eggs or as additives in bread or salt.</a:t>
            </a:r>
          </a:p>
          <a:p>
            <a:pPr algn="l" rtl="0">
              <a:buNone/>
            </a:pPr>
            <a:r>
              <a:rPr lang="en-US" dirty="0" smtClean="0"/>
              <a:t> </a:t>
            </a:r>
            <a:r>
              <a:rPr lang="en-US" b="1" dirty="0" smtClean="0">
                <a:solidFill>
                  <a:srgbClr val="7030A0"/>
                </a:solidFill>
              </a:rPr>
              <a:t>In the stomach and jejunum</a:t>
            </a:r>
            <a:r>
              <a:rPr lang="en-US" dirty="0" smtClean="0"/>
              <a:t>, iodine is rapidly converted to iodide .</a:t>
            </a:r>
          </a:p>
          <a:p>
            <a:pPr algn="l" rtl="0">
              <a:buNone/>
            </a:pPr>
            <a:r>
              <a:rPr lang="en-US" dirty="0" smtClean="0"/>
              <a:t>The thyroid is the </a:t>
            </a:r>
            <a:r>
              <a:rPr lang="en-US" dirty="0" smtClean="0">
                <a:solidFill>
                  <a:srgbClr val="FF0000"/>
                </a:solidFill>
              </a:rPr>
              <a:t>storage site of&gt;90</a:t>
            </a:r>
            <a:r>
              <a:rPr lang="en-US" dirty="0" smtClean="0"/>
              <a:t>% of the body’s iodine content and accounts for </a:t>
            </a:r>
            <a:r>
              <a:rPr lang="en-US" dirty="0" smtClean="0">
                <a:solidFill>
                  <a:srgbClr val="FF0000"/>
                </a:solidFill>
              </a:rPr>
              <a:t>one third </a:t>
            </a:r>
            <a:r>
              <a:rPr lang="en-US" dirty="0" smtClean="0"/>
              <a:t>of the plasma iodine loss. The remaining plasma iodine is cleared </a:t>
            </a:r>
            <a:r>
              <a:rPr lang="en-US" dirty="0" smtClean="0">
                <a:solidFill>
                  <a:srgbClr val="FF0000"/>
                </a:solidFill>
              </a:rPr>
              <a:t>via renal excretion</a:t>
            </a:r>
            <a:r>
              <a:rPr lang="en-US" dirty="0" smtClean="0"/>
              <a:t>. </a:t>
            </a:r>
          </a:p>
          <a:p>
            <a:pPr algn="l" rtl="0">
              <a:buNone/>
            </a:pPr>
            <a:r>
              <a:rPr lang="en-US" dirty="0" smtClean="0"/>
              <a:t>The </a:t>
            </a:r>
            <a:r>
              <a:rPr lang="en-US" dirty="0" smtClean="0">
                <a:solidFill>
                  <a:srgbClr val="FF0000"/>
                </a:solidFill>
              </a:rPr>
              <a:t>second step </a:t>
            </a:r>
            <a:r>
              <a:rPr lang="en-US" dirty="0" smtClean="0"/>
              <a:t>in thyroid hormone synthesis involves oxidation of iodide to iodine and iodination of tyrosine residues .</a:t>
            </a:r>
            <a:endParaRPr lang="ar-SA"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1026" name="Picture 2" descr="E:\Lectures\exam pict 2\2H.JPG"/>
          <p:cNvPicPr>
            <a:picLocks noGrp="1" noChangeAspect="1" noChangeArrowheads="1"/>
          </p:cNvPicPr>
          <p:nvPr>
            <p:ph sz="quarter" idx="1"/>
          </p:nvPr>
        </p:nvPicPr>
        <p:blipFill>
          <a:blip r:embed="rId2" cstate="print"/>
          <a:srcRect/>
          <a:stretch>
            <a:fillRect/>
          </a:stretch>
        </p:blipFill>
        <p:spPr bwMode="auto">
          <a:xfrm>
            <a:off x="395536" y="548680"/>
            <a:ext cx="8208912" cy="6309320"/>
          </a:xfrm>
          <a:prstGeom prst="rect">
            <a:avLst/>
          </a:prstGeom>
          <a:noFill/>
        </p:spPr>
      </p:pic>
    </p:spTree>
  </p:cSld>
  <p:clrMapOvr>
    <a:masterClrMapping/>
  </p:clrMapOvr>
  <p:transition spd="slow">
    <p:wedge/>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solidFill>
                  <a:srgbClr val="FF0000"/>
                </a:solidFill>
              </a:rPr>
              <a:t>Thyroditis</a:t>
            </a:r>
            <a:endParaRPr lang="ar-YE" dirty="0"/>
          </a:p>
        </p:txBody>
      </p:sp>
      <p:sp>
        <p:nvSpPr>
          <p:cNvPr id="3" name="Content Placeholder 2"/>
          <p:cNvSpPr>
            <a:spLocks noGrp="1"/>
          </p:cNvSpPr>
          <p:nvPr>
            <p:ph sz="quarter" idx="1"/>
          </p:nvPr>
        </p:nvSpPr>
        <p:spPr/>
        <p:txBody>
          <a:bodyPr>
            <a:normAutofit fontScale="85000" lnSpcReduction="10000"/>
          </a:bodyPr>
          <a:lstStyle/>
          <a:p>
            <a:pPr algn="l">
              <a:buNone/>
            </a:pPr>
            <a:r>
              <a:rPr lang="ar-YE" b="1" dirty="0" smtClean="0"/>
              <a:t> </a:t>
            </a:r>
            <a:endParaRPr lang="en-US" dirty="0" smtClean="0"/>
          </a:p>
          <a:p>
            <a:pPr algn="l">
              <a:buNone/>
            </a:pPr>
            <a:r>
              <a:rPr lang="en-US" b="1" dirty="0" smtClean="0"/>
              <a:t> </a:t>
            </a:r>
            <a:endParaRPr lang="en-US" dirty="0" smtClean="0"/>
          </a:p>
          <a:p>
            <a:pPr algn="l">
              <a:buNone/>
            </a:pPr>
            <a:r>
              <a:rPr lang="en-US" b="1" dirty="0" smtClean="0"/>
              <a:t>Its common condition usually associated with increase </a:t>
            </a:r>
            <a:r>
              <a:rPr lang="en-US" b="1" dirty="0" smtClean="0">
                <a:solidFill>
                  <a:srgbClr val="7030A0"/>
                </a:solidFill>
              </a:rPr>
              <a:t>thyroid </a:t>
            </a:r>
            <a:r>
              <a:rPr lang="en-US" b="1" dirty="0" err="1" smtClean="0">
                <a:solidFill>
                  <a:srgbClr val="7030A0"/>
                </a:solidFill>
                <a:latin typeface="Copperplate Gothic Bold" pitchFamily="34" charset="0"/>
              </a:rPr>
              <a:t>ab</a:t>
            </a:r>
            <a:r>
              <a:rPr lang="en-US" b="1" dirty="0" smtClean="0">
                <a:solidFill>
                  <a:srgbClr val="7030A0"/>
                </a:solidFill>
                <a:latin typeface="Copperplate Gothic Bold" pitchFamily="34" charset="0"/>
              </a:rPr>
              <a:t> </a:t>
            </a:r>
            <a:r>
              <a:rPr lang="en-US" b="1" dirty="0" smtClean="0"/>
              <a:t>,there may be </a:t>
            </a:r>
            <a:r>
              <a:rPr lang="en-US" b="1" dirty="0" smtClean="0">
                <a:solidFill>
                  <a:srgbClr val="7030A0"/>
                </a:solidFill>
              </a:rPr>
              <a:t>family history </a:t>
            </a:r>
            <a:r>
              <a:rPr lang="en-US" b="1" dirty="0" smtClean="0"/>
              <a:t>of other autoimmune disease ,commonly present with goiter which may be nodular ,onset may be insidious or sudden and painful ,</a:t>
            </a:r>
            <a:endParaRPr lang="en-US" dirty="0" smtClean="0"/>
          </a:p>
          <a:p>
            <a:pPr algn="l">
              <a:buNone/>
            </a:pPr>
            <a:r>
              <a:rPr lang="en-US" b="1" dirty="0" smtClean="0"/>
              <a:t>Diagnosis depend mainly on rise one or more of thyroid A.B which present in 85% of cases  ,</a:t>
            </a:r>
            <a:r>
              <a:rPr lang="en-US" b="1" dirty="0" err="1" smtClean="0">
                <a:latin typeface="Copperplate Gothic Bold" pitchFamily="34" charset="0"/>
              </a:rPr>
              <a:t>fnac</a:t>
            </a:r>
            <a:r>
              <a:rPr lang="en-US" b="1" dirty="0" smtClean="0">
                <a:latin typeface="Copperplate Gothic Bold" pitchFamily="34" charset="0"/>
              </a:rPr>
              <a:t> </a:t>
            </a:r>
            <a:r>
              <a:rPr lang="en-US" b="1" dirty="0" smtClean="0"/>
              <a:t>very useful</a:t>
            </a:r>
            <a:endParaRPr lang="en-US" dirty="0" smtClean="0"/>
          </a:p>
          <a:p>
            <a:pPr algn="l">
              <a:buNone/>
            </a:pPr>
            <a:r>
              <a:rPr lang="en-US" b="1" dirty="0" smtClean="0">
                <a:solidFill>
                  <a:srgbClr val="FF0000"/>
                </a:solidFill>
              </a:rPr>
              <a:t>Treatment </a:t>
            </a:r>
            <a:endParaRPr lang="en-US" dirty="0" smtClean="0">
              <a:solidFill>
                <a:srgbClr val="FF0000"/>
              </a:solidFill>
            </a:endParaRPr>
          </a:p>
          <a:p>
            <a:pPr algn="l">
              <a:buNone/>
            </a:pPr>
            <a:r>
              <a:rPr lang="en-US" b="1" dirty="0" smtClean="0"/>
              <a:t>Full replacement of thyroxin in case of hypothyroidism and in large goiter thyroidectomy may need .</a:t>
            </a:r>
            <a:endParaRPr lang="en-US" dirty="0" smtClean="0"/>
          </a:p>
          <a:p>
            <a:endParaRPr lang="ar-YE" dirty="0"/>
          </a:p>
        </p:txBody>
      </p:sp>
    </p:spTree>
  </p:cSld>
  <p:clrMapOvr>
    <a:masterClrMapping/>
  </p:clrMapOvr>
  <mc:AlternateContent xmlns:mc="http://schemas.openxmlformats.org/markup-compatibility/2006">
    <mc:Choice xmlns:p14="http://schemas.microsoft.com/office/powerpoint/2010/main" xmlns="" Requires="p14">
      <p:transition spd="slow" p14:dur="1300">
        <p14:pan dir="u"/>
      </p:transition>
    </mc:Choice>
    <mc:Fallback>
      <p:transition spd="slow">
        <p:fade/>
      </p:transition>
    </mc:Fallback>
  </mc:AlternateContent>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09600" y="476672"/>
            <a:ext cx="8534400" cy="758952"/>
          </a:xfrm>
        </p:spPr>
        <p:txBody>
          <a:bodyPr>
            <a:normAutofit fontScale="90000"/>
          </a:bodyPr>
          <a:lstStyle/>
          <a:p>
            <a:r>
              <a:rPr lang="en-US" b="1" dirty="0" smtClean="0">
                <a:solidFill>
                  <a:srgbClr val="FF0000"/>
                </a:solidFill>
              </a:rPr>
              <a:t>Parathyroid gland;</a:t>
            </a:r>
            <a:r>
              <a:rPr lang="en-US" dirty="0" smtClean="0">
                <a:solidFill>
                  <a:srgbClr val="FF0000"/>
                </a:solidFill>
              </a:rPr>
              <a:t/>
            </a:r>
            <a:br>
              <a:rPr lang="en-US" dirty="0" smtClean="0">
                <a:solidFill>
                  <a:srgbClr val="FF0000"/>
                </a:solidFill>
              </a:rPr>
            </a:br>
            <a:endParaRPr lang="ar-IQ" dirty="0">
              <a:solidFill>
                <a:srgbClr val="FF0000"/>
              </a:solidFill>
            </a:endParaRPr>
          </a:p>
        </p:txBody>
      </p:sp>
      <p:sp>
        <p:nvSpPr>
          <p:cNvPr id="3" name="عنصر نائب للمحتوى 2"/>
          <p:cNvSpPr>
            <a:spLocks noGrp="1"/>
          </p:cNvSpPr>
          <p:nvPr>
            <p:ph sz="quarter" idx="1"/>
          </p:nvPr>
        </p:nvSpPr>
        <p:spPr/>
        <p:txBody>
          <a:bodyPr>
            <a:normAutofit/>
          </a:bodyPr>
          <a:lstStyle/>
          <a:p>
            <a:pPr algn="l">
              <a:buNone/>
            </a:pPr>
            <a:r>
              <a:rPr lang="en-US" b="1" dirty="0" smtClean="0"/>
              <a:t> </a:t>
            </a:r>
            <a:endParaRPr lang="en-US" dirty="0" smtClean="0"/>
          </a:p>
          <a:p>
            <a:pPr algn="l">
              <a:buNone/>
            </a:pPr>
            <a:r>
              <a:rPr lang="en-US" b="1" dirty="0" smtClean="0">
                <a:solidFill>
                  <a:srgbClr val="FF0000"/>
                </a:solidFill>
              </a:rPr>
              <a:t>Anatomy; </a:t>
            </a:r>
            <a:r>
              <a:rPr lang="en-US" b="1" dirty="0" smtClean="0"/>
              <a:t>normal glands are </a:t>
            </a:r>
            <a:r>
              <a:rPr lang="en-US" b="1" dirty="0" smtClean="0">
                <a:solidFill>
                  <a:srgbClr val="0070C0"/>
                </a:solidFill>
              </a:rPr>
              <a:t>khaki</a:t>
            </a:r>
            <a:r>
              <a:rPr lang="en-US" b="1" dirty="0" smtClean="0"/>
              <a:t> colored –</a:t>
            </a:r>
            <a:r>
              <a:rPr lang="en-US" b="1" dirty="0" smtClean="0">
                <a:solidFill>
                  <a:srgbClr val="0070C0"/>
                </a:solidFill>
              </a:rPr>
              <a:t>soft</a:t>
            </a:r>
            <a:r>
              <a:rPr lang="en-US" b="1" dirty="0" smtClean="0"/>
              <a:t> usually </a:t>
            </a:r>
            <a:r>
              <a:rPr lang="en-US" b="1" dirty="0" smtClean="0">
                <a:solidFill>
                  <a:srgbClr val="0070C0"/>
                </a:solidFill>
              </a:rPr>
              <a:t>oval</a:t>
            </a:r>
            <a:r>
              <a:rPr lang="en-US" b="1" dirty="0" smtClean="0"/>
              <a:t> shape , about </a:t>
            </a:r>
            <a:r>
              <a:rPr lang="en-US" b="1" dirty="0" smtClean="0">
                <a:solidFill>
                  <a:srgbClr val="0070C0"/>
                </a:solidFill>
              </a:rPr>
              <a:t>6 mm </a:t>
            </a:r>
            <a:r>
              <a:rPr lang="en-US" b="1" dirty="0" smtClean="0"/>
              <a:t>in </a:t>
            </a:r>
            <a:r>
              <a:rPr lang="en-US" b="1" dirty="0" smtClean="0"/>
              <a:t>length,30- </a:t>
            </a:r>
            <a:r>
              <a:rPr lang="en-US" b="1" dirty="0" smtClean="0"/>
              <a:t>50 mg  ,. most individual have </a:t>
            </a:r>
            <a:r>
              <a:rPr lang="en-US" b="1" dirty="0" smtClean="0">
                <a:solidFill>
                  <a:srgbClr val="0070C0"/>
                </a:solidFill>
              </a:rPr>
              <a:t>4 glands </a:t>
            </a:r>
            <a:r>
              <a:rPr lang="en-US" b="1" dirty="0" smtClean="0"/>
              <a:t>but about </a:t>
            </a:r>
            <a:r>
              <a:rPr lang="en-US" b="1" dirty="0" smtClean="0">
                <a:solidFill>
                  <a:srgbClr val="0070C0"/>
                </a:solidFill>
              </a:rPr>
              <a:t>10% have </a:t>
            </a:r>
            <a:r>
              <a:rPr lang="en-US" b="1" dirty="0" smtClean="0"/>
              <a:t>more and few population have fewer than 4 glands. </a:t>
            </a:r>
            <a:endParaRPr lang="en-US" dirty="0" smtClean="0"/>
          </a:p>
          <a:p>
            <a:pPr algn="l">
              <a:buNone/>
            </a:pPr>
            <a:r>
              <a:rPr lang="en-US" b="1" dirty="0" smtClean="0">
                <a:solidFill>
                  <a:srgbClr val="FF0000"/>
                </a:solidFill>
              </a:rPr>
              <a:t>Positions </a:t>
            </a:r>
            <a:r>
              <a:rPr lang="en-US" b="1" dirty="0" smtClean="0"/>
              <a:t>; variable , </a:t>
            </a:r>
            <a:r>
              <a:rPr lang="en-US" b="1" dirty="0" smtClean="0">
                <a:solidFill>
                  <a:srgbClr val="C00000"/>
                </a:solidFill>
              </a:rPr>
              <a:t>sup. Glands </a:t>
            </a:r>
            <a:r>
              <a:rPr lang="en-US" b="1" dirty="0" smtClean="0">
                <a:solidFill>
                  <a:srgbClr val="0070C0"/>
                </a:solidFill>
              </a:rPr>
              <a:t>located </a:t>
            </a:r>
            <a:r>
              <a:rPr lang="en-US" b="1" dirty="0" smtClean="0"/>
              <a:t>at the junction of </a:t>
            </a:r>
            <a:r>
              <a:rPr lang="en-US" b="1" dirty="0" err="1" smtClean="0"/>
              <a:t>inf</a:t>
            </a:r>
            <a:r>
              <a:rPr lang="en-US" b="1" dirty="0" smtClean="0"/>
              <a:t> thyroid art and </a:t>
            </a:r>
            <a:r>
              <a:rPr lang="en-US" b="1" dirty="0" err="1" smtClean="0">
                <a:latin typeface="Copperplate Gothic Bold" pitchFamily="34" charset="0"/>
              </a:rPr>
              <a:t>r.l.n</a:t>
            </a:r>
            <a:r>
              <a:rPr lang="en-US" b="1" dirty="0" smtClean="0">
                <a:latin typeface="Copperplate Gothic Bold" pitchFamily="34" charset="0"/>
              </a:rPr>
              <a:t> </a:t>
            </a:r>
            <a:r>
              <a:rPr lang="en-US" b="1" dirty="0" smtClean="0">
                <a:solidFill>
                  <a:srgbClr val="0070C0"/>
                </a:solidFill>
              </a:rPr>
              <a:t>usually</a:t>
            </a:r>
            <a:r>
              <a:rPr lang="en-US" b="1" dirty="0" smtClean="0"/>
              <a:t> </a:t>
            </a:r>
            <a:r>
              <a:rPr lang="en-US" b="1" dirty="0" smtClean="0">
                <a:solidFill>
                  <a:srgbClr val="7030A0"/>
                </a:solidFill>
              </a:rPr>
              <a:t>post</a:t>
            </a:r>
            <a:r>
              <a:rPr lang="en-US" b="1" dirty="0" smtClean="0"/>
              <a:t> to the nerve and sup. To the art. While </a:t>
            </a:r>
            <a:r>
              <a:rPr lang="en-US" b="1" dirty="0" smtClean="0">
                <a:solidFill>
                  <a:srgbClr val="C00000"/>
                </a:solidFill>
              </a:rPr>
              <a:t>inf. Glands </a:t>
            </a:r>
            <a:r>
              <a:rPr lang="en-US" b="1" dirty="0" smtClean="0"/>
              <a:t>usually located </a:t>
            </a:r>
            <a:r>
              <a:rPr lang="en-US" b="1" dirty="0" smtClean="0">
                <a:solidFill>
                  <a:srgbClr val="7030A0"/>
                </a:solidFill>
              </a:rPr>
              <a:t>ant </a:t>
            </a:r>
            <a:r>
              <a:rPr lang="en-US" b="1" dirty="0" smtClean="0"/>
              <a:t>to the </a:t>
            </a:r>
            <a:r>
              <a:rPr lang="en-US" b="1" dirty="0" err="1" smtClean="0">
                <a:latin typeface="Copperplate Gothic Bold" pitchFamily="34" charset="0"/>
              </a:rPr>
              <a:t>r.l.n</a:t>
            </a:r>
            <a:r>
              <a:rPr lang="en-US" b="1" dirty="0" smtClean="0"/>
              <a:t>.</a:t>
            </a:r>
            <a:endParaRPr lang="en-US" dirty="0" smtClean="0"/>
          </a:p>
          <a:p>
            <a:endParaRPr lang="ar-IQ" dirty="0"/>
          </a:p>
        </p:txBody>
      </p:sp>
    </p:spTree>
  </p:cSld>
  <p:clrMapOvr>
    <a:masterClrMapping/>
  </p:clrMapOvr>
  <p:transition spd="slow">
    <p:pull dir="d"/>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صوره للغده</a:t>
            </a:r>
            <a:endParaRPr lang="ar-IQ" dirty="0"/>
          </a:p>
        </p:txBody>
      </p:sp>
      <p:pic>
        <p:nvPicPr>
          <p:cNvPr id="1026" name="Picture 2" descr="C:\Users\DELL\Desktop\gland.jpg"/>
          <p:cNvPicPr>
            <a:picLocks noGrp="1" noChangeAspect="1" noChangeArrowheads="1"/>
          </p:cNvPicPr>
          <p:nvPr>
            <p:ph sz="quarter" idx="1"/>
          </p:nvPr>
        </p:nvPicPr>
        <p:blipFill>
          <a:blip r:embed="rId2" cstate="print"/>
          <a:srcRect/>
          <a:stretch>
            <a:fillRect/>
          </a:stretch>
        </p:blipFill>
        <p:spPr bwMode="auto">
          <a:xfrm>
            <a:off x="2143109" y="785794"/>
            <a:ext cx="4500594" cy="5429287"/>
          </a:xfrm>
          <a:prstGeom prst="rect">
            <a:avLst/>
          </a:prstGeom>
          <a:noFill/>
        </p:spPr>
      </p:pic>
    </p:spTree>
  </p:cSld>
  <p:clrMapOvr>
    <a:masterClrMapping/>
  </p:clrMapOvr>
  <p:transition spd="slow">
    <p:wedge/>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sz="quarter" idx="1"/>
          </p:nvPr>
        </p:nvSpPr>
        <p:spPr/>
        <p:txBody>
          <a:bodyPr/>
          <a:lstStyle/>
          <a:p>
            <a:pPr algn="l">
              <a:buNone/>
            </a:pPr>
            <a:r>
              <a:rPr lang="en-US" b="1" dirty="0" smtClean="0">
                <a:solidFill>
                  <a:srgbClr val="FF0000"/>
                </a:solidFill>
              </a:rPr>
              <a:t>Blood supply;  </a:t>
            </a:r>
            <a:r>
              <a:rPr lang="en-US" b="1" dirty="0" smtClean="0"/>
              <a:t>inf. Thyroid art. </a:t>
            </a:r>
            <a:endParaRPr lang="en-US" dirty="0" smtClean="0"/>
          </a:p>
          <a:p>
            <a:pPr algn="l">
              <a:buNone/>
            </a:pPr>
            <a:r>
              <a:rPr lang="en-US" b="1" dirty="0" smtClean="0"/>
              <a:t>Ectopic gland may received blood from arteries supply </a:t>
            </a:r>
            <a:r>
              <a:rPr lang="en-US" b="1" dirty="0" err="1" smtClean="0"/>
              <a:t>pharnex</a:t>
            </a:r>
            <a:r>
              <a:rPr lang="en-US" b="1" dirty="0" smtClean="0"/>
              <a:t> and </a:t>
            </a:r>
            <a:r>
              <a:rPr lang="en-US" b="1" dirty="0" err="1" smtClean="0"/>
              <a:t>oesophagus</a:t>
            </a:r>
            <a:r>
              <a:rPr lang="en-US" b="1" dirty="0" smtClean="0"/>
              <a:t>.</a:t>
            </a:r>
            <a:endParaRPr lang="en-US" dirty="0" smtClean="0"/>
          </a:p>
          <a:p>
            <a:pPr algn="l">
              <a:buNone/>
            </a:pPr>
            <a:r>
              <a:rPr lang="en-US" b="1" dirty="0" smtClean="0">
                <a:solidFill>
                  <a:srgbClr val="FF0000"/>
                </a:solidFill>
              </a:rPr>
              <a:t>Embryology</a:t>
            </a:r>
            <a:r>
              <a:rPr lang="en-US" b="1" dirty="0" smtClean="0"/>
              <a:t> ; sup. Glands develops from </a:t>
            </a:r>
            <a:r>
              <a:rPr lang="en-US" b="1" dirty="0" err="1" smtClean="0">
                <a:solidFill>
                  <a:srgbClr val="FFFF00"/>
                </a:solidFill>
              </a:rPr>
              <a:t>endodermal</a:t>
            </a:r>
            <a:r>
              <a:rPr lang="en-US" b="1" dirty="0" smtClean="0"/>
              <a:t> cellular proliferation , while inf. Develops from the thymus from </a:t>
            </a:r>
            <a:r>
              <a:rPr lang="en-US" b="1" dirty="0" smtClean="0">
                <a:solidFill>
                  <a:srgbClr val="FFFF00"/>
                </a:solidFill>
              </a:rPr>
              <a:t>3</a:t>
            </a:r>
            <a:r>
              <a:rPr lang="en-US" b="1" baseline="30000" dirty="0" smtClean="0">
                <a:solidFill>
                  <a:srgbClr val="FFFF00"/>
                </a:solidFill>
              </a:rPr>
              <a:t>rd</a:t>
            </a:r>
            <a:r>
              <a:rPr lang="en-US" b="1" dirty="0" smtClean="0">
                <a:solidFill>
                  <a:srgbClr val="FFFF00"/>
                </a:solidFill>
              </a:rPr>
              <a:t> </a:t>
            </a:r>
            <a:r>
              <a:rPr lang="en-US" b="1" dirty="0" err="1" smtClean="0">
                <a:solidFill>
                  <a:srgbClr val="FFFF00"/>
                </a:solidFill>
              </a:rPr>
              <a:t>pharangeal</a:t>
            </a:r>
            <a:r>
              <a:rPr lang="en-US" b="1" dirty="0" smtClean="0">
                <a:solidFill>
                  <a:srgbClr val="FFFF00"/>
                </a:solidFill>
              </a:rPr>
              <a:t> pouch.</a:t>
            </a:r>
            <a:endParaRPr lang="en-US" dirty="0">
              <a:solidFill>
                <a:srgbClr val="FFFF00"/>
              </a:solidFill>
            </a:endParaRPr>
          </a:p>
        </p:txBody>
      </p:sp>
    </p:spTree>
  </p:cSld>
  <p:clrMapOvr>
    <a:masterClrMapping/>
  </p:clrMapOvr>
  <p:transition spd="slow">
    <p:wipe dir="u"/>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sz="quarter" idx="1"/>
          </p:nvPr>
        </p:nvSpPr>
        <p:spPr/>
        <p:txBody>
          <a:bodyPr>
            <a:normAutofit fontScale="92500" lnSpcReduction="20000"/>
          </a:bodyPr>
          <a:lstStyle/>
          <a:p>
            <a:pPr algn="l">
              <a:buNone/>
            </a:pPr>
            <a:r>
              <a:rPr lang="en-US" b="1" dirty="0" smtClean="0">
                <a:solidFill>
                  <a:srgbClr val="FF0000"/>
                </a:solidFill>
              </a:rPr>
              <a:t>Function of the gland</a:t>
            </a:r>
            <a:r>
              <a:rPr lang="en-US" b="1" dirty="0" smtClean="0"/>
              <a:t>;</a:t>
            </a:r>
            <a:endParaRPr lang="en-US" dirty="0" smtClean="0"/>
          </a:p>
          <a:p>
            <a:pPr algn="l">
              <a:buNone/>
            </a:pPr>
            <a:r>
              <a:rPr lang="en-US" b="1" dirty="0" smtClean="0"/>
              <a:t>It secrete parathyroid hormones it’s a peptide 84 amino acid  which control the level of calcium in the blood and extracellular fluid.</a:t>
            </a:r>
            <a:endParaRPr lang="en-US" dirty="0" smtClean="0"/>
          </a:p>
          <a:p>
            <a:pPr algn="l">
              <a:buNone/>
            </a:pPr>
            <a:r>
              <a:rPr lang="en-US" b="1" dirty="0" smtClean="0"/>
              <a:t>It increase level of calcium by ; </a:t>
            </a:r>
            <a:r>
              <a:rPr lang="en-US" b="1" dirty="0" smtClean="0">
                <a:solidFill>
                  <a:srgbClr val="7030A0"/>
                </a:solidFill>
              </a:rPr>
              <a:t>a- in kidney </a:t>
            </a:r>
            <a:r>
              <a:rPr lang="en-US" b="1" dirty="0" smtClean="0"/>
              <a:t>; </a:t>
            </a:r>
            <a:r>
              <a:rPr lang="en-US" b="1" dirty="0" smtClean="0">
                <a:solidFill>
                  <a:srgbClr val="FFFF00"/>
                </a:solidFill>
              </a:rPr>
              <a:t>stimulate</a:t>
            </a:r>
            <a:r>
              <a:rPr lang="en-US" b="1" dirty="0" smtClean="0"/>
              <a:t> calcium re absorption and inhibit phosphate re absorption and </a:t>
            </a:r>
            <a:r>
              <a:rPr lang="en-US" b="1" dirty="0" smtClean="0">
                <a:solidFill>
                  <a:srgbClr val="FFFF00"/>
                </a:solidFill>
              </a:rPr>
              <a:t>stimulate</a:t>
            </a:r>
            <a:r>
              <a:rPr lang="en-US" b="1" dirty="0" smtClean="0"/>
              <a:t> the synthesis of vitamin D.</a:t>
            </a:r>
            <a:endParaRPr lang="en-US" dirty="0" smtClean="0"/>
          </a:p>
          <a:p>
            <a:pPr algn="l">
              <a:buNone/>
            </a:pPr>
            <a:r>
              <a:rPr lang="en-US" b="1" dirty="0" smtClean="0">
                <a:solidFill>
                  <a:srgbClr val="7030A0"/>
                </a:solidFill>
              </a:rPr>
              <a:t>In bone </a:t>
            </a:r>
            <a:r>
              <a:rPr lang="en-US" b="1" dirty="0" smtClean="0"/>
              <a:t>; it stimulate </a:t>
            </a:r>
            <a:r>
              <a:rPr lang="en-US" b="1" dirty="0" err="1" smtClean="0">
                <a:solidFill>
                  <a:srgbClr val="FFFF00"/>
                </a:solidFill>
              </a:rPr>
              <a:t>resorption</a:t>
            </a:r>
            <a:r>
              <a:rPr lang="en-US" b="1" dirty="0" smtClean="0"/>
              <a:t>  by increase </a:t>
            </a:r>
            <a:r>
              <a:rPr lang="en-US" b="1" dirty="0" err="1" smtClean="0"/>
              <a:t>osteoclast</a:t>
            </a:r>
            <a:r>
              <a:rPr lang="en-US" b="1" dirty="0" smtClean="0"/>
              <a:t> activity and stimulate </a:t>
            </a:r>
            <a:r>
              <a:rPr lang="en-US" b="1" dirty="0" err="1" smtClean="0"/>
              <a:t>osteoplast</a:t>
            </a:r>
            <a:r>
              <a:rPr lang="en-US" b="1" dirty="0" smtClean="0"/>
              <a:t> activity. </a:t>
            </a:r>
            <a:endParaRPr lang="en-US" dirty="0" smtClean="0"/>
          </a:p>
          <a:p>
            <a:pPr algn="l">
              <a:buNone/>
            </a:pPr>
            <a:r>
              <a:rPr lang="en-US" b="1" dirty="0" smtClean="0">
                <a:solidFill>
                  <a:srgbClr val="00B050"/>
                </a:solidFill>
              </a:rPr>
              <a:t>A rise in serum calcium cause  a reduction in circulating </a:t>
            </a:r>
            <a:r>
              <a:rPr lang="en-US" b="1" dirty="0" err="1" smtClean="0">
                <a:solidFill>
                  <a:srgbClr val="00B050"/>
                </a:solidFill>
                <a:latin typeface="Copperplate Gothic Bold" pitchFamily="34" charset="0"/>
              </a:rPr>
              <a:t>pth</a:t>
            </a:r>
            <a:r>
              <a:rPr lang="en-US" b="1" dirty="0" smtClean="0">
                <a:solidFill>
                  <a:srgbClr val="00B050"/>
                </a:solidFill>
                <a:latin typeface="Copperplate Gothic Bold" pitchFamily="34" charset="0"/>
              </a:rPr>
              <a:t> </a:t>
            </a:r>
            <a:r>
              <a:rPr lang="en-US" b="1" dirty="0" smtClean="0">
                <a:solidFill>
                  <a:srgbClr val="00B050"/>
                </a:solidFill>
              </a:rPr>
              <a:t>level</a:t>
            </a:r>
            <a:r>
              <a:rPr lang="en-US" b="1" dirty="0" smtClean="0"/>
              <a:t>.</a:t>
            </a:r>
            <a:endParaRPr lang="en-US" dirty="0" smtClean="0"/>
          </a:p>
          <a:p>
            <a:endParaRPr lang="ar-IQ" dirty="0"/>
          </a:p>
        </p:txBody>
      </p:sp>
    </p:spTree>
  </p:cSld>
  <p:clrMapOvr>
    <a:masterClrMapping/>
  </p:clrMapOvr>
  <p:transition spd="slow">
    <p:wipe dir="r"/>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315416"/>
            <a:ext cx="8534400" cy="1584176"/>
          </a:xfrm>
        </p:spPr>
        <p:txBody>
          <a:bodyPr>
            <a:normAutofit fontScale="90000"/>
          </a:bodyPr>
          <a:lstStyle/>
          <a:p>
            <a:r>
              <a:rPr lang="en-US" b="1" dirty="0" smtClean="0">
                <a:solidFill>
                  <a:srgbClr val="FF0000"/>
                </a:solidFill>
              </a:rPr>
              <a:t>Parathyroid Physiology and Calcium Homeostasis</a:t>
            </a:r>
            <a:r>
              <a:rPr lang="en-US" dirty="0" smtClean="0"/>
              <a:t/>
            </a:r>
            <a:br>
              <a:rPr lang="en-US" dirty="0" smtClean="0"/>
            </a:br>
            <a:endParaRPr lang="ar-SA" dirty="0"/>
          </a:p>
        </p:txBody>
      </p:sp>
      <p:sp>
        <p:nvSpPr>
          <p:cNvPr id="3" name="عنصر نائب للمحتوى 2"/>
          <p:cNvSpPr>
            <a:spLocks noGrp="1"/>
          </p:cNvSpPr>
          <p:nvPr>
            <p:ph sz="quarter" idx="1"/>
          </p:nvPr>
        </p:nvSpPr>
        <p:spPr/>
        <p:txBody>
          <a:bodyPr/>
          <a:lstStyle/>
          <a:p>
            <a:pPr algn="l">
              <a:buNone/>
            </a:pPr>
            <a:r>
              <a:rPr lang="en-US" sz="2800" b="1" dirty="0" smtClean="0"/>
              <a:t>Extracellular calcium levels are10,000-fold higher than intracellular levels, </a:t>
            </a:r>
          </a:p>
          <a:p>
            <a:pPr algn="l">
              <a:buNone/>
            </a:pPr>
            <a:r>
              <a:rPr lang="en-US" sz="2800" b="1" dirty="0" smtClean="0"/>
              <a:t>Extracellular calcium is </a:t>
            </a:r>
            <a:r>
              <a:rPr lang="en-US" sz="2800" b="1" dirty="0" smtClean="0">
                <a:solidFill>
                  <a:srgbClr val="FF0000"/>
                </a:solidFill>
              </a:rPr>
              <a:t>important for </a:t>
            </a:r>
            <a:r>
              <a:rPr lang="en-US" sz="2800" b="1" dirty="0" smtClean="0"/>
              <a:t>excitation contraction coupling in muscle tissues, synaptic transmission in the nervous system, coagulation, and </a:t>
            </a:r>
            <a:r>
              <a:rPr lang="en-US" b="1" dirty="0" smtClean="0"/>
              <a:t>secretion of other hormones. </a:t>
            </a:r>
            <a:endParaRPr lang="ar-SA" b="1" dirty="0"/>
          </a:p>
        </p:txBody>
      </p:sp>
    </p:spTree>
  </p:cSld>
  <p:clrMapOvr>
    <a:masterClrMapping/>
  </p:clrMapOvr>
  <p:transition spd="slow">
    <p:wedge/>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solidFill>
                  <a:srgbClr val="FF0000"/>
                </a:solidFill>
              </a:rPr>
              <a:t>Primary hyperparathyroidism;</a:t>
            </a:r>
            <a:r>
              <a:rPr lang="en-US" dirty="0" smtClean="0">
                <a:solidFill>
                  <a:srgbClr val="FF0000"/>
                </a:solidFill>
              </a:rPr>
              <a:t/>
            </a:r>
            <a:br>
              <a:rPr lang="en-US" dirty="0" smtClean="0">
                <a:solidFill>
                  <a:srgbClr val="FF0000"/>
                </a:solidFill>
              </a:rPr>
            </a:br>
            <a:endParaRPr lang="ar-IQ" dirty="0"/>
          </a:p>
        </p:txBody>
      </p:sp>
      <p:sp>
        <p:nvSpPr>
          <p:cNvPr id="3" name="عنصر نائب للمحتوى 2"/>
          <p:cNvSpPr>
            <a:spLocks noGrp="1"/>
          </p:cNvSpPr>
          <p:nvPr>
            <p:ph sz="quarter" idx="1"/>
          </p:nvPr>
        </p:nvSpPr>
        <p:spPr/>
        <p:txBody>
          <a:bodyPr>
            <a:normAutofit fontScale="92500" lnSpcReduction="20000"/>
          </a:bodyPr>
          <a:lstStyle/>
          <a:p>
            <a:pPr algn="l">
              <a:buNone/>
            </a:pPr>
            <a:r>
              <a:rPr lang="en-US" b="1" dirty="0" smtClean="0"/>
              <a:t>Its sporadic or familial disorder associated with </a:t>
            </a:r>
            <a:r>
              <a:rPr lang="en-US" b="1" dirty="0" err="1" smtClean="0"/>
              <a:t>hypercalciemia</a:t>
            </a:r>
            <a:r>
              <a:rPr lang="en-US" b="1" dirty="0" smtClean="0"/>
              <a:t> . due to elevated or inappropriately raised P.T.H level with enlargement of </a:t>
            </a:r>
            <a:r>
              <a:rPr lang="en-US" b="1" dirty="0" err="1" smtClean="0"/>
              <a:t>parthyroid</a:t>
            </a:r>
            <a:r>
              <a:rPr lang="en-US" b="1" dirty="0" smtClean="0"/>
              <a:t> gland. So in this type of </a:t>
            </a:r>
            <a:r>
              <a:rPr lang="en-US" b="1" dirty="0" err="1" smtClean="0"/>
              <a:t>hyperparath</a:t>
            </a:r>
            <a:r>
              <a:rPr lang="en-US" b="1" dirty="0" smtClean="0"/>
              <a:t>. </a:t>
            </a:r>
            <a:r>
              <a:rPr lang="en-US" b="1" dirty="0" smtClean="0">
                <a:solidFill>
                  <a:srgbClr val="002060"/>
                </a:solidFill>
              </a:rPr>
              <a:t>Both increase calcium and </a:t>
            </a:r>
            <a:r>
              <a:rPr lang="en-US" b="1" dirty="0" err="1" smtClean="0">
                <a:solidFill>
                  <a:srgbClr val="002060"/>
                </a:solidFill>
              </a:rPr>
              <a:t>parath</a:t>
            </a:r>
            <a:r>
              <a:rPr lang="en-US" b="1" dirty="0" smtClean="0">
                <a:solidFill>
                  <a:srgbClr val="002060"/>
                </a:solidFill>
              </a:rPr>
              <a:t>. H.</a:t>
            </a:r>
            <a:endParaRPr lang="en-US" dirty="0" smtClean="0">
              <a:solidFill>
                <a:srgbClr val="002060"/>
              </a:solidFill>
            </a:endParaRPr>
          </a:p>
          <a:p>
            <a:pPr algn="l">
              <a:buNone/>
            </a:pPr>
            <a:r>
              <a:rPr lang="en-US" b="1" dirty="0" smtClean="0"/>
              <a:t>If it familial it associated with 1-  </a:t>
            </a:r>
            <a:r>
              <a:rPr lang="en-US" b="1" dirty="0" smtClean="0">
                <a:solidFill>
                  <a:srgbClr val="7030A0"/>
                </a:solidFill>
                <a:latin typeface="Copperplate Gothic Bold" pitchFamily="34" charset="0"/>
              </a:rPr>
              <a:t>men</a:t>
            </a:r>
            <a:r>
              <a:rPr lang="en-US" b="1" dirty="0" smtClean="0">
                <a:solidFill>
                  <a:srgbClr val="7030A0"/>
                </a:solidFill>
              </a:rPr>
              <a:t> type 1.(</a:t>
            </a:r>
            <a:r>
              <a:rPr lang="en-US" b="1" dirty="0" smtClean="0"/>
              <a:t>multiple endocrine </a:t>
            </a:r>
            <a:r>
              <a:rPr lang="en-US" b="1" dirty="0" err="1" smtClean="0"/>
              <a:t>neoplasia</a:t>
            </a:r>
            <a:r>
              <a:rPr lang="en-US" b="1" dirty="0" smtClean="0"/>
              <a:t>, </a:t>
            </a:r>
            <a:r>
              <a:rPr lang="en-US" b="1" dirty="0" err="1" smtClean="0"/>
              <a:t>vermer's</a:t>
            </a:r>
            <a:r>
              <a:rPr lang="en-US" b="1" dirty="0" smtClean="0"/>
              <a:t> syndrome)it </a:t>
            </a:r>
            <a:r>
              <a:rPr lang="en-US" b="1" dirty="0" err="1" smtClean="0"/>
              <a:t>autosomal</a:t>
            </a:r>
            <a:r>
              <a:rPr lang="en-US" b="1" dirty="0" smtClean="0"/>
              <a:t> dominant disorder ,clinical feature include </a:t>
            </a:r>
            <a:r>
              <a:rPr lang="en-US" b="1" dirty="0" smtClean="0">
                <a:solidFill>
                  <a:srgbClr val="C00000"/>
                </a:solidFill>
              </a:rPr>
              <a:t>hyperparathyroidism</a:t>
            </a:r>
            <a:r>
              <a:rPr lang="en-US" b="1" dirty="0" smtClean="0"/>
              <a:t> at least 90%, </a:t>
            </a:r>
            <a:r>
              <a:rPr lang="en-US" b="1" dirty="0" smtClean="0">
                <a:solidFill>
                  <a:srgbClr val="C00000"/>
                </a:solidFill>
              </a:rPr>
              <a:t>benign pituitary adenoma </a:t>
            </a:r>
            <a:r>
              <a:rPr lang="en-US" b="1" dirty="0" smtClean="0"/>
              <a:t>40%which may be functioning or not., multiple </a:t>
            </a:r>
            <a:r>
              <a:rPr lang="en-US" b="1" dirty="0" err="1" smtClean="0"/>
              <a:t>pancreaticoduodenal</a:t>
            </a:r>
            <a:r>
              <a:rPr lang="en-US" b="1" dirty="0" smtClean="0"/>
              <a:t> </a:t>
            </a:r>
            <a:r>
              <a:rPr lang="en-US" b="1" dirty="0" err="1" smtClean="0"/>
              <a:t>neuroendocrine</a:t>
            </a:r>
            <a:r>
              <a:rPr lang="en-US" b="1" dirty="0" smtClean="0"/>
              <a:t> </a:t>
            </a:r>
            <a:r>
              <a:rPr lang="en-US" b="1" dirty="0" err="1" smtClean="0">
                <a:solidFill>
                  <a:srgbClr val="C00000"/>
                </a:solidFill>
              </a:rPr>
              <a:t>tumour</a:t>
            </a:r>
            <a:r>
              <a:rPr lang="en-US" b="1" dirty="0" smtClean="0">
                <a:solidFill>
                  <a:srgbClr val="C00000"/>
                </a:solidFill>
              </a:rPr>
              <a:t> 50%  as </a:t>
            </a:r>
            <a:r>
              <a:rPr lang="en-US" b="1" dirty="0" err="1" smtClean="0">
                <a:solidFill>
                  <a:srgbClr val="C00000"/>
                </a:solidFill>
              </a:rPr>
              <a:t>gasterinoma</a:t>
            </a:r>
            <a:r>
              <a:rPr lang="en-US" b="1" dirty="0" smtClean="0">
                <a:solidFill>
                  <a:srgbClr val="C00000"/>
                </a:solidFill>
              </a:rPr>
              <a:t> or </a:t>
            </a:r>
            <a:r>
              <a:rPr lang="en-US" b="1" dirty="0" err="1" smtClean="0">
                <a:solidFill>
                  <a:srgbClr val="C00000"/>
                </a:solidFill>
              </a:rPr>
              <a:t>insulinoma</a:t>
            </a:r>
            <a:r>
              <a:rPr lang="en-US" b="1" dirty="0" smtClean="0">
                <a:solidFill>
                  <a:srgbClr val="C00000"/>
                </a:solidFill>
              </a:rPr>
              <a:t>.</a:t>
            </a:r>
            <a:endParaRPr lang="en-US" dirty="0" smtClean="0">
              <a:solidFill>
                <a:srgbClr val="C00000"/>
              </a:solidFill>
            </a:endParaRPr>
          </a:p>
          <a:p>
            <a:endParaRPr lang="ar-IQ" dirty="0"/>
          </a:p>
        </p:txBody>
      </p:sp>
      <p:sp>
        <p:nvSpPr>
          <p:cNvPr id="3073" name="Rectangle 1"/>
          <p:cNvSpPr>
            <a:spLocks noChangeArrowheads="1"/>
          </p:cNvSpPr>
          <p:nvPr/>
        </p:nvSpPr>
        <p:spPr bwMode="auto">
          <a:xfrm>
            <a:off x="8924068" y="90100"/>
            <a:ext cx="219932"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FF0000"/>
                </a:solidFill>
                <a:effectLst/>
                <a:latin typeface="Cambria" pitchFamily="18" charset="0"/>
                <a:ea typeface="Calibri" pitchFamily="34" charset="0"/>
                <a:cs typeface="Arial"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ipe/>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sz="quarter" idx="1"/>
          </p:nvPr>
        </p:nvSpPr>
        <p:spPr/>
        <p:txBody>
          <a:bodyPr/>
          <a:lstStyle/>
          <a:p>
            <a:pPr algn="l">
              <a:buNone/>
            </a:pPr>
            <a:r>
              <a:rPr lang="en-US" b="1" dirty="0" smtClean="0"/>
              <a:t>2- multiple endocrine neoplasm type 2 (</a:t>
            </a:r>
            <a:r>
              <a:rPr lang="en-US" b="1" dirty="0" smtClean="0">
                <a:latin typeface="Copperplate Gothic Bold" pitchFamily="34" charset="0"/>
              </a:rPr>
              <a:t>men</a:t>
            </a:r>
            <a:r>
              <a:rPr lang="en-US" b="1" dirty="0" smtClean="0"/>
              <a:t>-2)  in which hyper </a:t>
            </a:r>
            <a:r>
              <a:rPr lang="en-US" b="1" dirty="0" err="1" smtClean="0"/>
              <a:t>parathy</a:t>
            </a:r>
            <a:r>
              <a:rPr lang="en-US" b="1" dirty="0" smtClean="0"/>
              <a:t>. Occur in 25%</a:t>
            </a:r>
            <a:endParaRPr lang="en-US" dirty="0" smtClean="0"/>
          </a:p>
          <a:p>
            <a:pPr algn="l">
              <a:buNone/>
            </a:pPr>
            <a:r>
              <a:rPr lang="en-US" b="1" dirty="0" smtClean="0"/>
              <a:t>3- familial isolated hyperparathyroidism. It a rare </a:t>
            </a:r>
            <a:r>
              <a:rPr lang="en-US" b="1" dirty="0" err="1" smtClean="0"/>
              <a:t>autosomal</a:t>
            </a:r>
            <a:r>
              <a:rPr lang="en-US" b="1" dirty="0" smtClean="0"/>
              <a:t> dominant </a:t>
            </a:r>
            <a:r>
              <a:rPr lang="en-US" b="1" dirty="0" err="1" smtClean="0"/>
              <a:t>ds</a:t>
            </a:r>
            <a:r>
              <a:rPr lang="en-US" b="1" dirty="0" smtClean="0"/>
              <a:t>  associated with increase risk of  parathyroid carcinoma in 20%.</a:t>
            </a:r>
            <a:endParaRPr lang="en-US" dirty="0" smtClean="0"/>
          </a:p>
          <a:p>
            <a:endParaRPr lang="ar-IQ" dirty="0"/>
          </a:p>
        </p:txBody>
      </p:sp>
    </p:spTree>
  </p:cSld>
  <p:clrMapOvr>
    <a:masterClrMapping/>
  </p:clrMapOvr>
  <p:transition spd="slow">
    <p:wipe dir="d"/>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sz="3600" b="1" dirty="0" smtClean="0">
                <a:solidFill>
                  <a:srgbClr val="FF0000"/>
                </a:solidFill>
              </a:rPr>
              <a:t>Pathology</a:t>
            </a:r>
            <a:r>
              <a:rPr lang="en-US" sz="3600" b="1" dirty="0" smtClean="0"/>
              <a:t>;</a:t>
            </a:r>
            <a:r>
              <a:rPr lang="en-US" sz="3600" dirty="0" smtClean="0"/>
              <a:t/>
            </a:r>
            <a:br>
              <a:rPr lang="en-US" sz="3600" dirty="0" smtClean="0"/>
            </a:br>
            <a:endParaRPr lang="ar-IQ" dirty="0"/>
          </a:p>
        </p:txBody>
      </p:sp>
      <p:sp>
        <p:nvSpPr>
          <p:cNvPr id="3" name="عنصر نائب للمحتوى 2"/>
          <p:cNvSpPr>
            <a:spLocks noGrp="1"/>
          </p:cNvSpPr>
          <p:nvPr>
            <p:ph sz="quarter" idx="1"/>
          </p:nvPr>
        </p:nvSpPr>
        <p:spPr/>
        <p:txBody>
          <a:bodyPr>
            <a:normAutofit fontScale="85000" lnSpcReduction="10000"/>
          </a:bodyPr>
          <a:lstStyle/>
          <a:p>
            <a:pPr algn="l">
              <a:buNone/>
            </a:pPr>
            <a:r>
              <a:rPr lang="en-US" sz="2900" b="1" dirty="0" smtClean="0"/>
              <a:t>In pt with sporadic primary hyperparathyroidism finding include ; adenoma 85%. Hyperplasia 14% and carcinoma 1%;</a:t>
            </a:r>
            <a:endParaRPr lang="en-US" sz="2900" dirty="0" smtClean="0"/>
          </a:p>
          <a:p>
            <a:pPr algn="l">
              <a:buNone/>
            </a:pPr>
            <a:r>
              <a:rPr lang="en-US" sz="2900" b="1" dirty="0" smtClean="0">
                <a:solidFill>
                  <a:srgbClr val="00B050"/>
                </a:solidFill>
              </a:rPr>
              <a:t>Hyper functioning gland </a:t>
            </a:r>
            <a:r>
              <a:rPr lang="en-US" sz="2900" b="1" dirty="0" smtClean="0"/>
              <a:t>usually brown in color and enlarge.</a:t>
            </a:r>
            <a:endParaRPr lang="en-US" sz="2900" dirty="0" smtClean="0"/>
          </a:p>
          <a:p>
            <a:pPr algn="l">
              <a:buNone/>
            </a:pPr>
            <a:r>
              <a:rPr lang="en-US" sz="2900" b="1" dirty="0" smtClean="0">
                <a:solidFill>
                  <a:srgbClr val="00B050"/>
                </a:solidFill>
              </a:rPr>
              <a:t>Parathyroid carcinoma </a:t>
            </a:r>
            <a:r>
              <a:rPr lang="en-US" sz="2900" b="1" dirty="0" smtClean="0"/>
              <a:t>usually a large tumors , grey white in appearance and adherent to adjacent tissues.</a:t>
            </a:r>
          </a:p>
          <a:p>
            <a:pPr algn="l">
              <a:buNone/>
            </a:pPr>
            <a:r>
              <a:rPr lang="en-US" sz="2900" b="1" dirty="0" smtClean="0"/>
              <a:t> </a:t>
            </a:r>
            <a:r>
              <a:rPr lang="en-US" sz="2900" b="1" dirty="0" smtClean="0">
                <a:solidFill>
                  <a:srgbClr val="002060"/>
                </a:solidFill>
              </a:rPr>
              <a:t>Microscopically appears of ca. </a:t>
            </a:r>
            <a:r>
              <a:rPr lang="en-US" sz="2900" b="1" dirty="0" smtClean="0"/>
              <a:t>a thickened capsule, fibrous band and nodule and capsular and vascular invasion.</a:t>
            </a:r>
            <a:endParaRPr lang="en-US" sz="2900" dirty="0" smtClean="0"/>
          </a:p>
          <a:p>
            <a:pPr algn="l">
              <a:buNone/>
            </a:pPr>
            <a:r>
              <a:rPr lang="en-US" b="1" dirty="0" smtClean="0"/>
              <a:t>;</a:t>
            </a:r>
            <a:endParaRPr lang="en-US" dirty="0"/>
          </a:p>
        </p:txBody>
      </p:sp>
    </p:spTree>
  </p:cSld>
  <p:clrMapOvr>
    <a:masterClrMapping/>
  </p:clrMapOvr>
  <p:transition spd="slow">
    <p:cover dir="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92500"/>
          </a:bodyPr>
          <a:lstStyle/>
          <a:p>
            <a:pPr algn="l">
              <a:buNone/>
            </a:pPr>
            <a:r>
              <a:rPr lang="en-US" dirty="0" smtClean="0">
                <a:solidFill>
                  <a:srgbClr val="FF0000"/>
                </a:solidFill>
              </a:rPr>
              <a:t>In the </a:t>
            </a:r>
            <a:r>
              <a:rPr lang="en-US" dirty="0" err="1" smtClean="0">
                <a:solidFill>
                  <a:srgbClr val="FF0000"/>
                </a:solidFill>
              </a:rPr>
              <a:t>euthyroid</a:t>
            </a:r>
            <a:r>
              <a:rPr lang="en-US" dirty="0" smtClean="0">
                <a:solidFill>
                  <a:srgbClr val="FF0000"/>
                </a:solidFill>
              </a:rPr>
              <a:t> state</a:t>
            </a:r>
            <a:r>
              <a:rPr lang="en-US" dirty="0" smtClean="0"/>
              <a:t>, T4 is produced and released entirely by the thyroid gland, whereas only </a:t>
            </a:r>
            <a:r>
              <a:rPr lang="en-US" dirty="0" smtClean="0">
                <a:solidFill>
                  <a:srgbClr val="FF0000"/>
                </a:solidFill>
              </a:rPr>
              <a:t>20%</a:t>
            </a:r>
            <a:r>
              <a:rPr lang="en-US" dirty="0" smtClean="0"/>
              <a:t> of the total T3 is produced by the thyroid Most of the T3 is produced by peripheral </a:t>
            </a:r>
            <a:r>
              <a:rPr lang="en-US" dirty="0" err="1" smtClean="0"/>
              <a:t>deiodination</a:t>
            </a:r>
            <a:r>
              <a:rPr lang="en-US" dirty="0" smtClean="0"/>
              <a:t>  of T4 in the liver, muscles, kidney, and anterior pituitary,</a:t>
            </a:r>
          </a:p>
          <a:p>
            <a:pPr algn="l">
              <a:buNone/>
            </a:pPr>
            <a:r>
              <a:rPr lang="en-US" dirty="0" smtClean="0"/>
              <a:t> </a:t>
            </a:r>
            <a:r>
              <a:rPr lang="en-US" dirty="0" smtClean="0">
                <a:solidFill>
                  <a:srgbClr val="FF0000"/>
                </a:solidFill>
              </a:rPr>
              <a:t>In conditions such as Graves</a:t>
            </a:r>
            <a:r>
              <a:rPr lang="en-US" dirty="0" smtClean="0"/>
              <a:t>’ disease, toxic </a:t>
            </a:r>
            <a:r>
              <a:rPr lang="en-US" dirty="0" err="1" smtClean="0"/>
              <a:t>multinodular</a:t>
            </a:r>
            <a:r>
              <a:rPr lang="en-US" dirty="0" smtClean="0"/>
              <a:t> goiter, or a stimulated thyroid gland, the proportion of T3 released from the thyroid may be dramatically elevated. </a:t>
            </a:r>
          </a:p>
          <a:p>
            <a:pPr algn="l">
              <a:buNone/>
            </a:pPr>
            <a:r>
              <a:rPr lang="en-US" dirty="0" smtClean="0"/>
              <a:t>Thyroid hormones are transported in </a:t>
            </a:r>
            <a:r>
              <a:rPr lang="en-US" dirty="0" smtClean="0">
                <a:solidFill>
                  <a:srgbClr val="7030A0"/>
                </a:solidFill>
              </a:rPr>
              <a:t>serum bound to </a:t>
            </a:r>
            <a:r>
              <a:rPr lang="en-US" dirty="0" smtClean="0"/>
              <a:t>carrier proteins such as T4-binding globulin, T4-binding</a:t>
            </a:r>
            <a:endParaRPr lang="ar-SA"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sz="3600" b="1" dirty="0" err="1" smtClean="0">
                <a:solidFill>
                  <a:srgbClr val="FF0000"/>
                </a:solidFill>
                <a:latin typeface="Copperplate Gothic Bold" pitchFamily="34" charset="0"/>
              </a:rPr>
              <a:t>d.d</a:t>
            </a:r>
            <a:r>
              <a:rPr lang="en-US" sz="3600" b="1" dirty="0" smtClean="0">
                <a:solidFill>
                  <a:srgbClr val="FF0000"/>
                </a:solidFill>
              </a:rPr>
              <a:t> of primary hyperparathyroidism;</a:t>
            </a:r>
            <a:r>
              <a:rPr lang="en-US" sz="3600" dirty="0" smtClean="0">
                <a:solidFill>
                  <a:srgbClr val="FF0000"/>
                </a:solidFill>
              </a:rPr>
              <a:t/>
            </a:r>
            <a:br>
              <a:rPr lang="en-US" sz="3600" dirty="0" smtClean="0">
                <a:solidFill>
                  <a:srgbClr val="FF0000"/>
                </a:solidFill>
              </a:rPr>
            </a:br>
            <a:endParaRPr lang="ar-IQ" dirty="0"/>
          </a:p>
        </p:txBody>
      </p:sp>
      <p:sp>
        <p:nvSpPr>
          <p:cNvPr id="3" name="عنصر نائب للمحتوى 2"/>
          <p:cNvSpPr>
            <a:spLocks noGrp="1"/>
          </p:cNvSpPr>
          <p:nvPr>
            <p:ph sz="quarter" idx="1"/>
          </p:nvPr>
        </p:nvSpPr>
        <p:spPr/>
        <p:txBody>
          <a:bodyPr/>
          <a:lstStyle/>
          <a:p>
            <a:pPr algn="l">
              <a:buNone/>
            </a:pPr>
            <a:r>
              <a:rPr lang="en-US" sz="2800" b="1" dirty="0" smtClean="0"/>
              <a:t>1- </a:t>
            </a:r>
            <a:r>
              <a:rPr lang="en-US" sz="2800" b="1" dirty="0" err="1" smtClean="0"/>
              <a:t>hypercalcimia</a:t>
            </a:r>
            <a:r>
              <a:rPr lang="en-US" sz="2800" b="1" dirty="0" smtClean="0"/>
              <a:t> of malignancy mediated  by parathyroid hormone –related </a:t>
            </a:r>
            <a:r>
              <a:rPr lang="en-US" sz="2800" b="1" dirty="0" err="1" smtClean="0"/>
              <a:t>peptid</a:t>
            </a:r>
            <a:r>
              <a:rPr lang="en-US" sz="2800" b="1" dirty="0" smtClean="0"/>
              <a:t>. Or associated with bone metastasis.</a:t>
            </a:r>
            <a:endParaRPr lang="en-US" sz="2800" dirty="0" smtClean="0"/>
          </a:p>
          <a:p>
            <a:pPr algn="l">
              <a:buNone/>
            </a:pPr>
            <a:r>
              <a:rPr lang="en-US" sz="2800" b="1" dirty="0" smtClean="0"/>
              <a:t>2- familial </a:t>
            </a:r>
            <a:r>
              <a:rPr lang="en-US" sz="2800" b="1" dirty="0" err="1" smtClean="0"/>
              <a:t>hypocalciuric</a:t>
            </a:r>
            <a:r>
              <a:rPr lang="en-US" sz="2800" b="1" dirty="0" smtClean="0"/>
              <a:t> </a:t>
            </a:r>
            <a:r>
              <a:rPr lang="en-US" sz="2800" b="1" dirty="0" err="1" smtClean="0"/>
              <a:t>hypercalcimia</a:t>
            </a:r>
            <a:r>
              <a:rPr lang="en-US" sz="2800" b="1" dirty="0" smtClean="0"/>
              <a:t> ----- </a:t>
            </a:r>
            <a:r>
              <a:rPr lang="en-US" sz="2800" b="1" dirty="0" err="1" smtClean="0"/>
              <a:t>autosomal</a:t>
            </a:r>
            <a:r>
              <a:rPr lang="en-US" sz="2800" b="1" dirty="0" smtClean="0"/>
              <a:t>  dominant</a:t>
            </a:r>
            <a:endParaRPr lang="en-US" sz="2800" dirty="0" smtClean="0"/>
          </a:p>
          <a:p>
            <a:pPr algn="l">
              <a:buNone/>
            </a:pPr>
            <a:r>
              <a:rPr lang="en-US" sz="2800" b="1" dirty="0" smtClean="0"/>
              <a:t>3- neonatal hyperparathyroidism</a:t>
            </a:r>
            <a:r>
              <a:rPr lang="en-US" b="1" dirty="0" smtClean="0"/>
              <a:t>;</a:t>
            </a:r>
            <a:endParaRPr lang="en-US" dirty="0" smtClean="0"/>
          </a:p>
          <a:p>
            <a:endParaRPr lang="ar-IQ" dirty="0"/>
          </a:p>
        </p:txBody>
      </p:sp>
    </p:spTree>
  </p:cSld>
  <p:clrMapOvr>
    <a:masterClrMapping/>
  </p:clrMapOvr>
  <p:transition spd="slow">
    <p:wedge/>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solidFill>
                  <a:srgbClr val="FF0000"/>
                </a:solidFill>
              </a:rPr>
              <a:t>Treatments;</a:t>
            </a:r>
            <a:r>
              <a:rPr lang="en-US" dirty="0" smtClean="0">
                <a:solidFill>
                  <a:srgbClr val="FF0000"/>
                </a:solidFill>
              </a:rPr>
              <a:t/>
            </a:r>
            <a:br>
              <a:rPr lang="en-US" dirty="0" smtClean="0">
                <a:solidFill>
                  <a:srgbClr val="FF0000"/>
                </a:solidFill>
              </a:rPr>
            </a:br>
            <a:endParaRPr lang="ar-IQ" dirty="0"/>
          </a:p>
        </p:txBody>
      </p:sp>
      <p:sp>
        <p:nvSpPr>
          <p:cNvPr id="3" name="عنصر نائب للمحتوى 2"/>
          <p:cNvSpPr>
            <a:spLocks noGrp="1"/>
          </p:cNvSpPr>
          <p:nvPr>
            <p:ph sz="quarter" idx="1"/>
          </p:nvPr>
        </p:nvSpPr>
        <p:spPr/>
        <p:txBody>
          <a:bodyPr/>
          <a:lstStyle/>
          <a:p>
            <a:pPr algn="l">
              <a:buNone/>
            </a:pPr>
            <a:r>
              <a:rPr lang="en-US" b="1" dirty="0" smtClean="0">
                <a:solidFill>
                  <a:srgbClr val="7030A0"/>
                </a:solidFill>
              </a:rPr>
              <a:t>Surgical indication;</a:t>
            </a:r>
            <a:endParaRPr lang="en-US" dirty="0" smtClean="0">
              <a:solidFill>
                <a:srgbClr val="7030A0"/>
              </a:solidFill>
            </a:endParaRPr>
          </a:p>
          <a:p>
            <a:pPr algn="l">
              <a:buNone/>
            </a:pPr>
            <a:r>
              <a:rPr lang="en-US" b="1" dirty="0" smtClean="0"/>
              <a:t>1-pt less than 50 years old</a:t>
            </a:r>
            <a:endParaRPr lang="en-US" dirty="0" smtClean="0"/>
          </a:p>
          <a:p>
            <a:pPr algn="l">
              <a:buNone/>
            </a:pPr>
            <a:r>
              <a:rPr lang="en-US" b="1" dirty="0" smtClean="0"/>
              <a:t>2- history of urinary tract  calculi</a:t>
            </a:r>
            <a:endParaRPr lang="en-US" dirty="0" smtClean="0"/>
          </a:p>
          <a:p>
            <a:pPr algn="l">
              <a:buNone/>
            </a:pPr>
            <a:r>
              <a:rPr lang="en-US" b="1" dirty="0" smtClean="0"/>
              <a:t>3- bone disease with markedly reduced bone density</a:t>
            </a:r>
            <a:endParaRPr lang="en-US" dirty="0" smtClean="0"/>
          </a:p>
          <a:p>
            <a:pPr algn="l">
              <a:buNone/>
            </a:pPr>
            <a:r>
              <a:rPr lang="en-US" b="1" dirty="0" smtClean="0"/>
              <a:t>4- serum calcium level greater than 2.85 </a:t>
            </a:r>
            <a:endParaRPr lang="ar-IQ" b="1" dirty="0" smtClean="0"/>
          </a:p>
          <a:p>
            <a:pPr algn="l">
              <a:buNone/>
            </a:pPr>
            <a:r>
              <a:rPr lang="en-US" b="1" dirty="0" err="1" smtClean="0"/>
              <a:t>mmol</a:t>
            </a:r>
            <a:r>
              <a:rPr lang="en-US" b="1" dirty="0" smtClean="0"/>
              <a:t>/l</a:t>
            </a:r>
            <a:r>
              <a:rPr lang="en-US" b="1" baseline="30000" dirty="0" smtClean="0"/>
              <a:t>-1</a:t>
            </a:r>
          </a:p>
          <a:p>
            <a:pPr algn="l">
              <a:buNone/>
            </a:pPr>
            <a:r>
              <a:rPr lang="en-US" dirty="0" smtClean="0">
                <a:effectLst>
                  <a:outerShdw blurRad="38100" dist="38100" dir="2700000" algn="tl">
                    <a:srgbClr val="000000">
                      <a:alpha val="43137"/>
                    </a:srgbClr>
                  </a:outerShdw>
                </a:effectLst>
              </a:rPr>
              <a:t>5- sever symptoms</a:t>
            </a:r>
          </a:p>
        </p:txBody>
      </p:sp>
    </p:spTree>
  </p:cSld>
  <p:clrMapOvr>
    <a:masterClrMapping/>
  </p:clrMapOvr>
  <p:transition spd="slow">
    <p:cover dir="rd"/>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sz="quarter" idx="1"/>
          </p:nvPr>
        </p:nvSpPr>
        <p:spPr/>
        <p:txBody>
          <a:bodyPr>
            <a:normAutofit lnSpcReduction="10000"/>
          </a:bodyPr>
          <a:lstStyle/>
          <a:p>
            <a:pPr algn="l">
              <a:buNone/>
            </a:pPr>
            <a:r>
              <a:rPr lang="en-US" b="1" baseline="-25000" dirty="0" smtClean="0">
                <a:solidFill>
                  <a:srgbClr val="FF0000"/>
                </a:solidFill>
              </a:rPr>
              <a:t>COMPLICATION OF PARATHYROID SURGERY;</a:t>
            </a:r>
            <a:endParaRPr lang="en-US" dirty="0" smtClean="0">
              <a:solidFill>
                <a:srgbClr val="FF0000"/>
              </a:solidFill>
            </a:endParaRPr>
          </a:p>
          <a:p>
            <a:pPr algn="l">
              <a:buNone/>
            </a:pPr>
            <a:r>
              <a:rPr lang="en-US" sz="3200" b="1" baseline="-25000" dirty="0" smtClean="0"/>
              <a:t>1-failure to achieve biochemical cure  5%</a:t>
            </a:r>
            <a:endParaRPr lang="en-US" sz="3200" dirty="0" smtClean="0"/>
          </a:p>
          <a:p>
            <a:pPr algn="l">
              <a:buNone/>
            </a:pPr>
            <a:r>
              <a:rPr lang="en-US" sz="3200" b="1" baseline="-25000" dirty="0" smtClean="0"/>
              <a:t>2- R.L.N. injury 1%</a:t>
            </a:r>
            <a:endParaRPr lang="en-US" sz="3200" dirty="0" smtClean="0"/>
          </a:p>
          <a:p>
            <a:pPr algn="l">
              <a:buNone/>
            </a:pPr>
            <a:r>
              <a:rPr lang="en-US" sz="3200" b="1" baseline="-25000" dirty="0" smtClean="0"/>
              <a:t>3- postoperative </a:t>
            </a:r>
            <a:r>
              <a:rPr lang="en-US" sz="3200" b="1" baseline="-25000" dirty="0" err="1" smtClean="0"/>
              <a:t>haemorrage</a:t>
            </a:r>
            <a:r>
              <a:rPr lang="en-US" sz="3200" b="1" baseline="-25000" dirty="0" smtClean="0"/>
              <a:t> 1%</a:t>
            </a:r>
            <a:endParaRPr lang="en-US" sz="3200" dirty="0" smtClean="0"/>
          </a:p>
          <a:p>
            <a:pPr algn="l">
              <a:buNone/>
            </a:pPr>
            <a:r>
              <a:rPr lang="en-US" sz="3200" b="1" baseline="-25000" dirty="0" smtClean="0"/>
              <a:t>4-perminint </a:t>
            </a:r>
            <a:r>
              <a:rPr lang="en-US" sz="3200" b="1" baseline="-25000" dirty="0" err="1" smtClean="0"/>
              <a:t>hypoparathyrodism</a:t>
            </a:r>
            <a:endParaRPr lang="en-US" sz="3200" dirty="0" smtClean="0"/>
          </a:p>
          <a:p>
            <a:pPr algn="l">
              <a:buNone/>
            </a:pPr>
            <a:r>
              <a:rPr lang="en-US" sz="3200" b="1" baseline="-25000" dirty="0" smtClean="0"/>
              <a:t>5- recurrent hyperparathyroidism</a:t>
            </a:r>
            <a:endParaRPr lang="en-US" sz="3200" dirty="0" smtClean="0"/>
          </a:p>
          <a:p>
            <a:pPr algn="l">
              <a:buNone/>
            </a:pPr>
            <a:r>
              <a:rPr lang="en-US" sz="3200" b="1" baseline="-25000" dirty="0" smtClean="0"/>
              <a:t>in the immediate preoperative phase surgeon can give the pt  </a:t>
            </a:r>
            <a:r>
              <a:rPr lang="en-US" sz="3200" b="1" baseline="-25000" dirty="0" err="1" smtClean="0"/>
              <a:t>methelen</a:t>
            </a:r>
            <a:r>
              <a:rPr lang="en-US" sz="3200" b="1" baseline="-25000" dirty="0" smtClean="0"/>
              <a:t> blue 5 mg kg body wt in 500 ml of dextrose- saline to visualize parathyroid tissue.</a:t>
            </a:r>
            <a:endParaRPr lang="en-US" sz="3200" dirty="0"/>
          </a:p>
        </p:txBody>
      </p:sp>
    </p:spTree>
  </p:cSld>
  <p:clrMapOvr>
    <a:masterClrMapping/>
  </p:clrMapOvr>
  <p:transition spd="slow">
    <p:blinds/>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sz="quarter" idx="1"/>
          </p:nvPr>
        </p:nvSpPr>
        <p:spPr/>
        <p:txBody>
          <a:bodyPr/>
          <a:lstStyle/>
          <a:p>
            <a:pPr algn="l">
              <a:buNone/>
            </a:pPr>
            <a:r>
              <a:rPr lang="en-US" sz="3200" b="1" baseline="-25000" dirty="0" smtClean="0">
                <a:solidFill>
                  <a:srgbClr val="FF0000"/>
                </a:solidFill>
              </a:rPr>
              <a:t>secondary hyperparathyroidism</a:t>
            </a:r>
            <a:r>
              <a:rPr lang="en-US" b="1" baseline="-25000" dirty="0" smtClean="0"/>
              <a:t>;</a:t>
            </a:r>
            <a:endParaRPr lang="en-US" dirty="0" smtClean="0"/>
          </a:p>
          <a:p>
            <a:pPr algn="l">
              <a:buNone/>
            </a:pPr>
            <a:r>
              <a:rPr lang="en-US" sz="3600" b="1" baseline="-25000" dirty="0" smtClean="0"/>
              <a:t>t</a:t>
            </a:r>
            <a:r>
              <a:rPr lang="en-US" sz="4000" b="1" baseline="-25000" dirty="0" smtClean="0"/>
              <a:t>his is occur in chronic renal failure  why ? hypocalcaemia and phosphate retention cause continuous stimulation of </a:t>
            </a:r>
            <a:r>
              <a:rPr lang="en-US" sz="4000" b="1" baseline="-25000" dirty="0" err="1" smtClean="0"/>
              <a:t>parath</a:t>
            </a:r>
            <a:r>
              <a:rPr lang="en-US" sz="4000" b="1" baseline="-25000" dirty="0" smtClean="0"/>
              <a:t>. gland and cause </a:t>
            </a:r>
            <a:r>
              <a:rPr lang="en-US" sz="4000" b="1" baseline="-25000" dirty="0" err="1" smtClean="0"/>
              <a:t>parathyr</a:t>
            </a:r>
            <a:r>
              <a:rPr lang="en-US" sz="4000" b="1" baseline="-25000" dirty="0" smtClean="0"/>
              <a:t>.  hyperplasia .</a:t>
            </a:r>
            <a:endParaRPr lang="en-US" sz="4000" dirty="0" smtClean="0"/>
          </a:p>
          <a:p>
            <a:pPr algn="l">
              <a:buNone/>
            </a:pPr>
            <a:r>
              <a:rPr lang="en-US" sz="3600" b="1" baseline="-25000" dirty="0" smtClean="0">
                <a:solidFill>
                  <a:srgbClr val="FF0000"/>
                </a:solidFill>
              </a:rPr>
              <a:t>tertiary </a:t>
            </a:r>
            <a:r>
              <a:rPr lang="en-US" sz="3600" b="1" baseline="-25000" dirty="0" err="1" smtClean="0">
                <a:solidFill>
                  <a:srgbClr val="FF0000"/>
                </a:solidFill>
              </a:rPr>
              <a:t>hyperparathy</a:t>
            </a:r>
            <a:r>
              <a:rPr lang="en-US" sz="3600" b="1" baseline="-25000" dirty="0" smtClean="0">
                <a:solidFill>
                  <a:srgbClr val="FF0000"/>
                </a:solidFill>
              </a:rPr>
              <a:t>.</a:t>
            </a:r>
            <a:endParaRPr lang="en-US" sz="3600" dirty="0" smtClean="0">
              <a:solidFill>
                <a:srgbClr val="FF0000"/>
              </a:solidFill>
            </a:endParaRPr>
          </a:p>
          <a:p>
            <a:pPr algn="l">
              <a:buNone/>
            </a:pPr>
            <a:r>
              <a:rPr lang="en-US" sz="4000" b="1" baseline="-25000" dirty="0" smtClean="0"/>
              <a:t>occur after renal transplant;</a:t>
            </a:r>
            <a:endParaRPr lang="en-US" sz="4000" dirty="0" smtClean="0"/>
          </a:p>
          <a:p>
            <a:endParaRPr lang="ar-IQ" dirty="0"/>
          </a:p>
        </p:txBody>
      </p:sp>
    </p:spTree>
  </p:cSld>
  <p:clrMapOvr>
    <a:masterClrMapping/>
  </p:clrMapOvr>
  <p:transition spd="slow">
    <p:wedge/>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sz="3600" b="1" baseline="-25000" dirty="0" err="1" smtClean="0">
                <a:solidFill>
                  <a:srgbClr val="FF0000"/>
                </a:solidFill>
              </a:rPr>
              <a:t>hypoparathyrdism</a:t>
            </a:r>
            <a:endParaRPr lang="ar-IQ" dirty="0"/>
          </a:p>
        </p:txBody>
      </p:sp>
      <p:sp>
        <p:nvSpPr>
          <p:cNvPr id="3" name="عنصر نائب للمحتوى 2"/>
          <p:cNvSpPr>
            <a:spLocks noGrp="1"/>
          </p:cNvSpPr>
          <p:nvPr>
            <p:ph sz="quarter" idx="1"/>
          </p:nvPr>
        </p:nvSpPr>
        <p:spPr/>
        <p:txBody>
          <a:bodyPr>
            <a:normAutofit/>
          </a:bodyPr>
          <a:lstStyle/>
          <a:p>
            <a:pPr algn="l">
              <a:buNone/>
            </a:pPr>
            <a:r>
              <a:rPr lang="en-US" sz="3600" b="1" baseline="-25000" dirty="0" err="1" smtClean="0">
                <a:solidFill>
                  <a:srgbClr val="7030A0"/>
                </a:solidFill>
              </a:rPr>
              <a:t>congental</a:t>
            </a:r>
            <a:r>
              <a:rPr lang="en-US" sz="3600" b="1" baseline="-25000" dirty="0" smtClean="0"/>
              <a:t>;</a:t>
            </a:r>
            <a:endParaRPr lang="en-US" sz="3600" dirty="0" smtClean="0"/>
          </a:p>
          <a:p>
            <a:pPr algn="l">
              <a:buNone/>
            </a:pPr>
            <a:r>
              <a:rPr lang="en-US" sz="3200" b="1" baseline="-25000" dirty="0" smtClean="0"/>
              <a:t>*</a:t>
            </a:r>
            <a:r>
              <a:rPr lang="en-US" sz="3200" b="1" baseline="-25000" dirty="0" err="1" smtClean="0"/>
              <a:t>digeorge's</a:t>
            </a:r>
            <a:r>
              <a:rPr lang="en-US" sz="3200" b="1" baseline="-25000" dirty="0" smtClean="0"/>
              <a:t> syndrome ( absent </a:t>
            </a:r>
            <a:r>
              <a:rPr lang="en-US" sz="3200" b="1" baseline="-25000" dirty="0" err="1" smtClean="0"/>
              <a:t>parthy</a:t>
            </a:r>
            <a:r>
              <a:rPr lang="en-US" sz="3200" b="1" baseline="-25000" dirty="0" smtClean="0"/>
              <a:t>. gland </a:t>
            </a:r>
            <a:endParaRPr lang="en-US" sz="3200" dirty="0" smtClean="0"/>
          </a:p>
          <a:p>
            <a:pPr algn="l">
              <a:buNone/>
            </a:pPr>
            <a:r>
              <a:rPr lang="en-US" sz="3200" b="1" baseline="-25000" dirty="0" smtClean="0"/>
              <a:t>*auto immune poly glandular syndrome type 1</a:t>
            </a:r>
            <a:endParaRPr lang="en-US" sz="3200" dirty="0" smtClean="0"/>
          </a:p>
          <a:p>
            <a:pPr algn="l">
              <a:buNone/>
            </a:pPr>
            <a:r>
              <a:rPr lang="en-US" sz="3600" b="1" baseline="-25000" dirty="0" smtClean="0">
                <a:solidFill>
                  <a:srgbClr val="7030A0"/>
                </a:solidFill>
              </a:rPr>
              <a:t>acquired</a:t>
            </a:r>
            <a:r>
              <a:rPr lang="en-US" sz="3600" b="1" baseline="-25000" dirty="0" smtClean="0"/>
              <a:t>;</a:t>
            </a:r>
            <a:endParaRPr lang="en-US" sz="3600" dirty="0" smtClean="0"/>
          </a:p>
          <a:p>
            <a:pPr lvl="0" algn="l">
              <a:buNone/>
            </a:pPr>
            <a:r>
              <a:rPr lang="en-US" sz="3200" b="1" baseline="-25000" dirty="0" smtClean="0"/>
              <a:t>post operative</a:t>
            </a:r>
            <a:endParaRPr lang="en-US" sz="2800" b="1" dirty="0" smtClean="0"/>
          </a:p>
          <a:p>
            <a:pPr lvl="0" algn="l">
              <a:buNone/>
            </a:pPr>
            <a:r>
              <a:rPr lang="en-US" sz="3200" b="1" baseline="-25000" dirty="0" err="1" smtClean="0"/>
              <a:t>haemochromatosis</a:t>
            </a:r>
            <a:r>
              <a:rPr lang="en-US" sz="3200" b="1" baseline="-25000" dirty="0" smtClean="0"/>
              <a:t> (Wilsons disease)</a:t>
            </a:r>
            <a:endParaRPr lang="en-US" sz="3200" b="1" dirty="0" smtClean="0"/>
          </a:p>
          <a:p>
            <a:endParaRPr lang="ar-IQ" b="1" dirty="0"/>
          </a:p>
        </p:txBody>
      </p:sp>
    </p:spTree>
  </p:cSld>
  <p:clrMapOvr>
    <a:masterClrMapping/>
  </p:clrMapOvr>
  <p:transition spd="slow">
    <p:wedge/>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r>
              <a:rPr lang="en-US" sz="4400" b="1" baseline="-25000" dirty="0" err="1" smtClean="0">
                <a:solidFill>
                  <a:srgbClr val="FF0000"/>
                </a:solidFill>
              </a:rPr>
              <a:t>symtoms</a:t>
            </a:r>
            <a:r>
              <a:rPr lang="en-US" sz="4400" b="1" baseline="-25000" dirty="0" smtClean="0">
                <a:solidFill>
                  <a:srgbClr val="FF0000"/>
                </a:solidFill>
              </a:rPr>
              <a:t> and </a:t>
            </a:r>
            <a:r>
              <a:rPr lang="en-US" sz="4400" b="1" baseline="-25000" dirty="0" err="1" smtClean="0">
                <a:solidFill>
                  <a:srgbClr val="FF0000"/>
                </a:solidFill>
              </a:rPr>
              <a:t>signS</a:t>
            </a:r>
            <a:endParaRPr lang="ar-IQ" sz="4400" dirty="0"/>
          </a:p>
        </p:txBody>
      </p:sp>
      <p:sp>
        <p:nvSpPr>
          <p:cNvPr id="3" name="عنصر نائب للمحتوى 2"/>
          <p:cNvSpPr>
            <a:spLocks noGrp="1"/>
          </p:cNvSpPr>
          <p:nvPr>
            <p:ph sz="quarter" idx="1"/>
          </p:nvPr>
        </p:nvSpPr>
        <p:spPr/>
        <p:txBody>
          <a:bodyPr/>
          <a:lstStyle/>
          <a:p>
            <a:pPr lvl="0" algn="l">
              <a:buNone/>
            </a:pPr>
            <a:r>
              <a:rPr lang="en-US" sz="4000" b="1" baseline="-25000" dirty="0" smtClean="0"/>
              <a:t>it cause hypocalcaemia  what are the symptoms of hypocalcaemia ? peripheral numbness, tingling, </a:t>
            </a:r>
            <a:r>
              <a:rPr lang="en-US" sz="4000" b="1" baseline="-25000" dirty="0" err="1" smtClean="0"/>
              <a:t>parasthesia</a:t>
            </a:r>
            <a:r>
              <a:rPr lang="en-US" sz="4000" b="1" baseline="-25000" dirty="0" smtClean="0"/>
              <a:t> of the fingers and toes, in sever case ventricular arrhythmia , laryngeal spasm and grand mal </a:t>
            </a:r>
            <a:r>
              <a:rPr lang="en-US" sz="3200" b="1" baseline="-25000" dirty="0" smtClean="0"/>
              <a:t>fit</a:t>
            </a:r>
            <a:endParaRPr lang="en-US" sz="3200" dirty="0" smtClean="0"/>
          </a:p>
          <a:p>
            <a:endParaRPr lang="ar-IQ" dirty="0"/>
          </a:p>
        </p:txBody>
      </p:sp>
    </p:spTree>
  </p:cSld>
  <p:clrMapOvr>
    <a:masterClrMapping/>
  </p:clrMapOvr>
  <p:transition spd="slow">
    <p:wedge/>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sz="4900" b="1" baseline="-25000" dirty="0" smtClean="0">
                <a:solidFill>
                  <a:srgbClr val="FF0000"/>
                </a:solidFill>
              </a:rPr>
              <a:t>can see 3 signs</a:t>
            </a:r>
            <a:endParaRPr lang="ar-IQ" dirty="0"/>
          </a:p>
        </p:txBody>
      </p:sp>
      <p:sp>
        <p:nvSpPr>
          <p:cNvPr id="3" name="عنصر نائب للمحتوى 2"/>
          <p:cNvSpPr>
            <a:spLocks noGrp="1"/>
          </p:cNvSpPr>
          <p:nvPr>
            <p:ph sz="quarter" idx="1"/>
          </p:nvPr>
        </p:nvSpPr>
        <p:spPr/>
        <p:txBody>
          <a:bodyPr/>
          <a:lstStyle/>
          <a:p>
            <a:pPr lvl="0" algn="l">
              <a:buNone/>
            </a:pPr>
            <a:r>
              <a:rPr lang="en-US" sz="3600" b="1" baseline="-25000" dirty="0" smtClean="0"/>
              <a:t>- </a:t>
            </a:r>
            <a:r>
              <a:rPr lang="en-US" sz="3600" b="1" baseline="-25000" dirty="0" err="1" smtClean="0"/>
              <a:t>Chvosteck's</a:t>
            </a:r>
            <a:r>
              <a:rPr lang="en-US" sz="3600" b="1" baseline="-25000" dirty="0" smtClean="0"/>
              <a:t> sign</a:t>
            </a:r>
            <a:endParaRPr lang="en-US" sz="3600" dirty="0" smtClean="0"/>
          </a:p>
          <a:p>
            <a:pPr lvl="0" algn="l">
              <a:buNone/>
            </a:pPr>
            <a:r>
              <a:rPr lang="en-US" sz="3600" b="1" baseline="-25000" dirty="0" smtClean="0"/>
              <a:t>2- </a:t>
            </a:r>
            <a:r>
              <a:rPr lang="en-US" sz="3600" b="1" baseline="-25000" dirty="0" err="1" smtClean="0"/>
              <a:t>carbopedal</a:t>
            </a:r>
            <a:r>
              <a:rPr lang="en-US" sz="3600" b="1" baseline="-25000" dirty="0" smtClean="0"/>
              <a:t> spasm</a:t>
            </a:r>
            <a:endParaRPr lang="en-US" sz="3600" dirty="0" smtClean="0"/>
          </a:p>
          <a:p>
            <a:pPr lvl="0" algn="l">
              <a:buNone/>
            </a:pPr>
            <a:r>
              <a:rPr lang="en-US" sz="3600" b="1" baseline="-25000" dirty="0" smtClean="0"/>
              <a:t>3- </a:t>
            </a:r>
            <a:r>
              <a:rPr lang="en-US" sz="3600" b="1" baseline="-25000" dirty="0" err="1" smtClean="0">
                <a:latin typeface="Copperplate Gothic Bold" pitchFamily="34" charset="0"/>
              </a:rPr>
              <a:t>ecg</a:t>
            </a:r>
            <a:r>
              <a:rPr lang="en-US" sz="3600" b="1" baseline="-25000" dirty="0" smtClean="0"/>
              <a:t> finding   prolong QT interval and </a:t>
            </a:r>
            <a:r>
              <a:rPr lang="en-US" sz="3600" b="1" baseline="-25000" dirty="0" err="1" smtClean="0">
                <a:latin typeface="Copperplate Gothic Bold" pitchFamily="34" charset="0"/>
              </a:rPr>
              <a:t>qrs</a:t>
            </a:r>
            <a:r>
              <a:rPr lang="en-US" sz="3600" b="1" baseline="-25000" dirty="0" smtClean="0"/>
              <a:t> complex changes.</a:t>
            </a:r>
            <a:endParaRPr lang="en-US" sz="3600" dirty="0" smtClean="0"/>
          </a:p>
          <a:p>
            <a:endParaRPr lang="ar-IQ" dirty="0"/>
          </a:p>
        </p:txBody>
      </p:sp>
    </p:spTree>
  </p:cSld>
  <p:clrMapOvr>
    <a:masterClrMapping/>
  </p:clrMapOvr>
  <p:transition spd="slow">
    <p:wedge/>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sz="quarter" idx="1"/>
          </p:nvPr>
        </p:nvSpPr>
        <p:spPr/>
        <p:txBody>
          <a:bodyPr>
            <a:normAutofit/>
          </a:bodyPr>
          <a:lstStyle/>
          <a:p>
            <a:pPr lvl="1" algn="ctr"/>
            <a:r>
              <a:rPr lang="en-US" sz="4000" b="1" dirty="0" smtClean="0">
                <a:solidFill>
                  <a:srgbClr val="FF0000"/>
                </a:solidFill>
              </a:rPr>
              <a:t>THANK</a:t>
            </a:r>
          </a:p>
          <a:p>
            <a:pPr lvl="1" algn="ctr"/>
            <a:endParaRPr lang="en-US" sz="4000" b="1" dirty="0" smtClean="0">
              <a:solidFill>
                <a:srgbClr val="FF0000"/>
              </a:solidFill>
            </a:endParaRPr>
          </a:p>
          <a:p>
            <a:pPr lvl="1" algn="ctr">
              <a:buNone/>
            </a:pPr>
            <a:r>
              <a:rPr lang="en-US" sz="4000" b="1" smtClean="0">
                <a:solidFill>
                  <a:srgbClr val="FF0000"/>
                </a:solidFill>
              </a:rPr>
              <a:t>YOU</a:t>
            </a:r>
            <a:endParaRPr lang="en-US" sz="4000" b="1" dirty="0" smtClean="0">
              <a:solidFill>
                <a:srgbClr val="FF0000"/>
              </a:solidFill>
            </a:endParaRPr>
          </a:p>
          <a:p>
            <a:pPr lvl="1"/>
            <a:endParaRPr lang="ar-IQ" sz="4000" b="1" dirty="0" smtClean="0"/>
          </a:p>
          <a:p>
            <a:pPr lvl="1"/>
            <a:endParaRPr lang="ar-IQ" sz="4000" b="1" dirty="0">
              <a:effectLst>
                <a:outerShdw blurRad="38100" dist="38100" dir="2700000" algn="tl">
                  <a:srgbClr val="000000">
                    <a:alpha val="43137"/>
                  </a:srgbClr>
                </a:outerShdw>
              </a:effectLst>
            </a:endParaRPr>
          </a:p>
        </p:txBody>
      </p:sp>
    </p:spTree>
  </p:cSld>
  <p:clrMapOvr>
    <a:masterClrMapping/>
  </p:clrMapOvr>
  <p:transition spd="slow">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2324</TotalTime>
  <Words>4089</Words>
  <Application>Microsoft Office PowerPoint</Application>
  <PresentationFormat>عرض على الشاشة (3:4)‏</PresentationFormat>
  <Paragraphs>476</Paragraphs>
  <Slides>97</Slides>
  <Notes>0</Notes>
  <HiddenSlides>0</HiddenSlides>
  <MMClips>0</MMClips>
  <ScaleCrop>false</ScaleCrop>
  <HeadingPairs>
    <vt:vector size="4" baseType="variant">
      <vt:variant>
        <vt:lpstr>سمة</vt:lpstr>
      </vt:variant>
      <vt:variant>
        <vt:i4>1</vt:i4>
      </vt:variant>
      <vt:variant>
        <vt:lpstr>عناوين الشرائح</vt:lpstr>
      </vt:variant>
      <vt:variant>
        <vt:i4>97</vt:i4>
      </vt:variant>
    </vt:vector>
  </HeadingPairs>
  <TitlesOfParts>
    <vt:vector size="98" baseType="lpstr">
      <vt:lpstr>Civic</vt:lpstr>
      <vt:lpstr>   Assist. Prof Dr. Alaa Jamel C.A.B.S   MRCSI   MBCHB</vt:lpstr>
      <vt:lpstr>Objective </vt:lpstr>
      <vt:lpstr>Embryology</vt:lpstr>
      <vt:lpstr>الشريحة 4</vt:lpstr>
      <vt:lpstr>Surgical anatomy </vt:lpstr>
      <vt:lpstr>Pyramidal Lobe</vt:lpstr>
      <vt:lpstr>الشريحة 7</vt:lpstr>
      <vt:lpstr>Thyroid physiology; </vt:lpstr>
      <vt:lpstr>الشريحة 9</vt:lpstr>
      <vt:lpstr>الشريحة 10</vt:lpstr>
      <vt:lpstr>الشريحة 11</vt:lpstr>
      <vt:lpstr>Physiological control of secretion</vt:lpstr>
      <vt:lpstr>Lingual thyroid</vt:lpstr>
      <vt:lpstr>Ectopic Thyroid</vt:lpstr>
      <vt:lpstr>Thyroglossal duct cysts</vt:lpstr>
      <vt:lpstr>الشريحة 16</vt:lpstr>
      <vt:lpstr>الشريحة 17</vt:lpstr>
      <vt:lpstr>Thyroglossal cyst</vt:lpstr>
      <vt:lpstr>Location of cyst</vt:lpstr>
      <vt:lpstr>thyroglossal fistula </vt:lpstr>
      <vt:lpstr>Pathology of goiter</vt:lpstr>
      <vt:lpstr>صوره للسونار</vt:lpstr>
      <vt:lpstr>5- FNAC; </vt:lpstr>
      <vt:lpstr>الشريحة 24</vt:lpstr>
      <vt:lpstr>الشريحة 25</vt:lpstr>
      <vt:lpstr>HYPOTHYRODISM</vt:lpstr>
      <vt:lpstr>(congenital hypothyroidism(cretinism</vt:lpstr>
      <vt:lpstr>hypothyroidism </vt:lpstr>
      <vt:lpstr>الشريحة 29</vt:lpstr>
      <vt:lpstr>الشريحة 30</vt:lpstr>
      <vt:lpstr>Symptoms</vt:lpstr>
      <vt:lpstr>Cardiovascular changes in hypothyroidism </vt:lpstr>
      <vt:lpstr>الشريحة 33</vt:lpstr>
      <vt:lpstr>صور الى signs</vt:lpstr>
      <vt:lpstr>Laboratory Findings </vt:lpstr>
      <vt:lpstr>الشريحة 36</vt:lpstr>
      <vt:lpstr>Treatment</vt:lpstr>
      <vt:lpstr>Thyroid enlargement</vt:lpstr>
      <vt:lpstr>Simple goiter; </vt:lpstr>
      <vt:lpstr>Simple Nodular goitre</vt:lpstr>
      <vt:lpstr>Complication</vt:lpstr>
      <vt:lpstr>الشريحة 42</vt:lpstr>
      <vt:lpstr>Type of surgery ; </vt:lpstr>
      <vt:lpstr>Selection of types of operation dpend on </vt:lpstr>
      <vt:lpstr>Clinically discrete swelling </vt:lpstr>
      <vt:lpstr>Investigation </vt:lpstr>
      <vt:lpstr>Thyroid cyst </vt:lpstr>
      <vt:lpstr>Retrosternal  goiter </vt:lpstr>
      <vt:lpstr>C.F</vt:lpstr>
      <vt:lpstr>Thyrotoxicosis </vt:lpstr>
      <vt:lpstr> Clinical type</vt:lpstr>
      <vt:lpstr>الشريحة 52</vt:lpstr>
      <vt:lpstr>الشريحة 53</vt:lpstr>
      <vt:lpstr>Diagnostic Tests. </vt:lpstr>
      <vt:lpstr>Treatment of thyrotoxicosis </vt:lpstr>
      <vt:lpstr>Side effects </vt:lpstr>
      <vt:lpstr>الشريحة 57</vt:lpstr>
      <vt:lpstr>الشريحة 58</vt:lpstr>
      <vt:lpstr>الشريحة 59</vt:lpstr>
      <vt:lpstr>الشريحة 60</vt:lpstr>
      <vt:lpstr>الشريحة 61</vt:lpstr>
      <vt:lpstr>الشريحة 62</vt:lpstr>
      <vt:lpstr>الشريحة 63</vt:lpstr>
      <vt:lpstr>الشريحة 64</vt:lpstr>
      <vt:lpstr>Choice of therapy</vt:lpstr>
      <vt:lpstr>Surgery to thyrotoxicosis </vt:lpstr>
      <vt:lpstr>Thyroid surgery</vt:lpstr>
      <vt:lpstr>الشريحة 68</vt:lpstr>
      <vt:lpstr>thyroid Storm </vt:lpstr>
      <vt:lpstr>الشريحة 70</vt:lpstr>
      <vt:lpstr>Neoplasm</vt:lpstr>
      <vt:lpstr>Malignant Neoplasm</vt:lpstr>
      <vt:lpstr>الشريحة 73</vt:lpstr>
      <vt:lpstr>Neoplasm</vt:lpstr>
      <vt:lpstr> Hürthle Cell Carcinoma</vt:lpstr>
      <vt:lpstr>الشريحة 76</vt:lpstr>
      <vt:lpstr>الشريحة 77</vt:lpstr>
      <vt:lpstr>Etiology of malignant tumor  </vt:lpstr>
      <vt:lpstr>الشريحة 79</vt:lpstr>
      <vt:lpstr>الشريحة 80</vt:lpstr>
      <vt:lpstr>Thyroditis</vt:lpstr>
      <vt:lpstr>Parathyroid gland; </vt:lpstr>
      <vt:lpstr>صوره للغده</vt:lpstr>
      <vt:lpstr>الشريحة 84</vt:lpstr>
      <vt:lpstr>الشريحة 85</vt:lpstr>
      <vt:lpstr>Parathyroid Physiology and Calcium Homeostasis </vt:lpstr>
      <vt:lpstr>Primary hyperparathyroidism; </vt:lpstr>
      <vt:lpstr>الشريحة 88</vt:lpstr>
      <vt:lpstr>Pathology; </vt:lpstr>
      <vt:lpstr>d.d of primary hyperparathyroidism; </vt:lpstr>
      <vt:lpstr>Treatments; </vt:lpstr>
      <vt:lpstr>الشريحة 92</vt:lpstr>
      <vt:lpstr>الشريحة 93</vt:lpstr>
      <vt:lpstr>hypoparathyrdism</vt:lpstr>
      <vt:lpstr>symtoms and signS</vt:lpstr>
      <vt:lpstr>can see 3 signs</vt:lpstr>
      <vt:lpstr>الشريحة 97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Thyroid gland </dc:title>
  <dc:creator>Dr. Alaa</dc:creator>
  <cp:lastModifiedBy>ALI SAHIUNY</cp:lastModifiedBy>
  <cp:revision>142</cp:revision>
  <dcterms:created xsi:type="dcterms:W3CDTF">2012-08-27T19:34:18Z</dcterms:created>
  <dcterms:modified xsi:type="dcterms:W3CDTF">2018-11-14T20:54:21Z</dcterms:modified>
</cp:coreProperties>
</file>