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handoutMasterIdLst>
    <p:handoutMasterId r:id="rId56"/>
  </p:handout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1" r:id="rId13"/>
    <p:sldId id="293" r:id="rId14"/>
    <p:sldId id="295" r:id="rId15"/>
    <p:sldId id="290" r:id="rId16"/>
    <p:sldId id="294" r:id="rId17"/>
    <p:sldId id="296" r:id="rId18"/>
    <p:sldId id="297" r:id="rId19"/>
    <p:sldId id="292" r:id="rId20"/>
    <p:sldId id="298" r:id="rId21"/>
    <p:sldId id="299" r:id="rId22"/>
    <p:sldId id="300" r:id="rId23"/>
    <p:sldId id="333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35" r:id="rId40"/>
    <p:sldId id="316" r:id="rId41"/>
    <p:sldId id="317" r:id="rId42"/>
    <p:sldId id="318" r:id="rId43"/>
    <p:sldId id="337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28" r:id="rId54"/>
    <p:sldId id="331" r:id="rId5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D725277-B47D-44F7-9332-BDCA462886FB}" type="datetimeFigureOut">
              <a:rPr lang="ar-IQ" smtClean="0"/>
              <a:pPr/>
              <a:t>24/02/1435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C13BB65-EE2F-45B2-AA97-AE81F71B263D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24/02/1435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Parotid glands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Size</a:t>
            </a:r>
            <a:r>
              <a:rPr lang="en-US" b="1" dirty="0" smtClean="0"/>
              <a:t> is the largest salivary gland , mainly serous secretion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Site and extension;</a:t>
            </a:r>
          </a:p>
          <a:p>
            <a:pPr algn="l">
              <a:buNone/>
            </a:pPr>
            <a:r>
              <a:rPr lang="en-US" b="1" dirty="0" smtClean="0"/>
              <a:t>It locate below the auricle it occupy the space between the ramous of mandible and stern mastoid muscle. </a:t>
            </a:r>
            <a:r>
              <a:rPr lang="en-US" b="1" dirty="0" smtClean="0">
                <a:solidFill>
                  <a:srgbClr val="00B050"/>
                </a:solidFill>
              </a:rPr>
              <a:t>It extend </a:t>
            </a:r>
            <a:r>
              <a:rPr lang="en-US" b="1" dirty="0" smtClean="0"/>
              <a:t>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F0"/>
                </a:solidFill>
              </a:rPr>
              <a:t>Up word </a:t>
            </a:r>
            <a:r>
              <a:rPr lang="en-US" b="1" dirty="0" smtClean="0"/>
              <a:t>; to the root of </a:t>
            </a:r>
            <a:r>
              <a:rPr lang="en-US" b="1" dirty="0" err="1" smtClean="0"/>
              <a:t>zygomatic</a:t>
            </a:r>
            <a:r>
              <a:rPr lang="en-US" b="1" dirty="0" smtClean="0"/>
              <a:t> arch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F0"/>
                </a:solidFill>
              </a:rPr>
              <a:t>Down word </a:t>
            </a:r>
            <a:r>
              <a:rPr lang="en-US" b="1" dirty="0" smtClean="0"/>
              <a:t>to the angle of mandible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00B0F0"/>
                </a:solidFill>
              </a:rPr>
              <a:t>Anterioly</a:t>
            </a:r>
            <a:r>
              <a:rPr lang="en-US" b="1" dirty="0" smtClean="0"/>
              <a:t>; to cover part of master m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opperplate Gothic Bold" pitchFamily="34" charset="0"/>
              </a:rPr>
              <a:t>Cranial cavity</a:t>
            </a:r>
            <a:endParaRPr lang="ar-IQ" dirty="0">
              <a:solidFill>
                <a:srgbClr val="C0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Inside the cranial cavity the brain  which envelope by meanings ( </a:t>
            </a:r>
            <a:r>
              <a:rPr lang="en-US" b="1" dirty="0" err="1" smtClean="0"/>
              <a:t>dura</a:t>
            </a:r>
            <a:r>
              <a:rPr lang="en-US" b="1" dirty="0" smtClean="0"/>
              <a:t> matter, </a:t>
            </a:r>
            <a:r>
              <a:rPr lang="en-US" b="1" dirty="0" err="1" smtClean="0"/>
              <a:t>arichenoid</a:t>
            </a:r>
            <a:r>
              <a:rPr lang="en-US" b="1" dirty="0" smtClean="0"/>
              <a:t> matter, and </a:t>
            </a:r>
            <a:r>
              <a:rPr lang="en-US" b="1" dirty="0" err="1" smtClean="0"/>
              <a:t>pai</a:t>
            </a:r>
            <a:r>
              <a:rPr lang="en-US" b="1" dirty="0" smtClean="0"/>
              <a:t> matter) from out side to inside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Dura matter; </a:t>
            </a:r>
            <a:r>
              <a:rPr lang="en-US" b="1" dirty="0" smtClean="0"/>
              <a:t>its formed of strong  white fibrous tissue, its consist of 2 layers, outer and inner layer. the outer layer separate from inner layer to form the </a:t>
            </a:r>
            <a:r>
              <a:rPr lang="en-US" b="1" dirty="0" err="1" smtClean="0"/>
              <a:t>dural</a:t>
            </a:r>
            <a:r>
              <a:rPr lang="en-US" b="1" dirty="0" smtClean="0"/>
              <a:t> venous sinus </a:t>
            </a:r>
            <a:endParaRPr lang="ar-IQ" b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Dural folds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b="1" dirty="0" smtClean="0"/>
              <a:t>They are membrane fold inside the cranial cavity produced by in word reduplication of inner layer of </a:t>
            </a:r>
            <a:r>
              <a:rPr lang="en-US" b="1" dirty="0" err="1" smtClean="0"/>
              <a:t>dural</a:t>
            </a:r>
            <a:r>
              <a:rPr lang="en-US" b="1" dirty="0" smtClean="0"/>
              <a:t> matter between the different parts of the brain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Functions;</a:t>
            </a:r>
          </a:p>
          <a:p>
            <a:pPr algn="l">
              <a:buNone/>
            </a:pPr>
            <a:r>
              <a:rPr lang="en-US" b="1" dirty="0" smtClean="0"/>
              <a:t>1-they partially subdivided the cranial cavity into compartments so this decrease the effects of shocks on the brain</a:t>
            </a:r>
          </a:p>
          <a:p>
            <a:pPr algn="l">
              <a:buNone/>
            </a:pPr>
            <a:r>
              <a:rPr lang="en-US" b="1" dirty="0" smtClean="0"/>
              <a:t>2- they support the upper part of the brain thus protecting its lower part from being pressed on  </a:t>
            </a:r>
            <a:endParaRPr lang="ar-IQ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Types of </a:t>
            </a:r>
            <a:r>
              <a:rPr lang="en-US" b="1" dirty="0" err="1" smtClean="0">
                <a:solidFill>
                  <a:srgbClr val="FF0000"/>
                </a:solidFill>
                <a:latin typeface="Copperplate Gothic Bold" pitchFamily="34" charset="0"/>
              </a:rPr>
              <a:t>dural</a:t>
            </a:r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 folds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1- vertical folds which include; </a:t>
            </a:r>
          </a:p>
          <a:p>
            <a:pPr algn="l">
              <a:buNone/>
            </a:pPr>
            <a:r>
              <a:rPr lang="en-US" b="1" dirty="0" smtClean="0"/>
              <a:t>A- </a:t>
            </a:r>
            <a:r>
              <a:rPr lang="en-US" b="1" dirty="0" err="1" smtClean="0"/>
              <a:t>falx</a:t>
            </a:r>
            <a:r>
              <a:rPr lang="en-US" b="1" dirty="0" smtClean="0"/>
              <a:t> </a:t>
            </a:r>
            <a:r>
              <a:rPr lang="en-US" b="1" dirty="0" err="1" smtClean="0"/>
              <a:t>cerebri</a:t>
            </a:r>
            <a:r>
              <a:rPr lang="en-US" b="1" dirty="0" smtClean="0"/>
              <a:t> </a:t>
            </a:r>
          </a:p>
          <a:p>
            <a:pPr algn="l">
              <a:buNone/>
            </a:pPr>
            <a:r>
              <a:rPr lang="en-US" b="1" dirty="0" smtClean="0"/>
              <a:t>B- </a:t>
            </a:r>
            <a:r>
              <a:rPr lang="en-US" b="1" dirty="0" err="1" smtClean="0"/>
              <a:t>falx</a:t>
            </a:r>
            <a:r>
              <a:rPr lang="en-US" b="1" dirty="0" smtClean="0"/>
              <a:t> </a:t>
            </a:r>
            <a:r>
              <a:rPr lang="en-US" b="1" dirty="0" err="1" smtClean="0"/>
              <a:t>cereballi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2- </a:t>
            </a:r>
            <a:r>
              <a:rPr lang="en-US" b="1" dirty="0" err="1" smtClean="0">
                <a:solidFill>
                  <a:srgbClr val="C00000"/>
                </a:solidFill>
              </a:rPr>
              <a:t>horesental</a:t>
            </a:r>
            <a:r>
              <a:rPr lang="en-US" b="1" dirty="0" smtClean="0">
                <a:solidFill>
                  <a:srgbClr val="C00000"/>
                </a:solidFill>
              </a:rPr>
              <a:t> folds; which include</a:t>
            </a:r>
            <a:r>
              <a:rPr lang="en-US" b="1" dirty="0" smtClean="0"/>
              <a:t> </a:t>
            </a:r>
          </a:p>
          <a:p>
            <a:pPr algn="l">
              <a:buNone/>
            </a:pPr>
            <a:r>
              <a:rPr lang="en-US" b="1" dirty="0" smtClean="0"/>
              <a:t>A- </a:t>
            </a:r>
            <a:r>
              <a:rPr lang="en-US" b="1" dirty="0" err="1" smtClean="0"/>
              <a:t>tentorium</a:t>
            </a:r>
            <a:r>
              <a:rPr lang="en-US" b="1" dirty="0" smtClean="0"/>
              <a:t> </a:t>
            </a:r>
            <a:r>
              <a:rPr lang="en-US" b="1" dirty="0" err="1" smtClean="0"/>
              <a:t>cerebelli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/>
              <a:t>B-</a:t>
            </a:r>
            <a:r>
              <a:rPr lang="en-US" b="1" dirty="0" err="1" smtClean="0"/>
              <a:t>diaphragma</a:t>
            </a:r>
            <a:r>
              <a:rPr lang="en-US" b="1" dirty="0" smtClean="0"/>
              <a:t> </a:t>
            </a:r>
            <a:r>
              <a:rPr lang="en-US" b="1" dirty="0" err="1" smtClean="0"/>
              <a:t>sellae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/>
              <a:t>C-</a:t>
            </a:r>
            <a:r>
              <a:rPr lang="en-US" b="1" dirty="0" err="1" smtClean="0"/>
              <a:t>cavum</a:t>
            </a:r>
            <a:r>
              <a:rPr lang="en-US" b="1" dirty="0" smtClean="0"/>
              <a:t> </a:t>
            </a:r>
            <a:r>
              <a:rPr lang="en-US" b="1" dirty="0" err="1" smtClean="0"/>
              <a:t>trigiminale</a:t>
            </a:r>
            <a:endParaRPr lang="ar-IQ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Falx</a:t>
            </a:r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cerebri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Its sickle shaped fold  of </a:t>
            </a:r>
            <a:r>
              <a:rPr lang="en-US" b="1" dirty="0" err="1" smtClean="0"/>
              <a:t>dura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Site; </a:t>
            </a:r>
            <a:r>
              <a:rPr lang="en-US" b="1" dirty="0" smtClean="0"/>
              <a:t>it descend from the </a:t>
            </a:r>
            <a:r>
              <a:rPr lang="en-US" b="1" dirty="0" err="1" smtClean="0"/>
              <a:t>dura</a:t>
            </a:r>
            <a:r>
              <a:rPr lang="en-US" b="1" dirty="0" smtClean="0"/>
              <a:t> of the vault of skull to occupy the median longitudinal fissure between the 2 cerebral hemispheres and above the </a:t>
            </a:r>
            <a:r>
              <a:rPr lang="en-US" b="1" dirty="0" err="1" smtClean="0"/>
              <a:t>corpous</a:t>
            </a:r>
            <a:r>
              <a:rPr lang="en-US" b="1" dirty="0" smtClean="0"/>
              <a:t> </a:t>
            </a:r>
            <a:r>
              <a:rPr lang="en-US" b="1" dirty="0" err="1" smtClean="0"/>
              <a:t>collosm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Parts and attachments;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Apex; </a:t>
            </a:r>
            <a:r>
              <a:rPr lang="en-US" b="1" dirty="0" smtClean="0"/>
              <a:t>its tapering its ant end, its attached to the </a:t>
            </a:r>
            <a:r>
              <a:rPr lang="en-US" b="1" dirty="0" err="1" smtClean="0"/>
              <a:t>crista</a:t>
            </a:r>
            <a:r>
              <a:rPr lang="en-US" b="1" dirty="0" smtClean="0"/>
              <a:t> </a:t>
            </a:r>
            <a:r>
              <a:rPr lang="en-US" b="1" dirty="0" err="1" smtClean="0"/>
              <a:t>galli</a:t>
            </a:r>
            <a:r>
              <a:rPr lang="en-US" b="1" dirty="0" smtClean="0"/>
              <a:t> and frontal crest.</a:t>
            </a:r>
          </a:p>
          <a:p>
            <a:endParaRPr lang="ar-IQ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Base</a:t>
            </a:r>
            <a:r>
              <a:rPr lang="en-US" b="1" dirty="0" smtClean="0"/>
              <a:t>. The post broad end its continuous with the upper border of </a:t>
            </a:r>
            <a:r>
              <a:rPr lang="en-US" b="1" dirty="0" err="1" smtClean="0"/>
              <a:t>tentorium</a:t>
            </a:r>
            <a:r>
              <a:rPr lang="en-US" b="1" dirty="0" smtClean="0"/>
              <a:t> </a:t>
            </a:r>
            <a:r>
              <a:rPr lang="en-US" b="1" dirty="0" err="1" smtClean="0"/>
              <a:t>cereballi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Upper convex; </a:t>
            </a:r>
            <a:r>
              <a:rPr lang="en-US" b="1" dirty="0" smtClean="0">
                <a:solidFill>
                  <a:srgbClr val="00B050"/>
                </a:solidFill>
              </a:rPr>
              <a:t>( attach border) </a:t>
            </a:r>
            <a:r>
              <a:rPr lang="en-US" b="1" dirty="0" smtClean="0"/>
              <a:t>attach to the lip of sup. </a:t>
            </a:r>
            <a:r>
              <a:rPr lang="en-US" b="1" dirty="0" err="1" smtClean="0"/>
              <a:t>Sagittal</a:t>
            </a:r>
            <a:r>
              <a:rPr lang="en-US" b="1" dirty="0" smtClean="0"/>
              <a:t> </a:t>
            </a:r>
            <a:r>
              <a:rPr lang="en-US" b="1" dirty="0" err="1" smtClean="0"/>
              <a:t>sulcus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Lower concave; </a:t>
            </a:r>
            <a:r>
              <a:rPr lang="en-US" b="1" dirty="0" smtClean="0">
                <a:solidFill>
                  <a:srgbClr val="00B050"/>
                </a:solidFill>
              </a:rPr>
              <a:t>(free border) </a:t>
            </a:r>
            <a:r>
              <a:rPr lang="en-US" b="1" dirty="0" smtClean="0"/>
              <a:t>lie above the </a:t>
            </a:r>
            <a:r>
              <a:rPr lang="en-US" b="1" dirty="0" err="1" smtClean="0"/>
              <a:t>corpous</a:t>
            </a:r>
            <a:r>
              <a:rPr lang="en-US" b="1" dirty="0" smtClean="0"/>
              <a:t> </a:t>
            </a:r>
            <a:r>
              <a:rPr lang="en-US" b="1" dirty="0" err="1" smtClean="0"/>
              <a:t>collosum</a:t>
            </a:r>
            <a:r>
              <a:rPr lang="en-US" b="1" dirty="0" smtClean="0"/>
              <a:t> in the bottom of median longitudinal fissure of the brain.</a:t>
            </a:r>
          </a:p>
          <a:p>
            <a:pPr algn="l">
              <a:buNone/>
            </a:pPr>
            <a:r>
              <a:rPr lang="en-US" sz="3500" b="1" dirty="0" smtClean="0">
                <a:solidFill>
                  <a:srgbClr val="FF0000"/>
                </a:solidFill>
              </a:rPr>
              <a:t>Venous sinuses related to the </a:t>
            </a:r>
            <a:r>
              <a:rPr lang="en-US" sz="3500" b="1" dirty="0" err="1" smtClean="0">
                <a:solidFill>
                  <a:srgbClr val="FF0000"/>
                </a:solidFill>
              </a:rPr>
              <a:t>falx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cerebri</a:t>
            </a:r>
            <a:r>
              <a:rPr lang="en-US" sz="3500" b="1" dirty="0" smtClean="0">
                <a:solidFill>
                  <a:srgbClr val="FF0000"/>
                </a:solidFill>
              </a:rPr>
              <a:t>;</a:t>
            </a:r>
          </a:p>
          <a:p>
            <a:pPr algn="l">
              <a:buNone/>
            </a:pPr>
            <a:r>
              <a:rPr lang="en-US" b="1" dirty="0" smtClean="0"/>
              <a:t>1- </a:t>
            </a:r>
            <a:r>
              <a:rPr lang="en-US" b="1" dirty="0" err="1" smtClean="0"/>
              <a:t>sup.sagittal</a:t>
            </a:r>
            <a:r>
              <a:rPr lang="en-US" b="1" dirty="0" smtClean="0"/>
              <a:t> sinus 2-inf. </a:t>
            </a:r>
            <a:r>
              <a:rPr lang="en-US" b="1" dirty="0" err="1" smtClean="0"/>
              <a:t>Sagittal</a:t>
            </a:r>
            <a:r>
              <a:rPr lang="en-US" b="1" dirty="0" smtClean="0"/>
              <a:t> sinus 3- straight sinus</a:t>
            </a:r>
          </a:p>
          <a:p>
            <a:endParaRPr lang="ar-IQ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 descr="C:\Users\Earthlink Altariq\Desktop\anatomy_brain_chap_15.015131959009415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04664"/>
            <a:ext cx="8820472" cy="6912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 descr="C:\Users\Earthlink Altariq\Desktop\showimage[9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669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Copperplate Gothic Bold" pitchFamily="34" charset="0"/>
              </a:rPr>
              <a:t>Falx</a:t>
            </a:r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pperplate Gothic Bold" pitchFamily="34" charset="0"/>
              </a:rPr>
              <a:t>cereballi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b="1" dirty="0" smtClean="0"/>
              <a:t>It’s a </a:t>
            </a:r>
            <a:r>
              <a:rPr lang="en-US" b="1" dirty="0" err="1" smtClean="0"/>
              <a:t>dural</a:t>
            </a:r>
            <a:r>
              <a:rPr lang="en-US" b="1" dirty="0" smtClean="0"/>
              <a:t> folds lying between </a:t>
            </a:r>
            <a:r>
              <a:rPr lang="en-US" b="1" dirty="0" err="1" smtClean="0"/>
              <a:t>rt</a:t>
            </a:r>
            <a:r>
              <a:rPr lang="en-US" b="1" dirty="0" smtClean="0"/>
              <a:t> and lf </a:t>
            </a:r>
            <a:r>
              <a:rPr lang="en-US" b="1" dirty="0" err="1" smtClean="0"/>
              <a:t>cereballar</a:t>
            </a:r>
            <a:r>
              <a:rPr lang="en-US" b="1" dirty="0" smtClean="0"/>
              <a:t> hemispheres.</a:t>
            </a:r>
          </a:p>
          <a:p>
            <a:pPr algn="l">
              <a:buNone/>
            </a:pPr>
            <a:r>
              <a:rPr lang="en-US" b="1" dirty="0" smtClean="0"/>
              <a:t>I</a:t>
            </a:r>
            <a:r>
              <a:rPr lang="en-US" b="1" dirty="0" smtClean="0">
                <a:solidFill>
                  <a:srgbClr val="00B050"/>
                </a:solidFill>
              </a:rPr>
              <a:t>ts triangular </a:t>
            </a:r>
            <a:r>
              <a:rPr lang="en-US" b="1" dirty="0" smtClean="0"/>
              <a:t>in shape.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Parts and attachments;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Base</a:t>
            </a:r>
            <a:r>
              <a:rPr lang="en-US" b="1" dirty="0" smtClean="0"/>
              <a:t>; above and its continuous with lower layer of </a:t>
            </a:r>
            <a:r>
              <a:rPr lang="en-US" b="1" dirty="0" err="1" smtClean="0"/>
              <a:t>tentorium</a:t>
            </a:r>
            <a:r>
              <a:rPr lang="en-US" b="1" dirty="0" smtClean="0"/>
              <a:t> </a:t>
            </a:r>
            <a:r>
              <a:rPr lang="en-US" b="1" dirty="0" err="1" smtClean="0"/>
              <a:t>cereballi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Apex . </a:t>
            </a:r>
            <a:r>
              <a:rPr lang="en-US" b="1" dirty="0" smtClean="0"/>
              <a:t>Below and reach to the post. Border of foramen magnum.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Ant. </a:t>
            </a:r>
            <a:r>
              <a:rPr lang="en-US" b="1" dirty="0" smtClean="0"/>
              <a:t>Border project upward between the 2 </a:t>
            </a:r>
            <a:r>
              <a:rPr lang="en-US" b="1" dirty="0" err="1" smtClean="0"/>
              <a:t>cereballar</a:t>
            </a:r>
            <a:r>
              <a:rPr lang="en-US" b="1" dirty="0" smtClean="0"/>
              <a:t> hemispheres.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Post </a:t>
            </a:r>
            <a:r>
              <a:rPr lang="en-US" b="1" dirty="0" smtClean="0"/>
              <a:t> border attach to the internal occipital crest</a:t>
            </a:r>
            <a:r>
              <a:rPr lang="en-US" dirty="0" smtClean="0"/>
              <a:t>.</a:t>
            </a:r>
          </a:p>
          <a:p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Tentorium</a:t>
            </a:r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cereball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Site; </a:t>
            </a:r>
            <a:r>
              <a:rPr lang="en-US" b="1" dirty="0" smtClean="0"/>
              <a:t>it’s a </a:t>
            </a:r>
            <a:r>
              <a:rPr lang="en-US" b="1" dirty="0" err="1" smtClean="0"/>
              <a:t>dural</a:t>
            </a:r>
            <a:r>
              <a:rPr lang="en-US" b="1" dirty="0" smtClean="0"/>
              <a:t> fold which roof the post cranial </a:t>
            </a:r>
            <a:r>
              <a:rPr lang="en-US" b="1" dirty="0" err="1" smtClean="0"/>
              <a:t>fossa</a:t>
            </a:r>
            <a:r>
              <a:rPr lang="en-US" b="1" dirty="0" smtClean="0"/>
              <a:t> separating the cerebrum above from cerebellum below.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Shape </a:t>
            </a:r>
            <a:r>
              <a:rPr lang="en-US" b="1" dirty="0" smtClean="0"/>
              <a:t>; tent shape having a peak above.</a:t>
            </a:r>
          </a:p>
          <a:p>
            <a:pPr algn="l">
              <a:buNone/>
            </a:pPr>
            <a:r>
              <a:rPr lang="en-US" b="1" dirty="0" smtClean="0"/>
              <a:t>Surface;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Upper surface </a:t>
            </a:r>
            <a:r>
              <a:rPr lang="en-US" b="1" dirty="0" smtClean="0"/>
              <a:t>; give attachment to the </a:t>
            </a:r>
            <a:r>
              <a:rPr lang="en-US" b="1" dirty="0" err="1" smtClean="0"/>
              <a:t>falx</a:t>
            </a:r>
            <a:r>
              <a:rPr lang="en-US" b="1" dirty="0" smtClean="0"/>
              <a:t> </a:t>
            </a:r>
            <a:r>
              <a:rPr lang="en-US" b="1" dirty="0" err="1" smtClean="0"/>
              <a:t>cerebri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Lower surface </a:t>
            </a:r>
            <a:r>
              <a:rPr lang="en-US" b="1" dirty="0" smtClean="0"/>
              <a:t>give attachment to the base of </a:t>
            </a:r>
            <a:r>
              <a:rPr lang="en-US" b="1" dirty="0" err="1" smtClean="0"/>
              <a:t>falx</a:t>
            </a:r>
            <a:r>
              <a:rPr lang="en-US" b="1" dirty="0" smtClean="0"/>
              <a:t> </a:t>
            </a:r>
            <a:r>
              <a:rPr lang="en-US" b="1" dirty="0" err="1" smtClean="0"/>
              <a:t>cereball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Earthlink Altariq\Desktop\duramater1348029338429-thumb4001361211458426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8208912" cy="58326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00B0F0"/>
                </a:solidFill>
              </a:rPr>
              <a:t>Post; </a:t>
            </a:r>
            <a:r>
              <a:rPr lang="en-US" b="1" dirty="0" smtClean="0"/>
              <a:t>to overlap the </a:t>
            </a:r>
            <a:r>
              <a:rPr lang="en-US" b="1" dirty="0" err="1" smtClean="0"/>
              <a:t>sternomastoid</a:t>
            </a:r>
            <a:r>
              <a:rPr lang="en-US" b="1" dirty="0" smtClean="0"/>
              <a:t> m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00B0F0"/>
                </a:solidFill>
              </a:rPr>
              <a:t>Medialy</a:t>
            </a:r>
            <a:r>
              <a:rPr lang="en-US" b="1" dirty="0" smtClean="0"/>
              <a:t> to the pharyngeal wall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It consist of many parts</a:t>
            </a:r>
            <a:r>
              <a:rPr lang="en-US" b="1" dirty="0" smtClean="0"/>
              <a:t>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1-Superfacial part </a:t>
            </a:r>
            <a:r>
              <a:rPr lang="en-US" b="1" dirty="0" smtClean="0"/>
              <a:t>which is the main part and large part.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2-Deep part </a:t>
            </a:r>
            <a:r>
              <a:rPr lang="en-US" b="1" dirty="0" smtClean="0"/>
              <a:t>small part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Dural venous sinus related to the </a:t>
            </a:r>
            <a:r>
              <a:rPr lang="en-US" b="1" dirty="0" err="1" smtClean="0">
                <a:solidFill>
                  <a:srgbClr val="C00000"/>
                </a:solidFill>
              </a:rPr>
              <a:t>tentorium</a:t>
            </a:r>
            <a:r>
              <a:rPr lang="en-US" dirty="0" smtClean="0"/>
              <a:t>.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1- the </a:t>
            </a:r>
            <a:r>
              <a:rPr lang="en-US" b="1" dirty="0" err="1" smtClean="0"/>
              <a:t>rt</a:t>
            </a:r>
            <a:r>
              <a:rPr lang="en-US" b="1" dirty="0" smtClean="0"/>
              <a:t> and lf sup. </a:t>
            </a:r>
            <a:r>
              <a:rPr lang="en-US" b="1" dirty="0" err="1" smtClean="0"/>
              <a:t>Petrosal</a:t>
            </a:r>
            <a:r>
              <a:rPr lang="en-US" b="1" dirty="0" smtClean="0"/>
              <a:t> sinuses</a:t>
            </a:r>
          </a:p>
          <a:p>
            <a:pPr algn="l">
              <a:buNone/>
            </a:pPr>
            <a:r>
              <a:rPr lang="en-US" b="1" dirty="0" smtClean="0"/>
              <a:t>2-rt and lf transverse sinuses.</a:t>
            </a:r>
          </a:p>
          <a:p>
            <a:pPr algn="l">
              <a:buNone/>
            </a:pPr>
            <a:r>
              <a:rPr lang="en-US" b="1" dirty="0" smtClean="0"/>
              <a:t>3- the straight sinus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Cavum</a:t>
            </a:r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trigiminale</a:t>
            </a:r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.</a:t>
            </a:r>
          </a:p>
          <a:p>
            <a:pPr algn="l">
              <a:buNone/>
            </a:pPr>
            <a:r>
              <a:rPr lang="en-US" b="1" dirty="0" smtClean="0"/>
              <a:t>It’s a </a:t>
            </a:r>
            <a:r>
              <a:rPr lang="en-US" b="1" dirty="0" err="1" smtClean="0">
                <a:solidFill>
                  <a:srgbClr val="0070C0"/>
                </a:solidFill>
              </a:rPr>
              <a:t>sacculated</a:t>
            </a:r>
            <a:r>
              <a:rPr lang="en-US" b="1" dirty="0" smtClean="0">
                <a:solidFill>
                  <a:srgbClr val="0070C0"/>
                </a:solidFill>
              </a:rPr>
              <a:t> fold </a:t>
            </a:r>
            <a:r>
              <a:rPr lang="en-US" b="1" dirty="0" smtClean="0"/>
              <a:t>of the inner layer of the </a:t>
            </a:r>
            <a:r>
              <a:rPr lang="en-US" b="1" dirty="0" err="1" smtClean="0"/>
              <a:t>dura</a:t>
            </a:r>
            <a:r>
              <a:rPr lang="en-US" b="1" dirty="0" smtClean="0"/>
              <a:t> mater in the middle cranial </a:t>
            </a:r>
            <a:r>
              <a:rPr lang="en-US" b="1" dirty="0" err="1" smtClean="0"/>
              <a:t>fossa</a:t>
            </a:r>
            <a:r>
              <a:rPr lang="en-US" b="1" dirty="0" smtClean="0"/>
              <a:t> near to the apex of the </a:t>
            </a:r>
            <a:r>
              <a:rPr lang="en-US" b="1" dirty="0" err="1" smtClean="0"/>
              <a:t>petrous</a:t>
            </a:r>
            <a:r>
              <a:rPr lang="en-US" b="1" dirty="0" smtClean="0"/>
              <a:t> temporal bone , its cover the trigeminal ganglion.  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Diaphragma</a:t>
            </a:r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sellAe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It’s a </a:t>
            </a:r>
            <a:r>
              <a:rPr lang="en-US" b="1" dirty="0" smtClean="0">
                <a:solidFill>
                  <a:srgbClr val="0070C0"/>
                </a:solidFill>
              </a:rPr>
              <a:t>circular fold </a:t>
            </a:r>
            <a:r>
              <a:rPr lang="en-US" b="1" dirty="0" smtClean="0"/>
              <a:t>in the inner layer of  </a:t>
            </a:r>
            <a:r>
              <a:rPr lang="en-US" b="1" dirty="0" err="1" smtClean="0"/>
              <a:t>dura</a:t>
            </a:r>
            <a:r>
              <a:rPr lang="en-US" b="1" dirty="0" smtClean="0"/>
              <a:t> mater that roof the </a:t>
            </a:r>
            <a:r>
              <a:rPr lang="en-US" b="1" dirty="0" err="1" smtClean="0"/>
              <a:t>sella</a:t>
            </a:r>
            <a:r>
              <a:rPr lang="en-US" b="1" dirty="0" smtClean="0"/>
              <a:t> </a:t>
            </a:r>
            <a:r>
              <a:rPr lang="en-US" b="1" dirty="0" err="1" smtClean="0"/>
              <a:t>turcica</a:t>
            </a:r>
            <a:r>
              <a:rPr lang="en-US" b="1" dirty="0" smtClean="0"/>
              <a:t> above the pituitary gland. it has a central hole of the </a:t>
            </a:r>
            <a:r>
              <a:rPr lang="en-US" b="1" dirty="0" err="1" smtClean="0"/>
              <a:t>infindibulium</a:t>
            </a:r>
            <a:r>
              <a:rPr lang="en-US" dirty="0" smtClean="0"/>
              <a:t>.    </a:t>
            </a:r>
            <a:endParaRPr lang="ar-IQ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6146" name="Picture 2" descr="C:\Users\Earthlink Altariq\Desktop\nrc1320-f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0"/>
            <a:ext cx="712879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Dural venous sinuses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/>
              <a:t>They are venous channel inside the cranial cavity between inner and outer layer of </a:t>
            </a:r>
            <a:r>
              <a:rPr lang="en-US" b="1" dirty="0" err="1" smtClean="0"/>
              <a:t>dural</a:t>
            </a:r>
            <a:r>
              <a:rPr lang="en-US" b="1" dirty="0" smtClean="0"/>
              <a:t> matter.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Character;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/>
              <a:t>1- they are may single ,pair.</a:t>
            </a:r>
          </a:p>
          <a:p>
            <a:pPr algn="l">
              <a:buNone/>
            </a:pPr>
            <a:r>
              <a:rPr lang="en-US" b="1" dirty="0" smtClean="0"/>
              <a:t>2- they are devoid of valve </a:t>
            </a:r>
          </a:p>
          <a:p>
            <a:pPr algn="l">
              <a:buNone/>
            </a:pPr>
            <a:r>
              <a:rPr lang="en-US" b="1" dirty="0" smtClean="0"/>
              <a:t>3- they are lined by endothelium</a:t>
            </a:r>
          </a:p>
          <a:p>
            <a:pPr algn="l">
              <a:buNone/>
            </a:pPr>
            <a:r>
              <a:rPr lang="en-US" b="1" dirty="0" smtClean="0"/>
              <a:t>4-many of them groove the bone on which they lie.</a:t>
            </a:r>
            <a:endParaRPr lang="ar-IQ" b="1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Classification</a:t>
            </a:r>
            <a:r>
              <a:rPr lang="en-US" dirty="0" smtClean="0"/>
              <a:t>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229600" cy="4525963"/>
          </a:xfrm>
        </p:spPr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Single sinuses</a:t>
            </a:r>
            <a:r>
              <a:rPr lang="en-US" b="1" dirty="0" smtClean="0"/>
              <a:t>;  sup. </a:t>
            </a:r>
            <a:r>
              <a:rPr lang="en-US" b="1" dirty="0" err="1" smtClean="0"/>
              <a:t>Sagital</a:t>
            </a:r>
            <a:r>
              <a:rPr lang="en-US" b="1" dirty="0" smtClean="0"/>
              <a:t> sinus ,  inf. </a:t>
            </a:r>
            <a:r>
              <a:rPr lang="en-US" b="1" dirty="0" err="1" smtClean="0"/>
              <a:t>Sagital</a:t>
            </a:r>
            <a:r>
              <a:rPr lang="en-US" b="1" dirty="0" smtClean="0"/>
              <a:t> sinus, straight sinus , occipital sinus ,basilar sinus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70C0"/>
                </a:solidFill>
              </a:rPr>
              <a:t>Pair sinuses</a:t>
            </a:r>
            <a:r>
              <a:rPr lang="en-US" b="1" dirty="0" smtClean="0"/>
              <a:t>; </a:t>
            </a:r>
            <a:r>
              <a:rPr lang="en-US" b="1" dirty="0" err="1" smtClean="0"/>
              <a:t>spheno</a:t>
            </a:r>
            <a:r>
              <a:rPr lang="en-US" b="1" dirty="0" smtClean="0"/>
              <a:t> </a:t>
            </a:r>
            <a:r>
              <a:rPr lang="en-US" b="1" dirty="0" err="1" smtClean="0"/>
              <a:t>pariatal</a:t>
            </a:r>
            <a:r>
              <a:rPr lang="en-US" b="1" dirty="0" smtClean="0"/>
              <a:t> sinus, cavernous sinus, sup. </a:t>
            </a:r>
            <a:r>
              <a:rPr lang="en-US" b="1" dirty="0" err="1" smtClean="0"/>
              <a:t>Petrosal</a:t>
            </a:r>
            <a:r>
              <a:rPr lang="en-US" b="1" dirty="0" smtClean="0"/>
              <a:t> sinus, </a:t>
            </a:r>
            <a:r>
              <a:rPr lang="en-US" b="1" dirty="0" err="1" smtClean="0"/>
              <a:t>inf.petrosal</a:t>
            </a:r>
            <a:r>
              <a:rPr lang="en-US" b="1" dirty="0" smtClean="0"/>
              <a:t> sinus, transverse sinus , sigmoid sinus, inter cavernous sinuses</a:t>
            </a:r>
            <a:endParaRPr lang="ar-IQ" b="1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1506" name="Picture 2" descr="C:\Users\Earthlink Altariq\Desktop\dural sinus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6984776" cy="659735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Sup. </a:t>
            </a:r>
            <a:r>
              <a:rPr lang="en-US" dirty="0" err="1" smtClean="0">
                <a:solidFill>
                  <a:srgbClr val="FF0000"/>
                </a:solidFill>
                <a:latin typeface="Copperplate Gothic Bold" pitchFamily="34" charset="0"/>
              </a:rPr>
              <a:t>Sagittal</a:t>
            </a:r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 sinus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>
                <a:solidFill>
                  <a:srgbClr val="C00000"/>
                </a:solidFill>
              </a:rPr>
              <a:t>It </a:t>
            </a:r>
            <a:r>
              <a:rPr lang="en-US" b="1" dirty="0" smtClean="0">
                <a:solidFill>
                  <a:srgbClr val="C00000"/>
                </a:solidFill>
              </a:rPr>
              <a:t>begin </a:t>
            </a:r>
            <a:r>
              <a:rPr lang="en-US" b="1" dirty="0" smtClean="0"/>
              <a:t>at the apex of </a:t>
            </a:r>
            <a:r>
              <a:rPr lang="en-US" b="1" dirty="0" err="1" smtClean="0"/>
              <a:t>falx</a:t>
            </a:r>
            <a:r>
              <a:rPr lang="en-US" b="1" dirty="0" smtClean="0"/>
              <a:t> </a:t>
            </a:r>
            <a:r>
              <a:rPr lang="en-US" b="1" dirty="0" err="1" smtClean="0"/>
              <a:t>cerebri</a:t>
            </a:r>
            <a:r>
              <a:rPr lang="en-US" b="1" dirty="0" smtClean="0"/>
              <a:t> above the </a:t>
            </a:r>
            <a:r>
              <a:rPr lang="en-US" b="1" dirty="0" err="1" smtClean="0"/>
              <a:t>crista</a:t>
            </a:r>
            <a:r>
              <a:rPr lang="en-US" b="1" dirty="0" smtClean="0"/>
              <a:t> </a:t>
            </a:r>
            <a:r>
              <a:rPr lang="en-US" b="1" dirty="0" err="1" smtClean="0"/>
              <a:t>galli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C00000"/>
                </a:solidFill>
              </a:rPr>
              <a:t>terminate</a:t>
            </a:r>
            <a:r>
              <a:rPr lang="en-US" b="1" dirty="0" smtClean="0"/>
              <a:t> by becoming </a:t>
            </a:r>
            <a:r>
              <a:rPr lang="en-US" b="1" dirty="0" err="1" smtClean="0">
                <a:solidFill>
                  <a:srgbClr val="00B050"/>
                </a:solidFill>
              </a:rPr>
              <a:t>rt</a:t>
            </a:r>
            <a:r>
              <a:rPr lang="en-US" b="1" dirty="0" smtClean="0">
                <a:solidFill>
                  <a:srgbClr val="00B050"/>
                </a:solidFill>
              </a:rPr>
              <a:t> transverse </a:t>
            </a:r>
            <a:r>
              <a:rPr lang="en-US" b="1" dirty="0" err="1" smtClean="0">
                <a:solidFill>
                  <a:srgbClr val="00B050"/>
                </a:solidFill>
              </a:rPr>
              <a:t>sinuse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/>
              <a:t>It’s a </a:t>
            </a:r>
            <a:r>
              <a:rPr lang="en-US" b="1" dirty="0" smtClean="0">
                <a:solidFill>
                  <a:srgbClr val="C00000"/>
                </a:solidFill>
              </a:rPr>
              <a:t>largest</a:t>
            </a:r>
            <a:r>
              <a:rPr lang="en-US" b="1" dirty="0" smtClean="0"/>
              <a:t> venous sinus its size increase as it pass back word.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Course ; </a:t>
            </a:r>
            <a:r>
              <a:rPr lang="en-US" b="1" dirty="0" smtClean="0"/>
              <a:t>its pass backward at the upper convex border of </a:t>
            </a:r>
            <a:r>
              <a:rPr lang="en-US" b="1" dirty="0" err="1" smtClean="0"/>
              <a:t>falx</a:t>
            </a:r>
            <a:r>
              <a:rPr lang="en-US" b="1" dirty="0" smtClean="0"/>
              <a:t> </a:t>
            </a:r>
            <a:r>
              <a:rPr lang="en-US" b="1" dirty="0" err="1" smtClean="0"/>
              <a:t>cerebri</a:t>
            </a:r>
            <a:r>
              <a:rPr lang="en-US" b="1" dirty="0" smtClean="0"/>
              <a:t>, grooving the inner aspect of skull cap, forming the </a:t>
            </a:r>
            <a:r>
              <a:rPr lang="en-US" b="1" dirty="0" smtClean="0">
                <a:solidFill>
                  <a:srgbClr val="00B050"/>
                </a:solidFill>
              </a:rPr>
              <a:t>sup. </a:t>
            </a:r>
            <a:r>
              <a:rPr lang="en-US" b="1" dirty="0" err="1" smtClean="0">
                <a:solidFill>
                  <a:srgbClr val="00B050"/>
                </a:solidFill>
              </a:rPr>
              <a:t>Sagittal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sulcus</a:t>
            </a:r>
            <a:r>
              <a:rPr lang="en-US" dirty="0" smtClean="0"/>
              <a:t>. </a:t>
            </a:r>
            <a:endParaRPr lang="ar-IQ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Inf. </a:t>
            </a:r>
            <a:r>
              <a:rPr lang="en-US" b="1" dirty="0" err="1" smtClean="0">
                <a:solidFill>
                  <a:srgbClr val="FF0000"/>
                </a:solidFill>
              </a:rPr>
              <a:t>Sagittal</a:t>
            </a:r>
            <a:r>
              <a:rPr lang="en-US" b="1" dirty="0" smtClean="0">
                <a:solidFill>
                  <a:srgbClr val="FF0000"/>
                </a:solidFill>
              </a:rPr>
              <a:t> sinus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It </a:t>
            </a:r>
            <a:r>
              <a:rPr lang="en-US" b="1" dirty="0" smtClean="0">
                <a:solidFill>
                  <a:srgbClr val="C00000"/>
                </a:solidFill>
              </a:rPr>
              <a:t>lie </a:t>
            </a:r>
            <a:r>
              <a:rPr lang="en-US" b="1" dirty="0" smtClean="0"/>
              <a:t>in the inf. Border of post. 2/3 of </a:t>
            </a:r>
            <a:r>
              <a:rPr lang="en-US" b="1" dirty="0" err="1" smtClean="0"/>
              <a:t>falx</a:t>
            </a:r>
            <a:r>
              <a:rPr lang="en-US" b="1" dirty="0" smtClean="0"/>
              <a:t> </a:t>
            </a:r>
            <a:r>
              <a:rPr lang="en-US" b="1" dirty="0" err="1" smtClean="0"/>
              <a:t>cerebri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/>
              <a:t>It </a:t>
            </a:r>
            <a:r>
              <a:rPr lang="en-US" b="1" dirty="0" smtClean="0">
                <a:solidFill>
                  <a:srgbClr val="C00000"/>
                </a:solidFill>
              </a:rPr>
              <a:t>end</a:t>
            </a:r>
            <a:r>
              <a:rPr lang="en-US" b="1" dirty="0" smtClean="0"/>
              <a:t> by free margin of </a:t>
            </a:r>
            <a:r>
              <a:rPr lang="en-US" b="1" dirty="0" err="1" smtClean="0"/>
              <a:t>tentorium</a:t>
            </a:r>
            <a:r>
              <a:rPr lang="en-US" b="1" dirty="0" smtClean="0"/>
              <a:t> by uniting with </a:t>
            </a:r>
            <a:r>
              <a:rPr lang="en-US" b="1" dirty="0" err="1" smtClean="0"/>
              <a:t>grear</a:t>
            </a:r>
            <a:r>
              <a:rPr lang="en-US" b="1" dirty="0" smtClean="0"/>
              <a:t> cerebral vein to form the </a:t>
            </a:r>
            <a:r>
              <a:rPr lang="en-US" b="1" dirty="0" smtClean="0">
                <a:solidFill>
                  <a:srgbClr val="0070C0"/>
                </a:solidFill>
              </a:rPr>
              <a:t>straight sinus</a:t>
            </a:r>
            <a:r>
              <a:rPr lang="en-US" b="1" dirty="0" smtClean="0"/>
              <a:t>.</a:t>
            </a:r>
            <a:endParaRPr lang="ar-IQ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Straight sinus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/>
              <a:t>Its</a:t>
            </a:r>
            <a:r>
              <a:rPr lang="en-US" b="1" dirty="0" smtClean="0">
                <a:solidFill>
                  <a:srgbClr val="C00000"/>
                </a:solidFill>
              </a:rPr>
              <a:t> formed </a:t>
            </a:r>
            <a:r>
              <a:rPr lang="en-US" b="1" dirty="0" smtClean="0"/>
              <a:t>by union of great cerebral vein with inf. </a:t>
            </a:r>
            <a:r>
              <a:rPr lang="en-US" b="1" dirty="0" err="1" smtClean="0"/>
              <a:t>sagittal</a:t>
            </a:r>
            <a:r>
              <a:rPr lang="en-US" b="1" dirty="0" smtClean="0"/>
              <a:t> sinus.</a:t>
            </a:r>
          </a:p>
          <a:p>
            <a:pPr algn="l">
              <a:buNone/>
            </a:pPr>
            <a:r>
              <a:rPr lang="en-US" b="1" dirty="0" smtClean="0"/>
              <a:t>It </a:t>
            </a:r>
            <a:r>
              <a:rPr lang="en-US" b="1" dirty="0" smtClean="0">
                <a:solidFill>
                  <a:srgbClr val="C00000"/>
                </a:solidFill>
              </a:rPr>
              <a:t>terminate</a:t>
            </a:r>
            <a:r>
              <a:rPr lang="en-US" b="1" dirty="0" smtClean="0"/>
              <a:t> at the int. occipital protuberance it usually tent to the </a:t>
            </a:r>
            <a:r>
              <a:rPr lang="en-US" b="1" dirty="0" smtClean="0">
                <a:solidFill>
                  <a:srgbClr val="0070C0"/>
                </a:solidFill>
              </a:rPr>
              <a:t>lf</a:t>
            </a:r>
            <a:r>
              <a:rPr lang="en-US" b="1" dirty="0" smtClean="0"/>
              <a:t> forming </a:t>
            </a:r>
            <a:r>
              <a:rPr lang="en-US" b="1" dirty="0" smtClean="0">
                <a:solidFill>
                  <a:srgbClr val="00B050"/>
                </a:solidFill>
              </a:rPr>
              <a:t>lf transverse sinus.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An </a:t>
            </a:r>
            <a:r>
              <a:rPr lang="en-US" b="1" dirty="0" err="1" smtClean="0">
                <a:solidFill>
                  <a:srgbClr val="C00000"/>
                </a:solidFill>
              </a:rPr>
              <a:t>apithelio</a:t>
            </a:r>
            <a:r>
              <a:rPr lang="en-US" b="1" dirty="0" smtClean="0">
                <a:solidFill>
                  <a:srgbClr val="C00000"/>
                </a:solidFill>
              </a:rPr>
              <a:t> ?</a:t>
            </a:r>
            <a:r>
              <a:rPr lang="en-US" b="1" dirty="0" err="1" smtClean="0">
                <a:solidFill>
                  <a:srgbClr val="C00000"/>
                </a:solidFill>
              </a:rPr>
              <a:t>sinosidal</a:t>
            </a:r>
            <a:r>
              <a:rPr lang="en-US" b="1" dirty="0" smtClean="0">
                <a:solidFill>
                  <a:srgbClr val="C00000"/>
                </a:solidFill>
              </a:rPr>
              <a:t> body</a:t>
            </a:r>
            <a:r>
              <a:rPr lang="en-US" b="1" dirty="0" smtClean="0"/>
              <a:t>; lying on the anterior part of the sinus controls the flow of venous flow from the great cerebral vein thus regulate the formation of C.S.F</a:t>
            </a:r>
            <a:r>
              <a:rPr lang="en-US" dirty="0" smtClean="0"/>
              <a:t>. </a:t>
            </a:r>
            <a:endParaRPr lang="ar-IQ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Cavernous sinus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/>
              <a:t>Its one of the most important </a:t>
            </a:r>
            <a:r>
              <a:rPr lang="en-US" b="1" dirty="0" err="1" smtClean="0"/>
              <a:t>dural</a:t>
            </a:r>
            <a:r>
              <a:rPr lang="en-US" b="1" dirty="0" smtClean="0"/>
              <a:t> sinus.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Its name come </a:t>
            </a:r>
            <a:r>
              <a:rPr lang="en-US" b="1" dirty="0" smtClean="0"/>
              <a:t>from that its cavity contains network of interlacing </a:t>
            </a:r>
            <a:r>
              <a:rPr lang="en-US" b="1" dirty="0" err="1" smtClean="0"/>
              <a:t>trabiculi</a:t>
            </a:r>
            <a:r>
              <a:rPr lang="en-US" b="1" dirty="0" smtClean="0"/>
              <a:t> ( cavernous) giving it spongy appearance.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Its lie </a:t>
            </a:r>
            <a:r>
              <a:rPr lang="en-US" b="1" dirty="0" smtClean="0"/>
              <a:t>on the side of the body of sphenoid in </a:t>
            </a:r>
            <a:r>
              <a:rPr lang="en-US" b="1" dirty="0" smtClean="0">
                <a:solidFill>
                  <a:srgbClr val="C00000"/>
                </a:solidFill>
              </a:rPr>
              <a:t>middle cranial </a:t>
            </a:r>
            <a:r>
              <a:rPr lang="en-US" b="1" dirty="0" err="1" smtClean="0">
                <a:solidFill>
                  <a:srgbClr val="C00000"/>
                </a:solidFill>
              </a:rPr>
              <a:t>fossa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It extend </a:t>
            </a:r>
            <a:r>
              <a:rPr lang="en-US" b="1" dirty="0" smtClean="0"/>
              <a:t>from sup. Orbital fissure </a:t>
            </a:r>
            <a:r>
              <a:rPr lang="en-US" b="1" dirty="0" err="1" smtClean="0"/>
              <a:t>anteriorly</a:t>
            </a:r>
            <a:r>
              <a:rPr lang="en-US" b="1" dirty="0" smtClean="0"/>
              <a:t> to the  apex of </a:t>
            </a:r>
            <a:r>
              <a:rPr lang="en-US" b="1" dirty="0" err="1" smtClean="0"/>
              <a:t>petrous</a:t>
            </a:r>
            <a:r>
              <a:rPr lang="en-US" b="1" dirty="0" smtClean="0"/>
              <a:t> temporal bone posterior.</a:t>
            </a:r>
          </a:p>
          <a:p>
            <a:pPr algn="l">
              <a:buNone/>
            </a:pPr>
            <a:r>
              <a:rPr lang="en-US" b="1" dirty="0" smtClean="0"/>
              <a:t>It about </a:t>
            </a:r>
            <a:r>
              <a:rPr lang="en-US" b="1" dirty="0" smtClean="0">
                <a:solidFill>
                  <a:srgbClr val="0070C0"/>
                </a:solidFill>
              </a:rPr>
              <a:t>2 cm long and 1 cm </a:t>
            </a:r>
            <a:r>
              <a:rPr lang="en-US" b="1" dirty="0" smtClean="0"/>
              <a:t>width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3- post </a:t>
            </a:r>
            <a:r>
              <a:rPr lang="en-US" b="1" dirty="0" err="1" smtClean="0">
                <a:solidFill>
                  <a:srgbClr val="C00000"/>
                </a:solidFill>
              </a:rPr>
              <a:t>glenoid</a:t>
            </a:r>
            <a:r>
              <a:rPr lang="en-US" b="1" dirty="0" smtClean="0">
                <a:solidFill>
                  <a:srgbClr val="C00000"/>
                </a:solidFill>
              </a:rPr>
              <a:t> part </a:t>
            </a:r>
            <a:r>
              <a:rPr lang="en-US" b="1" dirty="0" smtClean="0"/>
              <a:t>lie in contact with ext. </a:t>
            </a:r>
            <a:r>
              <a:rPr lang="en-US" b="1" dirty="0" err="1" smtClean="0"/>
              <a:t>audatory</a:t>
            </a:r>
            <a:r>
              <a:rPr lang="en-US" b="1" dirty="0" smtClean="0"/>
              <a:t> </a:t>
            </a:r>
            <a:r>
              <a:rPr lang="en-US" b="1" dirty="0" err="1" smtClean="0"/>
              <a:t>meatus</a:t>
            </a:r>
            <a:r>
              <a:rPr lang="en-US" b="1" dirty="0" smtClean="0"/>
              <a:t> behind the </a:t>
            </a:r>
            <a:r>
              <a:rPr lang="en-US" b="1" dirty="0" err="1" smtClean="0"/>
              <a:t>temporo</a:t>
            </a:r>
            <a:r>
              <a:rPr lang="en-US" b="1" dirty="0" smtClean="0"/>
              <a:t> -</a:t>
            </a:r>
            <a:r>
              <a:rPr lang="en-US" b="1" dirty="0" err="1" smtClean="0"/>
              <a:t>mandibular</a:t>
            </a:r>
            <a:r>
              <a:rPr lang="en-US" b="1" dirty="0" smtClean="0"/>
              <a:t> joint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4- accessory part </a:t>
            </a:r>
            <a:r>
              <a:rPr lang="en-US" b="1" dirty="0" smtClean="0"/>
              <a:t>small part lie between parotid duct and </a:t>
            </a:r>
            <a:r>
              <a:rPr lang="en-US" b="1" dirty="0" err="1" smtClean="0"/>
              <a:t>zygomatic</a:t>
            </a:r>
            <a:r>
              <a:rPr lang="en-US" b="1" dirty="0" smtClean="0"/>
              <a:t> arch.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Parotid duct</a:t>
            </a:r>
            <a:r>
              <a:rPr lang="en-US" b="1" dirty="0" smtClean="0"/>
              <a:t>;( </a:t>
            </a:r>
            <a:r>
              <a:rPr lang="en-US" b="1" dirty="0" err="1" smtClean="0"/>
              <a:t>stenens</a:t>
            </a:r>
            <a:r>
              <a:rPr lang="en-US" b="1" dirty="0" smtClean="0"/>
              <a:t> duct) 5 cm long arise from ant. Part</a:t>
            </a:r>
            <a:r>
              <a:rPr lang="en-US" dirty="0" smtClean="0"/>
              <a:t>.</a:t>
            </a:r>
            <a:endParaRPr lang="ar-IQ" dirty="0" smtClean="0"/>
          </a:p>
          <a:p>
            <a:endParaRPr lang="ar-IQ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2530" name="Picture 2" descr="C:\Users\Earthlink Altariq\Desktop\f4-u1.0-B978-1-4160-2911-3..50010-8..gr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992888" cy="645333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Relation</a:t>
            </a:r>
            <a:r>
              <a:rPr lang="en-US" dirty="0" smtClean="0"/>
              <a:t>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ar-IQ" b="1" dirty="0" smtClean="0">
                <a:solidFill>
                  <a:srgbClr val="92D050"/>
                </a:solidFill>
              </a:rPr>
              <a:t> </a:t>
            </a:r>
            <a:r>
              <a:rPr lang="en-US" b="1" dirty="0" smtClean="0">
                <a:solidFill>
                  <a:srgbClr val="92D050"/>
                </a:solidFill>
              </a:rPr>
              <a:t>Anterior;  </a:t>
            </a:r>
            <a:r>
              <a:rPr lang="en-US" b="1" dirty="0" smtClean="0"/>
              <a:t>sup orbital fissure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92D050"/>
                </a:solidFill>
              </a:rPr>
              <a:t>Posterior;   </a:t>
            </a:r>
            <a:r>
              <a:rPr lang="en-US" b="1" dirty="0" smtClean="0"/>
              <a:t>apex of </a:t>
            </a:r>
            <a:r>
              <a:rPr lang="en-US" b="1" dirty="0" err="1" smtClean="0"/>
              <a:t>petrous</a:t>
            </a:r>
            <a:r>
              <a:rPr lang="en-US" b="1" dirty="0" smtClean="0"/>
              <a:t> temporal bone  and </a:t>
            </a:r>
            <a:r>
              <a:rPr lang="en-US" b="1" dirty="0" err="1" smtClean="0"/>
              <a:t>trigiminal</a:t>
            </a:r>
            <a:r>
              <a:rPr lang="en-US" b="1" dirty="0" smtClean="0"/>
              <a:t> ganglion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92D050"/>
                </a:solidFill>
              </a:rPr>
              <a:t>Medialy</a:t>
            </a:r>
            <a:r>
              <a:rPr lang="en-US" b="1" dirty="0" smtClean="0"/>
              <a:t> ; pituitary gland , body of sphenoid&amp; </a:t>
            </a:r>
            <a:r>
              <a:rPr lang="en-US" b="1" dirty="0" err="1" smtClean="0"/>
              <a:t>sphenoidal</a:t>
            </a:r>
            <a:r>
              <a:rPr lang="en-US" b="1" dirty="0" smtClean="0"/>
              <a:t> air sinus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92D050"/>
                </a:solidFill>
              </a:rPr>
              <a:t>Lat. </a:t>
            </a:r>
            <a:r>
              <a:rPr lang="en-US" b="1" dirty="0" err="1" smtClean="0"/>
              <a:t>Uncus</a:t>
            </a:r>
            <a:r>
              <a:rPr lang="en-US" b="1" dirty="0" smtClean="0"/>
              <a:t> of temporal bone of the brain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92D050"/>
                </a:solidFill>
              </a:rPr>
              <a:t>Sup</a:t>
            </a:r>
            <a:r>
              <a:rPr lang="en-US" b="1" dirty="0" smtClean="0"/>
              <a:t>. I.C.A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92D050"/>
                </a:solidFill>
              </a:rPr>
              <a:t>INF. </a:t>
            </a:r>
            <a:r>
              <a:rPr lang="en-US" b="1" dirty="0" smtClean="0"/>
              <a:t>Body of sphenoid and </a:t>
            </a:r>
            <a:r>
              <a:rPr lang="en-US" b="1" dirty="0" err="1" smtClean="0"/>
              <a:t>sphenoidal</a:t>
            </a:r>
            <a:r>
              <a:rPr lang="en-US" b="1" dirty="0" smtClean="0"/>
              <a:t> air sinus.</a:t>
            </a:r>
            <a:endParaRPr lang="ar-IQ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Structure inside the sinus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1-  I.C.A. its pulsation help the drainage of sinus.</a:t>
            </a:r>
          </a:p>
          <a:p>
            <a:pPr algn="l">
              <a:buNone/>
            </a:pPr>
            <a:r>
              <a:rPr lang="en-US" b="1" dirty="0" smtClean="0"/>
              <a:t>2-  </a:t>
            </a:r>
            <a:r>
              <a:rPr lang="en-US" b="1" dirty="0" err="1" smtClean="0"/>
              <a:t>Abduscent</a:t>
            </a:r>
            <a:r>
              <a:rPr lang="en-US" b="1" dirty="0" smtClean="0"/>
              <a:t> nerve</a:t>
            </a:r>
          </a:p>
          <a:p>
            <a:endParaRPr lang="ar-IQ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Structure imbedded in the lat. Wall of the sinus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 cranial n</a:t>
            </a:r>
          </a:p>
          <a:p>
            <a:pPr algn="l">
              <a:buNone/>
            </a:pPr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cranial n.</a:t>
            </a:r>
          </a:p>
          <a:p>
            <a:pPr algn="l">
              <a:buNone/>
            </a:pPr>
            <a:r>
              <a:rPr lang="en-US" b="1" dirty="0" smtClean="0"/>
              <a:t>Ophthalmic and maxillary nerve ( 5</a:t>
            </a:r>
            <a:r>
              <a:rPr lang="en-US" b="1" baseline="30000" dirty="0" smtClean="0"/>
              <a:t>th</a:t>
            </a:r>
            <a:r>
              <a:rPr lang="en-US" b="1" dirty="0" smtClean="0"/>
              <a:t> )</a:t>
            </a:r>
          </a:p>
          <a:p>
            <a:endParaRPr lang="ar-IQ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3554" name="Picture 2" descr="C:\Users\Earthlink Altariq\Desktop\cavernous_sinus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0"/>
            <a:ext cx="8424936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Copperplate Gothic Bold" pitchFamily="34" charset="0"/>
              </a:rPr>
              <a:t>Tribuataries</a:t>
            </a:r>
            <a:r>
              <a:rPr lang="en-US" sz="3200" b="1" dirty="0" smtClean="0">
                <a:solidFill>
                  <a:srgbClr val="FF0000"/>
                </a:solidFill>
                <a:latin typeface="Copperplate Gothic Bold" pitchFamily="34" charset="0"/>
              </a:rPr>
              <a:t> and </a:t>
            </a:r>
            <a:r>
              <a:rPr lang="en-US" sz="3200" b="1" dirty="0" err="1" smtClean="0">
                <a:solidFill>
                  <a:srgbClr val="FF0000"/>
                </a:solidFill>
                <a:latin typeface="Copperplate Gothic Bold" pitchFamily="34" charset="0"/>
              </a:rPr>
              <a:t>commincation</a:t>
            </a:r>
            <a:r>
              <a:rPr lang="en-US" sz="3200" b="1" dirty="0" smtClean="0">
                <a:solidFill>
                  <a:srgbClr val="FF0000"/>
                </a:solidFill>
                <a:latin typeface="Copperplate Gothic Bold" pitchFamily="34" charset="0"/>
              </a:rPr>
              <a:t> of the </a:t>
            </a:r>
            <a:r>
              <a:rPr lang="en-US" sz="3200" b="1" dirty="0" smtClean="0">
                <a:solidFill>
                  <a:srgbClr val="FF0000"/>
                </a:solidFill>
              </a:rPr>
              <a:t>sinus</a:t>
            </a:r>
            <a:endParaRPr lang="ar-IQ" sz="32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Ophthalmic v, </a:t>
            </a:r>
            <a:r>
              <a:rPr lang="en-US" b="1" dirty="0" err="1" smtClean="0"/>
              <a:t>sphenopariatal</a:t>
            </a:r>
            <a:r>
              <a:rPr lang="en-US" b="1" dirty="0" smtClean="0"/>
              <a:t> </a:t>
            </a:r>
            <a:r>
              <a:rPr lang="en-US" b="1" dirty="0" err="1" smtClean="0"/>
              <a:t>sinus,cetral</a:t>
            </a:r>
            <a:r>
              <a:rPr lang="en-US" b="1" dirty="0" smtClean="0"/>
              <a:t> vein of retina</a:t>
            </a:r>
          </a:p>
          <a:p>
            <a:pPr algn="l">
              <a:buNone/>
            </a:pPr>
            <a:r>
              <a:rPr lang="en-US" b="1" dirty="0" smtClean="0"/>
              <a:t>Meddle cerebral v. , inf. Cerebral v</a:t>
            </a:r>
          </a:p>
          <a:p>
            <a:pPr algn="l">
              <a:buNone/>
            </a:pPr>
            <a:r>
              <a:rPr lang="en-US" b="1" dirty="0" smtClean="0"/>
              <a:t>Emissary v. from </a:t>
            </a:r>
            <a:r>
              <a:rPr lang="en-US" b="1" dirty="0" err="1" smtClean="0"/>
              <a:t>pterigoid</a:t>
            </a:r>
            <a:r>
              <a:rPr lang="en-US" b="1" dirty="0" smtClean="0"/>
              <a:t> plexus</a:t>
            </a:r>
          </a:p>
          <a:p>
            <a:pPr algn="l">
              <a:buNone/>
            </a:pPr>
            <a:r>
              <a:rPr lang="en-US" b="1" dirty="0" err="1" smtClean="0"/>
              <a:t>Intercavernous</a:t>
            </a:r>
            <a:r>
              <a:rPr lang="en-US" b="1" dirty="0" smtClean="0"/>
              <a:t> sinuses and veins from pituitary gland.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F0"/>
                </a:solidFill>
              </a:rPr>
              <a:t>It drain </a:t>
            </a:r>
            <a:r>
              <a:rPr lang="en-US" b="1" dirty="0" smtClean="0"/>
              <a:t>to sup and </a:t>
            </a:r>
            <a:r>
              <a:rPr lang="en-US" b="1" dirty="0" err="1" smtClean="0"/>
              <a:t>inf</a:t>
            </a:r>
            <a:r>
              <a:rPr lang="en-US" b="1" dirty="0" smtClean="0"/>
              <a:t> . </a:t>
            </a:r>
            <a:r>
              <a:rPr lang="en-US" b="1" dirty="0" err="1" smtClean="0"/>
              <a:t>Petrossal</a:t>
            </a:r>
            <a:r>
              <a:rPr lang="en-US" b="1" dirty="0" smtClean="0"/>
              <a:t> sinus by 2 veins.</a:t>
            </a:r>
            <a:endParaRPr lang="ar-IQ" b="1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Clinical importance of sinus ; </a:t>
            </a:r>
            <a:r>
              <a:rPr lang="en-US" b="1" dirty="0" smtClean="0"/>
              <a:t>is any infection of danger area ( ?) cause thrombosis of the sinus. which its very danger condition</a:t>
            </a:r>
            <a:endParaRPr lang="ar-IQ" b="1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4578" name="Picture 2" descr="C:\Users\Earthlink Altariq\Desktop\images (3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32656"/>
            <a:ext cx="7272808" cy="6048672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Sup. </a:t>
            </a:r>
            <a:r>
              <a:rPr lang="en-US" b="1" dirty="0" err="1" smtClean="0">
                <a:solidFill>
                  <a:srgbClr val="FF0000"/>
                </a:solidFill>
                <a:latin typeface="Copperplate Gothic Bold" pitchFamily="34" charset="0"/>
              </a:rPr>
              <a:t>Petrosal</a:t>
            </a:r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 sinus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Its </a:t>
            </a:r>
            <a:r>
              <a:rPr lang="en-US" b="1" dirty="0" smtClean="0">
                <a:solidFill>
                  <a:srgbClr val="C00000"/>
                </a:solidFill>
              </a:rPr>
              <a:t>begin</a:t>
            </a:r>
            <a:r>
              <a:rPr lang="en-US" b="1" dirty="0" smtClean="0"/>
              <a:t> from post end of cavernous sinus.</a:t>
            </a:r>
          </a:p>
          <a:p>
            <a:pPr algn="l">
              <a:buNone/>
            </a:pPr>
            <a:r>
              <a:rPr lang="en-US" b="1" dirty="0" smtClean="0"/>
              <a:t>It </a:t>
            </a:r>
            <a:r>
              <a:rPr lang="en-US" b="1" dirty="0" smtClean="0">
                <a:solidFill>
                  <a:srgbClr val="C00000"/>
                </a:solidFill>
              </a:rPr>
              <a:t>end </a:t>
            </a:r>
            <a:r>
              <a:rPr lang="en-US" b="1" dirty="0" smtClean="0"/>
              <a:t>by joining the lateral end of transverse sinus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Inf. </a:t>
            </a:r>
            <a:r>
              <a:rPr lang="en-US" b="1" dirty="0" err="1" smtClean="0">
                <a:solidFill>
                  <a:srgbClr val="FF0000"/>
                </a:solidFill>
                <a:latin typeface="Copperplate Gothic Bold" pitchFamily="34" charset="0"/>
              </a:rPr>
              <a:t>Petrosal</a:t>
            </a:r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 sinus;</a:t>
            </a:r>
            <a:r>
              <a:rPr lang="en-US" b="1" dirty="0" smtClean="0"/>
              <a:t> </a:t>
            </a:r>
          </a:p>
          <a:p>
            <a:pPr algn="l">
              <a:buNone/>
            </a:pPr>
            <a:r>
              <a:rPr lang="en-US" b="1" dirty="0" smtClean="0"/>
              <a:t>It </a:t>
            </a:r>
            <a:r>
              <a:rPr lang="en-US" b="1" dirty="0" smtClean="0">
                <a:solidFill>
                  <a:srgbClr val="C00000"/>
                </a:solidFill>
              </a:rPr>
              <a:t>begin</a:t>
            </a:r>
            <a:r>
              <a:rPr lang="en-US" b="1" dirty="0" smtClean="0"/>
              <a:t> from post .end of cavernous sinus </a:t>
            </a:r>
          </a:p>
          <a:p>
            <a:pPr algn="l">
              <a:buNone/>
            </a:pPr>
            <a:r>
              <a:rPr lang="en-US" b="1" dirty="0" smtClean="0"/>
              <a:t>It </a:t>
            </a:r>
            <a:r>
              <a:rPr lang="en-US" b="1" dirty="0" smtClean="0">
                <a:solidFill>
                  <a:srgbClr val="C00000"/>
                </a:solidFill>
              </a:rPr>
              <a:t>end</a:t>
            </a:r>
            <a:r>
              <a:rPr lang="en-US" b="1" dirty="0" smtClean="0"/>
              <a:t> by opening into </a:t>
            </a:r>
            <a:r>
              <a:rPr lang="en-US" b="1" dirty="0" smtClean="0">
                <a:solidFill>
                  <a:srgbClr val="C00000"/>
                </a:solidFill>
              </a:rPr>
              <a:t>sup. Bulb of I.J.V</a:t>
            </a:r>
            <a:endParaRPr lang="ar-IQ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1506" name="Picture 2" descr="C:\Users\Earthlink Altariq\Desktop\dural sinus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6984776" cy="659735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9458" name="Picture 2" descr="C:\Users\Earthlink Altariq\Desktop\download (2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748464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Transverse sinus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Its </a:t>
            </a:r>
            <a:r>
              <a:rPr lang="en-US" b="1" dirty="0" smtClean="0">
                <a:solidFill>
                  <a:srgbClr val="C00000"/>
                </a:solidFill>
              </a:rPr>
              <a:t>begin</a:t>
            </a:r>
            <a:r>
              <a:rPr lang="en-US" b="1" dirty="0" smtClean="0"/>
              <a:t> at the int. occipital protuberance as a follow;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RT sinus </a:t>
            </a:r>
            <a:r>
              <a:rPr lang="en-US" b="1" dirty="0" smtClean="0"/>
              <a:t>is usually continuation of sup. </a:t>
            </a:r>
            <a:r>
              <a:rPr lang="en-US" b="1" dirty="0" err="1" smtClean="0"/>
              <a:t>Sagittal</a:t>
            </a:r>
            <a:r>
              <a:rPr lang="en-US" b="1" dirty="0" smtClean="0"/>
              <a:t> sinus.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lf sinus </a:t>
            </a:r>
            <a:r>
              <a:rPr lang="en-US" b="1" dirty="0" smtClean="0"/>
              <a:t>usually continuation of straight sinus.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It end </a:t>
            </a:r>
            <a:r>
              <a:rPr lang="en-US" b="1" dirty="0" err="1" smtClean="0"/>
              <a:t>opposet</a:t>
            </a:r>
            <a:r>
              <a:rPr lang="en-US" b="1" dirty="0" smtClean="0"/>
              <a:t> the mastoid temporal bone by </a:t>
            </a:r>
            <a:r>
              <a:rPr lang="en-US" b="1" dirty="0" smtClean="0">
                <a:solidFill>
                  <a:srgbClr val="C00000"/>
                </a:solidFill>
              </a:rPr>
              <a:t>becoming sigmoid sinus</a:t>
            </a:r>
            <a:r>
              <a:rPr lang="en-US" b="1" dirty="0" smtClean="0">
                <a:solidFill>
                  <a:srgbClr val="92D050"/>
                </a:solidFill>
              </a:rPr>
              <a:t>.</a:t>
            </a:r>
            <a:endParaRPr lang="ar-IQ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Sigmoid sinus</a:t>
            </a:r>
            <a:r>
              <a:rPr lang="en-US" dirty="0" smtClean="0"/>
              <a:t>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dirty="0" smtClean="0"/>
              <a:t>I</a:t>
            </a:r>
            <a:r>
              <a:rPr lang="en-US" b="1" dirty="0" smtClean="0"/>
              <a:t>t </a:t>
            </a:r>
            <a:r>
              <a:rPr lang="en-US" b="1" dirty="0" smtClean="0">
                <a:solidFill>
                  <a:srgbClr val="C00000"/>
                </a:solidFill>
              </a:rPr>
              <a:t>begin</a:t>
            </a:r>
            <a:r>
              <a:rPr lang="en-US" b="1" dirty="0" smtClean="0"/>
              <a:t> as continuation of transverse sinus </a:t>
            </a:r>
          </a:p>
          <a:p>
            <a:pPr algn="l">
              <a:buNone/>
            </a:pPr>
            <a:r>
              <a:rPr lang="en-US" b="1" dirty="0" smtClean="0"/>
              <a:t>Run in the sigmoid </a:t>
            </a:r>
            <a:r>
              <a:rPr lang="en-US" b="1" dirty="0" err="1" smtClean="0"/>
              <a:t>sulcus</a:t>
            </a:r>
            <a:r>
              <a:rPr lang="en-US" b="1" dirty="0" smtClean="0"/>
              <a:t>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End </a:t>
            </a:r>
            <a:r>
              <a:rPr lang="en-US" b="1" dirty="0" smtClean="0"/>
              <a:t>by passing through post compartment of jugular </a:t>
            </a:r>
            <a:r>
              <a:rPr lang="en-US" b="1" dirty="0" smtClean="0"/>
              <a:t>foramen </a:t>
            </a:r>
            <a:r>
              <a:rPr lang="en-US" b="1" dirty="0" smtClean="0"/>
              <a:t>to become the </a:t>
            </a:r>
            <a:r>
              <a:rPr lang="en-US" b="1" dirty="0" smtClean="0">
                <a:solidFill>
                  <a:srgbClr val="C00000"/>
                </a:solidFill>
              </a:rPr>
              <a:t>IJV</a:t>
            </a:r>
            <a:endParaRPr lang="ar-IQ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Pituitary gland</a:t>
            </a:r>
            <a:endParaRPr lang="ar-IQ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It lie </a:t>
            </a:r>
            <a:r>
              <a:rPr lang="en-US" b="1" dirty="0" smtClean="0"/>
              <a:t>in </a:t>
            </a:r>
            <a:r>
              <a:rPr lang="en-US" b="1" dirty="0" err="1" smtClean="0"/>
              <a:t>hypophyseal</a:t>
            </a:r>
            <a:r>
              <a:rPr lang="en-US" b="1" dirty="0" smtClean="0"/>
              <a:t> </a:t>
            </a:r>
            <a:r>
              <a:rPr lang="en-US" b="1" dirty="0" err="1" smtClean="0"/>
              <a:t>fossa</a:t>
            </a:r>
            <a:r>
              <a:rPr lang="en-US" b="1" dirty="0" smtClean="0"/>
              <a:t> below the </a:t>
            </a:r>
            <a:r>
              <a:rPr lang="en-US" b="1" dirty="0" err="1" smtClean="0"/>
              <a:t>diaphragma</a:t>
            </a:r>
            <a:r>
              <a:rPr lang="en-US" b="1" dirty="0" smtClean="0"/>
              <a:t> </a:t>
            </a:r>
            <a:r>
              <a:rPr lang="en-US" b="1" dirty="0" err="1" smtClean="0"/>
              <a:t>sella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Shape</a:t>
            </a:r>
            <a:r>
              <a:rPr lang="en-US" b="1" dirty="0" smtClean="0"/>
              <a:t> ; an ovoid body transverse diameter is 12 mm and ant.post. Diameter is 8 mm.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  <a:latin typeface="Copperplate Gothic Bold" pitchFamily="34" charset="0"/>
              </a:rPr>
              <a:t>Relations;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Above; </a:t>
            </a:r>
            <a:r>
              <a:rPr lang="en-US" b="1" dirty="0" err="1" smtClean="0"/>
              <a:t>diaphragma</a:t>
            </a:r>
            <a:r>
              <a:rPr lang="en-US" b="1" dirty="0" smtClean="0"/>
              <a:t> </a:t>
            </a:r>
            <a:r>
              <a:rPr lang="en-US" b="1" dirty="0" err="1" smtClean="0"/>
              <a:t>sellae</a:t>
            </a:r>
            <a:r>
              <a:rPr lang="en-US" b="1" dirty="0" smtClean="0"/>
              <a:t> which separate the gland from optic </a:t>
            </a:r>
            <a:r>
              <a:rPr lang="en-US" b="1" dirty="0" err="1" smtClean="0"/>
              <a:t>chiasma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Below</a:t>
            </a:r>
            <a:r>
              <a:rPr lang="en-US" b="1" dirty="0" smtClean="0"/>
              <a:t> ; body of sphenoid and </a:t>
            </a:r>
            <a:r>
              <a:rPr lang="en-US" b="1" dirty="0" err="1" smtClean="0"/>
              <a:t>sphenoidal</a:t>
            </a:r>
            <a:r>
              <a:rPr lang="en-US" b="1" dirty="0" smtClean="0"/>
              <a:t> air sinus separating the gland from </a:t>
            </a:r>
            <a:r>
              <a:rPr lang="en-US" b="1" dirty="0" err="1" smtClean="0"/>
              <a:t>nasopharanx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2530" name="Picture 2" descr="C:\Users\Earthlink Altariq\Desktop\f4-u1.0-B978-1-4160-2911-3..50010-8..gr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992888" cy="645333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Ant. </a:t>
            </a:r>
            <a:r>
              <a:rPr lang="en-US" b="1" dirty="0" err="1" smtClean="0"/>
              <a:t>Trapiculium</a:t>
            </a:r>
            <a:r>
              <a:rPr lang="en-US" b="1" dirty="0" smtClean="0"/>
              <a:t> </a:t>
            </a:r>
            <a:r>
              <a:rPr lang="en-US" b="1" dirty="0" err="1" smtClean="0"/>
              <a:t>sellae</a:t>
            </a:r>
            <a:r>
              <a:rPr lang="en-US" b="1" dirty="0" smtClean="0"/>
              <a:t> and </a:t>
            </a:r>
            <a:r>
              <a:rPr lang="en-US" b="1" dirty="0" err="1" smtClean="0"/>
              <a:t>sphenoidal</a:t>
            </a:r>
            <a:r>
              <a:rPr lang="en-US" b="1" dirty="0" smtClean="0"/>
              <a:t> air sinus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Post. </a:t>
            </a:r>
            <a:r>
              <a:rPr lang="en-US" b="1" dirty="0" smtClean="0"/>
              <a:t>Dorsum </a:t>
            </a:r>
            <a:r>
              <a:rPr lang="en-US" b="1" dirty="0" err="1" smtClean="0"/>
              <a:t>sellae</a:t>
            </a:r>
            <a:r>
              <a:rPr lang="en-US" b="1" dirty="0" smtClean="0"/>
              <a:t> separating the gland from </a:t>
            </a:r>
            <a:endParaRPr lang="ar-IQ" b="1" dirty="0" smtClean="0"/>
          </a:p>
          <a:p>
            <a:pPr algn="l">
              <a:buNone/>
            </a:pPr>
            <a:r>
              <a:rPr lang="en-US" b="1" dirty="0" err="1" smtClean="0"/>
              <a:t>pons</a:t>
            </a:r>
            <a:r>
              <a:rPr lang="en-US" b="1" dirty="0" smtClean="0"/>
              <a:t> and basilar artery.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On each side </a:t>
            </a:r>
            <a:r>
              <a:rPr lang="en-US" b="1" dirty="0" smtClean="0"/>
              <a:t>; cavernous sinus and its contents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Blood supply </a:t>
            </a:r>
            <a:r>
              <a:rPr lang="en-US" b="1" dirty="0" smtClean="0"/>
              <a:t>; </a:t>
            </a:r>
            <a:r>
              <a:rPr lang="en-US" b="1" dirty="0" err="1" smtClean="0"/>
              <a:t>inf</a:t>
            </a:r>
            <a:r>
              <a:rPr lang="en-US" b="1" dirty="0" smtClean="0"/>
              <a:t> &amp; sup </a:t>
            </a:r>
            <a:r>
              <a:rPr lang="en-US" b="1" dirty="0" err="1" smtClean="0"/>
              <a:t>hypophyseal</a:t>
            </a:r>
            <a:r>
              <a:rPr lang="en-US" b="1" dirty="0" smtClean="0"/>
              <a:t> arteries branches from I.C.A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VENOUS DRAINGE</a:t>
            </a:r>
            <a:r>
              <a:rPr lang="en-US" b="1" dirty="0" smtClean="0"/>
              <a:t>; to the surrounding </a:t>
            </a:r>
            <a:r>
              <a:rPr lang="en-US" b="1" dirty="0" err="1" smtClean="0"/>
              <a:t>dural</a:t>
            </a:r>
            <a:r>
              <a:rPr lang="en-US" b="1" dirty="0" smtClean="0"/>
              <a:t> sinuses ,cavernous and inter cavernous 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Orbital cavity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Bony orbit</a:t>
            </a:r>
            <a:r>
              <a:rPr lang="en-US" b="1" dirty="0" smtClean="0"/>
              <a:t>; its pyramidal shaped spaces in the </a:t>
            </a:r>
            <a:r>
              <a:rPr lang="en-US" b="1" dirty="0" err="1" smtClean="0"/>
              <a:t>norma</a:t>
            </a:r>
            <a:r>
              <a:rPr lang="en-US" b="1" dirty="0" smtClean="0"/>
              <a:t> </a:t>
            </a:r>
            <a:r>
              <a:rPr lang="en-US" b="1" dirty="0" err="1" smtClean="0"/>
              <a:t>frontalis</a:t>
            </a:r>
            <a:r>
              <a:rPr lang="en-US" b="1" dirty="0" smtClean="0"/>
              <a:t> having base apex and 4 wall.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Base; </a:t>
            </a:r>
            <a:r>
              <a:rPr lang="en-US" b="1" dirty="0" smtClean="0"/>
              <a:t>in the orbital opening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Apex</a:t>
            </a:r>
            <a:r>
              <a:rPr lang="en-US" b="1" dirty="0" smtClean="0"/>
              <a:t> lie in optic canal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Walls</a:t>
            </a:r>
            <a:r>
              <a:rPr lang="en-US" b="1" dirty="0" smtClean="0"/>
              <a:t> ; medial ,lateral </a:t>
            </a:r>
            <a:r>
              <a:rPr lang="en-US" b="1" dirty="0" smtClean="0"/>
              <a:t>,roof </a:t>
            </a:r>
            <a:r>
              <a:rPr lang="en-US" b="1" dirty="0" smtClean="0"/>
              <a:t>and floor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Foramina and fissures in the orbit</a:t>
            </a:r>
            <a:endParaRPr lang="ar-IQ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562108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033002"/>
                <a:gridCol w="4120398"/>
              </a:tblGrid>
              <a:tr h="703592"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 smtClean="0"/>
                        <a:t>Structres</a:t>
                      </a:r>
                      <a:r>
                        <a:rPr lang="en-US" dirty="0" smtClean="0"/>
                        <a:t> passing through it</a:t>
                      </a:r>
                      <a:endParaRPr lang="ar-IQ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Foramen</a:t>
                      </a:r>
                      <a:endParaRPr lang="ar-IQ" b="1" dirty="0"/>
                    </a:p>
                  </a:txBody>
                  <a:tcPr marL="90593" marR="90593"/>
                </a:tc>
              </a:tr>
              <a:tr h="703592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/>
                        <a:t>Optic nerve surrounding by its meanings </a:t>
                      </a:r>
                    </a:p>
                    <a:p>
                      <a:pPr algn="l" rtl="1"/>
                      <a:r>
                        <a:rPr lang="en-US" b="1" dirty="0" smtClean="0"/>
                        <a:t>Ophthalmic art.</a:t>
                      </a:r>
                      <a:endParaRPr lang="ar-IQ" b="1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Optic</a:t>
                      </a:r>
                      <a:r>
                        <a:rPr lang="en-US" b="1" baseline="0" dirty="0" smtClean="0">
                          <a:solidFill>
                            <a:srgbClr val="C00000"/>
                          </a:solidFill>
                        </a:rPr>
                        <a:t> foramen</a:t>
                      </a:r>
                      <a:endParaRPr lang="ar-IQ" b="1" dirty="0">
                        <a:solidFill>
                          <a:srgbClr val="C00000"/>
                        </a:solidFill>
                      </a:endParaRPr>
                    </a:p>
                  </a:txBody>
                  <a:tcPr marL="90593" marR="90593"/>
                </a:tc>
              </a:tr>
              <a:tr h="703592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/>
                        <a:t>3</a:t>
                      </a:r>
                      <a:r>
                        <a:rPr lang="en-US" b="1" baseline="30000" dirty="0" smtClean="0"/>
                        <a:t>rd</a:t>
                      </a:r>
                      <a:r>
                        <a:rPr lang="en-US" b="1" dirty="0" smtClean="0"/>
                        <a:t>, 4</a:t>
                      </a:r>
                      <a:r>
                        <a:rPr lang="en-US" b="1" baseline="30000" dirty="0" smtClean="0"/>
                        <a:t>th</a:t>
                      </a:r>
                      <a:r>
                        <a:rPr lang="en-US" b="1" dirty="0" smtClean="0"/>
                        <a:t>, 6</a:t>
                      </a:r>
                      <a:r>
                        <a:rPr lang="en-US" b="1" baseline="30000" dirty="0" smtClean="0"/>
                        <a:t>th</a:t>
                      </a:r>
                      <a:r>
                        <a:rPr lang="en-US" b="1" dirty="0" smtClean="0"/>
                        <a:t>, </a:t>
                      </a:r>
                      <a:r>
                        <a:rPr lang="en-US" b="1" dirty="0" err="1" smtClean="0"/>
                        <a:t>cran</a:t>
                      </a:r>
                      <a:r>
                        <a:rPr lang="en-US" b="1" dirty="0" smtClean="0"/>
                        <a:t>. N </a:t>
                      </a:r>
                      <a:r>
                        <a:rPr lang="en-US" b="1" baseline="0" dirty="0" smtClean="0"/>
                        <a:t> and ophthalmic nerve  and  vein</a:t>
                      </a:r>
                      <a:endParaRPr lang="ar-IQ" b="1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Sup. Orbital </a:t>
                      </a:r>
                      <a:r>
                        <a:rPr lang="en-US" b="1" dirty="0" err="1" smtClean="0">
                          <a:solidFill>
                            <a:srgbClr val="C00000"/>
                          </a:solidFill>
                        </a:rPr>
                        <a:t>fissur</a:t>
                      </a:r>
                      <a:endParaRPr lang="ar-IQ" b="1" dirty="0">
                        <a:solidFill>
                          <a:srgbClr val="C00000"/>
                        </a:solidFill>
                      </a:endParaRPr>
                    </a:p>
                  </a:txBody>
                  <a:tcPr marL="90593" marR="90593"/>
                </a:tc>
              </a:tr>
              <a:tr h="703592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err="1" smtClean="0"/>
                        <a:t>Infraorbital</a:t>
                      </a:r>
                      <a:r>
                        <a:rPr lang="en-US" b="1" dirty="0" smtClean="0"/>
                        <a:t> n. </a:t>
                      </a:r>
                      <a:r>
                        <a:rPr lang="en-US" b="1" dirty="0" err="1" smtClean="0"/>
                        <a:t>infraorbital</a:t>
                      </a:r>
                      <a:r>
                        <a:rPr lang="en-US" b="1" dirty="0" smtClean="0"/>
                        <a:t> a. </a:t>
                      </a:r>
                      <a:r>
                        <a:rPr lang="en-US" b="1" dirty="0" err="1" smtClean="0"/>
                        <a:t>zygomatic</a:t>
                      </a:r>
                      <a:r>
                        <a:rPr lang="en-US" b="1" dirty="0" smtClean="0"/>
                        <a:t> n</a:t>
                      </a:r>
                    </a:p>
                    <a:p>
                      <a:pPr algn="l" rtl="1"/>
                      <a:r>
                        <a:rPr lang="en-US" b="1" dirty="0" smtClean="0"/>
                        <a:t>Emissary vein between inf. Orbital vein and </a:t>
                      </a:r>
                      <a:r>
                        <a:rPr lang="en-US" b="1" dirty="0" err="1" smtClean="0"/>
                        <a:t>pterigoid</a:t>
                      </a:r>
                      <a:r>
                        <a:rPr lang="en-US" b="1" dirty="0" smtClean="0"/>
                        <a:t> plexuses</a:t>
                      </a:r>
                      <a:endParaRPr lang="ar-IQ" b="1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Inf. Orbital fissure</a:t>
                      </a:r>
                      <a:endParaRPr lang="ar-IQ" b="1" dirty="0">
                        <a:solidFill>
                          <a:srgbClr val="C00000"/>
                        </a:solidFill>
                      </a:endParaRPr>
                    </a:p>
                  </a:txBody>
                  <a:tcPr marL="90593" marR="90593"/>
                </a:tc>
              </a:tr>
              <a:tr h="703592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/>
                        <a:t>Ant. </a:t>
                      </a:r>
                      <a:r>
                        <a:rPr lang="en-US" b="1" dirty="0" err="1" smtClean="0"/>
                        <a:t>Ethemoidal</a:t>
                      </a:r>
                      <a:r>
                        <a:rPr lang="en-US" b="1" dirty="0" smtClean="0"/>
                        <a:t>  n &amp; vessels</a:t>
                      </a:r>
                      <a:endParaRPr lang="ar-IQ" b="1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Ant. </a:t>
                      </a:r>
                      <a:r>
                        <a:rPr lang="en-US" b="1" dirty="0" err="1" smtClean="0">
                          <a:solidFill>
                            <a:srgbClr val="C00000"/>
                          </a:solidFill>
                        </a:rPr>
                        <a:t>Ethemoidal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 f.</a:t>
                      </a:r>
                      <a:endParaRPr lang="ar-IQ" b="1" dirty="0">
                        <a:solidFill>
                          <a:srgbClr val="C00000"/>
                        </a:solidFill>
                      </a:endParaRPr>
                    </a:p>
                  </a:txBody>
                  <a:tcPr marL="90593" marR="90593"/>
                </a:tc>
              </a:tr>
              <a:tr h="703592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/>
                        <a:t>Post . </a:t>
                      </a:r>
                      <a:r>
                        <a:rPr lang="en-US" b="1" dirty="0" err="1" smtClean="0"/>
                        <a:t>Ethemoidal</a:t>
                      </a:r>
                      <a:r>
                        <a:rPr lang="en-US" b="1" dirty="0" smtClean="0"/>
                        <a:t> n &amp; vessels</a:t>
                      </a:r>
                      <a:endParaRPr lang="ar-IQ" b="1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Post , </a:t>
                      </a:r>
                      <a:r>
                        <a:rPr lang="en-US" b="1" dirty="0" err="1" smtClean="0">
                          <a:solidFill>
                            <a:srgbClr val="C00000"/>
                          </a:solidFill>
                        </a:rPr>
                        <a:t>ethemoidal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 f.</a:t>
                      </a:r>
                      <a:endParaRPr lang="ar-IQ" b="1" dirty="0">
                        <a:solidFill>
                          <a:srgbClr val="C00000"/>
                        </a:solidFill>
                      </a:endParaRPr>
                    </a:p>
                  </a:txBody>
                  <a:tcPr marL="90593" marR="90593"/>
                </a:tc>
              </a:tr>
              <a:tr h="703592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/>
                        <a:t>Infra</a:t>
                      </a:r>
                      <a:r>
                        <a:rPr lang="en-US" b="1" baseline="0" dirty="0" smtClean="0"/>
                        <a:t> orbital n and vessels</a:t>
                      </a:r>
                      <a:endParaRPr lang="ar-IQ" b="1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Infra orbital groove or canal </a:t>
                      </a:r>
                      <a:endParaRPr lang="ar-IQ" b="1" dirty="0">
                        <a:solidFill>
                          <a:srgbClr val="C00000"/>
                        </a:solidFill>
                      </a:endParaRPr>
                    </a:p>
                  </a:txBody>
                  <a:tcPr marL="90593" marR="90593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Contents of the orbit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1-</a:t>
            </a:r>
            <a:r>
              <a:rPr lang="en-US" b="1" dirty="0" smtClean="0"/>
              <a:t>          the eyeball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2-</a:t>
            </a:r>
            <a:r>
              <a:rPr lang="en-US" b="1" dirty="0" smtClean="0"/>
              <a:t>         7 extra ocular m.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3- </a:t>
            </a:r>
            <a:r>
              <a:rPr lang="en-US" b="1" dirty="0" smtClean="0"/>
              <a:t>         nerves of the orbits; </a:t>
            </a:r>
            <a:r>
              <a:rPr lang="en-US" b="1" dirty="0" smtClean="0">
                <a:solidFill>
                  <a:srgbClr val="C00000"/>
                </a:solidFill>
              </a:rPr>
              <a:t>motor</a:t>
            </a:r>
            <a:r>
              <a:rPr lang="en-US" b="1" dirty="0" smtClean="0"/>
              <a:t> (3</a:t>
            </a:r>
            <a:r>
              <a:rPr lang="en-US" b="1" baseline="30000" dirty="0" smtClean="0"/>
              <a:t>rd</a:t>
            </a:r>
            <a:r>
              <a:rPr lang="en-US" b="1" dirty="0" smtClean="0"/>
              <a:t>, 4</a:t>
            </a:r>
            <a:r>
              <a:rPr lang="en-US" b="1" baseline="30000" dirty="0" smtClean="0"/>
              <a:t>th</a:t>
            </a:r>
            <a:r>
              <a:rPr lang="en-US" b="1" dirty="0" smtClean="0"/>
              <a:t>, 6</a:t>
            </a:r>
            <a:r>
              <a:rPr lang="en-US" b="1" baseline="30000" dirty="0" smtClean="0"/>
              <a:t>th</a:t>
            </a:r>
            <a:r>
              <a:rPr lang="en-US" b="1" dirty="0" smtClean="0"/>
              <a:t> cr. N)      and </a:t>
            </a:r>
            <a:r>
              <a:rPr lang="en-US" b="1" dirty="0" smtClean="0">
                <a:solidFill>
                  <a:srgbClr val="C00000"/>
                </a:solidFill>
              </a:rPr>
              <a:t>sensory </a:t>
            </a:r>
            <a:r>
              <a:rPr lang="en-US" b="1" dirty="0" err="1" smtClean="0"/>
              <a:t>neves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4-</a:t>
            </a:r>
            <a:r>
              <a:rPr lang="en-US" b="1" dirty="0" smtClean="0"/>
              <a:t>            vessels ( ophthalmic art. &amp; sup and </a:t>
            </a:r>
            <a:r>
              <a:rPr lang="en-US" b="1" dirty="0" err="1" smtClean="0"/>
              <a:t>inf</a:t>
            </a:r>
            <a:r>
              <a:rPr lang="en-US" b="1" dirty="0" smtClean="0"/>
              <a:t> </a:t>
            </a:r>
            <a:r>
              <a:rPr lang="en-US" b="1" dirty="0" err="1" smtClean="0"/>
              <a:t>ophalmic</a:t>
            </a:r>
            <a:r>
              <a:rPr lang="en-US" b="1" dirty="0" smtClean="0"/>
              <a:t> vein)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5-</a:t>
            </a:r>
            <a:r>
              <a:rPr lang="en-US" b="1" dirty="0" smtClean="0"/>
              <a:t>             orbital ligaments ,fascia and nerves</a:t>
            </a:r>
          </a:p>
          <a:p>
            <a:endParaRPr lang="ar-IQ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Copperplate Gothic Bold" pitchFamily="34" charset="0"/>
              </a:rPr>
              <a:t>Lachrimal</a:t>
            </a:r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 apparatus 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Consist of ;   </a:t>
            </a:r>
            <a:r>
              <a:rPr lang="en-US" b="1" dirty="0" err="1" smtClean="0"/>
              <a:t>lachrimal</a:t>
            </a:r>
            <a:r>
              <a:rPr lang="en-US" b="1" dirty="0" smtClean="0"/>
              <a:t> gland and its duct </a:t>
            </a:r>
          </a:p>
          <a:p>
            <a:pPr algn="l">
              <a:buNone/>
            </a:pPr>
            <a:r>
              <a:rPr lang="en-US" b="1" dirty="0" smtClean="0"/>
              <a:t>                        </a:t>
            </a:r>
            <a:r>
              <a:rPr lang="en-US" b="1" dirty="0" err="1" smtClean="0"/>
              <a:t>Congunctival</a:t>
            </a:r>
            <a:r>
              <a:rPr lang="en-US" b="1" dirty="0" smtClean="0"/>
              <a:t> sac </a:t>
            </a:r>
          </a:p>
          <a:p>
            <a:pPr algn="l">
              <a:buNone/>
            </a:pPr>
            <a:r>
              <a:rPr lang="en-US" b="1" dirty="0" smtClean="0"/>
              <a:t>                      </a:t>
            </a:r>
            <a:r>
              <a:rPr lang="en-US" b="1" dirty="0" err="1" smtClean="0"/>
              <a:t>Lacrimal</a:t>
            </a:r>
            <a:r>
              <a:rPr lang="en-US" b="1" dirty="0" smtClean="0"/>
              <a:t> sac and </a:t>
            </a:r>
            <a:r>
              <a:rPr lang="en-US" b="1" dirty="0" err="1" smtClean="0"/>
              <a:t>naso</a:t>
            </a:r>
            <a:r>
              <a:rPr lang="en-US" b="1" dirty="0" smtClean="0"/>
              <a:t> </a:t>
            </a:r>
            <a:r>
              <a:rPr lang="en-US" b="1" dirty="0" err="1" smtClean="0"/>
              <a:t>lacrimal</a:t>
            </a:r>
            <a:r>
              <a:rPr lang="en-US" b="1" dirty="0" smtClean="0"/>
              <a:t> duct.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Copperplate Gothic Bold" pitchFamily="34" charset="0"/>
              </a:rPr>
              <a:t>Lacrimal</a:t>
            </a:r>
            <a:r>
              <a:rPr lang="en-US" b="1" dirty="0" smtClean="0">
                <a:solidFill>
                  <a:srgbClr val="C00000"/>
                </a:solidFill>
                <a:latin typeface="Copperplate Gothic Bold" pitchFamily="34" charset="0"/>
              </a:rPr>
              <a:t> gland;     </a:t>
            </a:r>
            <a:r>
              <a:rPr lang="en-US" b="1" dirty="0" smtClean="0"/>
              <a:t>consist of 2 parts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Main part; </a:t>
            </a:r>
            <a:r>
              <a:rPr lang="en-US" b="1" dirty="0" smtClean="0"/>
              <a:t>lies on </a:t>
            </a:r>
            <a:r>
              <a:rPr lang="en-US" b="1" dirty="0" err="1" smtClean="0"/>
              <a:t>lacrimal</a:t>
            </a:r>
            <a:r>
              <a:rPr lang="en-US" b="1" dirty="0" smtClean="0"/>
              <a:t> </a:t>
            </a:r>
            <a:r>
              <a:rPr lang="en-US" b="1" dirty="0" err="1" smtClean="0"/>
              <a:t>fossa</a:t>
            </a:r>
            <a:r>
              <a:rPr lang="en-US" b="1" dirty="0" smtClean="0"/>
              <a:t> in the roof of orbit .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00B050"/>
                </a:solidFill>
              </a:rPr>
              <a:t>palbepral</a:t>
            </a:r>
            <a:r>
              <a:rPr lang="en-US" b="1" dirty="0" smtClean="0">
                <a:solidFill>
                  <a:srgbClr val="00B050"/>
                </a:solidFill>
              </a:rPr>
              <a:t> part</a:t>
            </a:r>
            <a:r>
              <a:rPr lang="en-US" b="1" dirty="0" smtClean="0"/>
              <a:t>; imbedded in the lateral part of the upper eye lid . </a:t>
            </a:r>
          </a:p>
          <a:p>
            <a:pPr algn="l">
              <a:buNone/>
            </a:pPr>
            <a:endParaRPr lang="ar-IQ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</a:t>
            </a:r>
            <a:r>
              <a:rPr lang="en-US" b="1" dirty="0" err="1" smtClean="0">
                <a:solidFill>
                  <a:srgbClr val="C00000"/>
                </a:solidFill>
              </a:rPr>
              <a:t>lacrimal</a:t>
            </a:r>
            <a:r>
              <a:rPr lang="en-US" b="1" dirty="0" smtClean="0">
                <a:solidFill>
                  <a:srgbClr val="C00000"/>
                </a:solidFill>
              </a:rPr>
              <a:t> glands </a:t>
            </a:r>
            <a:r>
              <a:rPr lang="en-US" b="1" dirty="0" smtClean="0"/>
              <a:t>give about 12 ducts open in to sup. </a:t>
            </a:r>
            <a:r>
              <a:rPr lang="en-US" b="1" dirty="0" err="1" smtClean="0"/>
              <a:t>Fornex</a:t>
            </a:r>
            <a:r>
              <a:rPr lang="en-US" b="1" dirty="0" smtClean="0"/>
              <a:t> of conjunctiva.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Blood supply</a:t>
            </a:r>
            <a:r>
              <a:rPr lang="en-US" b="1" dirty="0" smtClean="0"/>
              <a:t>; </a:t>
            </a:r>
            <a:r>
              <a:rPr lang="en-US" b="1" dirty="0" err="1" smtClean="0"/>
              <a:t>lacrimal</a:t>
            </a:r>
            <a:r>
              <a:rPr lang="en-US" b="1" dirty="0" smtClean="0"/>
              <a:t> br. Of </a:t>
            </a:r>
            <a:r>
              <a:rPr lang="en-US" b="1" dirty="0" err="1" smtClean="0"/>
              <a:t>ophtha</a:t>
            </a:r>
            <a:r>
              <a:rPr lang="en-US" b="1" dirty="0" smtClean="0"/>
              <a:t>. Artery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Nerve supply </a:t>
            </a:r>
            <a:r>
              <a:rPr lang="en-US" b="1" dirty="0" smtClean="0"/>
              <a:t>; </a:t>
            </a:r>
            <a:r>
              <a:rPr lang="en-US" b="1" dirty="0" err="1" smtClean="0"/>
              <a:t>lacrimal</a:t>
            </a:r>
            <a:r>
              <a:rPr lang="en-US" b="1" dirty="0" smtClean="0"/>
              <a:t> bra. Of ophthalmic nerve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Copperplate Gothic Bold" pitchFamily="34" charset="0"/>
              </a:rPr>
              <a:t>Stracture</a:t>
            </a:r>
            <a:r>
              <a:rPr lang="en-US" sz="3200" dirty="0" smtClean="0">
                <a:solidFill>
                  <a:srgbClr val="FF0000"/>
                </a:solidFill>
                <a:latin typeface="Copperplate Gothic Bold" pitchFamily="34" charset="0"/>
              </a:rPr>
              <a:t> inside of parotid gland</a:t>
            </a:r>
            <a:endParaRPr lang="ar-IQ" sz="3200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1- facial nerve </a:t>
            </a:r>
            <a:r>
              <a:rPr lang="en-US" b="1" dirty="0" smtClean="0"/>
              <a:t>the most </a:t>
            </a:r>
            <a:r>
              <a:rPr lang="en-US" b="1" dirty="0" err="1" smtClean="0"/>
              <a:t>superfacial</a:t>
            </a:r>
            <a:r>
              <a:rPr lang="en-US" b="1" dirty="0" smtClean="0"/>
              <a:t> structure and it divided to 5 terminal br.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2-retromandibular vein</a:t>
            </a:r>
            <a:r>
              <a:rPr lang="en-US" b="1" dirty="0" smtClean="0"/>
              <a:t>;  (</a:t>
            </a:r>
            <a:r>
              <a:rPr lang="en-US" b="1" dirty="0" err="1" smtClean="0"/>
              <a:t>intermediat</a:t>
            </a:r>
            <a:r>
              <a:rPr lang="en-US" b="1" dirty="0" smtClean="0"/>
              <a:t> position) it forms inside the gland by union of ? M.V+ S.T.V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3-external carotid artery</a:t>
            </a:r>
            <a:r>
              <a:rPr lang="en-US" b="1" dirty="0" smtClean="0"/>
              <a:t> the deepest structure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4-Auroculotemporal nerve</a:t>
            </a:r>
            <a:r>
              <a:rPr lang="en-US" b="1" dirty="0" smtClean="0"/>
              <a:t>; impeded in the upper part of the gland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5-deep parotid </a:t>
            </a:r>
            <a:r>
              <a:rPr lang="en-US" b="1" dirty="0" err="1" smtClean="0">
                <a:solidFill>
                  <a:srgbClr val="00B050"/>
                </a:solidFill>
              </a:rPr>
              <a:t>l.n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endParaRPr lang="ar-IQ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Extra ocular muscles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Levetor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palpebrae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superioris</a:t>
            </a:r>
            <a:r>
              <a:rPr lang="en-US" b="1" dirty="0" smtClean="0"/>
              <a:t>; </a:t>
            </a:r>
            <a:r>
              <a:rPr lang="en-US" b="1" dirty="0" smtClean="0">
                <a:solidFill>
                  <a:srgbClr val="00B050"/>
                </a:solidFill>
              </a:rPr>
              <a:t>origin</a:t>
            </a:r>
            <a:r>
              <a:rPr lang="en-US" b="1" dirty="0" smtClean="0"/>
              <a:t> from post part of roof of the orbit just </a:t>
            </a:r>
            <a:r>
              <a:rPr lang="en-US" b="1" dirty="0" err="1" smtClean="0"/>
              <a:t>infront</a:t>
            </a:r>
            <a:r>
              <a:rPr lang="en-US" b="1" dirty="0" smtClean="0"/>
              <a:t> of optic f.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Insertion; </a:t>
            </a:r>
            <a:r>
              <a:rPr lang="en-US" b="1" dirty="0" smtClean="0"/>
              <a:t>it divide to 3 slips inserted to ;</a:t>
            </a:r>
          </a:p>
          <a:p>
            <a:pPr algn="l">
              <a:buNone/>
            </a:pPr>
            <a:r>
              <a:rPr lang="en-US" b="1" dirty="0" smtClean="0"/>
              <a:t>1- the skin of the upper eyelid</a:t>
            </a:r>
          </a:p>
          <a:p>
            <a:pPr algn="l">
              <a:buNone/>
            </a:pPr>
            <a:r>
              <a:rPr lang="en-US" b="1" dirty="0" smtClean="0"/>
              <a:t>2-the tarsus of the upper eyelid </a:t>
            </a:r>
          </a:p>
          <a:p>
            <a:pPr algn="l">
              <a:buNone/>
            </a:pPr>
            <a:r>
              <a:rPr lang="en-US" b="1" dirty="0" smtClean="0"/>
              <a:t>3- the upper fornix of conjunctiva. 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N. </a:t>
            </a:r>
            <a:r>
              <a:rPr lang="en-US" b="1" dirty="0" err="1" smtClean="0">
                <a:solidFill>
                  <a:srgbClr val="00B050"/>
                </a:solidFill>
              </a:rPr>
              <a:t>suuply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/>
              <a:t>; </a:t>
            </a:r>
            <a:r>
              <a:rPr lang="en-US" b="1" dirty="0" smtClean="0">
                <a:solidFill>
                  <a:srgbClr val="C00000"/>
                </a:solidFill>
              </a:rPr>
              <a:t>the sup. Division </a:t>
            </a:r>
            <a:r>
              <a:rPr lang="en-US" b="1" dirty="0" smtClean="0"/>
              <a:t>of 3</a:t>
            </a:r>
            <a:r>
              <a:rPr lang="en-US" b="1" baseline="30000" dirty="0" smtClean="0"/>
              <a:t>rd</a:t>
            </a:r>
            <a:r>
              <a:rPr lang="en-US" b="1" dirty="0" smtClean="0"/>
              <a:t> cr. N.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Sympathetic fiber </a:t>
            </a:r>
            <a:r>
              <a:rPr lang="en-US" b="1" dirty="0" smtClean="0"/>
              <a:t>supply the deep part of the M. which is involuntary M. called </a:t>
            </a:r>
            <a:r>
              <a:rPr lang="en-US" b="1" dirty="0" err="1" smtClean="0"/>
              <a:t>mullers</a:t>
            </a:r>
            <a:r>
              <a:rPr lang="en-US" b="1" dirty="0" smtClean="0"/>
              <a:t> m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Actions; </a:t>
            </a:r>
            <a:r>
              <a:rPr lang="en-US" b="1" dirty="0" smtClean="0"/>
              <a:t>elevate upper eyelid and upper fornix of conjunctiva</a:t>
            </a:r>
            <a:endParaRPr lang="ar-IQ" b="1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/>
              <a:t>The 4 </a:t>
            </a:r>
            <a:r>
              <a:rPr lang="en-US" b="1" dirty="0" err="1" smtClean="0"/>
              <a:t>recti</a:t>
            </a:r>
            <a:r>
              <a:rPr lang="en-US" b="1" dirty="0" smtClean="0"/>
              <a:t> muscles ; sup. ,</a:t>
            </a:r>
            <a:r>
              <a:rPr lang="en-US" b="1" dirty="0" err="1" smtClean="0"/>
              <a:t>inf</a:t>
            </a:r>
            <a:r>
              <a:rPr lang="en-US" b="1" dirty="0" smtClean="0"/>
              <a:t>, medial and lateral; nerve supply by 3</a:t>
            </a:r>
            <a:r>
              <a:rPr lang="en-US" b="1" baseline="30000" dirty="0" smtClean="0"/>
              <a:t>rd</a:t>
            </a:r>
            <a:r>
              <a:rPr lang="en-US" b="1" dirty="0" smtClean="0"/>
              <a:t> cr. N except </a:t>
            </a:r>
            <a:r>
              <a:rPr lang="en-US" sz="2000" b="1" dirty="0" smtClean="0">
                <a:solidFill>
                  <a:srgbClr val="FF0000"/>
                </a:solidFill>
                <a:latin typeface="Copperplate Gothic Bold" pitchFamily="34" charset="0"/>
              </a:rPr>
              <a:t>SUP. </a:t>
            </a:r>
            <a:r>
              <a:rPr lang="en-US" sz="2000" b="1" dirty="0" smtClean="0">
                <a:solidFill>
                  <a:srgbClr val="FF0000"/>
                </a:solidFill>
                <a:latin typeface="Copperplate Gothic Bold" pitchFamily="34" charset="0"/>
              </a:rPr>
              <a:t>OBLIQUE SO4 AND LAT RECTUS    LR6</a:t>
            </a:r>
            <a:r>
              <a:rPr lang="en-US" b="1" dirty="0" smtClean="0">
                <a:solidFill>
                  <a:srgbClr val="7030A0"/>
                </a:solidFill>
                <a:latin typeface="Copperplate Gothic Bold" pitchFamily="34" charset="0"/>
              </a:rPr>
              <a:t> </a:t>
            </a:r>
            <a:endParaRPr lang="en-US" b="1" dirty="0" smtClean="0">
              <a:solidFill>
                <a:srgbClr val="7030A0"/>
              </a:solidFill>
              <a:latin typeface="Copperplate Gothic Bold" pitchFamily="34" charset="0"/>
            </a:endParaRPr>
          </a:p>
          <a:p>
            <a:pPr algn="l">
              <a:buNone/>
            </a:pPr>
            <a:r>
              <a:rPr lang="en-US" dirty="0" smtClean="0">
                <a:solidFill>
                  <a:srgbClr val="7030A0"/>
                </a:solidFill>
                <a:latin typeface="Copperplate Gothic Bold" pitchFamily="34" charset="0"/>
              </a:rPr>
              <a:t>Functions; </a:t>
            </a:r>
            <a:r>
              <a:rPr lang="en-US" b="1" dirty="0" smtClean="0">
                <a:latin typeface="+mj-lt"/>
              </a:rPr>
              <a:t>lat </a:t>
            </a:r>
            <a:r>
              <a:rPr lang="en-US" b="1" dirty="0" err="1" smtClean="0">
                <a:latin typeface="+mj-lt"/>
              </a:rPr>
              <a:t>recus</a:t>
            </a:r>
            <a:r>
              <a:rPr lang="en-US" b="1" dirty="0" smtClean="0">
                <a:latin typeface="+mj-lt"/>
              </a:rPr>
              <a:t> abduct the eye</a:t>
            </a:r>
          </a:p>
          <a:p>
            <a:pPr algn="l">
              <a:buNone/>
            </a:pPr>
            <a:r>
              <a:rPr lang="en-US" b="1" dirty="0" smtClean="0">
                <a:latin typeface="+mj-lt"/>
              </a:rPr>
              <a:t>Med. Rectus  adducts the eye</a:t>
            </a:r>
          </a:p>
          <a:p>
            <a:pPr algn="l">
              <a:buNone/>
            </a:pPr>
            <a:r>
              <a:rPr lang="en-US" b="1" dirty="0" smtClean="0">
                <a:latin typeface="+mj-lt"/>
              </a:rPr>
              <a:t>Sup rectus ; elevate and adduct the eye </a:t>
            </a:r>
          </a:p>
          <a:p>
            <a:pPr algn="l">
              <a:buNone/>
            </a:pPr>
            <a:r>
              <a:rPr lang="en-US" b="1" dirty="0" smtClean="0">
                <a:latin typeface="+mj-lt"/>
              </a:rPr>
              <a:t>Inf. Rectus ; depress and adduct the eye</a:t>
            </a:r>
            <a:endParaRPr lang="ar-IQ" b="1" dirty="0">
              <a:latin typeface="+mj-lt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The oblique muscles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  <a:latin typeface="Copperplate Gothic Bold" pitchFamily="34" charset="0"/>
              </a:rPr>
              <a:t>Sup oblique</a:t>
            </a:r>
            <a:r>
              <a:rPr lang="en-US" b="1" dirty="0" smtClean="0"/>
              <a:t>; function depress and abduct and rotate the eye laterally.(lock to your shoulder)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Nerve supply  </a:t>
            </a:r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CR. NERVE.  </a:t>
            </a:r>
            <a:r>
              <a:rPr lang="en-US" b="1" dirty="0" smtClean="0">
                <a:solidFill>
                  <a:srgbClr val="C00000"/>
                </a:solidFill>
              </a:rPr>
              <a:t>( SO4)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  <a:latin typeface="Copperplate Gothic Bold" pitchFamily="34" charset="0"/>
              </a:rPr>
              <a:t>Inf. Oblique ;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N supply </a:t>
            </a:r>
            <a:r>
              <a:rPr lang="en-US" b="1" dirty="0" smtClean="0"/>
              <a:t>by inf. </a:t>
            </a:r>
            <a:r>
              <a:rPr lang="en-US" b="1" dirty="0" smtClean="0"/>
              <a:t>Division </a:t>
            </a:r>
            <a:r>
              <a:rPr lang="en-US" b="1" dirty="0" smtClean="0"/>
              <a:t>of </a:t>
            </a:r>
            <a:r>
              <a:rPr lang="en-US" b="1" dirty="0" err="1" smtClean="0"/>
              <a:t>occulomotor</a:t>
            </a:r>
            <a:r>
              <a:rPr lang="en-US" b="1" dirty="0" smtClean="0"/>
              <a:t> nerve 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Action; </a:t>
            </a:r>
            <a:r>
              <a:rPr lang="en-US" b="1" dirty="0" smtClean="0"/>
              <a:t>elevate , abducts and rotate the eye </a:t>
            </a:r>
            <a:r>
              <a:rPr lang="en-US" b="1" dirty="0" smtClean="0"/>
              <a:t>laterally.</a:t>
            </a:r>
            <a:endParaRPr lang="ar-IQ" b="1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opperplate Gothic Bold" pitchFamily="34" charset="0"/>
              </a:rPr>
              <a:t>Optic nerve</a:t>
            </a:r>
            <a:endParaRPr lang="ar-IQ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dirty="0" smtClean="0"/>
              <a:t>I</a:t>
            </a:r>
            <a:r>
              <a:rPr lang="en-US" b="1" dirty="0" smtClean="0"/>
              <a:t>ts </a:t>
            </a:r>
            <a:r>
              <a:rPr lang="en-US" b="1" dirty="0" smtClean="0">
                <a:solidFill>
                  <a:srgbClr val="C00000"/>
                </a:solidFill>
              </a:rPr>
              <a:t>sensory</a:t>
            </a:r>
            <a:r>
              <a:rPr lang="en-US" b="1" dirty="0" smtClean="0"/>
              <a:t> nerve carrying visual impulses</a:t>
            </a:r>
          </a:p>
          <a:p>
            <a:pPr algn="l">
              <a:buNone/>
            </a:pPr>
            <a:r>
              <a:rPr lang="en-US" b="1" dirty="0" smtClean="0"/>
              <a:t>Its fiber are the axons of the ganglion cells of the retina </a:t>
            </a:r>
          </a:p>
          <a:p>
            <a:pPr algn="l">
              <a:buNone/>
            </a:pPr>
            <a:r>
              <a:rPr lang="en-US" b="1" dirty="0" smtClean="0"/>
              <a:t>Its </a:t>
            </a:r>
            <a:r>
              <a:rPr lang="en-US" b="1" dirty="0" smtClean="0">
                <a:solidFill>
                  <a:srgbClr val="C00000"/>
                </a:solidFill>
              </a:rPr>
              <a:t>end</a:t>
            </a:r>
            <a:r>
              <a:rPr lang="en-US" b="1" dirty="0" smtClean="0"/>
              <a:t> in the cranial  cavity by joining the optic </a:t>
            </a:r>
            <a:r>
              <a:rPr lang="en-US" b="1" dirty="0" err="1" smtClean="0"/>
              <a:t>chiasma</a:t>
            </a:r>
            <a:r>
              <a:rPr lang="en-US" b="1" dirty="0" smtClean="0"/>
              <a:t>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optic nerve considered as a tract of the brain because</a:t>
            </a:r>
            <a:r>
              <a:rPr lang="en-US" b="1" dirty="0" smtClean="0"/>
              <a:t>;</a:t>
            </a:r>
          </a:p>
          <a:p>
            <a:pPr algn="l">
              <a:buNone/>
            </a:pPr>
            <a:r>
              <a:rPr lang="en-US" b="1" dirty="0" smtClean="0"/>
              <a:t>1-it has no </a:t>
            </a:r>
            <a:r>
              <a:rPr lang="en-US" b="1" dirty="0" err="1" smtClean="0"/>
              <a:t>neurilemmal</a:t>
            </a:r>
            <a:r>
              <a:rPr lang="en-US" b="1" dirty="0" smtClean="0"/>
              <a:t> sheath so its fiber of in </a:t>
            </a:r>
            <a:r>
              <a:rPr lang="en-US" b="1" dirty="0" err="1" smtClean="0"/>
              <a:t>cabaple</a:t>
            </a:r>
            <a:r>
              <a:rPr lang="en-US" b="1" dirty="0" smtClean="0"/>
              <a:t> to regenerate</a:t>
            </a:r>
          </a:p>
          <a:p>
            <a:pPr algn="l">
              <a:buNone/>
            </a:pPr>
            <a:r>
              <a:rPr lang="en-US" b="1" dirty="0" smtClean="0"/>
              <a:t>2- its surround by </a:t>
            </a:r>
            <a:r>
              <a:rPr lang="en-US" b="1" dirty="0" err="1" smtClean="0"/>
              <a:t>meningese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/>
              <a:t>Optic nerve is pierce by central artery of retina ( br. Of </a:t>
            </a:r>
            <a:r>
              <a:rPr lang="en-US" b="1" dirty="0" err="1" smtClean="0"/>
              <a:t>ophthal</a:t>
            </a:r>
            <a:r>
              <a:rPr lang="en-US" b="1" dirty="0" smtClean="0"/>
              <a:t> art</a:t>
            </a:r>
            <a:r>
              <a:rPr lang="en-US" dirty="0" smtClean="0"/>
              <a:t>.)</a:t>
            </a:r>
            <a:endParaRPr lang="ar-IQ" dirty="0"/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>
              <a:solidFill>
                <a:srgbClr val="C00000"/>
              </a:solidFill>
              <a:latin typeface="Castellar" pitchFamily="18" charset="0"/>
            </a:endParaRPr>
          </a:p>
          <a:p>
            <a:pPr algn="ctr">
              <a:buNone/>
            </a:pPr>
            <a:endParaRPr lang="en-US" b="1" dirty="0" smtClean="0">
              <a:solidFill>
                <a:srgbClr val="C00000"/>
              </a:solidFill>
              <a:latin typeface="Castellar" pitchFamily="18" charset="0"/>
            </a:endParaRPr>
          </a:p>
          <a:p>
            <a:pPr algn="ctr">
              <a:buNone/>
            </a:pPr>
            <a:r>
              <a:rPr lang="en-US" sz="5400" b="1" dirty="0" smtClean="0">
                <a:solidFill>
                  <a:srgbClr val="00B050"/>
                </a:solidFill>
                <a:latin typeface="Britannic Bold" pitchFamily="34" charset="0"/>
              </a:rPr>
              <a:t>Thank you</a:t>
            </a:r>
            <a:endParaRPr lang="en-US" sz="4400" b="1" dirty="0" smtClean="0">
              <a:solidFill>
                <a:srgbClr val="00B050"/>
              </a:solidFill>
              <a:latin typeface="Britannic Bold" pitchFamily="34" charset="0"/>
            </a:endParaRPr>
          </a:p>
          <a:p>
            <a:pPr algn="ctr">
              <a:buNone/>
            </a:pPr>
            <a:endParaRPr lang="en-US" b="1" dirty="0" smtClean="0">
              <a:solidFill>
                <a:srgbClr val="C00000"/>
              </a:solidFill>
              <a:latin typeface="Castellar" pitchFamily="18" charset="0"/>
            </a:endParaRPr>
          </a:p>
          <a:p>
            <a:pPr algn="ctr">
              <a:buNone/>
            </a:pPr>
            <a:endParaRPr lang="ar-IQ" b="1" dirty="0" smtClean="0">
              <a:solidFill>
                <a:srgbClr val="C00000"/>
              </a:solidFill>
              <a:latin typeface="Castellar" pitchFamily="18" charset="0"/>
            </a:endParaRPr>
          </a:p>
          <a:p>
            <a:pPr algn="ctr">
              <a:buNone/>
            </a:pPr>
            <a:endParaRPr lang="en-US" b="1" dirty="0" smtClean="0">
              <a:solidFill>
                <a:srgbClr val="C00000"/>
              </a:solidFill>
              <a:latin typeface="Castellar" pitchFamily="18" charset="0"/>
            </a:endParaRP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  <a:latin typeface="Castellar" pitchFamily="18" charset="0"/>
              </a:rPr>
              <a:t>DR. ALAA JAMEL</a:t>
            </a:r>
            <a:endParaRPr lang="ar-IQ" b="1" dirty="0" smtClean="0">
              <a:solidFill>
                <a:srgbClr val="C00000"/>
              </a:solidFill>
              <a:latin typeface="Castellar" pitchFamily="18" charset="0"/>
            </a:endParaRPr>
          </a:p>
          <a:p>
            <a:pPr algn="ctr">
              <a:buNone/>
            </a:pPr>
            <a:endParaRPr lang="ar-IQ" b="1" dirty="0" smtClean="0">
              <a:solidFill>
                <a:srgbClr val="C00000"/>
              </a:solidFill>
              <a:latin typeface="Castellar" pitchFamily="18" charset="0"/>
            </a:endParaRPr>
          </a:p>
          <a:p>
            <a:pPr algn="ctr">
              <a:buNone/>
            </a:pPr>
            <a:endParaRPr lang="ar-IQ" b="1" dirty="0">
              <a:solidFill>
                <a:srgbClr val="C00000"/>
              </a:solidFill>
              <a:latin typeface="Castellar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4338" name="Picture 2" descr="C:\Users\Earthlink Altariq\Desktop\Road-Trip-Three-Mnemonics-for-the-Facial-Nerve-2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268760"/>
            <a:ext cx="7128792" cy="511256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parotid duct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b="1" dirty="0" smtClean="0"/>
              <a:t>5 cm long it begin at ant. Border of the gland \it end by open in vestibule of the mouth </a:t>
            </a:r>
            <a:r>
              <a:rPr lang="en-US" b="1" dirty="0" smtClean="0">
                <a:solidFill>
                  <a:srgbClr val="C00000"/>
                </a:solidFill>
              </a:rPr>
              <a:t>at opposed to upper 2</a:t>
            </a:r>
            <a:r>
              <a:rPr lang="en-US" b="1" baseline="30000" dirty="0" smtClean="0">
                <a:solidFill>
                  <a:srgbClr val="C00000"/>
                </a:solidFill>
              </a:rPr>
              <a:t>nd</a:t>
            </a:r>
            <a:r>
              <a:rPr lang="en-US" b="1" dirty="0" smtClean="0">
                <a:solidFill>
                  <a:srgbClr val="C00000"/>
                </a:solidFill>
              </a:rPr>
              <a:t> molar tooth. </a:t>
            </a:r>
            <a:r>
              <a:rPr lang="en-US" b="1" dirty="0" smtClean="0"/>
              <a:t>It has as oblique course in side the buccinators m.  </a:t>
            </a:r>
          </a:p>
          <a:p>
            <a:pPr algn="l">
              <a:buNone/>
            </a:pPr>
            <a:r>
              <a:rPr lang="en-US" b="1" dirty="0" smtClean="0"/>
              <a:t>Providing a </a:t>
            </a:r>
            <a:r>
              <a:rPr lang="en-US" b="1" dirty="0" err="1" smtClean="0"/>
              <a:t>valvulur</a:t>
            </a:r>
            <a:r>
              <a:rPr lang="en-US" b="1" dirty="0" smtClean="0"/>
              <a:t> mechanism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Blood supply</a:t>
            </a:r>
            <a:r>
              <a:rPr lang="en-US" b="1" dirty="0" smtClean="0"/>
              <a:t>; small br. From ext. carotid art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Venous drainage </a:t>
            </a:r>
            <a:r>
              <a:rPr lang="en-US" b="1" dirty="0" smtClean="0"/>
              <a:t>in to </a:t>
            </a:r>
            <a:r>
              <a:rPr lang="en-US" b="1" dirty="0" err="1" smtClean="0"/>
              <a:t>retrombandibular</a:t>
            </a:r>
            <a:r>
              <a:rPr lang="en-US" b="1" dirty="0" smtClean="0"/>
              <a:t> vein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00B050"/>
                </a:solidFill>
              </a:rPr>
              <a:t>L.n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/>
              <a:t>to deep and </a:t>
            </a:r>
            <a:r>
              <a:rPr lang="en-US" b="1" dirty="0" err="1" smtClean="0"/>
              <a:t>superfacial</a:t>
            </a:r>
            <a:r>
              <a:rPr lang="en-US" b="1" dirty="0" smtClean="0"/>
              <a:t> parotid </a:t>
            </a:r>
            <a:r>
              <a:rPr lang="en-US" b="1" dirty="0" err="1" smtClean="0"/>
              <a:t>l.n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</a:rPr>
              <a:t>Nerve supply; </a:t>
            </a:r>
            <a:r>
              <a:rPr lang="en-US" b="1" dirty="0" smtClean="0">
                <a:solidFill>
                  <a:srgbClr val="C00000"/>
                </a:solidFill>
              </a:rPr>
              <a:t>sensory </a:t>
            </a:r>
            <a:r>
              <a:rPr lang="en-US" b="1" dirty="0" smtClean="0"/>
              <a:t>–</a:t>
            </a:r>
            <a:r>
              <a:rPr lang="en-US" b="1" dirty="0" err="1" smtClean="0">
                <a:solidFill>
                  <a:srgbClr val="0070C0"/>
                </a:solidFill>
              </a:rPr>
              <a:t>greterauricular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nerve</a:t>
            </a:r>
            <a:r>
              <a:rPr lang="en-US" b="1" dirty="0" err="1" smtClean="0"/>
              <a:t>,capsule</a:t>
            </a:r>
            <a:r>
              <a:rPr lang="en-US" b="1" dirty="0" smtClean="0"/>
              <a:t> and C.T</a:t>
            </a:r>
          </a:p>
          <a:p>
            <a:pPr algn="l">
              <a:buNone/>
            </a:pPr>
            <a:r>
              <a:rPr lang="en-US" b="1" dirty="0" smtClean="0"/>
              <a:t>                     </a:t>
            </a:r>
            <a:r>
              <a:rPr lang="en-US" b="1" dirty="0" smtClean="0">
                <a:solidFill>
                  <a:srgbClr val="0070C0"/>
                </a:solidFill>
              </a:rPr>
              <a:t>auricular temporal nerve </a:t>
            </a:r>
            <a:r>
              <a:rPr lang="en-US" b="1" dirty="0" smtClean="0"/>
              <a:t>supply the parenchyma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Sympathetic</a:t>
            </a:r>
            <a:r>
              <a:rPr lang="en-US" b="1" dirty="0" smtClean="0"/>
              <a:t>– from sympathetic plexus around E.C.A. and middle </a:t>
            </a:r>
            <a:r>
              <a:rPr lang="en-US" b="1" dirty="0" err="1" smtClean="0"/>
              <a:t>meningel</a:t>
            </a:r>
            <a:r>
              <a:rPr lang="en-US" b="1" dirty="0" smtClean="0"/>
              <a:t> art.</a:t>
            </a:r>
          </a:p>
          <a:p>
            <a:endParaRPr lang="en-US" dirty="0" smtClean="0"/>
          </a:p>
          <a:p>
            <a:endParaRPr lang="ar-IQ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482" name="Picture 2" descr="C:\Users\Earthlink Altariq\Desktop\images (2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88032"/>
            <a:ext cx="7992888" cy="659735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Capsule of parotid gland</a:t>
            </a:r>
            <a:endParaRPr lang="ar-IQ" b="1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b="1" dirty="0" smtClean="0"/>
              <a:t>The gland has </a:t>
            </a:r>
            <a:r>
              <a:rPr lang="en-US" b="1" dirty="0" smtClean="0">
                <a:solidFill>
                  <a:srgbClr val="7030A0"/>
                </a:solidFill>
              </a:rPr>
              <a:t>no true </a:t>
            </a:r>
            <a:r>
              <a:rPr lang="en-US" b="1" dirty="0" smtClean="0"/>
              <a:t>fibrous capsule .</a:t>
            </a:r>
          </a:p>
          <a:p>
            <a:pPr algn="l">
              <a:buNone/>
            </a:pPr>
            <a:r>
              <a:rPr lang="en-US" b="1" dirty="0" smtClean="0"/>
              <a:t>The gland acquire facial capsule from  investing deep fascia of the neck which split to 2 layer at the lower border of the gland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7030A0"/>
                </a:solidFill>
              </a:rPr>
              <a:t>1- </a:t>
            </a:r>
            <a:r>
              <a:rPr lang="en-US" b="1" dirty="0" err="1" smtClean="0">
                <a:solidFill>
                  <a:srgbClr val="7030A0"/>
                </a:solidFill>
              </a:rPr>
              <a:t>superfacial</a:t>
            </a:r>
            <a:r>
              <a:rPr lang="en-US" b="1" dirty="0" smtClean="0">
                <a:solidFill>
                  <a:srgbClr val="7030A0"/>
                </a:solidFill>
              </a:rPr>
              <a:t> layer </a:t>
            </a:r>
            <a:r>
              <a:rPr lang="en-US" b="1" dirty="0" smtClean="0"/>
              <a:t>which enclose the </a:t>
            </a:r>
            <a:r>
              <a:rPr lang="en-US" b="1" dirty="0" err="1" smtClean="0"/>
              <a:t>superfacial</a:t>
            </a:r>
            <a:r>
              <a:rPr lang="en-US" b="1" dirty="0" smtClean="0"/>
              <a:t> part and the </a:t>
            </a:r>
            <a:r>
              <a:rPr lang="en-US" b="1" dirty="0" err="1" smtClean="0"/>
              <a:t>masster</a:t>
            </a:r>
            <a:r>
              <a:rPr lang="en-US" b="1" dirty="0" smtClean="0"/>
              <a:t> m. and its attach above to the </a:t>
            </a:r>
            <a:r>
              <a:rPr lang="en-US" b="1" dirty="0" err="1" smtClean="0"/>
              <a:t>zygomatic</a:t>
            </a:r>
            <a:r>
              <a:rPr lang="en-US" b="1" dirty="0" smtClean="0"/>
              <a:t> arch.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7030A0"/>
                </a:solidFill>
              </a:rPr>
              <a:t>2- deep layer which </a:t>
            </a:r>
            <a:r>
              <a:rPr lang="en-US" b="1" dirty="0" smtClean="0"/>
              <a:t>cover the inner surface of the gland , </a:t>
            </a:r>
            <a:r>
              <a:rPr lang="en-US" b="1" dirty="0" smtClean="0">
                <a:solidFill>
                  <a:srgbClr val="0070C0"/>
                </a:solidFill>
              </a:rPr>
              <a:t>it produce the </a:t>
            </a:r>
            <a:r>
              <a:rPr lang="en-US" b="1" dirty="0" err="1" smtClean="0">
                <a:solidFill>
                  <a:srgbClr val="0070C0"/>
                </a:solidFill>
              </a:rPr>
              <a:t>stylomandibular</a:t>
            </a:r>
            <a:r>
              <a:rPr lang="en-US" b="1" dirty="0" smtClean="0">
                <a:solidFill>
                  <a:srgbClr val="0070C0"/>
                </a:solidFill>
              </a:rPr>
              <a:t> ligament </a:t>
            </a:r>
            <a:r>
              <a:rPr lang="en-US" b="1" dirty="0" smtClean="0"/>
              <a:t>which separate the lower border of gland from the </a:t>
            </a:r>
            <a:r>
              <a:rPr lang="en-US" b="1" dirty="0" err="1" smtClean="0"/>
              <a:t>submandibular</a:t>
            </a:r>
            <a:r>
              <a:rPr lang="en-US" b="1" dirty="0" smtClean="0"/>
              <a:t>  salivary gland</a:t>
            </a:r>
            <a:r>
              <a:rPr lang="en-US" dirty="0" smtClean="0"/>
              <a:t>.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245</TotalTime>
  <Words>2223</Words>
  <Application>Microsoft Office PowerPoint</Application>
  <PresentationFormat>عرض على الشاشة (3:4)‏</PresentationFormat>
  <Paragraphs>231</Paragraphs>
  <Slides>54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54</vt:i4>
      </vt:variant>
    </vt:vector>
  </HeadingPairs>
  <TitlesOfParts>
    <vt:vector size="55" baseType="lpstr">
      <vt:lpstr>ألوان متوسطة</vt:lpstr>
      <vt:lpstr>Parotid glands</vt:lpstr>
      <vt:lpstr>الشريحة 2</vt:lpstr>
      <vt:lpstr>الشريحة 3</vt:lpstr>
      <vt:lpstr>الشريحة 4</vt:lpstr>
      <vt:lpstr>Stracture inside of parotid gland</vt:lpstr>
      <vt:lpstr>الشريحة 6</vt:lpstr>
      <vt:lpstr>The parotid duct</vt:lpstr>
      <vt:lpstr>الشريحة 8</vt:lpstr>
      <vt:lpstr>Capsule of parotid gland</vt:lpstr>
      <vt:lpstr>Cranial cavity</vt:lpstr>
      <vt:lpstr>Dural folds</vt:lpstr>
      <vt:lpstr>Types of dural folds</vt:lpstr>
      <vt:lpstr>Falx cerebri</vt:lpstr>
      <vt:lpstr>الشريحة 14</vt:lpstr>
      <vt:lpstr>الشريحة 15</vt:lpstr>
      <vt:lpstr>الشريحة 16</vt:lpstr>
      <vt:lpstr>Falx cereballi</vt:lpstr>
      <vt:lpstr>Tentorium cereballi</vt:lpstr>
      <vt:lpstr>الشريحة 19</vt:lpstr>
      <vt:lpstr>Dural venous sinus related to the tentorium.</vt:lpstr>
      <vt:lpstr>Diaphragma sellAe</vt:lpstr>
      <vt:lpstr>الشريحة 22</vt:lpstr>
      <vt:lpstr>Dural venous sinuses</vt:lpstr>
      <vt:lpstr>Classification </vt:lpstr>
      <vt:lpstr>الشريحة 25</vt:lpstr>
      <vt:lpstr>Sup. Sagittal sinus</vt:lpstr>
      <vt:lpstr>Inf. Sagittal sinus</vt:lpstr>
      <vt:lpstr>Straight sinus</vt:lpstr>
      <vt:lpstr>Cavernous sinus</vt:lpstr>
      <vt:lpstr>الشريحة 30</vt:lpstr>
      <vt:lpstr>Relation </vt:lpstr>
      <vt:lpstr>Structure inside the sinus</vt:lpstr>
      <vt:lpstr>Structure imbedded in the lat. Wall of the sinus</vt:lpstr>
      <vt:lpstr>الشريحة 34</vt:lpstr>
      <vt:lpstr>Tribuataries and commincation of the sinus</vt:lpstr>
      <vt:lpstr>الشريحة 36</vt:lpstr>
      <vt:lpstr>الشريحة 37</vt:lpstr>
      <vt:lpstr>Sup. Petrosal sinus</vt:lpstr>
      <vt:lpstr>الشريحة 39</vt:lpstr>
      <vt:lpstr>Transverse sinus</vt:lpstr>
      <vt:lpstr>Sigmoid sinus </vt:lpstr>
      <vt:lpstr>Pituitary gland</vt:lpstr>
      <vt:lpstr>الشريحة 43</vt:lpstr>
      <vt:lpstr>الشريحة 44</vt:lpstr>
      <vt:lpstr>Orbital cavity</vt:lpstr>
      <vt:lpstr>Foramina and fissures in the orbit</vt:lpstr>
      <vt:lpstr>Contents of the orbit</vt:lpstr>
      <vt:lpstr>Lachrimal apparatus </vt:lpstr>
      <vt:lpstr>الشريحة 49</vt:lpstr>
      <vt:lpstr>Extra ocular muscles</vt:lpstr>
      <vt:lpstr>الشريحة 51</vt:lpstr>
      <vt:lpstr>The oblique muscles</vt:lpstr>
      <vt:lpstr>Optic nerve</vt:lpstr>
      <vt:lpstr>الشريحة 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Parotid glands</dc:title>
  <dc:creator>Earthlink Altariq</dc:creator>
  <cp:lastModifiedBy>Earthlink Altariq</cp:lastModifiedBy>
  <cp:revision>28</cp:revision>
  <dcterms:created xsi:type="dcterms:W3CDTF">2013-12-10T16:48:22Z</dcterms:created>
  <dcterms:modified xsi:type="dcterms:W3CDTF">2013-12-27T13:42:16Z</dcterms:modified>
</cp:coreProperties>
</file>