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9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12" r:id="rId52"/>
  </p:sldIdLst>
  <p:sldSz cx="9144000" cy="6858000" type="screen4x3"/>
  <p:notesSz cx="9144000" cy="6858000"/>
  <p:embeddedFontLst>
    <p:embeddedFont>
      <p:font typeface="BOJRGF+Arial-BoldMT" panose="020B0704020202020204" pitchFamily="34" charset="0"/>
      <p:regular r:id="rId53"/>
    </p:embeddedFont>
    <p:embeddedFont>
      <p:font typeface="BPGMKK+Wingdings-Regular" pitchFamily="2" charset="2"/>
      <p:regular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entury Gothic" panose="020B0502020202020204" pitchFamily="34" charset="0"/>
      <p:regular r:id="rId59"/>
      <p:bold r:id="rId60"/>
      <p:italic r:id="rId61"/>
      <p:boldItalic r:id="rId62"/>
    </p:embeddedFont>
    <p:embeddedFont>
      <p:font typeface="DSSLEG+Arial-BoldMT" panose="020B0704020202020204" pitchFamily="34" charset="0"/>
      <p:regular r:id="rId63"/>
    </p:embeddedFont>
    <p:embeddedFont>
      <p:font typeface="IVDVOR+Arial-ItalicMT" panose="020B0604020202090204" pitchFamily="34" charset="0"/>
      <p:regular r:id="rId64"/>
    </p:embeddedFont>
    <p:embeddedFont>
      <p:font typeface="MDEUML+Arial-BoldItalicMT" panose="020B0704020202090204" pitchFamily="34" charset="0"/>
      <p:regular r:id="rId65"/>
    </p:embeddedFont>
    <p:embeddedFont>
      <p:font typeface="Narkisim" panose="020E0502050101010101" pitchFamily="34" charset="-79"/>
      <p:regular r:id="rId66"/>
    </p:embeddedFont>
    <p:embeddedFont>
      <p:font typeface="PKNEBT+ArialMT" panose="020B0604020202020204" pitchFamily="34" charset="0"/>
      <p:regular r:id="rId67"/>
    </p:embeddedFont>
    <p:embeddedFont>
      <p:font typeface="UHBLLE+ArialMT" panose="020B0604020202020204" pitchFamily="34" charset="0"/>
      <p:regular r:id="rId68"/>
    </p:embeddedFont>
    <p:embeddedFont>
      <p:font typeface="Wingdings 3" pitchFamily="2" charset="2"/>
      <p:regular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font" Target="fonts/font3.fntdata" /><Relationship Id="rId63" Type="http://schemas.openxmlformats.org/officeDocument/2006/relationships/font" Target="fonts/font11.fntdata" /><Relationship Id="rId68" Type="http://schemas.openxmlformats.org/officeDocument/2006/relationships/font" Target="fonts/font16.fntdata" /><Relationship Id="rId7" Type="http://schemas.openxmlformats.org/officeDocument/2006/relationships/slide" Target="slides/slide6.xml" /><Relationship Id="rId71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font" Target="fonts/font1.fntdata" /><Relationship Id="rId58" Type="http://schemas.openxmlformats.org/officeDocument/2006/relationships/font" Target="fonts/font6.fntdata" /><Relationship Id="rId66" Type="http://schemas.openxmlformats.org/officeDocument/2006/relationships/font" Target="fonts/font14.fnt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font" Target="fonts/font5.fntdata" /><Relationship Id="rId61" Type="http://schemas.openxmlformats.org/officeDocument/2006/relationships/font" Target="fonts/font9.fnt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font" Target="fonts/font8.fntdata" /><Relationship Id="rId65" Type="http://schemas.openxmlformats.org/officeDocument/2006/relationships/font" Target="fonts/font13.fntdata" /><Relationship Id="rId73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font" Target="fonts/font4.fntdata" /><Relationship Id="rId64" Type="http://schemas.openxmlformats.org/officeDocument/2006/relationships/font" Target="fonts/font12.fntdata" /><Relationship Id="rId69" Type="http://schemas.openxmlformats.org/officeDocument/2006/relationships/font" Target="fonts/font17.fntdata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theme" Target="theme/theme1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font" Target="fonts/font7.fntdata" /><Relationship Id="rId67" Type="http://schemas.openxmlformats.org/officeDocument/2006/relationships/font" Target="fonts/font15.fntdata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font" Target="fonts/font2.fntdata" /><Relationship Id="rId62" Type="http://schemas.openxmlformats.org/officeDocument/2006/relationships/font" Target="fonts/font10.fntdata" /><Relationship Id="rId7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7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4919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86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6892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52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20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56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3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1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4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4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7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3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6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5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6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9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1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1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1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1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1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1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1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17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17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17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17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1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7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17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17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17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17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17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7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1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1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123728" y="1916832"/>
            <a:ext cx="5852700" cy="90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72"/>
              </a:lnSpc>
              <a:spcBef>
                <a:spcPts val="0"/>
              </a:spcBef>
              <a:spcAft>
                <a:spcPts val="0"/>
              </a:spcAft>
            </a:pPr>
            <a:r>
              <a:rPr sz="6600" spc="14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Cranial</a:t>
            </a:r>
            <a:r>
              <a:rPr sz="6600" spc="-34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sz="6600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Ner</a:t>
            </a:r>
            <a:r>
              <a:rPr sz="6600" spc="-1330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sz="6600" spc="-40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ves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94094" y="4653136"/>
            <a:ext cx="3689019" cy="73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355" marR="0" algn="ctr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64"/>
                </a:solidFill>
                <a:latin typeface="Calibri"/>
                <a:cs typeface="Calibri"/>
              </a:rPr>
              <a:t>By</a:t>
            </a:r>
          </a:p>
          <a:p>
            <a:pPr marL="181355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64"/>
                </a:solidFill>
                <a:latin typeface="Calibri"/>
                <a:cs typeface="Calibri"/>
              </a:rPr>
              <a:t>Dr</a:t>
            </a:r>
            <a:r>
              <a:rPr lang="en-US" sz="2400" b="1" dirty="0">
                <a:solidFill>
                  <a:srgbClr val="000064"/>
                </a:solidFill>
                <a:latin typeface="Calibri"/>
                <a:cs typeface="Calibri"/>
              </a:rPr>
              <a:t>. </a:t>
            </a:r>
            <a:r>
              <a:rPr lang="en-US" sz="2400" b="1" dirty="0" err="1">
                <a:solidFill>
                  <a:srgbClr val="000064"/>
                </a:solidFill>
                <a:latin typeface="Calibri"/>
                <a:cs typeface="Calibri"/>
              </a:rPr>
              <a:t>Firas</a:t>
            </a:r>
            <a:r>
              <a:rPr lang="en-US" sz="2400" b="1" dirty="0">
                <a:solidFill>
                  <a:srgbClr val="000064"/>
                </a:solidFill>
                <a:latin typeface="Calibri"/>
                <a:cs typeface="Calibri"/>
              </a:rPr>
              <a:t> Abdullah </a:t>
            </a:r>
            <a:r>
              <a:rPr lang="en-US" sz="2400" b="1" dirty="0" err="1">
                <a:solidFill>
                  <a:srgbClr val="000064"/>
                </a:solidFill>
                <a:latin typeface="Calibri"/>
                <a:cs typeface="Calibri"/>
              </a:rPr>
              <a:t>Noori</a:t>
            </a:r>
            <a:endParaRPr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887" y="76561"/>
            <a:ext cx="3887945" cy="119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2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36009" y="960904"/>
            <a:ext cx="2902135" cy="997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Components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887" y="76561"/>
            <a:ext cx="3887945" cy="119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2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45285" y="1105664"/>
            <a:ext cx="1195020" cy="73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Nerve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38244" y="1105664"/>
            <a:ext cx="1597652" cy="73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80098" y="1105664"/>
            <a:ext cx="2607519" cy="1065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Exit from</a:t>
            </a:r>
            <a:r>
              <a:rPr sz="2200" b="1" spc="1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cranial</a:t>
            </a:r>
          </a:p>
          <a:p>
            <a:pPr marL="0" marR="0">
              <a:lnSpc>
                <a:spcPts val="2453"/>
              </a:lnSpc>
              <a:spcBef>
                <a:spcPts val="136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cavity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03350" y="1508000"/>
            <a:ext cx="2155205" cy="73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CC3300"/>
                </a:solidFill>
                <a:latin typeface="DSSLEG+Arial-BoldMT"/>
                <a:cs typeface="DSSLEG+Arial-BoldMT"/>
              </a:rPr>
              <a:t>(Component)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1260" y="2048512"/>
            <a:ext cx="1876910" cy="1133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I. Olfactory</a:t>
            </a:r>
          </a:p>
          <a:p>
            <a:pPr marL="77724" marR="0">
              <a:lnSpc>
                <a:spcPts val="2453"/>
              </a:lnSpc>
              <a:spcBef>
                <a:spcPts val="664"/>
              </a:spcBef>
              <a:spcAft>
                <a:spcPts val="0"/>
              </a:spcAft>
            </a:pPr>
            <a:r>
              <a:rPr sz="2200" b="1" dirty="0">
                <a:solidFill>
                  <a:srgbClr val="CC3300"/>
                </a:solidFill>
                <a:latin typeface="DSSLEG+Arial-BoldMT"/>
                <a:cs typeface="DSSLEG+Arial-BoldMT"/>
              </a:rPr>
              <a:t>(Sensory)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58590" y="2048512"/>
            <a:ext cx="1163694" cy="73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Smell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80098" y="2048512"/>
            <a:ext cx="2856834" cy="1065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Cribriform</a:t>
            </a:r>
            <a:r>
              <a:rPr sz="2200" b="1" spc="1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plate</a:t>
            </a:r>
            <a:r>
              <a:rPr sz="2200" b="1" spc="12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of</a:t>
            </a:r>
          </a:p>
          <a:p>
            <a:pPr marL="0" marR="0">
              <a:lnSpc>
                <a:spcPts val="2453"/>
              </a:lnSpc>
              <a:spcBef>
                <a:spcPts val="136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ethmoid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1260" y="3075688"/>
            <a:ext cx="1442118" cy="73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II. Optic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58590" y="3075688"/>
            <a:ext cx="1255912" cy="73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Vision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80098" y="3075688"/>
            <a:ext cx="1926743" cy="73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Optic</a:t>
            </a:r>
            <a:r>
              <a:rPr sz="2200" b="1" spc="2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canal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91260" y="3477748"/>
            <a:ext cx="1706840" cy="73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6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CC3300"/>
                </a:solidFill>
                <a:latin typeface="DSSLEG+Arial-BoldMT"/>
                <a:cs typeface="DSSLEG+Arial-BoldMT"/>
              </a:rPr>
              <a:t>(Sensory)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1260" y="3982468"/>
            <a:ext cx="2388679" cy="1133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III. Oculomotor</a:t>
            </a:r>
          </a:p>
          <a:p>
            <a:pPr marL="0" marR="0">
              <a:lnSpc>
                <a:spcPts val="2453"/>
              </a:lnSpc>
              <a:spcBef>
                <a:spcPts val="664"/>
              </a:spcBef>
              <a:spcAft>
                <a:spcPts val="0"/>
              </a:spcAft>
            </a:pPr>
            <a:r>
              <a:rPr sz="2200" b="1" dirty="0">
                <a:solidFill>
                  <a:srgbClr val="CC3300"/>
                </a:solidFill>
                <a:latin typeface="DSSLEG+Arial-BoldMT"/>
                <a:cs typeface="DSSLEG+Arial-BoldMT"/>
              </a:rPr>
              <a:t>(Motor)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58590" y="3979228"/>
            <a:ext cx="3122083" cy="1421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Raises</a:t>
            </a:r>
            <a:r>
              <a:rPr sz="1800" b="1" spc="11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upper</a:t>
            </a:r>
            <a:r>
              <a:rPr sz="1800" b="1" spc="-1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eyelid,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turns eyeball</a:t>
            </a:r>
            <a:r>
              <a:rPr sz="1800" b="1" spc="23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upward,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downward,</a:t>
            </a:r>
            <a:r>
              <a:rPr sz="1800" b="1" spc="-28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and medially;</a:t>
            </a:r>
          </a:p>
          <a:p>
            <a:pPr marL="0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constricts pupil;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80098" y="3982468"/>
            <a:ext cx="2498194" cy="1065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Superior</a:t>
            </a:r>
            <a:r>
              <a:rPr sz="2200" b="1" spc="10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orbital</a:t>
            </a:r>
          </a:p>
          <a:p>
            <a:pPr marL="0" marR="0">
              <a:lnSpc>
                <a:spcPts val="2453"/>
              </a:lnSpc>
              <a:spcBef>
                <a:spcPts val="136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fissure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58590" y="5076762"/>
            <a:ext cx="2447883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accommodates</a:t>
            </a:r>
            <a:r>
              <a:rPr sz="1800" b="1" spc="10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spc="-10" dirty="0">
                <a:solidFill>
                  <a:srgbClr val="000000"/>
                </a:solidFill>
                <a:latin typeface="DSSLEG+Arial-BoldMT"/>
                <a:cs typeface="DSSLEG+Arial-BoldMT"/>
              </a:rPr>
              <a:t>eye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91260" y="5445762"/>
            <a:ext cx="2068790" cy="1133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000000"/>
                </a:solidFill>
                <a:latin typeface="DSSLEG+Arial-BoldMT"/>
                <a:cs typeface="DSSLEG+Arial-BoldMT"/>
              </a:rPr>
              <a:t>IV.</a:t>
            </a:r>
            <a:r>
              <a:rPr sz="2200" b="1" spc="68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spc="-15" dirty="0">
                <a:solidFill>
                  <a:srgbClr val="000000"/>
                </a:solidFill>
                <a:latin typeface="DSSLEG+Arial-BoldMT"/>
                <a:cs typeface="DSSLEG+Arial-BoldMT"/>
              </a:rPr>
              <a:t>Trochlear</a:t>
            </a:r>
          </a:p>
          <a:p>
            <a:pPr marL="0" marR="0">
              <a:lnSpc>
                <a:spcPts val="2453"/>
              </a:lnSpc>
              <a:spcBef>
                <a:spcPts val="664"/>
              </a:spcBef>
              <a:spcAft>
                <a:spcPts val="0"/>
              </a:spcAft>
            </a:pPr>
            <a:r>
              <a:rPr sz="2200" b="1" dirty="0">
                <a:solidFill>
                  <a:srgbClr val="CC3300"/>
                </a:solidFill>
                <a:latin typeface="DSSLEG+Arial-BoldMT"/>
                <a:cs typeface="DSSLEG+Arial-BoldMT"/>
              </a:rPr>
              <a:t>(Motor)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58590" y="5443452"/>
            <a:ext cx="2569982" cy="1396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Assists</a:t>
            </a:r>
            <a:r>
              <a:rPr sz="2000" b="1" spc="-23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in</a:t>
            </a:r>
            <a:r>
              <a:rPr sz="2000" b="1" spc="-18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turning</a:t>
            </a:r>
          </a:p>
          <a:p>
            <a:pPr marL="0" marR="0">
              <a:lnSpc>
                <a:spcPts val="2238"/>
              </a:lnSpc>
              <a:spcBef>
                <a:spcPts val="691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eyeball downward</a:t>
            </a:r>
          </a:p>
          <a:p>
            <a:pPr marL="0" marR="0">
              <a:lnSpc>
                <a:spcPts val="2238"/>
              </a:lnSpc>
              <a:spcBef>
                <a:spcPts val="691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and laterally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380098" y="5445762"/>
            <a:ext cx="2498194" cy="106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Superior</a:t>
            </a:r>
            <a:r>
              <a:rPr sz="2200" b="1" spc="10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orbital</a:t>
            </a:r>
          </a:p>
          <a:p>
            <a:pPr marL="0" marR="0">
              <a:lnSpc>
                <a:spcPts val="2453"/>
              </a:lnSpc>
              <a:spcBef>
                <a:spcPts val="136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fissure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887" y="76561"/>
            <a:ext cx="3887945" cy="119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2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8486" y="875983"/>
            <a:ext cx="1765936" cy="872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734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4" dirty="0">
                <a:solidFill>
                  <a:srgbClr val="0000FF"/>
                </a:solidFill>
                <a:latin typeface="DSSLEG+Arial-BoldMT"/>
                <a:cs typeface="DSSLEG+Arial-BoldMT"/>
              </a:rPr>
              <a:t>Nerve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dirty="0">
                <a:solidFill>
                  <a:srgbClr val="CC3300"/>
                </a:solidFill>
                <a:latin typeface="DSSLEG+Arial-BoldMT"/>
                <a:cs typeface="DSSLEG+Arial-BoldMT"/>
              </a:rPr>
              <a:t>(Component)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31842" y="875983"/>
            <a:ext cx="1309612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50684" y="875983"/>
            <a:ext cx="2133028" cy="872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Exit from cranial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spc="-10" dirty="0">
                <a:solidFill>
                  <a:srgbClr val="0000FF"/>
                </a:solidFill>
                <a:latin typeface="DSSLEG+Arial-BoldMT"/>
                <a:cs typeface="DSSLEG+Arial-BoldMT"/>
              </a:rPr>
              <a:t>cavity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7240" y="1795590"/>
            <a:ext cx="2607743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69" dirty="0">
                <a:solidFill>
                  <a:srgbClr val="000000"/>
                </a:solidFill>
                <a:latin typeface="DSSLEG+Arial-BoldMT"/>
                <a:cs typeface="DSSLEG+Arial-BoldMT"/>
              </a:rPr>
              <a:t>V.</a:t>
            </a:r>
            <a:r>
              <a:rPr sz="1800" b="1" spc="179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spc="-10" dirty="0">
                <a:solidFill>
                  <a:srgbClr val="000000"/>
                </a:solidFill>
                <a:latin typeface="DSSLEG+Arial-BoldMT"/>
                <a:cs typeface="DSSLEG+Arial-BoldMT"/>
              </a:rPr>
              <a:t>Trigeminal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CC3300"/>
                </a:solidFill>
                <a:latin typeface="DSSLEG+Arial-BoldMT"/>
                <a:cs typeface="DSSLEG+Arial-BoldMT"/>
              </a:rPr>
              <a:t>(Mixed)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7240" y="2215325"/>
            <a:ext cx="1931171" cy="872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V 1. Opthalmic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dirty="0">
                <a:solidFill>
                  <a:srgbClr val="CC3300"/>
                </a:solidFill>
                <a:latin typeface="DSSLEG+Arial-BoldMT"/>
                <a:cs typeface="DSSLEG+Arial-BoldMT"/>
              </a:rPr>
              <a:t>(Sensory)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63875" y="2215325"/>
            <a:ext cx="6240379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Cornea, skin of</a:t>
            </a:r>
            <a:r>
              <a:rPr sz="1800" b="1" spc="-12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forehead, scalp,</a:t>
            </a:r>
            <a:r>
              <a:rPr sz="1800" b="1" spc="1340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Superior</a:t>
            </a:r>
            <a:r>
              <a:rPr sz="1800" b="1" spc="-12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Orbital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63875" y="2489645"/>
            <a:ext cx="2248315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eyelids,</a:t>
            </a:r>
            <a:r>
              <a:rPr sz="1800" b="1" spc="1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and nose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50684" y="2489645"/>
            <a:ext cx="1092547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fissure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77240" y="2957767"/>
            <a:ext cx="1789515" cy="872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V 2. Maxillary</a:t>
            </a:r>
          </a:p>
          <a:p>
            <a:pPr marL="0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sz="1800" b="1" dirty="0">
                <a:solidFill>
                  <a:srgbClr val="CC3300"/>
                </a:solidFill>
                <a:latin typeface="DSSLEG+Arial-BoldMT"/>
                <a:cs typeface="DSSLEG+Arial-BoldMT"/>
              </a:rPr>
              <a:t>(Sensory)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63875" y="2957767"/>
            <a:ext cx="2166249" cy="1147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Skin of face </a:t>
            </a:r>
            <a:r>
              <a:rPr sz="1800" b="1" spc="-12" dirty="0">
                <a:solidFill>
                  <a:srgbClr val="000000"/>
                </a:solidFill>
                <a:latin typeface="DSSLEG+Arial-BoldMT"/>
                <a:cs typeface="DSSLEG+Arial-BoldMT"/>
              </a:rPr>
              <a:t>over</a:t>
            </a:r>
          </a:p>
          <a:p>
            <a:pPr marL="0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maxilla; teeth of</a:t>
            </a:r>
          </a:p>
          <a:p>
            <a:pPr marL="0" marR="0">
              <a:lnSpc>
                <a:spcPts val="2010"/>
              </a:lnSpc>
              <a:spcBef>
                <a:spcPts val="102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upper</a:t>
            </a:r>
            <a:r>
              <a:rPr sz="1800" b="1" spc="-1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jaw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50684" y="2957767"/>
            <a:ext cx="2516160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Foramen</a:t>
            </a:r>
            <a:r>
              <a:rPr sz="1800" b="1" spc="14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Rotundum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77240" y="3971586"/>
            <a:ext cx="2033169" cy="873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V 1.</a:t>
            </a:r>
            <a:r>
              <a:rPr sz="1800" b="1" spc="-10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Mandibular</a:t>
            </a:r>
          </a:p>
          <a:p>
            <a:pPr marL="0" marR="0">
              <a:lnSpc>
                <a:spcPts val="2010"/>
              </a:lnSpc>
              <a:spcBef>
                <a:spcPts val="151"/>
              </a:spcBef>
              <a:spcAft>
                <a:spcPts val="0"/>
              </a:spcAft>
            </a:pPr>
            <a:r>
              <a:rPr sz="1800" b="1" dirty="0">
                <a:solidFill>
                  <a:srgbClr val="CC3300"/>
                </a:solidFill>
                <a:latin typeface="DSSLEG+Arial-BoldMT"/>
                <a:cs typeface="DSSLEG+Arial-BoldMT"/>
              </a:rPr>
              <a:t>(Mixed)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3875" y="3971586"/>
            <a:ext cx="3548036" cy="598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Motor:</a:t>
            </a:r>
            <a:r>
              <a:rPr sz="1800" b="1" spc="-10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Muscles</a:t>
            </a:r>
            <a:r>
              <a:rPr sz="1800" spc="1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1800" spc="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mastication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750684" y="3971586"/>
            <a:ext cx="1989830" cy="598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Foramen</a:t>
            </a:r>
            <a:r>
              <a:rPr sz="1800" b="1" spc="1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spc="-10" dirty="0">
                <a:solidFill>
                  <a:srgbClr val="000000"/>
                </a:solidFill>
                <a:latin typeface="DSSLEG+Arial-BoldMT"/>
                <a:cs typeface="DSSLEG+Arial-BoldMT"/>
              </a:rPr>
              <a:t>Ovale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63875" y="4394645"/>
            <a:ext cx="3971042" cy="1146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Sensory:</a:t>
            </a:r>
            <a:r>
              <a:rPr sz="1800" b="1" spc="20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Skin of cheek,</a:t>
            </a:r>
            <a:r>
              <a:rPr sz="1800" spc="1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skin over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mandible</a:t>
            </a:r>
            <a:r>
              <a:rPr sz="1800" spc="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1800" spc="1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side of</a:t>
            </a:r>
            <a:r>
              <a:rPr sz="1800" spc="1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head,</a:t>
            </a:r>
            <a:r>
              <a:rPr sz="1800" spc="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teeth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of </a:t>
            </a:r>
            <a:r>
              <a:rPr sz="1800" spc="-11" dirty="0">
                <a:solidFill>
                  <a:srgbClr val="000000"/>
                </a:solidFill>
                <a:latin typeface="UHBLLE+ArialMT"/>
                <a:cs typeface="UHBLLE+ArialMT"/>
              </a:rPr>
              <a:t>lower</a:t>
            </a:r>
            <a:r>
              <a:rPr sz="1800" spc="5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jaw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77240" y="5408689"/>
            <a:ext cx="1724103" cy="872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VI.</a:t>
            </a:r>
            <a:r>
              <a:rPr sz="1800" b="1" spc="-7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Abducent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dirty="0">
                <a:solidFill>
                  <a:srgbClr val="CC3300"/>
                </a:solidFill>
                <a:latin typeface="DSSLEG+Arial-BoldMT"/>
                <a:cs typeface="DSSLEG+Arial-BoldMT"/>
              </a:rPr>
              <a:t>(Motor)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063875" y="5408689"/>
            <a:ext cx="3154416" cy="872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Lateral</a:t>
            </a:r>
            <a:r>
              <a:rPr sz="1800" spc="1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rectus muscle turns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eyeball</a:t>
            </a:r>
            <a:r>
              <a:rPr sz="1800" spc="5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laterally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750684" y="5408689"/>
            <a:ext cx="2044331" cy="872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Superior</a:t>
            </a:r>
            <a:r>
              <a:rPr sz="1800" b="1" spc="-12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orbital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fissure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887" y="76561"/>
            <a:ext cx="3887945" cy="119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2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8486" y="772986"/>
            <a:ext cx="1765936" cy="872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734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4" dirty="0">
                <a:solidFill>
                  <a:srgbClr val="0000FF"/>
                </a:solidFill>
                <a:latin typeface="DSSLEG+Arial-BoldMT"/>
                <a:cs typeface="DSSLEG+Arial-BoldMT"/>
              </a:rPr>
              <a:t>Nerve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dirty="0">
                <a:solidFill>
                  <a:srgbClr val="CC3300"/>
                </a:solidFill>
                <a:latin typeface="DSSLEG+Arial-BoldMT"/>
                <a:cs typeface="DSSLEG+Arial-BoldMT"/>
              </a:rPr>
              <a:t>(Component)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31842" y="772986"/>
            <a:ext cx="1309612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50684" y="772986"/>
            <a:ext cx="2133028" cy="872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Exit from cranial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spc="-10" dirty="0">
                <a:solidFill>
                  <a:srgbClr val="0000FF"/>
                </a:solidFill>
                <a:latin typeface="DSSLEG+Arial-BoldMT"/>
                <a:cs typeface="DSSLEG+Arial-BoldMT"/>
              </a:rPr>
              <a:t>cavity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7240" y="1601766"/>
            <a:ext cx="1397426" cy="87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VII. Facial</a:t>
            </a:r>
          </a:p>
          <a:p>
            <a:pPr marL="0" marR="0">
              <a:lnSpc>
                <a:spcPts val="2010"/>
              </a:lnSpc>
              <a:spcBef>
                <a:spcPts val="151"/>
              </a:spcBef>
              <a:spcAft>
                <a:spcPts val="0"/>
              </a:spcAft>
            </a:pPr>
            <a:r>
              <a:rPr sz="1800" b="1" dirty="0">
                <a:solidFill>
                  <a:srgbClr val="CC3300"/>
                </a:solidFill>
                <a:latin typeface="DSSLEG+Arial-BoldMT"/>
                <a:cs typeface="DSSLEG+Arial-BoldMT"/>
              </a:rPr>
              <a:t>(Mixed)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63875" y="1601766"/>
            <a:ext cx="2832554" cy="87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Motor:</a:t>
            </a:r>
            <a:r>
              <a:rPr sz="1800" b="1" spc="-10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Muscles</a:t>
            </a:r>
            <a:r>
              <a:rPr sz="1800" spc="1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1800" spc="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facial</a:t>
            </a:r>
          </a:p>
          <a:p>
            <a:pPr marL="0" marR="0">
              <a:lnSpc>
                <a:spcPts val="2010"/>
              </a:lnSpc>
              <a:spcBef>
                <a:spcPts val="15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expression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50684" y="1601766"/>
            <a:ext cx="2500159" cy="1421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Internal auditory</a:t>
            </a:r>
          </a:p>
          <a:p>
            <a:pPr marL="0" marR="0">
              <a:lnSpc>
                <a:spcPts val="2010"/>
              </a:lnSpc>
              <a:spcBef>
                <a:spcPts val="151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meatus, facial canal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&amp; stylo-</a:t>
            </a:r>
            <a:r>
              <a:rPr sz="1800" b="1" spc="18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mastoid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foramen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63875" y="2242376"/>
            <a:ext cx="3386112" cy="872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Sensory:</a:t>
            </a:r>
            <a:r>
              <a:rPr sz="1800" b="1" spc="20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1800" spc="-37" dirty="0">
                <a:solidFill>
                  <a:srgbClr val="000000"/>
                </a:solidFill>
                <a:latin typeface="UHBLLE+ArialMT"/>
                <a:cs typeface="UHBLLE+ArialMT"/>
              </a:rPr>
              <a:t>Taste</a:t>
            </a:r>
            <a:r>
              <a:rPr sz="1800" spc="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from anterior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two-thirds</a:t>
            </a:r>
            <a:r>
              <a:rPr sz="1800" spc="5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of tongue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63875" y="2882456"/>
            <a:ext cx="3530628" cy="1147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Parasympathetic:</a:t>
            </a:r>
          </a:p>
          <a:p>
            <a:pPr marL="0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Submandibular</a:t>
            </a:r>
            <a:r>
              <a:rPr sz="1800" spc="4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1800" spc="1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sublingual</a:t>
            </a:r>
          </a:p>
          <a:p>
            <a:pPr marL="0" marR="0">
              <a:lnSpc>
                <a:spcPts val="2010"/>
              </a:lnSpc>
              <a:spcBef>
                <a:spcPts val="10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salivary</a:t>
            </a:r>
            <a:r>
              <a:rPr sz="1800" spc="1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glands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77240" y="3797237"/>
            <a:ext cx="2397431" cy="872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VIII.</a:t>
            </a:r>
            <a:r>
              <a:rPr sz="1800" b="1" spc="-10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Vestibulo-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cochlear </a:t>
            </a:r>
            <a:r>
              <a:rPr sz="1800" b="1" dirty="0">
                <a:solidFill>
                  <a:srgbClr val="CC3300"/>
                </a:solidFill>
                <a:latin typeface="DSSLEG+Arial-BoldMT"/>
                <a:cs typeface="DSSLEG+Arial-BoldMT"/>
              </a:rPr>
              <a:t>(Sensory)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63875" y="3797237"/>
            <a:ext cx="2297238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Hearing; Inner ear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50684" y="3797237"/>
            <a:ext cx="2133558" cy="872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Internal auditory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meatus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77240" y="4437041"/>
            <a:ext cx="622812" cy="598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IX.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3875" y="4437041"/>
            <a:ext cx="3753492" cy="598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Motor:</a:t>
            </a:r>
            <a:r>
              <a:rPr sz="1800" b="1" spc="-10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Stylopharyngeus</a:t>
            </a:r>
            <a:r>
              <a:rPr sz="1800" spc="7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muscle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750684" y="4437041"/>
            <a:ext cx="2131297" cy="598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Jugular</a:t>
            </a:r>
            <a:r>
              <a:rPr sz="1800" b="1" spc="-14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foramen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77240" y="4711891"/>
            <a:ext cx="4768543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Glossopharyngeal</a:t>
            </a:r>
            <a:r>
              <a:rPr sz="1800" b="1" spc="1817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assists swallowing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77240" y="4986211"/>
            <a:ext cx="1143001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C3300"/>
                </a:solidFill>
                <a:latin typeface="DSSLEG+Arial-BoldMT"/>
                <a:cs typeface="DSSLEG+Arial-BoldMT"/>
              </a:rPr>
              <a:t>(Mixed)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063875" y="5094415"/>
            <a:ext cx="3798361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Sensory:</a:t>
            </a:r>
            <a:r>
              <a:rPr sz="1800" b="1" spc="20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General</a:t>
            </a:r>
            <a:r>
              <a:rPr sz="1800" spc="1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sense</a:t>
            </a:r>
            <a:r>
              <a:rPr sz="1800" spc="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&amp; taste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063875" y="5368735"/>
            <a:ext cx="3898173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from posterior</a:t>
            </a:r>
            <a:r>
              <a:rPr sz="1800" spc="1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one-third of tongue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063875" y="5751284"/>
            <a:ext cx="3096183" cy="872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Parasympathetic:</a:t>
            </a:r>
            <a:r>
              <a:rPr sz="1800" b="1" spc="37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Parotid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salivary</a:t>
            </a:r>
            <a:r>
              <a:rPr sz="1800" spc="1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HBLLE+ArialMT"/>
                <a:cs typeface="UHBLLE+ArialMT"/>
              </a:rPr>
              <a:t>gland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887" y="76561"/>
            <a:ext cx="3887945" cy="119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2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5907" y="818263"/>
            <a:ext cx="1194359" cy="73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Nerve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27169" y="818263"/>
            <a:ext cx="1597652" cy="73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57467" y="818263"/>
            <a:ext cx="2607519" cy="1065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Exit from</a:t>
            </a:r>
            <a:r>
              <a:rPr sz="2200" b="1" spc="1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cranial</a:t>
            </a:r>
          </a:p>
          <a:p>
            <a:pPr marL="0" marR="0">
              <a:lnSpc>
                <a:spcPts val="2453"/>
              </a:lnSpc>
              <a:spcBef>
                <a:spcPts val="136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cavity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53947" y="1220599"/>
            <a:ext cx="2155205" cy="73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CC3300"/>
                </a:solidFill>
                <a:latin typeface="DSSLEG+Arial-BoldMT"/>
                <a:cs typeface="DSSLEG+Arial-BoldMT"/>
              </a:rPr>
              <a:t>(Component)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9127" y="1647319"/>
            <a:ext cx="2639112" cy="73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X. </a:t>
            </a:r>
            <a:r>
              <a:rPr sz="2200" b="1" spc="-25" dirty="0">
                <a:solidFill>
                  <a:srgbClr val="000000"/>
                </a:solidFill>
                <a:latin typeface="DSSLEG+Arial-BoldMT"/>
                <a:cs typeface="DSSLEG+Arial-BoldMT"/>
              </a:rPr>
              <a:t>Vagus</a:t>
            </a:r>
            <a:r>
              <a:rPr sz="2200" b="1" spc="43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CC3300"/>
                </a:solidFill>
                <a:latin typeface="DSSLEG+Arial-BoldMT"/>
                <a:cs typeface="DSSLEG+Arial-BoldMT"/>
              </a:rPr>
              <a:t>(Mixed)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61485" y="1644079"/>
            <a:ext cx="5848346" cy="887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Heart</a:t>
            </a:r>
            <a:r>
              <a:rPr sz="1800" b="1" spc="18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and great</a:t>
            </a:r>
            <a:r>
              <a:rPr sz="1800" b="1" spc="11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thoracic</a:t>
            </a:r>
            <a:r>
              <a:rPr sz="1800" b="1" spc="1603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Jugular</a:t>
            </a:r>
            <a:r>
              <a:rPr sz="2200" b="1" spc="20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foramen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blood</a:t>
            </a:r>
            <a:r>
              <a:rPr sz="1800" b="1" spc="-18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vessels;</a:t>
            </a:r>
            <a:r>
              <a:rPr sz="1800" b="1" spc="57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larynx,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61485" y="2247307"/>
            <a:ext cx="2816080" cy="873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trachea,</a:t>
            </a:r>
            <a:r>
              <a:rPr sz="1800" b="1" spc="20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bronchi,</a:t>
            </a:r>
            <a:r>
              <a:rPr sz="1800" b="1" spc="-17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and</a:t>
            </a:r>
          </a:p>
          <a:p>
            <a:pPr marL="0" marR="0">
              <a:lnSpc>
                <a:spcPts val="2010"/>
              </a:lnSpc>
              <a:spcBef>
                <a:spcPts val="152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lungs;</a:t>
            </a:r>
            <a:r>
              <a:rPr sz="1800" b="1" spc="-1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alimentary tract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61485" y="2851468"/>
            <a:ext cx="2978846" cy="872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from pharynx</a:t>
            </a:r>
            <a:r>
              <a:rPr sz="1800" b="1" spc="1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to splenic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flexure of colon;</a:t>
            </a:r>
            <a:r>
              <a:rPr sz="1800" b="1" spc="-17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spc="-28" dirty="0">
                <a:solidFill>
                  <a:srgbClr val="000000"/>
                </a:solidFill>
                <a:latin typeface="DSSLEG+Arial-BoldMT"/>
                <a:cs typeface="DSSLEG+Arial-BoldMT"/>
              </a:rPr>
              <a:t>liver,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61485" y="3454972"/>
            <a:ext cx="2817431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kidneys,</a:t>
            </a:r>
            <a:r>
              <a:rPr sz="1800" b="1" spc="1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and pancreas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9127" y="3823696"/>
            <a:ext cx="2239784" cy="113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6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XI.</a:t>
            </a:r>
            <a:r>
              <a:rPr sz="2200" b="1" spc="-82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Accessory</a:t>
            </a:r>
          </a:p>
          <a:p>
            <a:pPr marL="0" marR="0">
              <a:lnSpc>
                <a:spcPts val="2453"/>
              </a:lnSpc>
              <a:spcBef>
                <a:spcPts val="666"/>
              </a:spcBef>
              <a:spcAft>
                <a:spcPts val="0"/>
              </a:spcAft>
            </a:pPr>
            <a:r>
              <a:rPr sz="2200" b="1" dirty="0">
                <a:solidFill>
                  <a:srgbClr val="CC3300"/>
                </a:solidFill>
                <a:latin typeface="DSSLEG+Arial-BoldMT"/>
                <a:cs typeface="DSSLEG+Arial-BoldMT"/>
              </a:rPr>
              <a:t>(Motor)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61485" y="3820732"/>
            <a:ext cx="5849813" cy="688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 root: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Muscles</a:t>
            </a:r>
            <a:r>
              <a:rPr sz="1800" b="1" spc="10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of</a:t>
            </a:r>
            <a:r>
              <a:rPr sz="1800" b="1" spc="1801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Jugular</a:t>
            </a:r>
            <a:r>
              <a:rPr sz="2200" b="1" spc="2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foramen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61485" y="4095306"/>
            <a:ext cx="1891928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the soft palate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61485" y="4461066"/>
            <a:ext cx="1613003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Spinal root: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61485" y="4735386"/>
            <a:ext cx="2862653" cy="872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Sternocleidomastoid &amp;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spc="-11" dirty="0">
                <a:solidFill>
                  <a:srgbClr val="000000"/>
                </a:solidFill>
                <a:latin typeface="DSSLEG+Arial-BoldMT"/>
                <a:cs typeface="DSSLEG+Arial-BoldMT"/>
              </a:rPr>
              <a:t>Trapezius</a:t>
            </a: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 muscle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89127" y="5378706"/>
            <a:ext cx="2572378" cy="1133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XII. Hypoglossal</a:t>
            </a:r>
          </a:p>
          <a:p>
            <a:pPr marL="0" marR="0">
              <a:lnSpc>
                <a:spcPts val="2453"/>
              </a:lnSpc>
              <a:spcBef>
                <a:spcPts val="667"/>
              </a:spcBef>
              <a:spcAft>
                <a:spcPts val="0"/>
              </a:spcAft>
            </a:pPr>
            <a:r>
              <a:rPr sz="2200" b="1" dirty="0">
                <a:solidFill>
                  <a:srgbClr val="CC3300"/>
                </a:solidFill>
                <a:latin typeface="DSSLEG+Arial-BoldMT"/>
                <a:cs typeface="DSSLEG+Arial-BoldMT"/>
              </a:rPr>
              <a:t>(Motor)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61485" y="5378706"/>
            <a:ext cx="5235436" cy="1066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Intrinsic</a:t>
            </a:r>
            <a:r>
              <a:rPr sz="2200" b="1" spc="2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&amp; Extrinsic</a:t>
            </a:r>
            <a:r>
              <a:rPr sz="2200" b="1" spc="1526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Hypoglossal</a:t>
            </a:r>
          </a:p>
          <a:p>
            <a:pPr marL="0" marR="0">
              <a:lnSpc>
                <a:spcPts val="2453"/>
              </a:lnSpc>
              <a:spcBef>
                <a:spcPts val="139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Muscles</a:t>
            </a:r>
            <a:r>
              <a:rPr sz="2200" b="1" spc="2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of</a:t>
            </a:r>
            <a:r>
              <a:rPr sz="2200" b="1" spc="1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spc="-25" dirty="0">
                <a:solidFill>
                  <a:srgbClr val="000000"/>
                </a:solidFill>
                <a:latin typeface="DSSLEG+Arial-BoldMT"/>
                <a:cs typeface="DSSLEG+Arial-BoldMT"/>
              </a:rPr>
              <a:t>Tongue.</a:t>
            </a:r>
            <a:r>
              <a:rPr sz="2200" b="1" spc="1829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canal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887" y="76561"/>
            <a:ext cx="3887945" cy="119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2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525" y="746846"/>
            <a:ext cx="2488256" cy="930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FF"/>
                </a:solidFill>
                <a:latin typeface="MDEUML+Arial-BoldItalicMT"/>
                <a:cs typeface="MDEUML+Arial-BoldItalicMT"/>
              </a:rPr>
              <a:t>Attachment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887" y="76561"/>
            <a:ext cx="3887945" cy="119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2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525" y="746846"/>
            <a:ext cx="2231252" cy="930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FF"/>
                </a:solidFill>
                <a:latin typeface="MDEUML+Arial-BoldItalicMT"/>
                <a:cs typeface="MDEUML+Arial-BoldItalicMT"/>
              </a:rPr>
              <a:t>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887" y="76561"/>
            <a:ext cx="3887945" cy="119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2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525" y="746846"/>
            <a:ext cx="1382852" cy="930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FF"/>
                </a:solidFill>
                <a:latin typeface="MDEUML+Arial-BoldItalicMT"/>
                <a:cs typeface="MDEUML+Arial-BoldItalicMT"/>
              </a:rPr>
              <a:t>Exits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887" y="76561"/>
            <a:ext cx="3887945" cy="119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2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525" y="746846"/>
            <a:ext cx="1382852" cy="930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FF"/>
                </a:solidFill>
                <a:latin typeface="MDEUML+Arial-BoldItalicMT"/>
                <a:cs typeface="MDEUML+Arial-BoldItalicMT"/>
              </a:rPr>
              <a:t>Exits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6310083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</a:t>
            </a:r>
            <a:r>
              <a:rPr sz="3600" b="1" spc="-15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I: </a:t>
            </a:r>
            <a:r>
              <a:rPr sz="3600" b="1" dirty="0">
                <a:solidFill>
                  <a:srgbClr val="0000CC"/>
                </a:solidFill>
                <a:latin typeface="DSSLEG+Arial-BoldMT"/>
                <a:cs typeface="DSSLEG+Arial-BoldMT"/>
              </a:rPr>
              <a:t>Olfactory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4250" y="1652734"/>
            <a:ext cx="1881259" cy="1131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Component:</a:t>
            </a:r>
          </a:p>
          <a:p>
            <a:pPr marL="0" marR="0">
              <a:lnSpc>
                <a:spcPts val="2238"/>
              </a:lnSpc>
              <a:spcBef>
                <a:spcPts val="1483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99659" y="1652734"/>
            <a:ext cx="1315769" cy="1131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Sensory</a:t>
            </a:r>
          </a:p>
          <a:p>
            <a:pPr marL="0" marR="0">
              <a:lnSpc>
                <a:spcPts val="2238"/>
              </a:lnSpc>
              <a:spcBef>
                <a:spcPts val="148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Smell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4250" y="2691997"/>
            <a:ext cx="1088104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8" dirty="0">
                <a:solidFill>
                  <a:srgbClr val="0000FF"/>
                </a:solidFill>
                <a:latin typeface="DSSLEG+Arial-BoldMT"/>
                <a:cs typeface="DSSLEG+Arial-BoldMT"/>
              </a:rPr>
              <a:t>Tract: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99659" y="2722477"/>
            <a:ext cx="4455656" cy="970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Olfactory</a:t>
            </a:r>
            <a:r>
              <a:rPr sz="2000" spc="-4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cells of</a:t>
            </a:r>
            <a:r>
              <a:rPr sz="2000" spc="-2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Nasal</a:t>
            </a:r>
            <a:r>
              <a:rPr sz="2000" spc="-2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Mucosa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BPGMKK+Wingdings-Regular"/>
                <a:cs typeface="BPGMKK+Wingdings-Regular"/>
              </a:rPr>
              <a:t>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Olfactory</a:t>
            </a:r>
            <a:r>
              <a:rPr sz="2000" spc="-4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Bulbs </a:t>
            </a:r>
            <a:r>
              <a:rPr sz="2000" dirty="0">
                <a:solidFill>
                  <a:srgbClr val="000000"/>
                </a:solidFill>
                <a:latin typeface="BPGMKK+Wingdings-Regular"/>
                <a:cs typeface="BPGMKK+Wingdings-Regular"/>
              </a:rPr>
              <a:t></a:t>
            </a:r>
            <a:r>
              <a:rPr sz="20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Pyriform Cortex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55294" y="61003"/>
            <a:ext cx="5178229" cy="1263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49"/>
              </a:lnSpc>
              <a:spcBef>
                <a:spcPts val="0"/>
              </a:spcBef>
              <a:spcAft>
                <a:spcPts val="0"/>
              </a:spcAft>
            </a:pPr>
            <a:r>
              <a:rPr sz="38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Learning</a:t>
            </a:r>
            <a:r>
              <a:rPr sz="3800" b="1" spc="-2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38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outcomes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5197" y="776245"/>
            <a:ext cx="8107917" cy="798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IVDVOR+Arial-ItalicMT"/>
                <a:cs typeface="IVDVOR+Arial-ItalicMT"/>
              </a:rPr>
              <a:t>At</a:t>
            </a:r>
            <a:r>
              <a:rPr sz="2400" i="1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0000"/>
                </a:solidFill>
                <a:latin typeface="IVDVOR+Arial-ItalicMT"/>
                <a:cs typeface="IVDVOR+Arial-ItalicMT"/>
              </a:rPr>
              <a:t>the</a:t>
            </a:r>
            <a:r>
              <a:rPr sz="2400" i="1" spc="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0000"/>
                </a:solidFill>
                <a:latin typeface="IVDVOR+Arial-ItalicMT"/>
                <a:cs typeface="IVDVOR+Arial-ItalicMT"/>
              </a:rPr>
              <a:t>end</a:t>
            </a:r>
            <a:r>
              <a:rPr sz="2400" i="1" spc="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0000"/>
                </a:solidFill>
                <a:latin typeface="IVDVOR+Arial-ItalicMT"/>
                <a:cs typeface="IVDVOR+Arial-ItalicMT"/>
              </a:rPr>
              <a:t>of</a:t>
            </a:r>
            <a:r>
              <a:rPr sz="2400" i="1" spc="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0000"/>
                </a:solidFill>
                <a:latin typeface="IVDVOR+Arial-ItalicMT"/>
                <a:cs typeface="IVDVOR+Arial-ItalicMT"/>
              </a:rPr>
              <a:t>the</a:t>
            </a:r>
            <a:r>
              <a:rPr sz="2400" i="1" spc="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0000"/>
                </a:solidFill>
                <a:latin typeface="IVDVOR+Arial-ItalicMT"/>
                <a:cs typeface="IVDVOR+Arial-ItalicMT"/>
              </a:rPr>
              <a:t>lecture,</a:t>
            </a:r>
            <a:r>
              <a:rPr sz="2400" i="1" spc="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0000"/>
                </a:solidFill>
                <a:latin typeface="IVDVOR+Arial-ItalicMT"/>
                <a:cs typeface="IVDVOR+Arial-ItalicMT"/>
              </a:rPr>
              <a:t>students</a:t>
            </a:r>
            <a:r>
              <a:rPr sz="2400" i="1" spc="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0000"/>
                </a:solidFill>
                <a:latin typeface="IVDVOR+Arial-ItalicMT"/>
                <a:cs typeface="IVDVOR+Arial-ItalicMT"/>
              </a:rPr>
              <a:t>should</a:t>
            </a:r>
            <a:r>
              <a:rPr sz="2400" i="1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0000"/>
                </a:solidFill>
                <a:latin typeface="IVDVOR+Arial-ItalicMT"/>
                <a:cs typeface="IVDVOR+Arial-ItalicMT"/>
              </a:rPr>
              <a:t>be</a:t>
            </a:r>
            <a:r>
              <a:rPr sz="2400" i="1" spc="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0000"/>
                </a:solidFill>
                <a:latin typeface="IVDVOR+Arial-ItalicMT"/>
                <a:cs typeface="IVDVOR+Arial-ItalicMT"/>
              </a:rPr>
              <a:t>able</a:t>
            </a:r>
            <a:r>
              <a:rPr sz="2400" i="1" spc="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0000"/>
                </a:solidFill>
                <a:latin typeface="IVDVOR+Arial-ItalicMT"/>
                <a:cs typeface="IVDVOR+Arial-ItalicMT"/>
              </a:rPr>
              <a:t>to: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5197" y="1572622"/>
            <a:ext cx="6458917" cy="930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49" dirty="0">
                <a:solidFill>
                  <a:srgbClr val="000000"/>
                </a:solidFill>
                <a:latin typeface="UHBLLE+ArialMT"/>
                <a:cs typeface="UHBLLE+ArialMT"/>
              </a:rPr>
              <a:t>11.1</a:t>
            </a:r>
            <a:r>
              <a:rPr sz="2800" spc="4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Enumerate</a:t>
            </a:r>
            <a:r>
              <a:rPr sz="2800" b="1" spc="40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8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800" spc="1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UHBLLE+ArialMT"/>
                <a:cs typeface="UHBLLE+ArialMT"/>
              </a:rPr>
              <a:t>cranial</a:t>
            </a:r>
            <a:r>
              <a:rPr sz="2800" spc="1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UHBLLE+ArialMT"/>
                <a:cs typeface="UHBLLE+ArialMT"/>
              </a:rPr>
              <a:t>nerves.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5197" y="2426316"/>
            <a:ext cx="9187937" cy="135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49" dirty="0">
                <a:solidFill>
                  <a:srgbClr val="000000"/>
                </a:solidFill>
                <a:latin typeface="UHBLLE+ArialMT"/>
                <a:cs typeface="UHBLLE+ArialMT"/>
              </a:rPr>
              <a:t>11.2</a:t>
            </a:r>
            <a:r>
              <a:rPr sz="2800" spc="52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UHBLLE+ArialMT"/>
                <a:cs typeface="UHBLLE+ArialMT"/>
              </a:rPr>
              <a:t>Describe</a:t>
            </a:r>
            <a:r>
              <a:rPr sz="2800" spc="48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800" spc="48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origin,</a:t>
            </a:r>
            <a:r>
              <a:rPr sz="2800" b="1" spc="484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course</a:t>
            </a:r>
            <a:r>
              <a:rPr sz="2800" b="1" spc="494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&amp;</a:t>
            </a:r>
            <a:r>
              <a:rPr sz="2800" b="1" spc="476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distribution</a:t>
            </a:r>
          </a:p>
          <a:p>
            <a:pPr marL="0" marR="0">
              <a:lnSpc>
                <a:spcPts val="3123"/>
              </a:lnSpc>
              <a:spcBef>
                <a:spcPts val="28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8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UHBLLE+ArialMT"/>
                <a:cs typeface="UHBLLE+ArialMT"/>
              </a:rPr>
              <a:t>cranial</a:t>
            </a:r>
            <a:r>
              <a:rPr sz="2800" spc="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UHBLLE+ArialMT"/>
                <a:cs typeface="UHBLLE+ArialMT"/>
              </a:rPr>
              <a:t>nerves.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5197" y="3706200"/>
            <a:ext cx="9186391" cy="1357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spc="-49" dirty="0">
                <a:solidFill>
                  <a:srgbClr val="000000"/>
                </a:solidFill>
                <a:latin typeface="UHBLLE+ArialMT"/>
                <a:cs typeface="UHBLLE+ArialMT"/>
              </a:rPr>
              <a:t>11.3</a:t>
            </a:r>
            <a:r>
              <a:rPr sz="2800" spc="1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UHBLLE+ArialMT"/>
                <a:cs typeface="UHBLLE+ArialMT"/>
              </a:rPr>
              <a:t>Describe</a:t>
            </a:r>
            <a:r>
              <a:rPr sz="2800" spc="8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800" spc="8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structure</a:t>
            </a:r>
            <a:r>
              <a:rPr sz="2800" b="1" spc="93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innervated</a:t>
            </a:r>
            <a:r>
              <a:rPr sz="2800" b="1" spc="77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800" dirty="0">
                <a:solidFill>
                  <a:srgbClr val="000000"/>
                </a:solidFill>
                <a:latin typeface="UHBLLE+ArialMT"/>
                <a:cs typeface="UHBLLE+ArialMT"/>
              </a:rPr>
              <a:t>by</a:t>
            </a:r>
            <a:r>
              <a:rPr sz="2800" spc="7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UHBLLE+ArialMT"/>
                <a:cs typeface="UHBLLE+ArialMT"/>
              </a:rPr>
              <a:t>cranial</a:t>
            </a:r>
          </a:p>
          <a:p>
            <a:pPr marL="0" marR="0">
              <a:lnSpc>
                <a:spcPts val="3123"/>
              </a:lnSpc>
              <a:spcBef>
                <a:spcPts val="28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UHBLLE+ArialMT"/>
                <a:cs typeface="UHBLLE+ArialMT"/>
              </a:rPr>
              <a:t>nerves.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5197" y="4986890"/>
            <a:ext cx="9187488" cy="1356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49" dirty="0">
                <a:solidFill>
                  <a:srgbClr val="000000"/>
                </a:solidFill>
                <a:latin typeface="UHBLLE+ArialMT"/>
                <a:cs typeface="UHBLLE+ArialMT"/>
              </a:rPr>
              <a:t>11.4</a:t>
            </a:r>
            <a:r>
              <a:rPr sz="2800" spc="83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UHBLLE+ArialMT"/>
                <a:cs typeface="UHBLLE+ArialMT"/>
              </a:rPr>
              <a:t>Correlate</a:t>
            </a:r>
            <a:r>
              <a:rPr sz="2800" spc="80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800" spc="78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UHBLLE+ArialMT"/>
                <a:cs typeface="UHBLLE+ArialMT"/>
              </a:rPr>
              <a:t>structure</a:t>
            </a:r>
            <a:r>
              <a:rPr sz="2800" spc="77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UHBLLE+ArialMT"/>
                <a:cs typeface="UHBLLE+ArialMT"/>
              </a:rPr>
              <a:t>innervated</a:t>
            </a:r>
            <a:r>
              <a:rPr sz="2800" spc="78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UHBLLE+ArialMT"/>
                <a:cs typeface="UHBLLE+ArialMT"/>
              </a:rPr>
              <a:t>with</a:t>
            </a:r>
            <a:r>
              <a:rPr sz="2800" spc="79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</a:p>
          <a:p>
            <a:pPr marL="0" marR="0">
              <a:lnSpc>
                <a:spcPts val="3126"/>
              </a:lnSpc>
              <a:spcBef>
                <a:spcPts val="284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clinical conditions</a:t>
            </a:r>
            <a:r>
              <a:rPr sz="2800" b="1" spc="27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800" dirty="0">
                <a:solidFill>
                  <a:srgbClr val="000000"/>
                </a:solidFill>
                <a:latin typeface="UHBLLE+ArialMT"/>
                <a:cs typeface="UHBLLE+ArialMT"/>
              </a:rPr>
              <a:t>of cranial</a:t>
            </a:r>
            <a:r>
              <a:rPr sz="2800" spc="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UHBLLE+ArialMT"/>
                <a:cs typeface="UHBLLE+ArialMT"/>
              </a:rPr>
              <a:t>nerve palsies.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5491443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</a:t>
            </a:r>
            <a:r>
              <a:rPr sz="3600" b="1" spc="-15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II: </a:t>
            </a:r>
            <a:r>
              <a:rPr sz="3600" b="1" dirty="0">
                <a:solidFill>
                  <a:srgbClr val="0000CC"/>
                </a:solidFill>
                <a:latin typeface="DSSLEG+Arial-BoldMT"/>
                <a:cs typeface="DSSLEG+Arial-BoldMT"/>
              </a:rPr>
              <a:t>Optic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6008" y="1708382"/>
            <a:ext cx="3638934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Component(s):</a:t>
            </a:r>
            <a:r>
              <a:rPr sz="2000" b="1" spc="2745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Sensory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6008" y="2295122"/>
            <a:ext cx="1540285" cy="1353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Function:</a:t>
            </a:r>
          </a:p>
          <a:p>
            <a:pPr marL="0" marR="0">
              <a:lnSpc>
                <a:spcPts val="2241"/>
              </a:lnSpc>
              <a:spcBef>
                <a:spcPts val="3228"/>
              </a:spcBef>
              <a:spcAft>
                <a:spcPts val="0"/>
              </a:spcAft>
            </a:pPr>
            <a:r>
              <a:rPr sz="2000" b="1" spc="-18" dirty="0">
                <a:solidFill>
                  <a:srgbClr val="0000FF"/>
                </a:solidFill>
                <a:latin typeface="DSSLEG+Arial-BoldMT"/>
                <a:cs typeface="DSSLEG+Arial-BoldMT"/>
              </a:rPr>
              <a:t>Tract: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56254" y="2295122"/>
            <a:ext cx="1074186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Vision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56254" y="2983186"/>
            <a:ext cx="2263341" cy="1214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Retinal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Ganglion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cells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BPGMKK+Wingdings-Regular"/>
                <a:cs typeface="BPGMKK+Wingdings-Regular"/>
              </a:rPr>
              <a:t></a:t>
            </a:r>
            <a:r>
              <a:rPr sz="2000" spc="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Optic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Chiasma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BPGMKK+Wingdings-Regular"/>
                <a:cs typeface="BPGMKK+Wingdings-Regular"/>
              </a:rPr>
              <a:t>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56254" y="3806676"/>
            <a:ext cx="2014475" cy="121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Thalamus</a:t>
            </a:r>
            <a:r>
              <a:rPr sz="2000" spc="-1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BPGMKK+Wingdings-Regular"/>
                <a:cs typeface="BPGMKK+Wingdings-Regular"/>
              </a:rPr>
              <a:t>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Primary</a:t>
            </a:r>
            <a:r>
              <a:rPr sz="2000" spc="-1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Visual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Cortex</a:t>
            </a:r>
            <a:r>
              <a:rPr sz="2000" spc="-3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in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56254" y="4629360"/>
            <a:ext cx="1906347" cy="665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Occipital</a:t>
            </a:r>
            <a:r>
              <a:rPr sz="2000" spc="-2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lobe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7272614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</a:t>
            </a:r>
            <a:r>
              <a:rPr sz="3600" b="1" spc="-15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III:</a:t>
            </a:r>
            <a:r>
              <a:rPr sz="3600" b="1" spc="21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0000CC"/>
                </a:solidFill>
                <a:latin typeface="DSSLEG+Arial-BoldMT"/>
                <a:cs typeface="DSSLEG+Arial-BoldMT"/>
              </a:rPr>
              <a:t>Oculomotor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3439" y="1053062"/>
            <a:ext cx="2233820" cy="1274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Component</a:t>
            </a:r>
            <a:r>
              <a:rPr sz="2000" b="1" spc="-15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#1:</a:t>
            </a:r>
          </a:p>
          <a:p>
            <a:pPr marL="0" marR="0">
              <a:lnSpc>
                <a:spcPts val="2241"/>
              </a:lnSpc>
              <a:spcBef>
                <a:spcPts val="2556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Function(s):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33951" y="1053062"/>
            <a:ext cx="1031561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Motor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33951" y="1662132"/>
            <a:ext cx="3586452" cy="970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Movement</a:t>
            </a:r>
            <a:r>
              <a:rPr sz="2000" spc="-3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eyeball &amp; lens</a:t>
            </a:r>
          </a:p>
          <a:p>
            <a:pPr marL="0" marR="0">
              <a:lnSpc>
                <a:spcPts val="2238"/>
              </a:lnSpc>
              <a:spcBef>
                <a:spcPts val="16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accomodation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3439" y="2363702"/>
            <a:ext cx="3312894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Structure(s)</a:t>
            </a:r>
            <a:r>
              <a:rPr sz="2000" b="1" spc="-44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Innervated: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33951" y="2363702"/>
            <a:ext cx="3684352" cy="970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4 eyeball muscles</a:t>
            </a:r>
            <a:r>
              <a:rPr sz="2000" spc="-3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&amp; 1 eyelid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muscle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3439" y="3263243"/>
            <a:ext cx="2503089" cy="2196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Component</a:t>
            </a:r>
            <a:r>
              <a:rPr sz="2000" b="1" spc="-15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#2:</a:t>
            </a:r>
          </a:p>
          <a:p>
            <a:pPr marL="0" marR="0">
              <a:lnSpc>
                <a:spcPts val="2238"/>
              </a:lnSpc>
              <a:spcBef>
                <a:spcPts val="3864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Nucleus</a:t>
            </a:r>
            <a:r>
              <a:rPr sz="2000" b="1" spc="-12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location:</a:t>
            </a:r>
          </a:p>
          <a:p>
            <a:pPr marL="0" marR="0">
              <a:lnSpc>
                <a:spcPts val="2238"/>
              </a:lnSpc>
              <a:spcBef>
                <a:spcPts val="3761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96104" y="3263243"/>
            <a:ext cx="2276512" cy="1434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Parasympathetic</a:t>
            </a:r>
          </a:p>
          <a:p>
            <a:pPr marL="0" marR="0">
              <a:lnSpc>
                <a:spcPts val="2238"/>
              </a:lnSpc>
              <a:spcBef>
                <a:spcPts val="386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midbrain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96104" y="4793974"/>
            <a:ext cx="227763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pupil constriction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53439" y="5562048"/>
            <a:ext cx="3313052" cy="665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Structure(s)</a:t>
            </a:r>
            <a:r>
              <a:rPr sz="2000" b="1" spc="-46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Innervated: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96104" y="5562048"/>
            <a:ext cx="3493982" cy="970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ciliary muscle</a:t>
            </a:r>
            <a:r>
              <a:rPr sz="2000" spc="-2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2000" spc="-1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pupillary</a:t>
            </a:r>
          </a:p>
          <a:p>
            <a:pPr marL="0" marR="0">
              <a:lnSpc>
                <a:spcPts val="2238"/>
              </a:lnSpc>
              <a:spcBef>
                <a:spcPts val="16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constrictor</a:t>
            </a:r>
            <a:r>
              <a:rPr sz="2000" spc="-3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muscles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6689875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 </a:t>
            </a:r>
            <a:r>
              <a:rPr sz="3600" b="1" spc="-68" dirty="0">
                <a:solidFill>
                  <a:srgbClr val="C00000"/>
                </a:solidFill>
                <a:latin typeface="DSSLEG+Arial-BoldMT"/>
                <a:cs typeface="DSSLEG+Arial-BoldMT"/>
              </a:rPr>
              <a:t>IV:</a:t>
            </a:r>
            <a:r>
              <a:rPr sz="3600" b="1" spc="76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spc="-23" dirty="0">
                <a:solidFill>
                  <a:srgbClr val="0000CC"/>
                </a:solidFill>
                <a:latin typeface="DSSLEG+Arial-BoldMT"/>
                <a:cs typeface="DSSLEG+Arial-BoldMT"/>
              </a:rPr>
              <a:t>Trochlear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040" y="2501243"/>
            <a:ext cx="1879544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Component: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64075" y="2501243"/>
            <a:ext cx="1031561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Motor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1040" y="3105636"/>
            <a:ext cx="1540286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4075" y="3105636"/>
            <a:ext cx="2031272" cy="1270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Moves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Eyeball</a:t>
            </a:r>
          </a:p>
          <a:p>
            <a:pPr marL="0" marR="0">
              <a:lnSpc>
                <a:spcPts val="2238"/>
              </a:lnSpc>
              <a:spcBef>
                <a:spcPts val="257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Midbrain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1040" y="3710410"/>
            <a:ext cx="3308797" cy="1269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Nucleus</a:t>
            </a:r>
            <a:r>
              <a:rPr sz="2000" b="1" spc="-2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location:</a:t>
            </a:r>
          </a:p>
          <a:p>
            <a:pPr marL="0" marR="0">
              <a:lnSpc>
                <a:spcPts val="2238"/>
              </a:lnSpc>
              <a:spcBef>
                <a:spcPts val="257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Structure(s)</a:t>
            </a:r>
            <a:r>
              <a:rPr sz="2000" b="1" spc="-46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Innervated: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64075" y="4314803"/>
            <a:ext cx="3346843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Superior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Oblique</a:t>
            </a:r>
            <a:r>
              <a:rPr sz="2000" spc="-1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Muscles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6805374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</a:t>
            </a:r>
            <a:r>
              <a:rPr sz="3600" b="1" spc="-15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spc="-196" dirty="0">
                <a:solidFill>
                  <a:srgbClr val="C00000"/>
                </a:solidFill>
                <a:latin typeface="DSSLEG+Arial-BoldMT"/>
                <a:cs typeface="DSSLEG+Arial-BoldMT"/>
              </a:rPr>
              <a:t>V:</a:t>
            </a:r>
            <a:r>
              <a:rPr sz="3600" b="1" spc="192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spc="-20" dirty="0">
                <a:solidFill>
                  <a:srgbClr val="0000CC"/>
                </a:solidFill>
                <a:latin typeface="DSSLEG+Arial-BoldMT"/>
                <a:cs typeface="DSSLEG+Arial-BoldMT"/>
              </a:rPr>
              <a:t>Trigeminal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6792" y="1822787"/>
            <a:ext cx="2231962" cy="665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Component</a:t>
            </a:r>
            <a:r>
              <a:rPr sz="2000" b="1" spc="-11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#1: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86377" y="1822787"/>
            <a:ext cx="5121319" cy="665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Sensory</a:t>
            </a:r>
            <a:r>
              <a:rPr sz="2000" spc="-3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(Impulses</a:t>
            </a:r>
            <a:r>
              <a:rPr sz="2000" spc="-3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000" spc="-5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spc="-33" dirty="0">
                <a:solidFill>
                  <a:srgbClr val="000000"/>
                </a:solidFill>
                <a:latin typeface="UHBLLE+ArialMT"/>
                <a:cs typeface="UHBLLE+ArialMT"/>
              </a:rPr>
              <a:t>Touch,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 Pain, Heat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86377" y="2128117"/>
            <a:ext cx="1483276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Cold)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6792" y="2524357"/>
            <a:ext cx="2778976" cy="1144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Locations</a:t>
            </a:r>
            <a:r>
              <a:rPr sz="2000" b="1" spc="-34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of</a:t>
            </a:r>
            <a:r>
              <a:rPr sz="2000" b="1" spc="-11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nuclei:</a:t>
            </a:r>
          </a:p>
          <a:p>
            <a:pPr marL="0" marR="0">
              <a:lnSpc>
                <a:spcPts val="2241"/>
              </a:lnSpc>
              <a:spcBef>
                <a:spcPts val="1583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86377" y="2524357"/>
            <a:ext cx="2415066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Pons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Medulla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86377" y="3003506"/>
            <a:ext cx="4671559" cy="970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(1)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Sensations;</a:t>
            </a:r>
            <a:r>
              <a:rPr sz="2000" spc="-2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(2)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General</a:t>
            </a:r>
            <a:r>
              <a:rPr sz="2000" spc="-3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Sensory</a:t>
            </a:r>
          </a:p>
          <a:p>
            <a:pPr marL="0" marR="0">
              <a:lnSpc>
                <a:spcPts val="2238"/>
              </a:lnSpc>
              <a:spcBef>
                <a:spcPts val="16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from</a:t>
            </a:r>
            <a:r>
              <a:rPr sz="2000" spc="-6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spc="-28" dirty="0">
                <a:solidFill>
                  <a:srgbClr val="000000"/>
                </a:solidFill>
                <a:latin typeface="UHBLLE+ArialMT"/>
                <a:cs typeface="UHBLLE+ArialMT"/>
              </a:rPr>
              <a:t>Tongue;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 (3)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Proprioception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6792" y="4010003"/>
            <a:ext cx="3308797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Structure(s)</a:t>
            </a:r>
            <a:r>
              <a:rPr sz="2000" b="1" spc="-46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Innervated: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6377" y="4010003"/>
            <a:ext cx="5053142" cy="1275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(1)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Face,</a:t>
            </a:r>
            <a:r>
              <a:rPr sz="2000" spc="-3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Scalp,</a:t>
            </a:r>
            <a:r>
              <a:rPr sz="2000" spc="-4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spc="-34" dirty="0">
                <a:solidFill>
                  <a:srgbClr val="000000"/>
                </a:solidFill>
                <a:latin typeface="UHBLLE+ArialMT"/>
                <a:cs typeface="UHBLLE+ArialMT"/>
              </a:rPr>
              <a:t>Teeth,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 Lips,</a:t>
            </a:r>
            <a:r>
              <a:rPr sz="2000" spc="-2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Eyeballs,</a:t>
            </a:r>
          </a:p>
          <a:p>
            <a:pPr marL="0" marR="0">
              <a:lnSpc>
                <a:spcPts val="2238"/>
              </a:lnSpc>
              <a:spcBef>
                <a:spcPts val="16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Nose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&amp;</a:t>
            </a:r>
            <a:r>
              <a:rPr sz="2000" spc="-3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Throat</a:t>
            </a:r>
            <a:r>
              <a:rPr sz="2000" spc="-3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lining; (2)</a:t>
            </a:r>
            <a:r>
              <a:rPr sz="2000" spc="-13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Anterior</a:t>
            </a:r>
            <a:r>
              <a:rPr sz="2000" spc="-2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2/3</a:t>
            </a:r>
            <a:r>
              <a:rPr sz="2000" spc="-1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spc="-28" dirty="0">
                <a:solidFill>
                  <a:srgbClr val="000000"/>
                </a:solidFill>
                <a:latin typeface="UHBLLE+ArialMT"/>
                <a:cs typeface="UHBLLE+ArialMT"/>
              </a:rPr>
              <a:t>Tongue;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 (3)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Muscles</a:t>
            </a:r>
            <a:r>
              <a:rPr sz="2000" spc="-3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000" spc="-1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Mastication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6805374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</a:t>
            </a:r>
            <a:r>
              <a:rPr sz="3600" b="1" spc="-15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spc="-196" dirty="0">
                <a:solidFill>
                  <a:srgbClr val="C00000"/>
                </a:solidFill>
                <a:latin typeface="DSSLEG+Arial-BoldMT"/>
                <a:cs typeface="DSSLEG+Arial-BoldMT"/>
              </a:rPr>
              <a:t>V:</a:t>
            </a:r>
            <a:r>
              <a:rPr sz="3600" b="1" spc="192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spc="-20" dirty="0">
                <a:solidFill>
                  <a:srgbClr val="0000CC"/>
                </a:solidFill>
                <a:latin typeface="DSSLEG+Arial-BoldMT"/>
                <a:cs typeface="DSSLEG+Arial-BoldMT"/>
              </a:rPr>
              <a:t>Trigeminal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4744" y="1890986"/>
            <a:ext cx="2231962" cy="1491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Component</a:t>
            </a:r>
            <a:r>
              <a:rPr sz="2000" b="1" spc="-11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#2:</a:t>
            </a:r>
          </a:p>
          <a:p>
            <a:pPr marL="0" marR="0">
              <a:lnSpc>
                <a:spcPts val="2238"/>
              </a:lnSpc>
              <a:spcBef>
                <a:spcPts val="4265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64075" y="1890986"/>
            <a:ext cx="1032340" cy="665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Motor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4075" y="2717270"/>
            <a:ext cx="137209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Chewing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34744" y="3543024"/>
            <a:ext cx="2500290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Nucleus</a:t>
            </a:r>
            <a:r>
              <a:rPr sz="2000" b="1" spc="-2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location: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64075" y="3543024"/>
            <a:ext cx="3624644" cy="970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Trigeminal motor</a:t>
            </a:r>
            <a:r>
              <a:rPr sz="2000" spc="-2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Nucleus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in</a:t>
            </a:r>
          </a:p>
          <a:p>
            <a:pPr marL="0" marR="0">
              <a:lnSpc>
                <a:spcPts val="2241"/>
              </a:lnSpc>
              <a:spcBef>
                <a:spcPts val="15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Pons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34744" y="4558897"/>
            <a:ext cx="3308797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Structure(s)</a:t>
            </a:r>
            <a:r>
              <a:rPr sz="2000" b="1" spc="-46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Innervated: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64075" y="4558897"/>
            <a:ext cx="2955568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Muscles</a:t>
            </a:r>
            <a:r>
              <a:rPr sz="2000" spc="-3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of Mastication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6805374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</a:t>
            </a:r>
            <a:r>
              <a:rPr sz="3600" b="1" spc="-15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spc="-196" dirty="0">
                <a:solidFill>
                  <a:srgbClr val="C00000"/>
                </a:solidFill>
                <a:latin typeface="DSSLEG+Arial-BoldMT"/>
                <a:cs typeface="DSSLEG+Arial-BoldMT"/>
              </a:rPr>
              <a:t>V:</a:t>
            </a:r>
            <a:r>
              <a:rPr sz="3600" b="1" spc="192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spc="-20" dirty="0">
                <a:solidFill>
                  <a:srgbClr val="0000CC"/>
                </a:solidFill>
                <a:latin typeface="DSSLEG+Arial-BoldMT"/>
                <a:cs typeface="DSSLEG+Arial-BoldMT"/>
              </a:rPr>
              <a:t>Trigeminal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2129" y="1227084"/>
            <a:ext cx="2441103" cy="759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FF"/>
                </a:solidFill>
                <a:latin typeface="PKNEBT+ArialMT"/>
                <a:cs typeface="PKNEBT+ArialMT"/>
              </a:rPr>
              <a:t>•</a:t>
            </a:r>
            <a:r>
              <a:rPr sz="2200" spc="419" dirty="0">
                <a:solidFill>
                  <a:srgbClr val="0000FF"/>
                </a:solidFill>
                <a:latin typeface="PKNEBT+ArialMT"/>
                <a:cs typeface="PKNEBT+Arial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V1. Ophthalmic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89329" y="1591320"/>
            <a:ext cx="4723602" cy="1125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200" spc="419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Exits</a:t>
            </a:r>
            <a:r>
              <a:rPr sz="2200" b="1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superior</a:t>
            </a:r>
            <a:r>
              <a:rPr sz="2200" b="1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orbital</a:t>
            </a:r>
            <a:r>
              <a:rPr sz="2200" b="1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fissure,</a:t>
            </a:r>
          </a:p>
          <a:p>
            <a:pPr marL="0" marR="0">
              <a:lnSpc>
                <a:spcPts val="2680"/>
              </a:lnSpc>
              <a:spcBef>
                <a:spcPts val="199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200" spc="419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Sensory </a:t>
            </a:r>
            <a:r>
              <a:rPr sz="2200" b="1" spc="-31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200" b="1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00"/>
                </a:solidFill>
                <a:latin typeface="Calibri"/>
                <a:cs typeface="Calibri"/>
              </a:rPr>
              <a:t>forehead,</a:t>
            </a:r>
            <a:r>
              <a:rPr sz="2200" b="1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nasal</a:t>
            </a:r>
            <a:r>
              <a:rPr sz="22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31" dirty="0">
                <a:solidFill>
                  <a:srgbClr val="000000"/>
                </a:solidFill>
                <a:latin typeface="Calibri"/>
                <a:cs typeface="Calibri"/>
              </a:rPr>
              <a:t>cavity.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2129" y="2385578"/>
            <a:ext cx="2236166" cy="759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FF"/>
                </a:solidFill>
                <a:latin typeface="PKNEBT+ArialMT"/>
                <a:cs typeface="PKNEBT+ArialMT"/>
              </a:rPr>
              <a:t>•</a:t>
            </a:r>
            <a:r>
              <a:rPr sz="2200" spc="419" dirty="0">
                <a:solidFill>
                  <a:srgbClr val="0000FF"/>
                </a:solidFill>
                <a:latin typeface="PKNEBT+ArialMT"/>
                <a:cs typeface="PKNEBT+Arial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V2.</a:t>
            </a:r>
            <a:r>
              <a:rPr sz="2200" b="1" spc="5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Maxillary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89329" y="2751338"/>
            <a:ext cx="8022165" cy="759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200" spc="419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Exits</a:t>
            </a:r>
            <a:r>
              <a:rPr sz="2200" b="1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17" dirty="0">
                <a:solidFill>
                  <a:srgbClr val="000000"/>
                </a:solidFill>
                <a:latin typeface="Calibri"/>
                <a:cs typeface="Calibri"/>
              </a:rPr>
              <a:t>foramen</a:t>
            </a:r>
            <a:r>
              <a:rPr sz="2200" b="1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rotundum</a:t>
            </a:r>
            <a:r>
              <a:rPr sz="22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2200" b="1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00"/>
                </a:solidFill>
                <a:latin typeface="Calibri"/>
                <a:cs typeface="Calibri"/>
              </a:rPr>
              <a:t>wall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 of</a:t>
            </a:r>
            <a:r>
              <a:rPr sz="22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maxillary</a:t>
            </a:r>
            <a:r>
              <a:rPr sz="2200" b="1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sinus </a:t>
            </a:r>
            <a:r>
              <a:rPr sz="2200" b="1" spc="-31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17955" y="3053090"/>
            <a:ext cx="3320642" cy="759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inferior</a:t>
            </a:r>
            <a:r>
              <a:rPr sz="2200" b="1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orbital</a:t>
            </a:r>
            <a:r>
              <a:rPr sz="2200" b="1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14" dirty="0">
                <a:solidFill>
                  <a:srgbClr val="000000"/>
                </a:solidFill>
                <a:latin typeface="Calibri"/>
                <a:cs typeface="Calibri"/>
              </a:rPr>
              <a:t>foramina)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89329" y="3418850"/>
            <a:ext cx="6515817" cy="759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200" spc="419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Sensory </a:t>
            </a:r>
            <a:r>
              <a:rPr sz="2200" b="1" spc="-31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200" b="1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cheek, upper</a:t>
            </a:r>
            <a:r>
              <a:rPr sz="2200" b="1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lip,</a:t>
            </a:r>
            <a:r>
              <a:rPr sz="2200" b="1" spc="-11" dirty="0">
                <a:solidFill>
                  <a:srgbClr val="000000"/>
                </a:solidFill>
                <a:latin typeface="Calibri"/>
                <a:cs typeface="Calibri"/>
              </a:rPr>
              <a:t> teeth,</a:t>
            </a:r>
            <a:r>
              <a:rPr sz="2200" b="1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nasal </a:t>
            </a:r>
            <a:r>
              <a:rPr sz="2200" b="1" spc="-30" dirty="0">
                <a:solidFill>
                  <a:srgbClr val="000000"/>
                </a:solidFill>
                <a:latin typeface="Calibri"/>
                <a:cs typeface="Calibri"/>
              </a:rPr>
              <a:t>cavity.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2129" y="3847475"/>
            <a:ext cx="2507482" cy="759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FF"/>
                </a:solidFill>
                <a:latin typeface="PKNEBT+ArialMT"/>
                <a:cs typeface="PKNEBT+ArialMT"/>
              </a:rPr>
              <a:t>•</a:t>
            </a:r>
            <a:r>
              <a:rPr sz="2200" spc="419" dirty="0">
                <a:solidFill>
                  <a:srgbClr val="0000FF"/>
                </a:solidFill>
                <a:latin typeface="PKNEBT+ArialMT"/>
                <a:cs typeface="PKNEBT+Arial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V3.</a:t>
            </a:r>
            <a:r>
              <a:rPr sz="2200" b="1" spc="5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Mandibular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89329" y="4213235"/>
            <a:ext cx="7414599" cy="759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200" spc="419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Exits</a:t>
            </a:r>
            <a:r>
              <a:rPr sz="2200" b="1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17" dirty="0">
                <a:solidFill>
                  <a:srgbClr val="000000"/>
                </a:solidFill>
                <a:latin typeface="Calibri"/>
                <a:cs typeface="Calibri"/>
              </a:rPr>
              <a:t>foramen</a:t>
            </a:r>
            <a:r>
              <a:rPr sz="2200" b="1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12" dirty="0">
                <a:solidFill>
                  <a:srgbClr val="000000"/>
                </a:solidFill>
                <a:latin typeface="Calibri"/>
                <a:cs typeface="Calibri"/>
              </a:rPr>
              <a:t>ovale</a:t>
            </a:r>
            <a:r>
              <a:rPr sz="2200" b="1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31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200" b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mandibular</a:t>
            </a:r>
            <a:r>
              <a:rPr sz="2200" b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17" dirty="0">
                <a:solidFill>
                  <a:srgbClr val="000000"/>
                </a:solidFill>
                <a:latin typeface="Calibri"/>
                <a:cs typeface="Calibri"/>
              </a:rPr>
              <a:t>foramen</a:t>
            </a:r>
            <a:r>
              <a:rPr sz="2200" b="1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31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200" b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12" dirty="0">
                <a:solidFill>
                  <a:srgbClr val="000000"/>
                </a:solidFill>
                <a:latin typeface="Calibri"/>
                <a:cs typeface="Calibri"/>
              </a:rPr>
              <a:t>mental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17955" y="4514987"/>
            <a:ext cx="1411018" cy="759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17" dirty="0">
                <a:solidFill>
                  <a:srgbClr val="000000"/>
                </a:solidFill>
                <a:latin typeface="Calibri"/>
                <a:cs typeface="Calibri"/>
              </a:rPr>
              <a:t>foramen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89329" y="4879223"/>
            <a:ext cx="7938471" cy="759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200" spc="419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200" b="1" spc="-10" dirty="0">
                <a:solidFill>
                  <a:srgbClr val="000000"/>
                </a:solidFill>
                <a:latin typeface="Calibri"/>
                <a:cs typeface="Calibri"/>
              </a:rPr>
              <a:t>Motor</a:t>
            </a:r>
            <a:r>
              <a:rPr sz="2200" b="1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31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200" b="1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jaw </a:t>
            </a:r>
            <a:r>
              <a:rPr sz="2200" b="1" spc="-12" dirty="0">
                <a:solidFill>
                  <a:srgbClr val="000000"/>
                </a:solidFill>
                <a:latin typeface="Calibri"/>
                <a:cs typeface="Calibri"/>
              </a:rPr>
              <a:t>muscles--Masseter,</a:t>
            </a:r>
            <a:r>
              <a:rPr sz="2200" b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00"/>
                </a:solidFill>
                <a:latin typeface="Calibri"/>
                <a:cs typeface="Calibri"/>
              </a:rPr>
              <a:t>temporalis,</a:t>
            </a:r>
            <a:r>
              <a:rPr sz="2200" b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00"/>
                </a:solidFill>
                <a:latin typeface="Calibri"/>
                <a:cs typeface="Calibri"/>
              </a:rPr>
              <a:t>pterygoids&amp;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17955" y="5180975"/>
            <a:ext cx="1399443" cy="759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digastric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89329" y="5546989"/>
            <a:ext cx="3695355" cy="759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200" spc="419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Sensory </a:t>
            </a:r>
            <a:r>
              <a:rPr sz="2200" b="1" spc="-31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200" b="1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chin &amp; tongue.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6805374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</a:t>
            </a:r>
            <a:r>
              <a:rPr sz="3600" b="1" spc="-15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spc="-196" dirty="0">
                <a:solidFill>
                  <a:srgbClr val="C00000"/>
                </a:solidFill>
                <a:latin typeface="DSSLEG+Arial-BoldMT"/>
                <a:cs typeface="DSSLEG+Arial-BoldMT"/>
              </a:rPr>
              <a:t>V:</a:t>
            </a:r>
            <a:r>
              <a:rPr sz="3600" b="1" spc="192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spc="-20" dirty="0">
                <a:solidFill>
                  <a:srgbClr val="0000CC"/>
                </a:solidFill>
                <a:latin typeface="DSSLEG+Arial-BoldMT"/>
                <a:cs typeface="DSSLEG+Arial-BoldMT"/>
              </a:rPr>
              <a:t>Trigeminal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6805374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5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</a:t>
            </a:r>
            <a:r>
              <a:rPr sz="3600" b="1" spc="-15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spc="-204" dirty="0">
                <a:solidFill>
                  <a:srgbClr val="C00000"/>
                </a:solidFill>
                <a:latin typeface="DSSLEG+Arial-BoldMT"/>
                <a:cs typeface="DSSLEG+Arial-BoldMT"/>
              </a:rPr>
              <a:t>V:</a:t>
            </a:r>
            <a:r>
              <a:rPr sz="3600" b="1" spc="210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spc="-20" dirty="0">
                <a:solidFill>
                  <a:srgbClr val="0000CC"/>
                </a:solidFill>
                <a:latin typeface="DSSLEG+Arial-BoldMT"/>
                <a:cs typeface="DSSLEG+Arial-BoldMT"/>
              </a:rPr>
              <a:t>Trigeminal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92047" y="1192127"/>
            <a:ext cx="8052291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GIVES</a:t>
            </a:r>
            <a:r>
              <a:rPr sz="2000" b="1" spc="-82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spc="-25" dirty="0">
                <a:solidFill>
                  <a:srgbClr val="000000"/>
                </a:solidFill>
                <a:latin typeface="DSSLEG+Arial-BoldMT"/>
                <a:cs typeface="DSSLEG+Arial-BoldMT"/>
              </a:rPr>
              <a:t>ATTACHMENT</a:t>
            </a:r>
            <a:r>
              <a:rPr sz="2000" b="1" spc="1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spc="-33" dirty="0">
                <a:solidFill>
                  <a:srgbClr val="000000"/>
                </a:solidFill>
                <a:latin typeface="DSSLEG+Arial-BoldMT"/>
                <a:cs typeface="DSSLEG+Arial-BoldMT"/>
              </a:rPr>
              <a:t>TO</a:t>
            </a:r>
            <a:r>
              <a:rPr sz="2000" b="1" spc="21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4</a:t>
            </a:r>
            <a:r>
              <a:rPr sz="2000" b="1" spc="-12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spc="-25" dirty="0">
                <a:solidFill>
                  <a:srgbClr val="000000"/>
                </a:solidFill>
                <a:latin typeface="DSSLEG+Arial-BoldMT"/>
                <a:cs typeface="DSSLEG+Arial-BoldMT"/>
              </a:rPr>
              <a:t>PARASYMPATHETIC</a:t>
            </a:r>
            <a:r>
              <a:rPr sz="2000" b="1" spc="34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GANGLIA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4744" y="2055497"/>
            <a:ext cx="6133195" cy="77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6600CC"/>
                </a:solidFill>
                <a:latin typeface="BOJRGF+Arial-BoldMT"/>
                <a:cs typeface="BOJRGF+Arial-BoldMT"/>
              </a:rPr>
              <a:t>•</a:t>
            </a:r>
            <a:r>
              <a:rPr sz="2200" b="1" spc="10" dirty="0">
                <a:solidFill>
                  <a:srgbClr val="6600CC"/>
                </a:solidFill>
                <a:latin typeface="BOJRGF+Arial-BoldMT"/>
                <a:cs typeface="BOJRGF+Arial-BoldMT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DSSLEG+Arial-BoldMT"/>
                <a:cs typeface="DSSLEG+Arial-BoldMT"/>
              </a:rPr>
              <a:t>CILIARY</a:t>
            </a:r>
            <a:r>
              <a:rPr sz="2200" b="1" spc="-14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GANGLION,</a:t>
            </a:r>
            <a:r>
              <a:rPr sz="2200" b="1" spc="-3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spc="-43" dirty="0">
                <a:solidFill>
                  <a:srgbClr val="0000FF"/>
                </a:solidFill>
                <a:latin typeface="DSSLEG+Arial-BoldMT"/>
                <a:cs typeface="DSSLEG+Arial-BoldMT"/>
              </a:rPr>
              <a:t>ATTACHED</a:t>
            </a:r>
            <a:r>
              <a:rPr sz="2200" b="1" spc="68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spc="-34" dirty="0">
                <a:solidFill>
                  <a:srgbClr val="0000FF"/>
                </a:solidFill>
                <a:latin typeface="DSSLEG+Arial-BoldMT"/>
                <a:cs typeface="DSSLEG+Arial-BoldMT"/>
              </a:rPr>
              <a:t>TO</a:t>
            </a:r>
            <a:r>
              <a:rPr sz="2200" b="1" spc="37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V</a:t>
            </a:r>
            <a:r>
              <a:rPr sz="2200" b="1" baseline="-24545" dirty="0">
                <a:solidFill>
                  <a:srgbClr val="0000FF"/>
                </a:solidFill>
                <a:latin typeface="DSSLEG+Arial-BoldMT"/>
                <a:cs typeface="DSSLEG+Arial-BoldMT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34744" y="2725781"/>
            <a:ext cx="7982480" cy="2121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6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BOJRGF+Arial-BoldMT"/>
                <a:cs typeface="BOJRGF+Arial-BoldMT"/>
              </a:rPr>
              <a:t>•</a:t>
            </a:r>
            <a:r>
              <a:rPr sz="2200" b="1" spc="10" dirty="0">
                <a:solidFill>
                  <a:srgbClr val="0000FF"/>
                </a:solidFill>
                <a:latin typeface="BOJRGF+Arial-BoldMT"/>
                <a:cs typeface="BOJRGF+Arial-BoldMT"/>
              </a:rPr>
              <a:t> </a:t>
            </a:r>
            <a:r>
              <a:rPr sz="2200" b="1" spc="-31" dirty="0">
                <a:solidFill>
                  <a:srgbClr val="0000FF"/>
                </a:solidFill>
                <a:latin typeface="DSSLEG+Arial-BoldMT"/>
                <a:cs typeface="DSSLEG+Arial-BoldMT"/>
              </a:rPr>
              <a:t>PTERYGOPALATINE</a:t>
            </a:r>
            <a:r>
              <a:rPr sz="2200" b="1" spc="7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GANGLION,</a:t>
            </a:r>
            <a:r>
              <a:rPr sz="2200" b="1" spc="-31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spc="-43" dirty="0">
                <a:solidFill>
                  <a:srgbClr val="0000FF"/>
                </a:solidFill>
                <a:latin typeface="DSSLEG+Arial-BoldMT"/>
                <a:cs typeface="DSSLEG+Arial-BoldMT"/>
              </a:rPr>
              <a:t>ATTACHED</a:t>
            </a:r>
            <a:r>
              <a:rPr sz="2200" b="1" spc="7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spc="-36" dirty="0">
                <a:solidFill>
                  <a:srgbClr val="0000FF"/>
                </a:solidFill>
                <a:latin typeface="DSSLEG+Arial-BoldMT"/>
                <a:cs typeface="DSSLEG+Arial-BoldMT"/>
              </a:rPr>
              <a:t>TO</a:t>
            </a:r>
            <a:r>
              <a:rPr sz="2200" b="1" spc="34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spc="17" dirty="0">
                <a:solidFill>
                  <a:srgbClr val="0000FF"/>
                </a:solidFill>
                <a:latin typeface="DSSLEG+Arial-BoldMT"/>
                <a:cs typeface="DSSLEG+Arial-BoldMT"/>
              </a:rPr>
              <a:t>V</a:t>
            </a:r>
            <a:r>
              <a:rPr sz="2200" b="1" baseline="-24636" dirty="0">
                <a:solidFill>
                  <a:srgbClr val="0000FF"/>
                </a:solidFill>
                <a:latin typeface="DSSLEG+Arial-BoldMT"/>
                <a:cs typeface="DSSLEG+Arial-BoldMT"/>
              </a:rPr>
              <a:t>2</a:t>
            </a:r>
          </a:p>
          <a:p>
            <a:pPr marL="0" marR="0">
              <a:lnSpc>
                <a:spcPts val="2453"/>
              </a:lnSpc>
              <a:spcBef>
                <a:spcPts val="2778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BOJRGF+Arial-BoldMT"/>
                <a:cs typeface="BOJRGF+Arial-BoldMT"/>
              </a:rPr>
              <a:t>•</a:t>
            </a:r>
            <a:r>
              <a:rPr sz="2200" b="1" spc="10" dirty="0">
                <a:solidFill>
                  <a:srgbClr val="0000FF"/>
                </a:solidFill>
                <a:latin typeface="BOJRGF+Arial-BoldMT"/>
                <a:cs typeface="BOJRGF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SUBMANDIBULAR</a:t>
            </a:r>
            <a:r>
              <a:rPr sz="2200" b="1" spc="4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GANGLION,</a:t>
            </a:r>
            <a:r>
              <a:rPr sz="2200" b="1" spc="-3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spc="-43" dirty="0">
                <a:solidFill>
                  <a:srgbClr val="0000FF"/>
                </a:solidFill>
                <a:latin typeface="DSSLEG+Arial-BoldMT"/>
                <a:cs typeface="DSSLEG+Arial-BoldMT"/>
              </a:rPr>
              <a:t>ATTACHED</a:t>
            </a:r>
            <a:r>
              <a:rPr sz="2200" b="1" spc="68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spc="-34" dirty="0">
                <a:solidFill>
                  <a:srgbClr val="0000FF"/>
                </a:solidFill>
                <a:latin typeface="DSSLEG+Arial-BoldMT"/>
                <a:cs typeface="DSSLEG+Arial-BoldMT"/>
              </a:rPr>
              <a:t>TO</a:t>
            </a:r>
            <a:r>
              <a:rPr sz="2200" b="1" spc="37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V</a:t>
            </a:r>
            <a:r>
              <a:rPr sz="2200" b="1" baseline="-24545" dirty="0">
                <a:solidFill>
                  <a:srgbClr val="0000FF"/>
                </a:solidFill>
                <a:latin typeface="DSSLEG+Arial-BoldMT"/>
                <a:cs typeface="DSSLEG+Arial-BoldMT"/>
              </a:rPr>
              <a:t>3</a:t>
            </a:r>
          </a:p>
          <a:p>
            <a:pPr marL="0" marR="0">
              <a:lnSpc>
                <a:spcPts val="2453"/>
              </a:lnSpc>
              <a:spcBef>
                <a:spcPts val="2826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BOJRGF+Arial-BoldMT"/>
                <a:cs typeface="BOJRGF+Arial-BoldMT"/>
              </a:rPr>
              <a:t>•</a:t>
            </a:r>
            <a:r>
              <a:rPr sz="2200" b="1" spc="10" dirty="0">
                <a:solidFill>
                  <a:srgbClr val="0000FF"/>
                </a:solidFill>
                <a:latin typeface="BOJRGF+Arial-BoldMT"/>
                <a:cs typeface="BOJRGF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OTIC GANGLION</a:t>
            </a:r>
            <a:r>
              <a:rPr sz="2200" b="1" spc="-41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spc="-43" dirty="0">
                <a:solidFill>
                  <a:srgbClr val="0000FF"/>
                </a:solidFill>
                <a:latin typeface="DSSLEG+Arial-BoldMT"/>
                <a:cs typeface="DSSLEG+Arial-BoldMT"/>
              </a:rPr>
              <a:t>ATTACHED</a:t>
            </a:r>
            <a:r>
              <a:rPr sz="2200" b="1" spc="68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spc="-34" dirty="0">
                <a:solidFill>
                  <a:srgbClr val="0000FF"/>
                </a:solidFill>
                <a:latin typeface="DSSLEG+Arial-BoldMT"/>
                <a:cs typeface="DSSLEG+Arial-BoldMT"/>
              </a:rPr>
              <a:t>TO</a:t>
            </a:r>
            <a:r>
              <a:rPr sz="2200" b="1" spc="37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V</a:t>
            </a:r>
            <a:r>
              <a:rPr sz="2200" b="1" baseline="-24545" dirty="0">
                <a:solidFill>
                  <a:srgbClr val="0000FF"/>
                </a:solidFill>
                <a:latin typeface="DSSLEG+Arial-BoldMT"/>
                <a:cs typeface="DSSLEG+Arial-BoldMT"/>
              </a:rPr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5936" y="4763472"/>
            <a:ext cx="9185346" cy="1275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Preganglionic</a:t>
            </a:r>
            <a:r>
              <a:rPr sz="2000" b="1" spc="484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fibers</a:t>
            </a:r>
            <a:r>
              <a:rPr sz="2000" b="1" spc="457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for</a:t>
            </a:r>
            <a:r>
              <a:rPr sz="2000" b="1" spc="46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these</a:t>
            </a:r>
            <a:r>
              <a:rPr sz="2000" b="1" spc="482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ganglia</a:t>
            </a:r>
            <a:r>
              <a:rPr sz="2000" b="1" spc="482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come</a:t>
            </a:r>
            <a:r>
              <a:rPr sz="2000" b="1" spc="471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from</a:t>
            </a:r>
            <a:r>
              <a:rPr sz="2000" b="1" spc="473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other</a:t>
            </a:r>
            <a:r>
              <a:rPr sz="2000" b="1" spc="478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cranial</a:t>
            </a:r>
          </a:p>
          <a:p>
            <a:pPr marL="0" marR="0">
              <a:lnSpc>
                <a:spcPts val="2238"/>
              </a:lnSpc>
              <a:spcBef>
                <a:spcPts val="163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nerves</a:t>
            </a:r>
            <a:r>
              <a:rPr sz="2000" b="1" spc="302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and</a:t>
            </a:r>
            <a:r>
              <a:rPr sz="2000" b="1" spc="298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only</a:t>
            </a:r>
            <a:r>
              <a:rPr sz="2000" b="1" spc="282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the</a:t>
            </a:r>
            <a:r>
              <a:rPr sz="2000" b="1" spc="301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postganglionic</a:t>
            </a:r>
            <a:r>
              <a:rPr sz="2000" b="1" spc="294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fibers</a:t>
            </a:r>
            <a:r>
              <a:rPr sz="2000" b="1" spc="301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are</a:t>
            </a:r>
            <a:r>
              <a:rPr sz="2000" b="1" spc="306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conveyed</a:t>
            </a:r>
            <a:r>
              <a:rPr sz="2000" b="1" spc="304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spc="25" dirty="0">
                <a:solidFill>
                  <a:srgbClr val="000000"/>
                </a:solidFill>
                <a:latin typeface="DSSLEG+Arial-BoldMT"/>
                <a:cs typeface="DSSLEG+Arial-BoldMT"/>
              </a:rPr>
              <a:t>by</a:t>
            </a:r>
            <a:r>
              <a:rPr sz="2000" b="1" spc="261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v</a:t>
            </a:r>
            <a:r>
              <a:rPr sz="2000" b="1" spc="288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to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the</a:t>
            </a:r>
            <a:r>
              <a:rPr sz="2000" b="1" spc="-10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target</a:t>
            </a:r>
            <a:r>
              <a:rPr sz="2000" b="1" spc="-31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structures.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5936" y="5983253"/>
            <a:ext cx="9185617" cy="970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2" dirty="0">
                <a:solidFill>
                  <a:srgbClr val="000000"/>
                </a:solidFill>
                <a:latin typeface="DSSLEG+Arial-BoldMT"/>
                <a:cs typeface="DSSLEG+Arial-BoldMT"/>
              </a:rPr>
              <a:t>Trigeminal</a:t>
            </a:r>
            <a:r>
              <a:rPr sz="2000" b="1" spc="663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has</a:t>
            </a:r>
            <a:r>
              <a:rPr sz="2000" b="1" spc="673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no</a:t>
            </a:r>
            <a:r>
              <a:rPr sz="2000" b="1" spc="65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preganglionic</a:t>
            </a:r>
            <a:r>
              <a:rPr sz="2000" b="1" spc="65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parasympathetic</a:t>
            </a:r>
            <a:r>
              <a:rPr sz="2000" b="1" spc="659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components</a:t>
            </a:r>
          </a:p>
          <a:p>
            <a:pPr marL="0" marR="0">
              <a:lnSpc>
                <a:spcPts val="2241"/>
              </a:lnSpc>
              <a:spcBef>
                <a:spcPts val="158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arising</a:t>
            </a:r>
            <a:r>
              <a:rPr sz="2000" b="1" spc="-1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from</a:t>
            </a:r>
            <a:r>
              <a:rPr sz="2000" b="1" spc="-31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the</a:t>
            </a:r>
            <a:r>
              <a:rPr sz="2000" b="1" spc="-10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brain</a:t>
            </a:r>
            <a:r>
              <a:rPr sz="2000" b="1" spc="-14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stem.</a:t>
            </a:r>
          </a:p>
        </p:txBody>
      </p:sp>
      <p:sp>
        <p:nvSpPr>
          <p:cNvPr id="9" name="Rectangle 8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9071850" cy="207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</a:t>
            </a:r>
            <a:r>
              <a:rPr sz="3600" b="1" spc="-15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spc="-204" dirty="0">
                <a:solidFill>
                  <a:srgbClr val="C00000"/>
                </a:solidFill>
                <a:latin typeface="DSSLEG+Arial-BoldMT"/>
                <a:cs typeface="DSSLEG+Arial-BoldMT"/>
              </a:rPr>
              <a:t>V:</a:t>
            </a:r>
            <a:r>
              <a:rPr sz="3600" b="1" spc="210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spc="-20" dirty="0">
                <a:solidFill>
                  <a:srgbClr val="0000CC"/>
                </a:solidFill>
                <a:latin typeface="DSSLEG+Arial-BoldMT"/>
                <a:cs typeface="DSSLEG+Arial-BoldMT"/>
              </a:rPr>
              <a:t>Trigeminal</a:t>
            </a:r>
          </a:p>
          <a:p>
            <a:pPr marL="203911" marR="0">
              <a:lnSpc>
                <a:spcPts val="2238"/>
              </a:lnSpc>
              <a:spcBef>
                <a:spcPts val="2049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MAJOR</a:t>
            </a:r>
            <a:r>
              <a:rPr sz="2000" b="1" spc="-23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FUNCTIONS:</a:t>
            </a:r>
            <a:r>
              <a:rPr sz="2000" b="1" spc="-2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MOTOR:</a:t>
            </a:r>
            <a:r>
              <a:rPr sz="2000" b="1" spc="-27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V3 MUSCLES OF</a:t>
            </a:r>
            <a:r>
              <a:rPr sz="2000" b="1" spc="-1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DSSLEG+Arial-BoldMT"/>
                <a:cs typeface="DSSLEG+Arial-BoldMT"/>
              </a:rPr>
              <a:t>MASTICATION*</a:t>
            </a:r>
          </a:p>
          <a:p>
            <a:pPr marL="5252008" marR="0">
              <a:lnSpc>
                <a:spcPts val="2453"/>
              </a:lnSpc>
              <a:spcBef>
                <a:spcPts val="1967"/>
              </a:spcBef>
              <a:spcAft>
                <a:spcPts val="0"/>
              </a:spcAft>
            </a:pPr>
            <a:r>
              <a:rPr sz="2200" b="1" i="1" dirty="0">
                <a:solidFill>
                  <a:srgbClr val="000000"/>
                </a:solidFill>
                <a:latin typeface="MDEUML+Arial-BoldItalicMT"/>
                <a:cs typeface="MDEUML+Arial-BoldItalicMT"/>
              </a:rPr>
              <a:t>Not</a:t>
            </a:r>
            <a:r>
              <a:rPr sz="2200" b="1" i="1" spc="14" dirty="0">
                <a:solidFill>
                  <a:srgbClr val="000000"/>
                </a:solidFill>
                <a:latin typeface="MDEUML+Arial-BoldItalicMT"/>
                <a:cs typeface="MDEUML+Arial-BoldItalicMT"/>
              </a:rPr>
              <a:t> </a:t>
            </a:r>
            <a:r>
              <a:rPr sz="2200" b="1" i="1" dirty="0">
                <a:solidFill>
                  <a:srgbClr val="000000"/>
                </a:solidFill>
                <a:latin typeface="MDEUML+Arial-BoldItalicMT"/>
                <a:cs typeface="MDEUML+Arial-BoldItalicMT"/>
              </a:rPr>
              <a:t>shown</a:t>
            </a:r>
            <a:r>
              <a:rPr sz="2200" b="1" i="1" spc="31" dirty="0">
                <a:solidFill>
                  <a:srgbClr val="000000"/>
                </a:solidFill>
                <a:latin typeface="MDEUML+Arial-BoldItalicMT"/>
                <a:cs typeface="MDEUML+Arial-BoldItalicMT"/>
              </a:rPr>
              <a:t> </a:t>
            </a:r>
            <a:r>
              <a:rPr sz="2200" b="1" i="1" dirty="0">
                <a:solidFill>
                  <a:srgbClr val="000000"/>
                </a:solidFill>
                <a:latin typeface="MDEUML+Arial-BoldItalicMT"/>
                <a:cs typeface="MDEUML+Arial-BoldItalicMT"/>
              </a:rPr>
              <a:t>is 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13703" y="2048512"/>
            <a:ext cx="2888453" cy="73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Pterygoid</a:t>
            </a:r>
            <a:r>
              <a:rPr sz="2200" b="1" spc="56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Muscles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3528" y="3493877"/>
            <a:ext cx="3075867" cy="2072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6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Moves</a:t>
            </a:r>
            <a:r>
              <a:rPr sz="2200" b="1" spc="3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jaw during</a:t>
            </a:r>
          </a:p>
          <a:p>
            <a:pPr marL="0" marR="0">
              <a:lnSpc>
                <a:spcPts val="2453"/>
              </a:lnSpc>
              <a:spcBef>
                <a:spcPts val="138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Chewing</a:t>
            </a:r>
            <a:r>
              <a:rPr sz="2200" b="1" spc="12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/</a:t>
            </a:r>
          </a:p>
          <a:p>
            <a:pPr marL="0" marR="0">
              <a:lnSpc>
                <a:spcPts val="2453"/>
              </a:lnSpc>
              <a:spcBef>
                <a:spcPts val="136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Mastication;</a:t>
            </a:r>
            <a:r>
              <a:rPr sz="2200" b="1" spc="46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under</a:t>
            </a:r>
          </a:p>
          <a:p>
            <a:pPr marL="0" marR="0">
              <a:lnSpc>
                <a:spcPts val="2453"/>
              </a:lnSpc>
              <a:spcBef>
                <a:spcPts val="186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voluntary</a:t>
            </a:r>
            <a:r>
              <a:rPr sz="2200" b="1" spc="2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and</a:t>
            </a:r>
            <a:r>
              <a:rPr sz="2200" b="1" spc="15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reflex</a:t>
            </a:r>
          </a:p>
          <a:p>
            <a:pPr marL="0" marR="0">
              <a:lnSpc>
                <a:spcPts val="2453"/>
              </a:lnSpc>
              <a:spcBef>
                <a:spcPts val="136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conditions.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6757445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 VI:</a:t>
            </a:r>
            <a:r>
              <a:rPr sz="3600" b="1" spc="-140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0000CC"/>
                </a:solidFill>
                <a:latin typeface="DSSLEG+Arial-BoldMT"/>
                <a:cs typeface="DSSLEG+Arial-BoldMT"/>
              </a:rPr>
              <a:t>Abducent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3439" y="2196443"/>
            <a:ext cx="1881581" cy="1246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Component:</a:t>
            </a:r>
          </a:p>
          <a:p>
            <a:pPr marL="0" marR="0">
              <a:lnSpc>
                <a:spcPts val="2238"/>
              </a:lnSpc>
              <a:spcBef>
                <a:spcPts val="239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11675" y="2196443"/>
            <a:ext cx="1031561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Motor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11675" y="2777976"/>
            <a:ext cx="2474031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Eyeball</a:t>
            </a:r>
            <a:r>
              <a:rPr sz="2000" spc="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movement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3439" y="3614122"/>
            <a:ext cx="1457586" cy="665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Nucleus: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11675" y="3614122"/>
            <a:ext cx="3346163" cy="665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Abducent</a:t>
            </a:r>
            <a:r>
              <a:rPr sz="2000" spc="-3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nucleus</a:t>
            </a:r>
            <a:r>
              <a:rPr sz="2000" spc="-2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in pons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3439" y="4643606"/>
            <a:ext cx="3312894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Structure(s)</a:t>
            </a:r>
            <a:r>
              <a:rPr sz="2000" b="1" spc="-44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Innervated: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11675" y="4643606"/>
            <a:ext cx="3792060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Lateral</a:t>
            </a:r>
            <a:r>
              <a:rPr sz="2000" spc="-3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Rectus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Muscle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000" spc="-1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Eye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77007" y="2837882"/>
            <a:ext cx="4741833" cy="1328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Nervous</a:t>
            </a:r>
            <a:r>
              <a:rPr sz="4000" b="1" spc="23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40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System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5990064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 VII:</a:t>
            </a:r>
            <a:r>
              <a:rPr sz="3600" b="1" spc="11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0000CC"/>
                </a:solidFill>
                <a:latin typeface="DSSLEG+Arial-BoldMT"/>
                <a:cs typeface="DSSLEG+Arial-BoldMT"/>
              </a:rPr>
              <a:t>Facial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4224" y="1281662"/>
            <a:ext cx="2231529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Component</a:t>
            </a:r>
            <a:r>
              <a:rPr sz="2000" b="1" spc="-14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#1: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61509" y="1281662"/>
            <a:ext cx="1315044" cy="1061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Sensory</a:t>
            </a:r>
          </a:p>
          <a:p>
            <a:pPr marL="0" marR="0">
              <a:lnSpc>
                <a:spcPts val="2238"/>
              </a:lnSpc>
              <a:spcBef>
                <a:spcPts val="93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Medulla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4224" y="1677902"/>
            <a:ext cx="2500290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Nucleus</a:t>
            </a:r>
            <a:r>
              <a:rPr sz="2000" b="1" spc="-2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location: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4224" y="2157454"/>
            <a:ext cx="1540285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61509" y="2157454"/>
            <a:ext cx="3808451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(1)</a:t>
            </a:r>
            <a:r>
              <a:rPr sz="2000" spc="-6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spc="-40" dirty="0">
                <a:solidFill>
                  <a:srgbClr val="000000"/>
                </a:solidFill>
                <a:latin typeface="UHBLLE+ArialMT"/>
                <a:cs typeface="UHBLLE+ArialMT"/>
              </a:rPr>
              <a:t>Taste</a:t>
            </a:r>
            <a:r>
              <a:rPr sz="2000" spc="1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&amp; (2)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Proprioception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4224" y="2858218"/>
            <a:ext cx="3309243" cy="665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Structure(s)</a:t>
            </a:r>
            <a:r>
              <a:rPr sz="2000" b="1" spc="-49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Innervated: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61509" y="2858218"/>
            <a:ext cx="3999341" cy="970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(1)</a:t>
            </a:r>
            <a:r>
              <a:rPr sz="2000" spc="-13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Anterior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2/3</a:t>
            </a:r>
            <a:r>
              <a:rPr sz="2000" spc="-1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000" spc="-5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spc="-34" dirty="0">
                <a:solidFill>
                  <a:srgbClr val="000000"/>
                </a:solidFill>
                <a:latin typeface="UHBLLE+ArialMT"/>
                <a:cs typeface="UHBLLE+ArialMT"/>
              </a:rPr>
              <a:t>Tongue</a:t>
            </a:r>
            <a:r>
              <a:rPr sz="2000" spc="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&amp; (2)</a:t>
            </a:r>
          </a:p>
          <a:p>
            <a:pPr marL="0" marR="0">
              <a:lnSpc>
                <a:spcPts val="2238"/>
              </a:lnSpc>
              <a:spcBef>
                <a:spcPts val="16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Face</a:t>
            </a:r>
            <a:r>
              <a:rPr sz="2000" spc="-1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Scalp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84224" y="3949297"/>
            <a:ext cx="2231529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Component</a:t>
            </a:r>
            <a:r>
              <a:rPr sz="2000" b="1" spc="-14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#2: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61509" y="3949297"/>
            <a:ext cx="1031561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Motor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4224" y="4482697"/>
            <a:ext cx="2500290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Nucleus</a:t>
            </a:r>
            <a:r>
              <a:rPr sz="2000" b="1" spc="-2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location: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961509" y="4482697"/>
            <a:ext cx="3799040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Facial motor</a:t>
            </a:r>
            <a:r>
              <a:rPr sz="2000" spc="-3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Nucleus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in Pons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84224" y="5244697"/>
            <a:ext cx="1540285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61509" y="5244697"/>
            <a:ext cx="2652440" cy="114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Facial Expressions</a:t>
            </a:r>
          </a:p>
          <a:p>
            <a:pPr marL="0" marR="0">
              <a:lnSpc>
                <a:spcPts val="2241"/>
              </a:lnSpc>
              <a:spcBef>
                <a:spcPts val="15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Muscles</a:t>
            </a:r>
            <a:r>
              <a:rPr sz="2000" spc="-3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000" spc="-1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Face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84224" y="5722373"/>
            <a:ext cx="3309243" cy="665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Structure(s)</a:t>
            </a:r>
            <a:r>
              <a:rPr sz="2000" b="1" spc="-49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Innervated: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5990064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 VII:</a:t>
            </a:r>
            <a:r>
              <a:rPr sz="3600" b="1" spc="11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0000CC"/>
                </a:solidFill>
                <a:latin typeface="DSSLEG+Arial-BoldMT"/>
                <a:cs typeface="DSSLEG+Arial-BoldMT"/>
              </a:rPr>
              <a:t>Facial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4224" y="1815062"/>
            <a:ext cx="2231529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Component</a:t>
            </a:r>
            <a:r>
              <a:rPr sz="2000" b="1" spc="-14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#3: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71973" y="1815062"/>
            <a:ext cx="227651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Parasympathetic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4224" y="2301599"/>
            <a:ext cx="2500290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Nucleus</a:t>
            </a:r>
            <a:r>
              <a:rPr sz="2000" b="1" spc="-2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location: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71973" y="2301599"/>
            <a:ext cx="3814011" cy="970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Superior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salivatory</a:t>
            </a:r>
            <a:r>
              <a:rPr sz="2000" spc="-1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nucleus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in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medulla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4224" y="3236446"/>
            <a:ext cx="1540285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71973" y="3236446"/>
            <a:ext cx="3430888" cy="970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Salivation and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Lacrimation</a:t>
            </a:r>
          </a:p>
          <a:p>
            <a:pPr marL="0" marR="0">
              <a:lnSpc>
                <a:spcPts val="2238"/>
              </a:lnSpc>
              <a:spcBef>
                <a:spcPts val="16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(drooling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tears)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4224" y="4096871"/>
            <a:ext cx="3308797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Structure(s)</a:t>
            </a:r>
            <a:r>
              <a:rPr sz="2000" b="1" spc="-46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Innervated: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71973" y="4096871"/>
            <a:ext cx="4252159" cy="970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Salivary and</a:t>
            </a:r>
            <a:r>
              <a:rPr sz="2000" spc="-1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Lacrimal</a:t>
            </a:r>
            <a:r>
              <a:rPr sz="2000" spc="-2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Glands</a:t>
            </a:r>
            <a:r>
              <a:rPr sz="2000" spc="-1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via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Submandibular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71973" y="4706471"/>
            <a:ext cx="3118886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Pterygopalatine</a:t>
            </a:r>
            <a:r>
              <a:rPr sz="2000" spc="-2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Ganglia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5990064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 VII:</a:t>
            </a:r>
            <a:r>
              <a:rPr sz="3600" b="1" spc="11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0000CC"/>
                </a:solidFill>
                <a:latin typeface="DSSLEG+Arial-BoldMT"/>
                <a:cs typeface="DSSLEG+Arial-BoldMT"/>
              </a:rPr>
              <a:t>Facial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6650" y="1368173"/>
            <a:ext cx="8989430" cy="73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200" spc="421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Exit through</a:t>
            </a:r>
            <a:r>
              <a:rPr sz="2200" b="1" spc="34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the</a:t>
            </a:r>
            <a:r>
              <a:rPr sz="2200" b="1" spc="27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Internal</a:t>
            </a:r>
            <a:r>
              <a:rPr sz="2200" b="1" spc="28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acoustic</a:t>
            </a:r>
            <a:r>
              <a:rPr sz="2200" b="1" spc="23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meatus</a:t>
            </a:r>
            <a:r>
              <a:rPr sz="2200" b="1" spc="15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&amp;</a:t>
            </a:r>
            <a:r>
              <a:rPr sz="2200" b="1" spc="17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stylomastoid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65555" y="1636397"/>
            <a:ext cx="1597371" cy="73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foramen.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6650" y="2032637"/>
            <a:ext cx="8292146" cy="73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FF"/>
                </a:solidFill>
                <a:latin typeface="PKNEBT+ArialMT"/>
                <a:cs typeface="PKNEBT+ArialMT"/>
              </a:rPr>
              <a:t>•</a:t>
            </a:r>
            <a:r>
              <a:rPr sz="2200" spc="421" dirty="0">
                <a:solidFill>
                  <a:srgbClr val="0000FF"/>
                </a:solidFill>
                <a:latin typeface="PKNEBT+ArialMT"/>
                <a:cs typeface="PKNEBT+Arial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Facial</a:t>
            </a:r>
            <a:r>
              <a:rPr sz="2200" b="1" spc="17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muscles</a:t>
            </a:r>
            <a:r>
              <a:rPr sz="2200" b="1" spc="14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(five</a:t>
            </a:r>
            <a:r>
              <a:rPr sz="2200" b="1" spc="1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branches</a:t>
            </a:r>
            <a:r>
              <a:rPr sz="2200" b="1" spc="28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fan</a:t>
            </a:r>
            <a:r>
              <a:rPr sz="2200" b="1" spc="17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out</a:t>
            </a:r>
            <a:r>
              <a:rPr sz="2200" b="1" spc="28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over face</a:t>
            </a:r>
            <a:r>
              <a:rPr sz="2200" b="1" spc="1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from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65555" y="2301115"/>
            <a:ext cx="3449449" cy="73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stylomastoid</a:t>
            </a:r>
            <a:r>
              <a:rPr sz="2200" b="1" spc="62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foramen)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94205" y="2631823"/>
            <a:ext cx="2136191" cy="205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200" spc="419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200" b="1" spc="-21" dirty="0">
                <a:solidFill>
                  <a:srgbClr val="000000"/>
                </a:solidFill>
                <a:latin typeface="DSSLEG+Arial-BoldMT"/>
                <a:cs typeface="DSSLEG+Arial-BoldMT"/>
              </a:rPr>
              <a:t>Temporal</a:t>
            </a:r>
          </a:p>
          <a:p>
            <a:pPr marL="0" marR="0">
              <a:lnSpc>
                <a:spcPts val="2453"/>
              </a:lnSpc>
              <a:spcBef>
                <a:spcPts val="112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200" spc="419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Zygomatic</a:t>
            </a:r>
          </a:p>
          <a:p>
            <a:pPr marL="0" marR="0">
              <a:lnSpc>
                <a:spcPts val="2453"/>
              </a:lnSpc>
              <a:spcBef>
                <a:spcPts val="112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200" spc="419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Buccal</a:t>
            </a:r>
          </a:p>
          <a:p>
            <a:pPr marL="0" marR="0">
              <a:lnSpc>
                <a:spcPts val="2453"/>
              </a:lnSpc>
              <a:spcBef>
                <a:spcPts val="10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200" spc="419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Mandibular</a:t>
            </a:r>
          </a:p>
          <a:p>
            <a:pPr marL="0" marR="0">
              <a:lnSpc>
                <a:spcPts val="2453"/>
              </a:lnSpc>
              <a:spcBef>
                <a:spcPts val="115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200" spc="419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Cervical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6650" y="4354324"/>
            <a:ext cx="4431169" cy="73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FF"/>
                </a:solidFill>
                <a:latin typeface="PKNEBT+ArialMT"/>
                <a:cs typeface="PKNEBT+ArialMT"/>
              </a:rPr>
              <a:t>•</a:t>
            </a:r>
            <a:r>
              <a:rPr sz="2200" spc="421" dirty="0">
                <a:solidFill>
                  <a:srgbClr val="0000FF"/>
                </a:solidFill>
                <a:latin typeface="PKNEBT+ArialMT"/>
                <a:cs typeface="PKNEBT+Arial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BOJRGF+Arial-BoldMT"/>
                <a:cs typeface="BOJRGF+Arial-BoldMT"/>
              </a:rPr>
              <a:t>“chorda</a:t>
            </a:r>
            <a:r>
              <a:rPr sz="2200" b="1" spc="12" dirty="0">
                <a:solidFill>
                  <a:srgbClr val="0000FF"/>
                </a:solidFill>
                <a:latin typeface="BOJRGF+Arial-BoldMT"/>
                <a:cs typeface="BOJRGF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BOJRGF+Arial-BoldMT"/>
                <a:cs typeface="BOJRGF+Arial-BoldMT"/>
              </a:rPr>
              <a:t>tympani”</a:t>
            </a:r>
            <a:r>
              <a:rPr sz="2200" b="1" spc="61" dirty="0">
                <a:solidFill>
                  <a:srgbClr val="0000FF"/>
                </a:solidFill>
                <a:latin typeface="BOJRGF+Arial-BoldMT"/>
                <a:cs typeface="BOJRGF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( join</a:t>
            </a:r>
            <a:r>
              <a:rPr sz="2200" b="1" spc="14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V</a:t>
            </a:r>
            <a:r>
              <a:rPr sz="2200" b="1" spc="617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41520" y="4507062"/>
            <a:ext cx="379629" cy="483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5"/>
              </a:lnSpc>
              <a:spcBef>
                <a:spcPts val="0"/>
              </a:spcBef>
              <a:spcAft>
                <a:spcPts val="0"/>
              </a:spcAft>
            </a:pPr>
            <a:r>
              <a:rPr sz="145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94205" y="4686556"/>
            <a:ext cx="4849638" cy="73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200" spc="419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200" b="1" spc="-34" dirty="0">
                <a:solidFill>
                  <a:srgbClr val="000000"/>
                </a:solidFill>
                <a:latin typeface="DSSLEG+Arial-BoldMT"/>
                <a:cs typeface="DSSLEG+Arial-BoldMT"/>
              </a:rPr>
              <a:t>Taste</a:t>
            </a:r>
            <a:r>
              <a:rPr sz="2200" b="1" spc="56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to</a:t>
            </a:r>
            <a:r>
              <a:rPr sz="2200" b="1" spc="14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anterior 2/3 of</a:t>
            </a:r>
            <a:r>
              <a:rPr sz="2200" b="1" spc="1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tongue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94205" y="5018788"/>
            <a:ext cx="6785219" cy="73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200" spc="419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200" b="1" spc="-10" dirty="0">
                <a:solidFill>
                  <a:srgbClr val="000000"/>
                </a:solidFill>
                <a:latin typeface="DSSLEG+Arial-BoldMT"/>
                <a:cs typeface="DSSLEG+Arial-BoldMT"/>
              </a:rPr>
              <a:t>Submandibular,</a:t>
            </a:r>
            <a:r>
              <a:rPr sz="2200" b="1" spc="33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sublingual</a:t>
            </a:r>
            <a:r>
              <a:rPr sz="2200" b="1" spc="38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salivary glands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36650" y="5413758"/>
            <a:ext cx="2851762" cy="73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FF"/>
                </a:solidFill>
                <a:latin typeface="PKNEBT+ArialMT"/>
                <a:cs typeface="PKNEBT+ArialMT"/>
              </a:rPr>
              <a:t>•</a:t>
            </a:r>
            <a:r>
              <a:rPr sz="2200" spc="421" dirty="0">
                <a:solidFill>
                  <a:srgbClr val="0000FF"/>
                </a:solidFill>
                <a:latin typeface="PKNEBT+ArialMT"/>
                <a:cs typeface="PKNEBT+Arial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Lacrimal glands.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8876946" cy="1157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 VIII: </a:t>
            </a:r>
            <a:r>
              <a:rPr sz="3200" b="1" spc="-10" dirty="0">
                <a:solidFill>
                  <a:srgbClr val="0000CC"/>
                </a:solidFill>
                <a:latin typeface="DSSLEG+Arial-BoldMT"/>
                <a:cs typeface="DSSLEG+Arial-BoldMT"/>
              </a:rPr>
              <a:t>Vestibulo-Choclear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90986"/>
            <a:ext cx="1881849" cy="1062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Component:</a:t>
            </a:r>
          </a:p>
          <a:p>
            <a:pPr marL="0" marR="0">
              <a:lnSpc>
                <a:spcPts val="2238"/>
              </a:lnSpc>
              <a:spcBef>
                <a:spcPts val="934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02175" y="1890986"/>
            <a:ext cx="1315769" cy="665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Sensory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02175" y="2287883"/>
            <a:ext cx="2695533" cy="1427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(1)</a:t>
            </a:r>
            <a:r>
              <a:rPr sz="2000" spc="119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Balance</a:t>
            </a:r>
          </a:p>
          <a:p>
            <a:pPr marL="0" marR="0">
              <a:lnSpc>
                <a:spcPts val="2238"/>
              </a:lnSpc>
              <a:spcBef>
                <a:spcPts val="69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(2)</a:t>
            </a:r>
            <a:r>
              <a:rPr sz="2000" spc="119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Hearing</a:t>
            </a:r>
          </a:p>
          <a:p>
            <a:pPr marL="0" marR="0">
              <a:lnSpc>
                <a:spcPts val="2238"/>
              </a:lnSpc>
              <a:spcBef>
                <a:spcPts val="88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In</a:t>
            </a:r>
            <a:r>
              <a:rPr sz="2000" spc="-1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Pons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Medulla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3049883"/>
            <a:ext cx="1457061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Nucleus: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39" y="3619859"/>
            <a:ext cx="3312894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Structure(s)</a:t>
            </a:r>
            <a:r>
              <a:rPr sz="2000" b="1" spc="-44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Innervated: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02175" y="3619859"/>
            <a:ext cx="3265194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Vestibular</a:t>
            </a:r>
            <a:r>
              <a:rPr sz="2000" spc="-12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Apparatus</a:t>
            </a:r>
            <a:r>
              <a:rPr sz="2000" spc="-3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02175" y="3924383"/>
            <a:ext cx="1653027" cy="665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internal</a:t>
            </a:r>
            <a:r>
              <a:rPr sz="2000" spc="-1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ear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02175" y="4290673"/>
            <a:ext cx="3926407" cy="1274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Cochlea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000" spc="-1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internal</a:t>
            </a:r>
            <a:r>
              <a:rPr sz="2000" spc="-1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ear </a:t>
            </a:r>
            <a:r>
              <a:rPr sz="2000" dirty="0">
                <a:solidFill>
                  <a:srgbClr val="000000"/>
                </a:solidFill>
                <a:latin typeface="BPGMKK+Wingdings-Regular"/>
                <a:cs typeface="BPGMKK+Wingdings-Regular"/>
              </a:rPr>
              <a:t>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auditory</a:t>
            </a:r>
            <a:r>
              <a:rPr sz="2000" spc="-1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cortex</a:t>
            </a:r>
            <a:r>
              <a:rPr sz="2000" spc="-3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in the temporal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lobes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8876946" cy="1157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 VIII: </a:t>
            </a:r>
            <a:r>
              <a:rPr sz="3200" b="1" spc="-10" dirty="0">
                <a:solidFill>
                  <a:srgbClr val="0000CC"/>
                </a:solidFill>
                <a:latin typeface="DSSLEG+Arial-BoldMT"/>
                <a:cs typeface="DSSLEG+Arial-BoldMT"/>
              </a:rPr>
              <a:t>Vestibulo-Choclear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8427595" cy="1157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 IX: </a:t>
            </a:r>
            <a:r>
              <a:rPr sz="3200" b="1" dirty="0">
                <a:solidFill>
                  <a:srgbClr val="0000CC"/>
                </a:solidFill>
                <a:latin typeface="DSSLEG+Arial-BoldMT"/>
                <a:cs typeface="DSSLEG+Arial-BoldMT"/>
              </a:rPr>
              <a:t>Glossopharyngeal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5372" y="2272643"/>
            <a:ext cx="2231529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Component</a:t>
            </a:r>
            <a:r>
              <a:rPr sz="2000" b="1" spc="-14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#1: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26457" y="2272643"/>
            <a:ext cx="1315044" cy="113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Sensory</a:t>
            </a:r>
          </a:p>
          <a:p>
            <a:pPr marL="0" marR="0">
              <a:lnSpc>
                <a:spcPts val="2238"/>
              </a:lnSpc>
              <a:spcBef>
                <a:spcPts val="146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medulla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5372" y="2742670"/>
            <a:ext cx="2500290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Nucleus</a:t>
            </a:r>
            <a:r>
              <a:rPr sz="2000" b="1" spc="-2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location: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5372" y="3312646"/>
            <a:ext cx="1540285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26457" y="3312646"/>
            <a:ext cx="4144745" cy="127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(1)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taste;</a:t>
            </a:r>
            <a:r>
              <a:rPr sz="2000" spc="-3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(2)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proprioception</a:t>
            </a:r>
            <a:r>
              <a:rPr sz="2000" spc="-3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for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swallowing</a:t>
            </a:r>
            <a:r>
              <a:rPr sz="2000" spc="-1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&amp; (3)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blood pressure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receptors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5372" y="4507694"/>
            <a:ext cx="3309243" cy="665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Structure(s)</a:t>
            </a:r>
            <a:r>
              <a:rPr sz="2000" b="1" spc="-49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Innervated: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26457" y="4507694"/>
            <a:ext cx="4280308" cy="1275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(1)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posterior</a:t>
            </a:r>
            <a:r>
              <a:rPr sz="2000" spc="-3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two</a:t>
            </a:r>
            <a:r>
              <a:rPr sz="2000" spc="-1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thirds</a:t>
            </a:r>
            <a:r>
              <a:rPr sz="2000" spc="-1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tongue;</a:t>
            </a:r>
          </a:p>
          <a:p>
            <a:pPr marL="0" marR="0">
              <a:lnSpc>
                <a:spcPts val="2238"/>
              </a:lnSpc>
              <a:spcBef>
                <a:spcPts val="16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(2)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throat</a:t>
            </a:r>
            <a:r>
              <a:rPr sz="2000" spc="-2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muscles</a:t>
            </a:r>
            <a:r>
              <a:rPr sz="2000" spc="-3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&amp; (3)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carotid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sinuses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8427595" cy="1157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 IX: </a:t>
            </a:r>
            <a:r>
              <a:rPr sz="3200" b="1" dirty="0">
                <a:solidFill>
                  <a:srgbClr val="0000CC"/>
                </a:solidFill>
                <a:latin typeface="DSSLEG+Arial-BoldMT"/>
                <a:cs typeface="DSSLEG+Arial-BoldMT"/>
              </a:rPr>
              <a:t>Glossopharyngeal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1656" y="1332970"/>
            <a:ext cx="2500290" cy="1457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Component</a:t>
            </a:r>
            <a:r>
              <a:rPr sz="2000" b="1" spc="-14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#2:</a:t>
            </a:r>
          </a:p>
          <a:p>
            <a:pPr marL="0" marR="0">
              <a:lnSpc>
                <a:spcPts val="2238"/>
              </a:lnSpc>
              <a:spcBef>
                <a:spcPts val="931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Nucleus</a:t>
            </a:r>
            <a:r>
              <a:rPr sz="2000" b="1" spc="-2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location:</a:t>
            </a:r>
          </a:p>
          <a:p>
            <a:pPr marL="0" marR="0">
              <a:lnSpc>
                <a:spcPts val="2238"/>
              </a:lnSpc>
              <a:spcBef>
                <a:spcPts val="881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06390" y="1332970"/>
            <a:ext cx="1031561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Motor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06390" y="1729210"/>
            <a:ext cx="1272275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medulla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06390" y="2125450"/>
            <a:ext cx="4364797" cy="970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(1)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swallowing</a:t>
            </a:r>
            <a:r>
              <a:rPr sz="2000" spc="-1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gag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reflexes</a:t>
            </a:r>
            <a:r>
              <a:rPr sz="2000" spc="-2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&amp;</a:t>
            </a:r>
          </a:p>
          <a:p>
            <a:pPr marL="0" marR="0">
              <a:lnSpc>
                <a:spcPts val="2241"/>
              </a:lnSpc>
              <a:spcBef>
                <a:spcPts val="15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(2)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tear</a:t>
            </a:r>
            <a:r>
              <a:rPr sz="2000" spc="-2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production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1656" y="3192504"/>
            <a:ext cx="3308797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Structure(s)</a:t>
            </a:r>
            <a:r>
              <a:rPr sz="2000" b="1" spc="-46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Innervated: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06390" y="3192504"/>
            <a:ext cx="4424557" cy="970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(1)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throat</a:t>
            </a:r>
            <a:r>
              <a:rPr sz="2000" spc="-2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muscles</a:t>
            </a:r>
            <a:r>
              <a:rPr sz="2000" spc="-3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(2)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lacrimal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glands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1656" y="4333091"/>
            <a:ext cx="2231529" cy="1148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Component</a:t>
            </a:r>
            <a:r>
              <a:rPr sz="2000" b="1" spc="-14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#3:</a:t>
            </a:r>
          </a:p>
          <a:p>
            <a:pPr marL="0" marR="0">
              <a:lnSpc>
                <a:spcPts val="2238"/>
              </a:lnSpc>
              <a:spcBef>
                <a:spcPts val="1562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50840" y="4333091"/>
            <a:ext cx="2291630" cy="1148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Parasympathetic</a:t>
            </a:r>
          </a:p>
          <a:p>
            <a:pPr marL="0" marR="0">
              <a:lnSpc>
                <a:spcPts val="2238"/>
              </a:lnSpc>
              <a:spcBef>
                <a:spcPts val="156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saliva production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1656" y="5617798"/>
            <a:ext cx="3308797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Structure(s)</a:t>
            </a:r>
            <a:r>
              <a:rPr sz="2000" b="1" spc="-46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Innervated: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50840" y="5617798"/>
            <a:ext cx="1976764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parotid</a:t>
            </a:r>
            <a:r>
              <a:rPr sz="2000" spc="-3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glands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8427595" cy="1157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</a:t>
            </a:r>
            <a:r>
              <a:rPr sz="3600" b="1" spc="-15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IX: </a:t>
            </a:r>
            <a:r>
              <a:rPr sz="3200" b="1" dirty="0">
                <a:solidFill>
                  <a:srgbClr val="0000CC"/>
                </a:solidFill>
                <a:latin typeface="DSSLEG+Arial-BoldMT"/>
                <a:cs typeface="DSSLEG+Arial-BoldMT"/>
              </a:rPr>
              <a:t>Glossopharyngeal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77133" y="770171"/>
            <a:ext cx="3418634" cy="79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MAJOR FUNCTIONS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2980" y="1529377"/>
            <a:ext cx="1947713" cy="79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7" dirty="0">
                <a:solidFill>
                  <a:srgbClr val="CC3300"/>
                </a:solidFill>
                <a:latin typeface="DSSLEG+Arial-BoldMT"/>
                <a:cs typeface="DSSLEG+Arial-BoldMT"/>
              </a:rPr>
              <a:t>SENSORY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3523" y="3857119"/>
            <a:ext cx="2552599" cy="1489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9346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Carotid</a:t>
            </a:r>
            <a:r>
              <a:rPr sz="2200" b="1" spc="28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body</a:t>
            </a:r>
          </a:p>
          <a:p>
            <a:pPr marL="0" marR="0">
              <a:lnSpc>
                <a:spcPts val="2453"/>
              </a:lnSpc>
              <a:spcBef>
                <a:spcPts val="3472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Carotid</a:t>
            </a:r>
            <a:r>
              <a:rPr sz="2200" b="1" spc="28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Sinus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92265" y="5246856"/>
            <a:ext cx="2894226" cy="1092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Sensory</a:t>
            </a:r>
            <a:r>
              <a:rPr sz="2000" b="1" spc="-18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branches</a:t>
            </a:r>
            <a:r>
              <a:rPr sz="2000" b="1" spc="-12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to</a:t>
            </a:r>
          </a:p>
          <a:p>
            <a:pPr marL="28955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Posterior</a:t>
            </a:r>
            <a:r>
              <a:rPr sz="2000" b="1" spc="-28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1/3</a:t>
            </a:r>
            <a:r>
              <a:rPr sz="2000" b="1" spc="-15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tongue</a:t>
            </a:r>
          </a:p>
          <a:p>
            <a:pPr marL="50292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and pharynx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70330" y="5929383"/>
            <a:ext cx="1934695" cy="930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Pharynx</a:t>
            </a:r>
          </a:p>
        </p:txBody>
      </p:sp>
      <p:sp>
        <p:nvSpPr>
          <p:cNvPr id="9" name="Rectangle 8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8427595" cy="1157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</a:t>
            </a:r>
            <a:r>
              <a:rPr sz="3600" b="1" spc="-15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IX: </a:t>
            </a:r>
            <a:r>
              <a:rPr sz="3200" b="1" dirty="0">
                <a:solidFill>
                  <a:srgbClr val="0000CC"/>
                </a:solidFill>
                <a:latin typeface="DSSLEG+Arial-BoldMT"/>
                <a:cs typeface="DSSLEG+Arial-BoldMT"/>
              </a:rPr>
              <a:t>Glossopharyngeal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77133" y="879264"/>
            <a:ext cx="3418634" cy="79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MAJOR FUNCTIONS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5807" y="3391472"/>
            <a:ext cx="1930562" cy="1256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ED181E"/>
                </a:solidFill>
                <a:latin typeface="DSSLEG+Arial-BoldMT"/>
                <a:cs typeface="DSSLEG+Arial-BoldMT"/>
              </a:rPr>
              <a:t>Remember</a:t>
            </a:r>
            <a:r>
              <a:rPr sz="1800" b="1" spc="18" dirty="0">
                <a:solidFill>
                  <a:srgbClr val="ED181E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ED181E"/>
                </a:solidFill>
                <a:latin typeface="DSSLEG+Arial-BoldMT"/>
                <a:cs typeface="DSSLEG+Arial-BoldMT"/>
              </a:rPr>
              <a:t>the</a:t>
            </a:r>
          </a:p>
          <a:p>
            <a:pPr marL="0" marR="0">
              <a:lnSpc>
                <a:spcPts val="2010"/>
              </a:lnSpc>
              <a:spcBef>
                <a:spcPts val="581"/>
              </a:spcBef>
              <a:spcAft>
                <a:spcPts val="0"/>
              </a:spcAft>
            </a:pPr>
            <a:r>
              <a:rPr sz="1800" b="1" dirty="0">
                <a:solidFill>
                  <a:srgbClr val="ED181E"/>
                </a:solidFill>
                <a:latin typeface="DSSLEG+Arial-BoldMT"/>
                <a:cs typeface="DSSLEG+Arial-BoldMT"/>
              </a:rPr>
              <a:t>supply</a:t>
            </a:r>
            <a:r>
              <a:rPr sz="1800" b="1" spc="-14" dirty="0">
                <a:solidFill>
                  <a:srgbClr val="ED181E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ED181E"/>
                </a:solidFill>
                <a:latin typeface="DSSLEG+Arial-BoldMT"/>
                <a:cs typeface="DSSLEG+Arial-BoldMT"/>
              </a:rPr>
              <a:t>of</a:t>
            </a:r>
            <a:r>
              <a:rPr sz="1800" b="1" spc="-12" dirty="0">
                <a:solidFill>
                  <a:srgbClr val="ED181E"/>
                </a:solidFill>
                <a:latin typeface="DSSLEG+Arial-BoldMT"/>
                <a:cs typeface="DSSLEG+Arial-BoldMT"/>
              </a:rPr>
              <a:t> </a:t>
            </a:r>
            <a:r>
              <a:rPr sz="1800" b="1" dirty="0">
                <a:solidFill>
                  <a:srgbClr val="ED181E"/>
                </a:solidFill>
                <a:latin typeface="DSSLEG+Arial-BoldMT"/>
                <a:cs typeface="DSSLEG+Arial-BoldMT"/>
              </a:rPr>
              <a:t>the</a:t>
            </a:r>
          </a:p>
          <a:p>
            <a:pPr marL="0" marR="0">
              <a:lnSpc>
                <a:spcPts val="2010"/>
              </a:lnSpc>
              <a:spcBef>
                <a:spcPts val="581"/>
              </a:spcBef>
              <a:spcAft>
                <a:spcPts val="0"/>
              </a:spcAft>
            </a:pPr>
            <a:r>
              <a:rPr sz="1800" b="1" dirty="0">
                <a:solidFill>
                  <a:srgbClr val="ED181E"/>
                </a:solidFill>
                <a:latin typeface="DSSLEG+Arial-BoldMT"/>
                <a:cs typeface="DSSLEG+Arial-BoldMT"/>
              </a:rPr>
              <a:t>anterior </a:t>
            </a:r>
            <a:r>
              <a:rPr sz="1800" b="1" spc="11" dirty="0">
                <a:solidFill>
                  <a:srgbClr val="ED181E"/>
                </a:solidFill>
                <a:latin typeface="DSSLEG+Arial-BoldMT"/>
                <a:cs typeface="DSSLEG+Arial-BoldMT"/>
              </a:rPr>
              <a:t>two-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98258" y="4326700"/>
            <a:ext cx="1194234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General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5807" y="4379024"/>
            <a:ext cx="1397852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ED181E"/>
                </a:solidFill>
                <a:latin typeface="DSSLEG+Arial-BoldMT"/>
                <a:cs typeface="DSSLEG+Arial-BoldMT"/>
              </a:rPr>
              <a:t>thirds???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98258" y="4710748"/>
            <a:ext cx="1637104" cy="982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sensations</a:t>
            </a:r>
          </a:p>
          <a:p>
            <a:pPr marL="0" marR="0">
              <a:lnSpc>
                <a:spcPts val="2010"/>
              </a:lnSpc>
              <a:spcBef>
                <a:spcPts val="1013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and taste-IX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5807" y="5037773"/>
            <a:ext cx="1194234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General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5807" y="5366957"/>
            <a:ext cx="1849600" cy="927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sensations-V</a:t>
            </a:r>
            <a:r>
              <a:rPr sz="1800" b="1" baseline="-24655" dirty="0">
                <a:solidFill>
                  <a:srgbClr val="000000"/>
                </a:solidFill>
                <a:latin typeface="DSSLEG+Arial-BoldMT"/>
                <a:cs typeface="DSSLEG+Arial-BoldMT"/>
              </a:rPr>
              <a:t>3</a:t>
            </a:r>
          </a:p>
          <a:p>
            <a:pPr marL="0" marR="0">
              <a:lnSpc>
                <a:spcPts val="2010"/>
              </a:lnSpc>
              <a:spcBef>
                <a:spcPts val="580"/>
              </a:spcBef>
              <a:spcAft>
                <a:spcPts val="0"/>
              </a:spcAft>
            </a:pPr>
            <a:r>
              <a:rPr sz="1800" b="1" spc="-18" dirty="0">
                <a:solidFill>
                  <a:srgbClr val="000000"/>
                </a:solidFill>
                <a:latin typeface="DSSLEG+Arial-BoldMT"/>
                <a:cs typeface="DSSLEG+Arial-BoldMT"/>
              </a:rPr>
              <a:t>Taste-VII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8427595" cy="1157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</a:t>
            </a:r>
            <a:r>
              <a:rPr sz="3600" b="1" spc="-15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IX: </a:t>
            </a:r>
            <a:r>
              <a:rPr sz="3200" b="1" dirty="0">
                <a:solidFill>
                  <a:srgbClr val="0000CC"/>
                </a:solidFill>
                <a:latin typeface="DSSLEG+Arial-BoldMT"/>
                <a:cs typeface="DSSLEG+Arial-BoldMT"/>
              </a:rPr>
              <a:t>Glossopharyngeal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77133" y="770171"/>
            <a:ext cx="3418634" cy="79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MAJOR FUNCTIONS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7402" y="3367764"/>
            <a:ext cx="2445770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Stylopharyngeus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09385" y="5074390"/>
            <a:ext cx="3299855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FF"/>
                </a:solidFill>
                <a:latin typeface="PKNEBT+ArialMT"/>
                <a:cs typeface="PKNEBT+ArialMT"/>
              </a:rPr>
              <a:t>•</a:t>
            </a:r>
            <a:r>
              <a:rPr sz="2000" spc="1443" dirty="0">
                <a:solidFill>
                  <a:srgbClr val="0000FF"/>
                </a:solidFill>
                <a:latin typeface="PKNEBT+ArialMT"/>
                <a:cs typeface="PKNEBT+Arial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Supplies one</a:t>
            </a:r>
            <a:r>
              <a:rPr sz="2000" b="1" spc="-15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muscle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52285" y="5379139"/>
            <a:ext cx="2652522" cy="970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of</a:t>
            </a:r>
            <a:r>
              <a:rPr sz="2000" b="1" spc="-11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the</a:t>
            </a:r>
            <a:r>
              <a:rPr sz="2000" b="1" spc="-1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pharynx,</a:t>
            </a:r>
            <a:r>
              <a:rPr sz="2000" b="1" spc="18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the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Stylopharyngeus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09385" y="6344136"/>
            <a:ext cx="341391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FF"/>
                </a:solidFill>
                <a:latin typeface="PKNEBT+ArialMT"/>
                <a:cs typeface="PKNEBT+ArialMT"/>
              </a:rPr>
              <a:t>•</a:t>
            </a:r>
            <a:r>
              <a:rPr sz="2000" spc="1443" dirty="0">
                <a:solidFill>
                  <a:srgbClr val="0000FF"/>
                </a:solidFill>
                <a:latin typeface="PKNEBT+ArialMT"/>
                <a:cs typeface="PKNEBT+Arial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Assists</a:t>
            </a:r>
            <a:r>
              <a:rPr sz="2000" b="1" spc="-23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in</a:t>
            </a:r>
            <a:r>
              <a:rPr sz="2000" b="1" spc="-18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swallowing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2434" y="90806"/>
            <a:ext cx="4267120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5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Nervous</a:t>
            </a:r>
            <a:r>
              <a:rPr sz="3600" b="1" spc="-23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System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8342" y="1105451"/>
            <a:ext cx="3472632" cy="1163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Nervous</a:t>
            </a:r>
            <a:r>
              <a:rPr sz="2400" spc="1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system has 2</a:t>
            </a:r>
          </a:p>
          <a:p>
            <a:pPr marL="0" marR="0">
              <a:lnSpc>
                <a:spcPts val="2683"/>
              </a:lnSpc>
              <a:spcBef>
                <a:spcPts val="19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components: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8342" y="2202985"/>
            <a:ext cx="4662879" cy="1163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FF"/>
                </a:solidFill>
                <a:latin typeface="UHBLLE+ArialMT"/>
                <a:cs typeface="UHBLLE+ArialMT"/>
              </a:rPr>
              <a:t>1.Central</a:t>
            </a:r>
            <a:r>
              <a:rPr sz="2400" spc="10" dirty="0">
                <a:solidFill>
                  <a:srgbClr val="0000FF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FF"/>
                </a:solidFill>
                <a:latin typeface="UHBLLE+ArialMT"/>
                <a:cs typeface="UHBLLE+ArialMT"/>
              </a:rPr>
              <a:t>nervous system:</a:t>
            </a:r>
          </a:p>
          <a:p>
            <a:pPr marL="914374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- Brain</a:t>
            </a:r>
            <a:r>
              <a:rPr sz="2400" spc="1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and spinal</a:t>
            </a:r>
            <a:r>
              <a:rPr sz="2400" spc="3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cord.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8342" y="3300646"/>
            <a:ext cx="4542680" cy="1529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FF"/>
                </a:solidFill>
                <a:latin typeface="UHBLLE+ArialMT"/>
                <a:cs typeface="UHBLLE+ArialMT"/>
              </a:rPr>
              <a:t>2.Peripheral</a:t>
            </a:r>
            <a:r>
              <a:rPr sz="2400" spc="23" dirty="0">
                <a:solidFill>
                  <a:srgbClr val="0000FF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FF"/>
                </a:solidFill>
                <a:latin typeface="UHBLLE+ArialMT"/>
                <a:cs typeface="UHBLLE+ArialMT"/>
              </a:rPr>
              <a:t>nervous</a:t>
            </a:r>
            <a:r>
              <a:rPr sz="2400" spc="10" dirty="0">
                <a:solidFill>
                  <a:srgbClr val="0000FF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FF"/>
                </a:solidFill>
                <a:latin typeface="UHBLLE+ArialMT"/>
                <a:cs typeface="UHBLLE+ArialMT"/>
              </a:rPr>
              <a:t>system:</a:t>
            </a:r>
          </a:p>
          <a:p>
            <a:pPr marL="914374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- Nerves</a:t>
            </a:r>
            <a:r>
              <a:rPr sz="2400" spc="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2400" spc="1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ganglia</a:t>
            </a:r>
          </a:p>
          <a:p>
            <a:pPr marL="914374" marR="0">
              <a:lnSpc>
                <a:spcPts val="2681"/>
              </a:lnSpc>
              <a:spcBef>
                <a:spcPts val="14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- Cranial</a:t>
            </a:r>
            <a:r>
              <a:rPr sz="2400" spc="2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nerves.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72717" y="4397926"/>
            <a:ext cx="2576727" cy="79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- Spinal</a:t>
            </a:r>
            <a:r>
              <a:rPr sz="2400" spc="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nerves.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5584581" cy="117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</a:t>
            </a:r>
            <a:r>
              <a:rPr sz="3600" b="1" spc="-15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X: </a:t>
            </a:r>
            <a:r>
              <a:rPr sz="3200" b="1" spc="-34" dirty="0">
                <a:solidFill>
                  <a:srgbClr val="0000CC"/>
                </a:solidFill>
                <a:latin typeface="DSSLEG+Arial-BoldMT"/>
                <a:cs typeface="DSSLEG+Arial-BoldMT"/>
              </a:rPr>
              <a:t>Vagus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6708" y="1602972"/>
            <a:ext cx="2503089" cy="1485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Component</a:t>
            </a:r>
            <a:r>
              <a:rPr sz="2000" b="1" spc="-15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#1:</a:t>
            </a:r>
          </a:p>
          <a:p>
            <a:pPr marL="0" marR="0">
              <a:lnSpc>
                <a:spcPts val="2238"/>
              </a:lnSpc>
              <a:spcBef>
                <a:spcPts val="931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Nucleus</a:t>
            </a:r>
            <a:r>
              <a:rPr sz="2000" b="1" spc="-12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location:</a:t>
            </a:r>
          </a:p>
          <a:p>
            <a:pPr marL="0" marR="0">
              <a:lnSpc>
                <a:spcPts val="2238"/>
              </a:lnSpc>
              <a:spcBef>
                <a:spcPts val="1099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71592" y="1602972"/>
            <a:ext cx="1315044" cy="1061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Sensory</a:t>
            </a:r>
          </a:p>
          <a:p>
            <a:pPr marL="0" marR="0">
              <a:lnSpc>
                <a:spcPts val="2238"/>
              </a:lnSpc>
              <a:spcBef>
                <a:spcPts val="93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medulla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71592" y="2423138"/>
            <a:ext cx="3727336" cy="1274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(1)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chemoreceptors;</a:t>
            </a:r>
            <a:r>
              <a:rPr sz="2000" spc="-5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(2)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pain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receptors;</a:t>
            </a:r>
            <a:r>
              <a:rPr sz="2000" spc="-5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(3)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sensations;</a:t>
            </a:r>
            <a:r>
              <a:rPr sz="2000" spc="-4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(4)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taste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6708" y="3429359"/>
            <a:ext cx="3312894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Structure(s)</a:t>
            </a:r>
            <a:r>
              <a:rPr sz="2000" b="1" spc="-44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Innervated: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71592" y="3429359"/>
            <a:ext cx="4151091" cy="1579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(1)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blood</a:t>
            </a:r>
            <a:r>
              <a:rPr sz="2000" spc="-1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oxygen concentration,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carotid</a:t>
            </a:r>
            <a:r>
              <a:rPr sz="2000" spc="-3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bodies;</a:t>
            </a:r>
            <a:r>
              <a:rPr sz="2000" spc="-2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(2)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respiratory</a:t>
            </a:r>
            <a:r>
              <a:rPr sz="2000" spc="-5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&amp;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digestive</a:t>
            </a:r>
            <a:r>
              <a:rPr sz="2000" spc="-1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tracts;</a:t>
            </a:r>
            <a:r>
              <a:rPr sz="2000" spc="-4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(3)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external</a:t>
            </a:r>
            <a:r>
              <a:rPr sz="2000" spc="-1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spc="-31" dirty="0">
                <a:solidFill>
                  <a:srgbClr val="000000"/>
                </a:solidFill>
                <a:latin typeface="UHBLLE+ArialMT"/>
                <a:cs typeface="UHBLLE+ArialMT"/>
              </a:rPr>
              <a:t>ear,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larynx &amp; pharynx</a:t>
            </a:r>
            <a:r>
              <a:rPr sz="2000" spc="-4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(4)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tongue.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5584581" cy="117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</a:t>
            </a:r>
            <a:r>
              <a:rPr sz="3600" b="1" spc="-15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X: </a:t>
            </a:r>
            <a:r>
              <a:rPr sz="3200" b="1" spc="-34" dirty="0">
                <a:solidFill>
                  <a:srgbClr val="0000CC"/>
                </a:solidFill>
                <a:latin typeface="DSSLEG+Arial-BoldMT"/>
                <a:cs typeface="DSSLEG+Arial-BoldMT"/>
              </a:rPr>
              <a:t>Vagus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9581" y="1142978"/>
            <a:ext cx="2500290" cy="1457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Component</a:t>
            </a:r>
            <a:r>
              <a:rPr sz="2000" b="1" spc="-14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#2:</a:t>
            </a:r>
          </a:p>
          <a:p>
            <a:pPr marL="0" marR="0">
              <a:lnSpc>
                <a:spcPts val="2238"/>
              </a:lnSpc>
              <a:spcBef>
                <a:spcPts val="931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Nucleus</a:t>
            </a:r>
            <a:r>
              <a:rPr sz="2000" b="1" spc="-2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location:</a:t>
            </a:r>
          </a:p>
          <a:p>
            <a:pPr marL="0" marR="0">
              <a:lnSpc>
                <a:spcPts val="2241"/>
              </a:lnSpc>
              <a:spcBef>
                <a:spcPts val="878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Function(s):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8841" y="1142978"/>
            <a:ext cx="1031561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Motor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8841" y="1539218"/>
            <a:ext cx="1272275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medulla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58841" y="1935182"/>
            <a:ext cx="4373837" cy="1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(1)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heart</a:t>
            </a:r>
            <a:r>
              <a:rPr sz="2000" spc="-2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rate</a:t>
            </a:r>
            <a:r>
              <a:rPr sz="2000" spc="-2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&amp; stroke</a:t>
            </a:r>
            <a:r>
              <a:rPr sz="2000" spc="-4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volume;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(2)</a:t>
            </a:r>
          </a:p>
          <a:p>
            <a:pPr marL="0" marR="0">
              <a:lnSpc>
                <a:spcPts val="2238"/>
              </a:lnSpc>
              <a:spcBef>
                <a:spcPts val="16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peristalsis;</a:t>
            </a:r>
            <a:r>
              <a:rPr sz="2000" spc="-4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(3)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air flow;</a:t>
            </a:r>
            <a:r>
              <a:rPr sz="2000" spc="-1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(4)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speech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&amp; swallowing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9581" y="2941403"/>
            <a:ext cx="3309243" cy="665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Structure(s)</a:t>
            </a:r>
            <a:r>
              <a:rPr sz="2000" b="1" spc="-49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Innervated: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58841" y="2941403"/>
            <a:ext cx="4099285" cy="1885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(1)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pacemaker</a:t>
            </a:r>
            <a:r>
              <a:rPr sz="2000" spc="-4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&amp; ventricular</a:t>
            </a:r>
          </a:p>
          <a:p>
            <a:pPr marL="0" marR="0">
              <a:lnSpc>
                <a:spcPts val="2238"/>
              </a:lnSpc>
              <a:spcBef>
                <a:spcPts val="16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muscles;</a:t>
            </a:r>
            <a:r>
              <a:rPr sz="2000" spc="-4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(2)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smooth</a:t>
            </a:r>
            <a:r>
              <a:rPr sz="2000" spc="-3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muscles</a:t>
            </a:r>
            <a:r>
              <a:rPr sz="2000" spc="-3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000" spc="-1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digestive</a:t>
            </a:r>
            <a:r>
              <a:rPr sz="2000" spc="-1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tract</a:t>
            </a:r>
            <a:r>
              <a:rPr sz="2000" spc="-3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(3)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smooth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muscles</a:t>
            </a:r>
            <a:r>
              <a:rPr sz="2000" spc="-3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in bronchial</a:t>
            </a:r>
            <a:r>
              <a:rPr sz="2000" spc="-2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tubes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(4)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muscles</a:t>
            </a:r>
            <a:r>
              <a:rPr sz="2000" spc="-3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of larynx</a:t>
            </a:r>
            <a:r>
              <a:rPr sz="2000" spc="-2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 &amp; pharynx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9581" y="4908274"/>
            <a:ext cx="2231529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Component</a:t>
            </a:r>
            <a:r>
              <a:rPr sz="2000" b="1" spc="-14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#3: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58841" y="4908274"/>
            <a:ext cx="227651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Parasympathetic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9581" y="5304514"/>
            <a:ext cx="3308797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Structure(s)</a:t>
            </a:r>
            <a:r>
              <a:rPr sz="2000" b="1" spc="-46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Innervated: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58841" y="5304514"/>
            <a:ext cx="4427478" cy="1579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smooth</a:t>
            </a:r>
            <a:r>
              <a:rPr sz="2000" spc="-3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muscles</a:t>
            </a:r>
            <a:r>
              <a:rPr sz="2000" spc="-3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glands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of the</a:t>
            </a:r>
          </a:p>
          <a:p>
            <a:pPr marL="0" marR="0">
              <a:lnSpc>
                <a:spcPts val="2238"/>
              </a:lnSpc>
              <a:spcBef>
                <a:spcPts val="16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same</a:t>
            </a:r>
            <a:r>
              <a:rPr sz="2000" spc="-2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areas</a:t>
            </a:r>
            <a:r>
              <a:rPr sz="2000" spc="-2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innervated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by</a:t>
            </a:r>
            <a:r>
              <a:rPr sz="2000" spc="-2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motor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component,</a:t>
            </a:r>
            <a:r>
              <a:rPr sz="2000" spc="-5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as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well as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thoracic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abdominal</a:t>
            </a:r>
            <a:r>
              <a:rPr sz="2000" spc="-1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areas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6457232" cy="1170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</a:t>
            </a:r>
            <a:r>
              <a:rPr sz="3600" b="1" spc="-15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XI: </a:t>
            </a:r>
            <a:r>
              <a:rPr sz="3200" b="1" dirty="0">
                <a:solidFill>
                  <a:srgbClr val="0000CC"/>
                </a:solidFill>
                <a:latin typeface="DSSLEG+Arial-BoldMT"/>
                <a:cs typeface="DSSLEG+Arial-BoldMT"/>
              </a:rPr>
              <a:t>Accesory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4465" y="2293090"/>
            <a:ext cx="1879544" cy="1061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Component:</a:t>
            </a:r>
          </a:p>
          <a:p>
            <a:pPr marL="0" marR="0">
              <a:lnSpc>
                <a:spcPts val="2238"/>
              </a:lnSpc>
              <a:spcBef>
                <a:spcPts val="931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68926" y="2293090"/>
            <a:ext cx="1031561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Motor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68926" y="2689330"/>
            <a:ext cx="3278943" cy="970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head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rotation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(&amp;</a:t>
            </a:r>
            <a:r>
              <a:rPr sz="2000" spc="-1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shoulder</a:t>
            </a:r>
          </a:p>
          <a:p>
            <a:pPr marL="0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shrugging!)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4465" y="3390370"/>
            <a:ext cx="2500290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Nucleus</a:t>
            </a:r>
            <a:r>
              <a:rPr sz="2000" b="1" spc="-2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location: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68926" y="3390370"/>
            <a:ext cx="3815768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accessory</a:t>
            </a:r>
            <a:r>
              <a:rPr sz="2000" spc="-4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nucleus</a:t>
            </a:r>
            <a:r>
              <a:rPr sz="2000" spc="-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in medulla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4465" y="3914626"/>
            <a:ext cx="3308797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Structure(s)</a:t>
            </a:r>
            <a:r>
              <a:rPr sz="2000" b="1" spc="-46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Innervated: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68926" y="3914626"/>
            <a:ext cx="3751918" cy="924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trapezius</a:t>
            </a:r>
            <a:r>
              <a:rPr sz="2000" spc="-3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&amp;</a:t>
            </a:r>
          </a:p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sternocleidomastoid</a:t>
            </a:r>
            <a:r>
              <a:rPr sz="2000" spc="-3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muscles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7278609" cy="1165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</a:t>
            </a:r>
            <a:r>
              <a:rPr sz="3600" b="1" spc="-15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XII:</a:t>
            </a:r>
            <a:r>
              <a:rPr sz="3600" b="1" spc="20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200" b="1" dirty="0">
                <a:solidFill>
                  <a:srgbClr val="0000CC"/>
                </a:solidFill>
                <a:latin typeface="DSSLEG+Arial-BoldMT"/>
                <a:cs typeface="DSSLEG+Arial-BoldMT"/>
              </a:rPr>
              <a:t>Hypoglossal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81100" y="2162280"/>
            <a:ext cx="1879544" cy="1061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Component:</a:t>
            </a:r>
          </a:p>
          <a:p>
            <a:pPr marL="0" marR="0">
              <a:lnSpc>
                <a:spcPts val="2238"/>
              </a:lnSpc>
              <a:spcBef>
                <a:spcPts val="931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Function: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3634" y="2162280"/>
            <a:ext cx="1031561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Motor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3634" y="2558520"/>
            <a:ext cx="305508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Speech</a:t>
            </a:r>
            <a:r>
              <a:rPr sz="2000" spc="-2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swallowing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81100" y="3128750"/>
            <a:ext cx="2500290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Nucleus</a:t>
            </a:r>
            <a:r>
              <a:rPr sz="2000" b="1" spc="-2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location: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53634" y="3128750"/>
            <a:ext cx="1552538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In</a:t>
            </a:r>
            <a:r>
              <a:rPr sz="2000" spc="-1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medulla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81100" y="3653387"/>
            <a:ext cx="3308797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Structure(s)</a:t>
            </a:r>
            <a:r>
              <a:rPr sz="2000" b="1" spc="-46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Innervated: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53634" y="3653387"/>
            <a:ext cx="3538259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Throat</a:t>
            </a:r>
            <a:r>
              <a:rPr sz="2000" spc="-3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20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tongue</a:t>
            </a:r>
            <a:r>
              <a:rPr sz="2000" spc="-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UHBLLE+ArialMT"/>
                <a:cs typeface="UHBLLE+ArialMT"/>
              </a:rPr>
              <a:t>muscles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0111"/>
            <a:ext cx="7278609" cy="1165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</a:t>
            </a:r>
            <a:r>
              <a:rPr sz="3600" b="1" spc="-15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XII:</a:t>
            </a:r>
            <a:r>
              <a:rPr sz="3600" b="1" spc="20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200" b="1" dirty="0">
                <a:solidFill>
                  <a:srgbClr val="0000CC"/>
                </a:solidFill>
                <a:latin typeface="DSSLEG+Arial-BoldMT"/>
                <a:cs typeface="DSSLEG+Arial-BoldMT"/>
              </a:rPr>
              <a:t>Hypoglossal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77133" y="770171"/>
            <a:ext cx="3418634" cy="79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MAJOR FUNCTIONS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4659" y="5124493"/>
            <a:ext cx="8347577" cy="1163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Controls shape and movements</a:t>
            </a:r>
            <a:r>
              <a:rPr sz="2400" b="1" spc="18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of</a:t>
            </a:r>
            <a:r>
              <a:rPr sz="2400" b="1" spc="-17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the tongue</a:t>
            </a:r>
            <a:r>
              <a:rPr sz="2400" b="1" spc="-20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and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helps</a:t>
            </a:r>
            <a:r>
              <a:rPr sz="2400" b="1" spc="-11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in</a:t>
            </a:r>
            <a:r>
              <a:rPr sz="2400" b="1" spc="-1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mastication,</a:t>
            </a:r>
            <a:r>
              <a:rPr sz="2400" b="1" spc="-14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speech</a:t>
            </a:r>
            <a:r>
              <a:rPr sz="2400" b="1" spc="10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and swallowing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91104" y="2455992"/>
            <a:ext cx="5361212" cy="1328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The</a:t>
            </a:r>
            <a:r>
              <a:rPr sz="4000" b="1" spc="-12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40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4000" b="1" spc="27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40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9642" y="3370647"/>
            <a:ext cx="6486395" cy="1328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Clinical Considerations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1695" y="115678"/>
            <a:ext cx="8761942" cy="877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 Nerve</a:t>
            </a:r>
            <a:r>
              <a:rPr sz="2800" b="1" spc="17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I:</a:t>
            </a:r>
            <a:r>
              <a:rPr sz="2800" b="1" spc="14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0000CC"/>
                </a:solidFill>
                <a:latin typeface="DSSLEG+Arial-BoldMT"/>
                <a:cs typeface="DSSLEG+Arial-BoldMT"/>
              </a:rPr>
              <a:t>Olfactory-</a:t>
            </a:r>
            <a:r>
              <a:rPr sz="2400" b="1" spc="10" dirty="0">
                <a:solidFill>
                  <a:srgbClr val="0000CC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2E471D"/>
                </a:solidFill>
                <a:latin typeface="DSSLEG+Arial-BoldMT"/>
                <a:cs typeface="DSSLEG+Arial-BoldMT"/>
              </a:rPr>
              <a:t>Clinical</a:t>
            </a:r>
            <a:r>
              <a:rPr sz="2400" b="1" spc="-18" dirty="0">
                <a:solidFill>
                  <a:srgbClr val="2E471D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2E471D"/>
                </a:solidFill>
                <a:latin typeface="DSSLEG+Arial-BoldMT"/>
                <a:cs typeface="DSSLEG+Arial-BoldMT"/>
              </a:rPr>
              <a:t>Considerations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7869" y="1099968"/>
            <a:ext cx="8973151" cy="1529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Bilateral</a:t>
            </a:r>
            <a:r>
              <a:rPr sz="2400" b="1" spc="473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anosmia</a:t>
            </a:r>
            <a:r>
              <a:rPr sz="2400" b="1" spc="476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can</a:t>
            </a:r>
            <a:r>
              <a:rPr sz="2400" spc="46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be</a:t>
            </a:r>
            <a:r>
              <a:rPr sz="2400" spc="47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caused</a:t>
            </a:r>
            <a:r>
              <a:rPr sz="2400" spc="47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by</a:t>
            </a:r>
            <a:r>
              <a:rPr sz="2400" spc="47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disease</a:t>
            </a:r>
            <a:r>
              <a:rPr sz="2400" spc="47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400" spc="46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</a:p>
          <a:p>
            <a:pPr marL="342925" marR="0">
              <a:lnSpc>
                <a:spcPts val="2681"/>
              </a:lnSpc>
              <a:spcBef>
                <a:spcPts val="20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olfactory</a:t>
            </a:r>
            <a:r>
              <a:rPr sz="2400" spc="82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mucous</a:t>
            </a:r>
            <a:r>
              <a:rPr sz="2400" spc="83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membrane,</a:t>
            </a:r>
            <a:r>
              <a:rPr sz="2400" spc="8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such</a:t>
            </a:r>
            <a:r>
              <a:rPr sz="2400" spc="82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as</a:t>
            </a:r>
            <a:r>
              <a:rPr sz="2400" spc="82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400" spc="83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common</a:t>
            </a:r>
          </a:p>
          <a:p>
            <a:pPr marL="342925" marR="0">
              <a:lnSpc>
                <a:spcPts val="2681"/>
              </a:lnSpc>
              <a:spcBef>
                <a:spcPts val="14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cold or allergic</a:t>
            </a:r>
            <a:r>
              <a:rPr sz="2400" spc="4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rhinitis.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7869" y="2563538"/>
            <a:ext cx="8970912" cy="79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Unilateral</a:t>
            </a:r>
            <a:r>
              <a:rPr sz="2400" b="1" spc="363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anosmia</a:t>
            </a:r>
            <a:r>
              <a:rPr sz="2400" b="1" spc="379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can</a:t>
            </a:r>
            <a:r>
              <a:rPr sz="2400" spc="37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result</a:t>
            </a:r>
            <a:r>
              <a:rPr sz="2400" spc="36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from</a:t>
            </a:r>
            <a:r>
              <a:rPr sz="2400" spc="37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disease</a:t>
            </a:r>
            <a:r>
              <a:rPr sz="2400" spc="37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affecting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80794" y="2929679"/>
            <a:ext cx="5301585" cy="79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 olfactory</a:t>
            </a:r>
            <a:r>
              <a:rPr sz="2400" spc="1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nerves, bulb,</a:t>
            </a:r>
            <a:r>
              <a:rPr sz="2400" spc="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or tract.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37869" y="3661199"/>
            <a:ext cx="8973665" cy="1895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400" spc="1193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</a:t>
            </a:r>
            <a:r>
              <a:rPr sz="2400" spc="12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lesion</a:t>
            </a:r>
            <a:r>
              <a:rPr sz="2400" spc="26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400" spc="24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400" spc="25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olfactory</a:t>
            </a:r>
            <a:r>
              <a:rPr sz="2400" spc="26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cortex</a:t>
            </a:r>
            <a:r>
              <a:rPr sz="2400" spc="25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on</a:t>
            </a:r>
            <a:r>
              <a:rPr sz="2400" spc="24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one</a:t>
            </a:r>
            <a:r>
              <a:rPr sz="2400" spc="25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side</a:t>
            </a:r>
            <a:r>
              <a:rPr sz="2400" spc="26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is</a:t>
            </a:r>
            <a:r>
              <a:rPr sz="2400" spc="26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unlikely</a:t>
            </a:r>
          </a:p>
          <a:p>
            <a:pPr marL="342925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to</a:t>
            </a:r>
            <a:r>
              <a:rPr sz="2400" spc="56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produce</a:t>
            </a:r>
            <a:r>
              <a:rPr sz="2400" spc="57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complete</a:t>
            </a:r>
            <a:r>
              <a:rPr sz="2400" b="1" spc="571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anosmia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,</a:t>
            </a:r>
            <a:r>
              <a:rPr sz="2400" spc="56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because</a:t>
            </a:r>
            <a:r>
              <a:rPr sz="2400" spc="56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fibers</a:t>
            </a:r>
            <a:r>
              <a:rPr sz="2400" spc="56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from</a:t>
            </a:r>
          </a:p>
          <a:p>
            <a:pPr marL="342925" marR="0">
              <a:lnSpc>
                <a:spcPts val="2683"/>
              </a:lnSpc>
              <a:spcBef>
                <a:spcPts val="14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each</a:t>
            </a:r>
            <a:r>
              <a:rPr sz="2400" spc="242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olfactory</a:t>
            </a:r>
            <a:r>
              <a:rPr sz="2400" spc="242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tract</a:t>
            </a:r>
            <a:r>
              <a:rPr sz="2400" spc="243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travel</a:t>
            </a:r>
            <a:r>
              <a:rPr sz="2400" spc="242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to</a:t>
            </a:r>
            <a:r>
              <a:rPr sz="2400" spc="242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both</a:t>
            </a:r>
            <a:r>
              <a:rPr sz="2400" spc="243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cerebral</a:t>
            </a:r>
          </a:p>
          <a:p>
            <a:pPr marL="342925" marR="0">
              <a:lnSpc>
                <a:spcPts val="2681"/>
              </a:lnSpc>
              <a:spcBef>
                <a:spcPts val="20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hemispheres.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1695" y="115678"/>
            <a:ext cx="9113866" cy="876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 Nerve</a:t>
            </a:r>
            <a:r>
              <a:rPr sz="2800" b="1" spc="17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2800" b="1" spc="-164" dirty="0">
                <a:solidFill>
                  <a:srgbClr val="C00000"/>
                </a:solidFill>
                <a:latin typeface="DSSLEG+Arial-BoldMT"/>
                <a:cs typeface="DSSLEG+Arial-BoldMT"/>
              </a:rPr>
              <a:t>V:</a:t>
            </a:r>
            <a:r>
              <a:rPr sz="2800" b="1" spc="188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2400" b="1" spc="-11" dirty="0">
                <a:solidFill>
                  <a:srgbClr val="0000CC"/>
                </a:solidFill>
                <a:latin typeface="DSSLEG+Arial-BoldMT"/>
                <a:cs typeface="DSSLEG+Arial-BoldMT"/>
              </a:rPr>
              <a:t>Trigeminal-</a:t>
            </a:r>
            <a:r>
              <a:rPr sz="2400" b="1" spc="-14" dirty="0">
                <a:solidFill>
                  <a:srgbClr val="0000CC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2E471D"/>
                </a:solidFill>
                <a:latin typeface="DSSLEG+Arial-BoldMT"/>
                <a:cs typeface="DSSLEG+Arial-BoldMT"/>
              </a:rPr>
              <a:t>Clinical</a:t>
            </a:r>
            <a:r>
              <a:rPr sz="2400" b="1" spc="-11" dirty="0">
                <a:solidFill>
                  <a:srgbClr val="2E471D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2E471D"/>
                </a:solidFill>
                <a:latin typeface="DSSLEG+Arial-BoldMT"/>
                <a:cs typeface="DSSLEG+Arial-BoldMT"/>
              </a:rPr>
              <a:t>Considerations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7869" y="1099968"/>
            <a:ext cx="3841216" cy="798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85723"/>
                </a:solidFill>
                <a:latin typeface="PKNEBT+ArialMT"/>
                <a:cs typeface="PKNEBT+ArialMT"/>
              </a:rPr>
              <a:t>•</a:t>
            </a:r>
            <a:r>
              <a:rPr sz="2400" spc="1193" dirty="0">
                <a:solidFill>
                  <a:srgbClr val="385723"/>
                </a:solidFill>
                <a:latin typeface="PKNEBT+ArialMT"/>
                <a:cs typeface="PKNEBT+ArialMT"/>
              </a:rPr>
              <a:t> </a:t>
            </a:r>
            <a:r>
              <a:rPr sz="2400" b="1" spc="-14" dirty="0">
                <a:solidFill>
                  <a:srgbClr val="385723"/>
                </a:solidFill>
                <a:latin typeface="DSSLEG+Arial-BoldMT"/>
                <a:cs typeface="DSSLEG+Arial-BoldMT"/>
              </a:rPr>
              <a:t>Trigeminal</a:t>
            </a:r>
            <a:r>
              <a:rPr sz="2400" b="1" dirty="0">
                <a:solidFill>
                  <a:srgbClr val="385723"/>
                </a:solidFill>
                <a:latin typeface="DSSLEG+Arial-BoldMT"/>
                <a:cs typeface="DSSLEG+Arial-BoldMT"/>
              </a:rPr>
              <a:t> Neuralgia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7869" y="1832018"/>
            <a:ext cx="8972613" cy="1529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In</a:t>
            </a:r>
            <a:r>
              <a:rPr sz="2400" spc="35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trigenimal</a:t>
            </a:r>
            <a:r>
              <a:rPr sz="2400" spc="37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neuralgia,</a:t>
            </a:r>
            <a:r>
              <a:rPr sz="2400" spc="37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400" spc="37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severe,</a:t>
            </a:r>
            <a:r>
              <a:rPr sz="2400" b="1" spc="37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stabbing</a:t>
            </a:r>
            <a:r>
              <a:rPr sz="2400" b="1" spc="363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pain</a:t>
            </a:r>
            <a:r>
              <a:rPr sz="2400" b="1" spc="367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over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400" spc="6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face</a:t>
            </a:r>
            <a:r>
              <a:rPr sz="2400" spc="7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is</a:t>
            </a:r>
            <a:r>
              <a:rPr sz="2400" spc="6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400" spc="8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unknown</a:t>
            </a:r>
            <a:r>
              <a:rPr sz="2400" spc="8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cause</a:t>
            </a:r>
            <a:r>
              <a:rPr sz="2400" spc="7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2400" spc="7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involves</a:t>
            </a:r>
            <a:r>
              <a:rPr sz="2400" spc="8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400" spc="7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pain</a:t>
            </a:r>
            <a:r>
              <a:rPr sz="2400" spc="7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fibers</a:t>
            </a:r>
          </a:p>
          <a:p>
            <a:pPr marL="0" marR="0">
              <a:lnSpc>
                <a:spcPts val="2681"/>
              </a:lnSpc>
              <a:spcBef>
                <a:spcPts val="14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of the trigeminal</a:t>
            </a:r>
            <a:r>
              <a:rPr sz="2400" spc="2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nerve.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7869" y="3295439"/>
            <a:ext cx="8972610" cy="1895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Pain</a:t>
            </a:r>
            <a:r>
              <a:rPr sz="2400" spc="135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is</a:t>
            </a:r>
            <a:r>
              <a:rPr sz="2400" spc="136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felt</a:t>
            </a:r>
            <a:r>
              <a:rPr sz="2400" spc="136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most</a:t>
            </a:r>
            <a:r>
              <a:rPr sz="2400" spc="135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commonly</a:t>
            </a:r>
            <a:r>
              <a:rPr sz="2400" b="1" spc="1350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over</a:t>
            </a:r>
            <a:r>
              <a:rPr sz="2400" spc="136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400" spc="136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skin</a:t>
            </a:r>
            <a:r>
              <a:rPr sz="2400" spc="135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areas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innervated</a:t>
            </a:r>
            <a:r>
              <a:rPr sz="2400" spc="17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by</a:t>
            </a:r>
            <a:r>
              <a:rPr sz="2400" spc="16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400" spc="16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mandibular</a:t>
            </a:r>
            <a:r>
              <a:rPr sz="2400" b="1" spc="170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2400" spc="16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maxillary</a:t>
            </a:r>
            <a:r>
              <a:rPr sz="2400" b="1" spc="139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divisions</a:t>
            </a:r>
            <a:r>
              <a:rPr sz="2400" spc="16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</a:p>
          <a:p>
            <a:pPr marL="0" marR="0">
              <a:lnSpc>
                <a:spcPts val="2681"/>
              </a:lnSpc>
              <a:spcBef>
                <a:spcPts val="14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400" spc="43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trigeminal</a:t>
            </a:r>
            <a:r>
              <a:rPr sz="2400" spc="45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nerve;</a:t>
            </a:r>
            <a:r>
              <a:rPr sz="2400" spc="44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only</a:t>
            </a:r>
            <a:r>
              <a:rPr sz="2400" spc="44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rarely</a:t>
            </a:r>
            <a:r>
              <a:rPr sz="2400" spc="46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is</a:t>
            </a:r>
            <a:r>
              <a:rPr sz="2400" spc="45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pain</a:t>
            </a:r>
            <a:r>
              <a:rPr sz="2400" spc="45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felt</a:t>
            </a:r>
            <a:r>
              <a:rPr sz="2400" spc="44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in</a:t>
            </a:r>
            <a:r>
              <a:rPr sz="2400" spc="45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400" spc="44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area</a:t>
            </a:r>
          </a:p>
          <a:p>
            <a:pPr marL="0" marR="0">
              <a:lnSpc>
                <a:spcPts val="2683"/>
              </a:lnSpc>
              <a:spcBef>
                <a:spcPts val="19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supplied</a:t>
            </a:r>
            <a:r>
              <a:rPr sz="2400" spc="4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by the ophthalmic</a:t>
            </a:r>
            <a:r>
              <a:rPr sz="2400" spc="2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division.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37869" y="5124493"/>
            <a:ext cx="6833386" cy="79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Condition</a:t>
            </a:r>
            <a:r>
              <a:rPr sz="2400" spc="3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typically</a:t>
            </a:r>
            <a:r>
              <a:rPr sz="2400" spc="2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affect in older</a:t>
            </a:r>
            <a:r>
              <a:rPr sz="2400" spc="2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population.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7869" y="5855763"/>
            <a:ext cx="8549571" cy="798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Antiepileptic</a:t>
            </a:r>
            <a:r>
              <a:rPr sz="2400" spc="4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medications are the most</a:t>
            </a:r>
            <a:r>
              <a:rPr sz="2400" spc="-1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effective agents.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1695" y="115678"/>
            <a:ext cx="8600703" cy="88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 Nerve</a:t>
            </a:r>
            <a:r>
              <a:rPr sz="2800" b="1" spc="17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VII:</a:t>
            </a:r>
            <a:r>
              <a:rPr sz="2800" b="1" spc="11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0000CC"/>
                </a:solidFill>
                <a:latin typeface="DSSLEG+Arial-BoldMT"/>
                <a:cs typeface="DSSLEG+Arial-BoldMT"/>
              </a:rPr>
              <a:t>Facial-</a:t>
            </a:r>
            <a:r>
              <a:rPr sz="2400" b="1" spc="-14" dirty="0">
                <a:solidFill>
                  <a:srgbClr val="0000CC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2E471D"/>
                </a:solidFill>
                <a:latin typeface="DSSLEG+Arial-BoldMT"/>
                <a:cs typeface="DSSLEG+Arial-BoldMT"/>
              </a:rPr>
              <a:t>Clinical</a:t>
            </a:r>
            <a:r>
              <a:rPr sz="2400" b="1" spc="-18" dirty="0">
                <a:solidFill>
                  <a:srgbClr val="2E471D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2E471D"/>
                </a:solidFill>
                <a:latin typeface="DSSLEG+Arial-BoldMT"/>
                <a:cs typeface="DSSLEG+Arial-BoldMT"/>
              </a:rPr>
              <a:t>Considerations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7869" y="677207"/>
            <a:ext cx="8971896" cy="1442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85723"/>
                </a:solidFill>
                <a:latin typeface="PKNEBT+ArialMT"/>
                <a:cs typeface="PKNEBT+ArialMT"/>
              </a:rPr>
              <a:t>•</a:t>
            </a:r>
            <a:r>
              <a:rPr sz="2400" spc="1193" dirty="0">
                <a:solidFill>
                  <a:srgbClr val="385723"/>
                </a:solidFill>
                <a:latin typeface="PKNEBT+ArialMT"/>
                <a:cs typeface="PKNEBT+ArialMT"/>
              </a:rPr>
              <a:t> </a:t>
            </a:r>
            <a:r>
              <a:rPr sz="2400" b="1" spc="-15" dirty="0">
                <a:solidFill>
                  <a:srgbClr val="385723"/>
                </a:solidFill>
                <a:latin typeface="BOJRGF+Arial-BoldMT"/>
                <a:cs typeface="BOJRGF+Arial-BoldMT"/>
              </a:rPr>
              <a:t>Bell’s</a:t>
            </a:r>
            <a:r>
              <a:rPr sz="2400" b="1" dirty="0">
                <a:solidFill>
                  <a:srgbClr val="385723"/>
                </a:solidFill>
                <a:latin typeface="BOJRGF+Arial-BoldMT"/>
                <a:cs typeface="BOJRGF+Arial-BoldMT"/>
              </a:rPr>
              <a:t> </a:t>
            </a:r>
            <a:r>
              <a:rPr sz="2400" b="1" dirty="0">
                <a:solidFill>
                  <a:srgbClr val="385723"/>
                </a:solidFill>
                <a:latin typeface="DSSLEG+Arial-BoldMT"/>
                <a:cs typeface="DSSLEG+Arial-BoldMT"/>
              </a:rPr>
              <a:t>Palsy</a:t>
            </a:r>
          </a:p>
          <a:p>
            <a:pPr marL="0" marR="0">
              <a:lnSpc>
                <a:spcPts val="2453"/>
              </a:lnSpc>
              <a:spcBef>
                <a:spcPts val="222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Bell</a:t>
            </a:r>
            <a:r>
              <a:rPr sz="2200" spc="23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palsy</a:t>
            </a:r>
            <a:r>
              <a:rPr sz="2200" spc="22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is</a:t>
            </a:r>
            <a:r>
              <a:rPr sz="2200" spc="22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a</a:t>
            </a:r>
            <a:r>
              <a:rPr sz="2200" spc="24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dysfunction</a:t>
            </a:r>
            <a:r>
              <a:rPr sz="2200" spc="24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200" spc="24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200" spc="24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facial</a:t>
            </a:r>
            <a:r>
              <a:rPr sz="2200" spc="24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nerve,</a:t>
            </a:r>
            <a:r>
              <a:rPr sz="2200" spc="24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as</a:t>
            </a:r>
            <a:r>
              <a:rPr sz="2200" spc="24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it</a:t>
            </a:r>
            <a:r>
              <a:rPr sz="2200" spc="2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lies</a:t>
            </a:r>
            <a:r>
              <a:rPr sz="2200" spc="23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within</a:t>
            </a:r>
          </a:p>
          <a:p>
            <a:pPr marL="0" marR="0">
              <a:lnSpc>
                <a:spcPts val="2456"/>
              </a:lnSpc>
              <a:spcBef>
                <a:spcPts val="133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the facial canal.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7869" y="2046607"/>
            <a:ext cx="8971560" cy="1065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It</a:t>
            </a:r>
            <a:r>
              <a:rPr sz="2200" spc="97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is</a:t>
            </a:r>
            <a:r>
              <a:rPr sz="2200" spc="97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usually</a:t>
            </a:r>
            <a:r>
              <a:rPr sz="2200" b="1" spc="967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unilateral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.</a:t>
            </a:r>
            <a:r>
              <a:rPr sz="2200" spc="97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200" spc="97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site</a:t>
            </a:r>
            <a:r>
              <a:rPr sz="2200" spc="97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200" spc="97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200" spc="97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dysfunction</a:t>
            </a:r>
            <a:r>
              <a:rPr sz="2200" spc="98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will</a:t>
            </a:r>
          </a:p>
          <a:p>
            <a:pPr marL="0" marR="0">
              <a:lnSpc>
                <a:spcPts val="2453"/>
              </a:lnSpc>
              <a:spcBef>
                <a:spcPts val="136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determine</a:t>
            </a:r>
            <a:r>
              <a:rPr sz="2200" spc="3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the aspects</a:t>
            </a:r>
            <a:r>
              <a:rPr sz="22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of facial nerve function</a:t>
            </a:r>
            <a:r>
              <a:rPr sz="2200" spc="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that do not</a:t>
            </a:r>
            <a:r>
              <a:rPr sz="2200" spc="1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work.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7869" y="3052828"/>
            <a:ext cx="8972503" cy="1736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200" spc="70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swelling</a:t>
            </a:r>
            <a:r>
              <a:rPr sz="2200" b="1" spc="728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200" spc="70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200" spc="73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nerve</a:t>
            </a:r>
            <a:r>
              <a:rPr sz="2200" spc="71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within</a:t>
            </a:r>
            <a:r>
              <a:rPr sz="2200" spc="71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200" spc="72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bony</a:t>
            </a:r>
            <a:r>
              <a:rPr sz="2200" b="1" spc="709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canal</a:t>
            </a:r>
            <a:r>
              <a:rPr sz="2200" b="1" spc="719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causes</a:t>
            </a:r>
          </a:p>
          <a:p>
            <a:pPr marL="0" marR="0">
              <a:lnSpc>
                <a:spcPts val="2453"/>
              </a:lnSpc>
              <a:spcBef>
                <a:spcPts val="136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pressure</a:t>
            </a:r>
            <a:r>
              <a:rPr sz="2200" spc="17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on</a:t>
            </a:r>
            <a:r>
              <a:rPr sz="2200" spc="18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200" spc="17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nerve</a:t>
            </a:r>
            <a:r>
              <a:rPr sz="2200" spc="17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fibers;</a:t>
            </a:r>
            <a:r>
              <a:rPr sz="2200" spc="16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this</a:t>
            </a:r>
            <a:r>
              <a:rPr sz="2200" spc="17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results</a:t>
            </a:r>
            <a:r>
              <a:rPr sz="2200" spc="17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in</a:t>
            </a:r>
            <a:r>
              <a:rPr sz="2200" spc="16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a</a:t>
            </a:r>
            <a:r>
              <a:rPr sz="2200" spc="16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temporary</a:t>
            </a:r>
            <a:r>
              <a:rPr sz="2200" b="1" spc="152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loss</a:t>
            </a:r>
          </a:p>
          <a:p>
            <a:pPr marL="0" marR="0">
              <a:lnSpc>
                <a:spcPts val="2453"/>
              </a:lnSpc>
              <a:spcBef>
                <a:spcPts val="136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of</a:t>
            </a:r>
            <a:r>
              <a:rPr sz="2200" b="1" spc="72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function</a:t>
            </a:r>
            <a:r>
              <a:rPr sz="2200" b="1" spc="87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200" spc="6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200" spc="6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nerve,</a:t>
            </a:r>
            <a:r>
              <a:rPr sz="2200" spc="6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producing</a:t>
            </a:r>
            <a:r>
              <a:rPr sz="2200" spc="8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a</a:t>
            </a:r>
            <a:r>
              <a:rPr sz="2200" spc="6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lower</a:t>
            </a:r>
            <a:r>
              <a:rPr sz="2200" spc="8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motor</a:t>
            </a:r>
            <a:r>
              <a:rPr sz="2200" spc="6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neuron</a:t>
            </a:r>
            <a:r>
              <a:rPr sz="2200" spc="6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type</a:t>
            </a:r>
          </a:p>
          <a:p>
            <a:pPr marL="0" marR="0">
              <a:lnSpc>
                <a:spcPts val="2453"/>
              </a:lnSpc>
              <a:spcBef>
                <a:spcPts val="186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of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facial</a:t>
            </a:r>
            <a:r>
              <a:rPr sz="2200" b="1" spc="21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paralysis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37869" y="4729482"/>
            <a:ext cx="7309118" cy="73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200" spc="1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affected</a:t>
            </a:r>
            <a:r>
              <a:rPr sz="2200" spc="1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side becomes</a:t>
            </a:r>
            <a:r>
              <a:rPr sz="2200" spc="2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flat and expressionless.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7869" y="5400042"/>
            <a:ext cx="8969390" cy="1065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200" spc="35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cause</a:t>
            </a:r>
            <a:r>
              <a:rPr sz="2200" b="1" spc="368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200" spc="35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Bell</a:t>
            </a:r>
            <a:r>
              <a:rPr sz="2200" spc="35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palsy</a:t>
            </a:r>
            <a:r>
              <a:rPr sz="2200" spc="33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is</a:t>
            </a:r>
            <a:r>
              <a:rPr sz="2200" spc="35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not</a:t>
            </a:r>
            <a:r>
              <a:rPr sz="2200" b="1" spc="352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known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;</a:t>
            </a:r>
            <a:r>
              <a:rPr sz="2200" spc="35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it</a:t>
            </a:r>
            <a:r>
              <a:rPr sz="2200" spc="34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sometimes</a:t>
            </a:r>
            <a:r>
              <a:rPr sz="2200" spc="35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follows</a:t>
            </a:r>
          </a:p>
          <a:p>
            <a:pPr marL="0" marR="0">
              <a:lnSpc>
                <a:spcPts val="2453"/>
              </a:lnSpc>
              <a:spcBef>
                <a:spcPts val="136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exposure</a:t>
            </a:r>
            <a:r>
              <a:rPr sz="2200" spc="2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of the</a:t>
            </a:r>
            <a:r>
              <a:rPr sz="2200" spc="2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face to a cold draft.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5" y="115678"/>
            <a:ext cx="8600703" cy="88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 Nerve</a:t>
            </a:r>
            <a:r>
              <a:rPr sz="2800" b="1" spc="17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VII:</a:t>
            </a:r>
            <a:r>
              <a:rPr sz="2800" b="1" spc="11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0000CC"/>
                </a:solidFill>
                <a:latin typeface="DSSLEG+Arial-BoldMT"/>
                <a:cs typeface="DSSLEG+Arial-BoldMT"/>
              </a:rPr>
              <a:t>Facial-</a:t>
            </a:r>
            <a:r>
              <a:rPr sz="2400" b="1" spc="-14" dirty="0">
                <a:solidFill>
                  <a:srgbClr val="0000CC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2E471D"/>
                </a:solidFill>
                <a:latin typeface="DSSLEG+Arial-BoldMT"/>
                <a:cs typeface="DSSLEG+Arial-BoldMT"/>
              </a:rPr>
              <a:t>Clinical</a:t>
            </a:r>
            <a:r>
              <a:rPr sz="2400" b="1" spc="-18" dirty="0">
                <a:solidFill>
                  <a:srgbClr val="2E471D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2E471D"/>
                </a:solidFill>
                <a:latin typeface="DSSLEG+Arial-BoldMT"/>
                <a:cs typeface="DSSLEG+Arial-BoldMT"/>
              </a:rPr>
              <a:t>Considerations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3460" y="871836"/>
            <a:ext cx="2497069" cy="930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20" dirty="0">
                <a:solidFill>
                  <a:srgbClr val="0000FF"/>
                </a:solidFill>
                <a:latin typeface="BOJRGF+Arial-BoldMT"/>
                <a:cs typeface="BOJRGF+Arial-BoldMT"/>
              </a:rPr>
              <a:t>Bell’s</a:t>
            </a:r>
            <a:r>
              <a:rPr sz="2800" b="1" spc="28" dirty="0">
                <a:solidFill>
                  <a:srgbClr val="0000FF"/>
                </a:solidFill>
                <a:latin typeface="BOJRGF+Arial-BoldMT"/>
                <a:cs typeface="BOJRGF+Arial-BoldMT"/>
              </a:rPr>
              <a:t> </a:t>
            </a:r>
            <a:r>
              <a:rPr sz="28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Palsy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2434" y="90806"/>
            <a:ext cx="6835223" cy="1196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Peripheral Nervous</a:t>
            </a:r>
            <a:r>
              <a:rPr sz="3600" b="1" spc="-18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System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76395" y="1299040"/>
            <a:ext cx="1598922" cy="86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Nerves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6144" y="1782148"/>
            <a:ext cx="8485130" cy="86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600" spc="1619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600" dirty="0">
                <a:solidFill>
                  <a:srgbClr val="000000"/>
                </a:solidFill>
                <a:latin typeface="UHBLLE+ArialMT"/>
                <a:cs typeface="UHBLLE+ArialMT"/>
              </a:rPr>
              <a:t>Nerves</a:t>
            </a:r>
            <a:r>
              <a:rPr sz="2600" spc="-1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600" dirty="0">
                <a:solidFill>
                  <a:srgbClr val="000000"/>
                </a:solidFill>
                <a:latin typeface="UHBLLE+ArialMT"/>
                <a:cs typeface="UHBLLE+ArialMT"/>
              </a:rPr>
              <a:t>are bundles</a:t>
            </a:r>
            <a:r>
              <a:rPr sz="26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600" dirty="0">
                <a:solidFill>
                  <a:srgbClr val="000000"/>
                </a:solidFill>
                <a:latin typeface="UHBLLE+ArialMT"/>
                <a:cs typeface="UHBLLE+ArialMT"/>
              </a:rPr>
              <a:t>of either long dendrites and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34744" y="2138764"/>
            <a:ext cx="2575066" cy="86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UHBLLE+ArialMT"/>
                <a:cs typeface="UHBLLE+ArialMT"/>
              </a:rPr>
              <a:t>or long axons.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6144" y="2622126"/>
            <a:ext cx="6307455" cy="86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600" spc="1571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600" dirty="0">
                <a:solidFill>
                  <a:srgbClr val="000000"/>
                </a:solidFill>
                <a:latin typeface="UHBLLE+ArialMT"/>
                <a:cs typeface="UHBLLE+ArialMT"/>
              </a:rPr>
              <a:t>There</a:t>
            </a:r>
            <a:r>
              <a:rPr sz="26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600" dirty="0">
                <a:solidFill>
                  <a:srgbClr val="000000"/>
                </a:solidFill>
                <a:latin typeface="UHBLLE+ArialMT"/>
                <a:cs typeface="UHBLLE+ArialMT"/>
              </a:rPr>
              <a:t>are </a:t>
            </a:r>
            <a:r>
              <a:rPr sz="2600" dirty="0">
                <a:solidFill>
                  <a:srgbClr val="0000FF"/>
                </a:solidFill>
                <a:latin typeface="UHBLLE+ArialMT"/>
                <a:cs typeface="UHBLLE+ArialMT"/>
              </a:rPr>
              <a:t>no</a:t>
            </a:r>
            <a:r>
              <a:rPr sz="2600" spc="11" dirty="0">
                <a:solidFill>
                  <a:srgbClr val="0000FF"/>
                </a:solidFill>
                <a:latin typeface="UHBLLE+ArialMT"/>
                <a:cs typeface="UHBLLE+ArialMT"/>
              </a:rPr>
              <a:t> </a:t>
            </a:r>
            <a:r>
              <a:rPr sz="2600" dirty="0">
                <a:solidFill>
                  <a:srgbClr val="0000FF"/>
                </a:solidFill>
                <a:latin typeface="UHBLLE+ArialMT"/>
                <a:cs typeface="UHBLLE+ArialMT"/>
              </a:rPr>
              <a:t>cell</a:t>
            </a:r>
            <a:r>
              <a:rPr sz="2600" spc="-23" dirty="0">
                <a:solidFill>
                  <a:srgbClr val="0000FF"/>
                </a:solidFill>
                <a:latin typeface="UHBLLE+ArialMT"/>
                <a:cs typeface="UHBLLE+ArialMT"/>
              </a:rPr>
              <a:t> </a:t>
            </a:r>
            <a:r>
              <a:rPr sz="2600" dirty="0">
                <a:solidFill>
                  <a:srgbClr val="0000FF"/>
                </a:solidFill>
                <a:latin typeface="UHBLLE+ArialMT"/>
                <a:cs typeface="UHBLLE+ArialMT"/>
              </a:rPr>
              <a:t>bodies</a:t>
            </a:r>
            <a:r>
              <a:rPr sz="2600" spc="-15" dirty="0">
                <a:solidFill>
                  <a:srgbClr val="0000FF"/>
                </a:solidFill>
                <a:latin typeface="UHBLLE+ArialMT"/>
                <a:cs typeface="UHBLLE+ArialMT"/>
              </a:rPr>
              <a:t> </a:t>
            </a:r>
            <a:r>
              <a:rPr sz="2600" dirty="0">
                <a:solidFill>
                  <a:srgbClr val="000000"/>
                </a:solidFill>
                <a:latin typeface="UHBLLE+ArialMT"/>
                <a:cs typeface="UHBLLE+ArialMT"/>
              </a:rPr>
              <a:t>in</a:t>
            </a:r>
            <a:r>
              <a:rPr sz="2600" spc="1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600" dirty="0">
                <a:solidFill>
                  <a:srgbClr val="000000"/>
                </a:solidFill>
                <a:latin typeface="UHBLLE+ArialMT"/>
                <a:cs typeface="UHBLLE+ArialMT"/>
              </a:rPr>
              <a:t>nerves.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21530" y="3589866"/>
            <a:ext cx="1709379" cy="86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Ganglia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6144" y="4072698"/>
            <a:ext cx="7996855" cy="865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600" spc="166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600" dirty="0">
                <a:solidFill>
                  <a:srgbClr val="000000"/>
                </a:solidFill>
                <a:latin typeface="UHBLLE+ArialMT"/>
                <a:cs typeface="UHBLLE+ArialMT"/>
              </a:rPr>
              <a:t>Cell</a:t>
            </a:r>
            <a:r>
              <a:rPr sz="2600" spc="-1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600" dirty="0">
                <a:solidFill>
                  <a:srgbClr val="000000"/>
                </a:solidFill>
                <a:latin typeface="UHBLLE+ArialMT"/>
                <a:cs typeface="UHBLLE+ArialMT"/>
              </a:rPr>
              <a:t>bodies of a</a:t>
            </a:r>
            <a:r>
              <a:rPr sz="2600" spc="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600" dirty="0">
                <a:solidFill>
                  <a:srgbClr val="000000"/>
                </a:solidFill>
                <a:latin typeface="UHBLLE+ArialMT"/>
                <a:cs typeface="UHBLLE+ArialMT"/>
              </a:rPr>
              <a:t>nerve</a:t>
            </a:r>
            <a:r>
              <a:rPr sz="26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600" dirty="0">
                <a:solidFill>
                  <a:srgbClr val="000000"/>
                </a:solidFill>
                <a:latin typeface="UHBLLE+ArialMT"/>
                <a:cs typeface="UHBLLE+ArialMT"/>
              </a:rPr>
              <a:t>(PNS)</a:t>
            </a:r>
            <a:r>
              <a:rPr sz="2600" spc="-1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600" dirty="0">
                <a:solidFill>
                  <a:srgbClr val="000000"/>
                </a:solidFill>
                <a:latin typeface="UHBLLE+ArialMT"/>
                <a:cs typeface="UHBLLE+ArialMT"/>
              </a:rPr>
              <a:t>or nuclei</a:t>
            </a:r>
            <a:r>
              <a:rPr sz="2600" spc="-2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600" dirty="0">
                <a:solidFill>
                  <a:srgbClr val="000000"/>
                </a:solidFill>
                <a:latin typeface="UHBLLE+ArialMT"/>
                <a:cs typeface="UHBLLE+ArialMT"/>
              </a:rPr>
              <a:t>(in gray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34744" y="4429844"/>
            <a:ext cx="3344955" cy="86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UHBLLE+ArialMT"/>
                <a:cs typeface="UHBLLE+ArialMT"/>
              </a:rPr>
              <a:t>matter of the</a:t>
            </a:r>
            <a:r>
              <a:rPr sz="2600" spc="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600" dirty="0">
                <a:solidFill>
                  <a:srgbClr val="000000"/>
                </a:solidFill>
                <a:latin typeface="UHBLLE+ArialMT"/>
                <a:cs typeface="UHBLLE+ArialMT"/>
              </a:rPr>
              <a:t>CNS).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1695" y="115678"/>
            <a:ext cx="9389811" cy="893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 Nerve</a:t>
            </a:r>
            <a:r>
              <a:rPr sz="2800" b="1" spc="17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VIII:</a:t>
            </a:r>
            <a:r>
              <a:rPr sz="2800" b="1" spc="-93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28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Auditory</a:t>
            </a:r>
            <a:r>
              <a:rPr sz="24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-</a:t>
            </a:r>
            <a:r>
              <a:rPr sz="2400" b="1" spc="61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2E471D"/>
                </a:solidFill>
                <a:latin typeface="DSSLEG+Arial-BoldMT"/>
                <a:cs typeface="DSSLEG+Arial-BoldMT"/>
              </a:rPr>
              <a:t>Clinical</a:t>
            </a:r>
            <a:r>
              <a:rPr sz="2400" b="1" spc="-18" dirty="0">
                <a:solidFill>
                  <a:srgbClr val="2E471D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2E471D"/>
                </a:solidFill>
                <a:latin typeface="DSSLEG+Arial-BoldMT"/>
                <a:cs typeface="DSSLEG+Arial-BoldMT"/>
              </a:rPr>
              <a:t>Considerations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7869" y="895774"/>
            <a:ext cx="8972298" cy="1441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85723"/>
                </a:solidFill>
                <a:latin typeface="PKNEBT+ArialMT"/>
                <a:cs typeface="PKNEBT+ArialMT"/>
              </a:rPr>
              <a:t>•</a:t>
            </a:r>
            <a:r>
              <a:rPr sz="2400" spc="1193" dirty="0">
                <a:solidFill>
                  <a:srgbClr val="385723"/>
                </a:solidFill>
                <a:latin typeface="PKNEBT+ArialMT"/>
                <a:cs typeface="PKNEBT+ArialMT"/>
              </a:rPr>
              <a:t> </a:t>
            </a:r>
            <a:r>
              <a:rPr sz="2400" b="1" dirty="0">
                <a:solidFill>
                  <a:srgbClr val="385723"/>
                </a:solidFill>
                <a:latin typeface="DSSLEG+Arial-BoldMT"/>
                <a:cs typeface="DSSLEG+Arial-BoldMT"/>
              </a:rPr>
              <a:t>Disturbance of </a:t>
            </a:r>
            <a:r>
              <a:rPr sz="2400" b="1" spc="-15" dirty="0">
                <a:solidFill>
                  <a:srgbClr val="385723"/>
                </a:solidFill>
                <a:latin typeface="DSSLEG+Arial-BoldMT"/>
                <a:cs typeface="DSSLEG+Arial-BoldMT"/>
              </a:rPr>
              <a:t>Vestibular</a:t>
            </a:r>
            <a:r>
              <a:rPr sz="2400" b="1" spc="15" dirty="0">
                <a:solidFill>
                  <a:srgbClr val="385723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385723"/>
                </a:solidFill>
                <a:latin typeface="DSSLEG+Arial-BoldMT"/>
                <a:cs typeface="DSSLEG+Arial-BoldMT"/>
              </a:rPr>
              <a:t>functions</a:t>
            </a:r>
          </a:p>
          <a:p>
            <a:pPr marL="0" marR="0">
              <a:lnSpc>
                <a:spcPts val="2453"/>
              </a:lnSpc>
              <a:spcBef>
                <a:spcPts val="222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Disturbances</a:t>
            </a:r>
            <a:r>
              <a:rPr sz="2200" spc="69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200" spc="68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vestibular</a:t>
            </a:r>
            <a:r>
              <a:rPr sz="2200" spc="69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nerve</a:t>
            </a:r>
            <a:r>
              <a:rPr sz="2200" spc="70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function</a:t>
            </a:r>
            <a:r>
              <a:rPr sz="2200" spc="69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include</a:t>
            </a:r>
            <a:r>
              <a:rPr sz="2200" spc="69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giddiness</a:t>
            </a:r>
          </a:p>
          <a:p>
            <a:pPr marL="0" marR="0">
              <a:lnSpc>
                <a:spcPts val="2453"/>
              </a:lnSpc>
              <a:spcBef>
                <a:spcPts val="136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(vertigo)</a:t>
            </a:r>
            <a:r>
              <a:rPr sz="2200" spc="3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and nystagmus.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7869" y="2264644"/>
            <a:ext cx="8969654" cy="1401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6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4" dirty="0">
                <a:solidFill>
                  <a:srgbClr val="000000"/>
                </a:solidFill>
                <a:latin typeface="UHBLLE+ArialMT"/>
                <a:cs typeface="UHBLLE+ArialMT"/>
              </a:rPr>
              <a:t>Vestibular</a:t>
            </a:r>
            <a:r>
              <a:rPr sz="2200" spc="22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nystagmus</a:t>
            </a:r>
            <a:r>
              <a:rPr sz="2200" b="1" spc="2205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is</a:t>
            </a:r>
            <a:r>
              <a:rPr sz="2200" spc="220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an</a:t>
            </a:r>
            <a:r>
              <a:rPr sz="2200" spc="219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uncontrollable</a:t>
            </a:r>
            <a:r>
              <a:rPr sz="2200" spc="221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rhythmic</a:t>
            </a:r>
          </a:p>
          <a:p>
            <a:pPr marL="0" marR="0">
              <a:lnSpc>
                <a:spcPts val="2453"/>
              </a:lnSpc>
              <a:spcBef>
                <a:spcPts val="138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oscillation</a:t>
            </a:r>
            <a:r>
              <a:rPr sz="2200" b="1" spc="228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of</a:t>
            </a:r>
            <a:r>
              <a:rPr sz="2200" b="1" spc="218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the</a:t>
            </a:r>
            <a:r>
              <a:rPr sz="2200" b="1" spc="217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eyes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,</a:t>
            </a:r>
            <a:r>
              <a:rPr sz="2200" spc="21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2200" spc="21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200" spc="2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fast</a:t>
            </a:r>
            <a:r>
              <a:rPr sz="2200" spc="22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phase</a:t>
            </a:r>
            <a:r>
              <a:rPr sz="2200" spc="2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is</a:t>
            </a:r>
            <a:r>
              <a:rPr sz="2200" spc="20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away</a:t>
            </a:r>
            <a:r>
              <a:rPr sz="2200" spc="21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from</a:t>
            </a:r>
            <a:r>
              <a:rPr sz="2200" spc="20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</a:p>
          <a:p>
            <a:pPr marL="0" marR="0">
              <a:lnSpc>
                <a:spcPts val="2453"/>
              </a:lnSpc>
              <a:spcBef>
                <a:spcPts val="136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side of</a:t>
            </a:r>
            <a:r>
              <a:rPr sz="2200" spc="1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the lesion.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7869" y="3606294"/>
            <a:ext cx="8970985" cy="1066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200" spc="20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causes</a:t>
            </a:r>
            <a:r>
              <a:rPr sz="2200" spc="21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200" spc="20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vertigo</a:t>
            </a:r>
            <a:r>
              <a:rPr sz="2200" b="1" spc="206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include</a:t>
            </a:r>
            <a:r>
              <a:rPr sz="2200" spc="21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diseases</a:t>
            </a:r>
            <a:r>
              <a:rPr sz="2200" spc="21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200" spc="20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200" spc="20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labyrinth,</a:t>
            </a:r>
            <a:r>
              <a:rPr sz="2200" spc="21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such</a:t>
            </a:r>
          </a:p>
          <a:p>
            <a:pPr marL="0" marR="0">
              <a:lnSpc>
                <a:spcPts val="2453"/>
              </a:lnSpc>
              <a:spcBef>
                <a:spcPts val="138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as Meniere's</a:t>
            </a:r>
            <a:r>
              <a:rPr sz="2200" spc="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disease.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9322" y="4971817"/>
            <a:ext cx="8969771" cy="1442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85723"/>
                </a:solidFill>
                <a:latin typeface="PKNEBT+ArialMT"/>
                <a:cs typeface="PKNEBT+ArialMT"/>
              </a:rPr>
              <a:t>•</a:t>
            </a:r>
            <a:r>
              <a:rPr sz="2400" spc="1196" dirty="0">
                <a:solidFill>
                  <a:srgbClr val="385723"/>
                </a:solidFill>
                <a:latin typeface="PKNEBT+ArialMT"/>
                <a:cs typeface="PKNEBT+ArialMT"/>
              </a:rPr>
              <a:t> </a:t>
            </a:r>
            <a:r>
              <a:rPr sz="2400" b="1" dirty="0">
                <a:solidFill>
                  <a:srgbClr val="385723"/>
                </a:solidFill>
                <a:latin typeface="DSSLEG+Arial-BoldMT"/>
                <a:cs typeface="DSSLEG+Arial-BoldMT"/>
              </a:rPr>
              <a:t>Disturbance of Choclear</a:t>
            </a:r>
            <a:r>
              <a:rPr sz="2400" b="1" spc="15" dirty="0">
                <a:solidFill>
                  <a:srgbClr val="385723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385723"/>
                </a:solidFill>
                <a:latin typeface="DSSLEG+Arial-BoldMT"/>
                <a:cs typeface="DSSLEG+Arial-BoldMT"/>
              </a:rPr>
              <a:t>functions</a:t>
            </a:r>
          </a:p>
          <a:p>
            <a:pPr marL="0" marR="0">
              <a:lnSpc>
                <a:spcPts val="2453"/>
              </a:lnSpc>
              <a:spcBef>
                <a:spcPts val="225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Disturbances</a:t>
            </a:r>
            <a:r>
              <a:rPr sz="2200" spc="10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200" spc="8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cochlear</a:t>
            </a:r>
            <a:r>
              <a:rPr sz="2200" spc="8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function</a:t>
            </a:r>
            <a:r>
              <a:rPr sz="2200" spc="9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are</a:t>
            </a:r>
            <a:r>
              <a:rPr sz="2200" spc="9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manifested</a:t>
            </a:r>
            <a:r>
              <a:rPr sz="2200" spc="8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as</a:t>
            </a:r>
            <a:r>
              <a:rPr sz="2200" spc="9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deafness</a:t>
            </a:r>
          </a:p>
          <a:p>
            <a:pPr marL="0" marR="0">
              <a:lnSpc>
                <a:spcPts val="2453"/>
              </a:lnSpc>
              <a:spcBef>
                <a:spcPts val="136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and </a:t>
            </a:r>
            <a:r>
              <a:rPr sz="2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tinnitus</a:t>
            </a:r>
            <a:r>
              <a:rPr sz="2200" dirty="0">
                <a:solidFill>
                  <a:srgbClr val="000000"/>
                </a:solidFill>
                <a:latin typeface="UHBLLE+ArialMT"/>
                <a:cs typeface="UHBLLE+ArialMT"/>
              </a:rPr>
              <a:t>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47492" y="2865695"/>
            <a:ext cx="5360461" cy="1328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The</a:t>
            </a:r>
            <a:r>
              <a:rPr sz="4000" b="1" spc="-12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40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4000" b="1" spc="20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40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3887" y="76561"/>
            <a:ext cx="3887945" cy="119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2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43248" y="849947"/>
            <a:ext cx="2305778" cy="1064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Features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2934" y="1621452"/>
            <a:ext cx="5981565" cy="79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1.</a:t>
            </a:r>
            <a:r>
              <a:rPr sz="2400" spc="93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Cranial</a:t>
            </a:r>
            <a:r>
              <a:rPr sz="2400" spc="3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nerves are part of the PNS.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2934" y="2170346"/>
            <a:ext cx="8821882" cy="1163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2.</a:t>
            </a:r>
            <a:r>
              <a:rPr sz="2400" spc="93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They</a:t>
            </a:r>
            <a:r>
              <a:rPr sz="2400" spc="27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are</a:t>
            </a:r>
            <a:r>
              <a:rPr sz="2400" spc="27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attached</a:t>
            </a:r>
            <a:r>
              <a:rPr sz="2400" spc="26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to</a:t>
            </a:r>
            <a:r>
              <a:rPr sz="2400" spc="24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400" spc="27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part</a:t>
            </a:r>
            <a:r>
              <a:rPr sz="2400" spc="26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of</a:t>
            </a:r>
            <a:r>
              <a:rPr sz="2400" spc="25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400" spc="26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CNS</a:t>
            </a:r>
            <a:r>
              <a:rPr sz="2400" spc="26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called</a:t>
            </a:r>
            <a:r>
              <a:rPr sz="2400" spc="26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</a:p>
          <a:p>
            <a:pPr marL="457174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brain</a:t>
            </a:r>
            <a:r>
              <a:rPr sz="2400" spc="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stem (midbrain,</a:t>
            </a:r>
            <a:r>
              <a:rPr sz="2400" spc="1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pons</a:t>
            </a:r>
            <a:r>
              <a:rPr sz="2400" spc="2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2400" spc="1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medulla).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2934" y="3084746"/>
            <a:ext cx="8822179" cy="1163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3.</a:t>
            </a:r>
            <a:r>
              <a:rPr sz="2400" spc="93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Exceptions</a:t>
            </a:r>
            <a:r>
              <a:rPr sz="2400" spc="8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are</a:t>
            </a:r>
            <a:r>
              <a:rPr sz="2400" spc="5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CN</a:t>
            </a:r>
            <a:r>
              <a:rPr sz="2400" spc="6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I</a:t>
            </a:r>
            <a:r>
              <a:rPr sz="2400" spc="5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2400" spc="6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CN</a:t>
            </a:r>
            <a:r>
              <a:rPr sz="2400" spc="6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II</a:t>
            </a:r>
            <a:r>
              <a:rPr sz="2400" spc="5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which</a:t>
            </a:r>
            <a:r>
              <a:rPr sz="2400" spc="6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connect</a:t>
            </a:r>
            <a:r>
              <a:rPr sz="2400" spc="4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directly</a:t>
            </a:r>
          </a:p>
          <a:p>
            <a:pPr marL="457174" marR="0">
              <a:lnSpc>
                <a:spcPts val="2683"/>
              </a:lnSpc>
              <a:spcBef>
                <a:spcPts val="19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to</a:t>
            </a:r>
            <a:r>
              <a:rPr sz="2400" spc="-1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higher</a:t>
            </a:r>
            <a:r>
              <a:rPr sz="2400" spc="2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levels</a:t>
            </a:r>
            <a:r>
              <a:rPr sz="2400" spc="3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of the</a:t>
            </a:r>
            <a:r>
              <a:rPr sz="24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brain.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2934" y="3999527"/>
            <a:ext cx="2270454" cy="79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4.</a:t>
            </a:r>
            <a:r>
              <a:rPr sz="2400" spc="93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Innervate: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37308" y="4548167"/>
            <a:ext cx="3458150" cy="1346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400" spc="2093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Skeletal</a:t>
            </a:r>
            <a:r>
              <a:rPr sz="2400" spc="3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muscles</a:t>
            </a:r>
          </a:p>
          <a:p>
            <a:pPr marL="0" marR="0">
              <a:lnSpc>
                <a:spcPts val="2683"/>
              </a:lnSpc>
              <a:spcBef>
                <a:spcPts val="163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400" spc="2093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Sensory</a:t>
            </a:r>
            <a:r>
              <a:rPr sz="2400" spc="2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structures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37308" y="5645727"/>
            <a:ext cx="7774207" cy="79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400" spc="2093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Smooth</a:t>
            </a:r>
            <a:r>
              <a:rPr sz="2400" spc="216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muscles,</a:t>
            </a:r>
            <a:r>
              <a:rPr sz="2400" spc="217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cardiac</a:t>
            </a:r>
            <a:r>
              <a:rPr sz="2400" spc="217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muscles</a:t>
            </a:r>
            <a:r>
              <a:rPr sz="2400" spc="217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94508" y="6011486"/>
            <a:ext cx="3624408" cy="79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secretory glands</a:t>
            </a:r>
            <a:r>
              <a:rPr sz="2400" spc="3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(ANS)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3887" y="76561"/>
            <a:ext cx="3887945" cy="119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2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1176" y="945050"/>
            <a:ext cx="9127190" cy="1456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400" spc="101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Sensory</a:t>
            </a:r>
            <a:r>
              <a:rPr sz="2400" spc="101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information</a:t>
            </a:r>
            <a:r>
              <a:rPr sz="2400" spc="10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from</a:t>
            </a:r>
            <a:r>
              <a:rPr sz="2400" spc="99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400" spc="101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head</a:t>
            </a:r>
            <a:r>
              <a:rPr sz="2400" spc="10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2400" spc="101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neck</a:t>
            </a:r>
            <a:r>
              <a:rPr sz="2400" spc="100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is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received</a:t>
            </a:r>
            <a:r>
              <a:rPr sz="2400" spc="26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2400" spc="26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400" spc="27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motor</a:t>
            </a:r>
            <a:r>
              <a:rPr sz="2400" spc="27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information</a:t>
            </a:r>
            <a:r>
              <a:rPr sz="2400" spc="27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is</a:t>
            </a:r>
            <a:r>
              <a:rPr sz="2400" spc="27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sent</a:t>
            </a:r>
            <a:r>
              <a:rPr sz="2400" spc="27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out</a:t>
            </a:r>
            <a:r>
              <a:rPr sz="2400" spc="27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via</a:t>
            </a:r>
            <a:r>
              <a:rPr sz="2400" spc="26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400" spc="28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FF"/>
                </a:solidFill>
                <a:latin typeface="UHBLLE+ArialMT"/>
                <a:cs typeface="UHBLLE+ArialMT"/>
              </a:rPr>
              <a:t>12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FF"/>
                </a:solidFill>
                <a:latin typeface="UHBLLE+ArialMT"/>
                <a:cs typeface="UHBLLE+ArialMT"/>
              </a:rPr>
              <a:t>pairs</a:t>
            </a:r>
            <a:r>
              <a:rPr sz="2400" spc="27" dirty="0">
                <a:solidFill>
                  <a:srgbClr val="0000FF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FF"/>
                </a:solidFill>
                <a:latin typeface="UHBLLE+ArialMT"/>
                <a:cs typeface="UHBLLE+ArialMT"/>
              </a:rPr>
              <a:t>of</a:t>
            </a:r>
            <a:r>
              <a:rPr sz="2400" spc="-10" dirty="0">
                <a:solidFill>
                  <a:srgbClr val="0000FF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FF"/>
                </a:solidFill>
                <a:latin typeface="UHBLLE+ArialMT"/>
                <a:cs typeface="UHBLLE+ArialMT"/>
              </a:rPr>
              <a:t>cranial</a:t>
            </a:r>
            <a:r>
              <a:rPr sz="2400" spc="17" dirty="0">
                <a:solidFill>
                  <a:srgbClr val="0000FF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FF"/>
                </a:solidFill>
                <a:latin typeface="UHBLLE+ArialMT"/>
                <a:cs typeface="UHBLLE+ArialMT"/>
              </a:rPr>
              <a:t>nerves.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1176" y="2515151"/>
            <a:ext cx="4015118" cy="79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Each cranial nerve</a:t>
            </a:r>
            <a:r>
              <a:rPr sz="2400" b="1" spc="11" dirty="0">
                <a:solidFill>
                  <a:srgbClr val="000000"/>
                </a:solidFill>
                <a:latin typeface="DSSLEG+Arial-BoldMT"/>
                <a:cs typeface="DSSLEG+Arial-Bold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SSLEG+Arial-BoldMT"/>
                <a:cs typeface="DSSLEG+Arial-BoldMT"/>
              </a:rPr>
              <a:t>are ..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1176" y="2972351"/>
            <a:ext cx="6031046" cy="79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Referred to</a:t>
            </a:r>
            <a:r>
              <a:rPr sz="2400" spc="-1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by a </a:t>
            </a:r>
            <a:r>
              <a:rPr sz="2400" dirty="0">
                <a:solidFill>
                  <a:srgbClr val="0000FF"/>
                </a:solidFill>
                <a:latin typeface="UHBLLE+ArialMT"/>
                <a:cs typeface="UHBLLE+ArialMT"/>
              </a:rPr>
              <a:t>name or number</a:t>
            </a:r>
            <a:r>
              <a:rPr sz="2400" spc="20" dirty="0">
                <a:solidFill>
                  <a:srgbClr val="0000FF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FF"/>
                </a:solidFill>
                <a:latin typeface="UHBLLE+ArialMT"/>
                <a:cs typeface="UHBLLE+ArialMT"/>
              </a:rPr>
              <a:t>!!</a:t>
            </a:r>
            <a:r>
              <a:rPr sz="2400" spc="-31" dirty="0">
                <a:solidFill>
                  <a:srgbClr val="0000FF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FF"/>
                </a:solidFill>
                <a:latin typeface="UHBLLE+ArialMT"/>
                <a:cs typeface="UHBLLE+ArialMT"/>
              </a:rPr>
              <a:t>..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1176" y="3427751"/>
            <a:ext cx="9125612" cy="798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It</a:t>
            </a:r>
            <a:r>
              <a:rPr sz="2400" spc="88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has</a:t>
            </a:r>
            <a:r>
              <a:rPr sz="2400" spc="87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at</a:t>
            </a:r>
            <a:r>
              <a:rPr sz="2400" spc="852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least</a:t>
            </a:r>
            <a:r>
              <a:rPr sz="2400" spc="87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</a:t>
            </a:r>
            <a:r>
              <a:rPr sz="2400" spc="86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spc="-23" dirty="0">
                <a:solidFill>
                  <a:srgbClr val="0000FF"/>
                </a:solidFill>
                <a:latin typeface="UHBLLE+ArialMT"/>
                <a:cs typeface="UHBLLE+ArialMT"/>
              </a:rPr>
              <a:t>motor,</a:t>
            </a:r>
            <a:r>
              <a:rPr sz="2400" spc="885" dirty="0">
                <a:solidFill>
                  <a:srgbClr val="0000FF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FF"/>
                </a:solidFill>
                <a:latin typeface="UHBLLE+ArialMT"/>
                <a:cs typeface="UHBLLE+ArialMT"/>
              </a:rPr>
              <a:t>sensory</a:t>
            </a:r>
            <a:r>
              <a:rPr sz="2400" spc="872" dirty="0">
                <a:solidFill>
                  <a:srgbClr val="0000FF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FF"/>
                </a:solidFill>
                <a:latin typeface="UHBLLE+ArialMT"/>
                <a:cs typeface="UHBLLE+ArialMT"/>
              </a:rPr>
              <a:t>or</a:t>
            </a:r>
            <a:r>
              <a:rPr sz="2400" spc="877" dirty="0">
                <a:solidFill>
                  <a:srgbClr val="0000FF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FF"/>
                </a:solidFill>
                <a:latin typeface="UHBLLE+ArialMT"/>
                <a:cs typeface="UHBLLE+ArialMT"/>
              </a:rPr>
              <a:t>parasympathetic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09776" y="3757465"/>
            <a:ext cx="2049958" cy="79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FF"/>
                </a:solidFill>
                <a:latin typeface="UHBLLE+ArialMT"/>
                <a:cs typeface="UHBLLE+ArialMT"/>
              </a:rPr>
              <a:t>component.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1176" y="4213141"/>
            <a:ext cx="7629709" cy="1254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Some of them have</a:t>
            </a:r>
            <a:r>
              <a:rPr sz="2400" spc="11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more than one component.</a:t>
            </a:r>
          </a:p>
          <a:p>
            <a:pPr marL="0" marR="0">
              <a:lnSpc>
                <a:spcPts val="2681"/>
              </a:lnSpc>
              <a:spcBef>
                <a:spcPts val="91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KNEBT+ArialMT"/>
                <a:cs typeface="PKNEBT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PKNEBT+ArialMT"/>
                <a:cs typeface="PKNEBT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Most of</a:t>
            </a:r>
            <a:r>
              <a:rPr sz="2400" spc="-1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 nuclei</a:t>
            </a:r>
            <a:r>
              <a:rPr sz="2400" spc="2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are situated in the </a:t>
            </a:r>
            <a:r>
              <a:rPr sz="2400" dirty="0">
                <a:solidFill>
                  <a:srgbClr val="0000FF"/>
                </a:solidFill>
                <a:latin typeface="UHBLLE+ArialMT"/>
                <a:cs typeface="UHBLLE+ArialMT"/>
              </a:rPr>
              <a:t>brainstem.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1176" y="5582023"/>
            <a:ext cx="9127244" cy="1456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All</a:t>
            </a:r>
            <a:r>
              <a:rPr sz="2400" spc="7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400" spc="7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nerves</a:t>
            </a:r>
            <a:r>
              <a:rPr sz="2400" spc="7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are</a:t>
            </a:r>
            <a:r>
              <a:rPr sz="2400" spc="7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distributed</a:t>
            </a:r>
            <a:r>
              <a:rPr sz="2400" spc="7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in</a:t>
            </a:r>
            <a:r>
              <a:rPr sz="2400" spc="80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  <a:r>
              <a:rPr sz="2400" spc="79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head</a:t>
            </a:r>
            <a:r>
              <a:rPr sz="2400" spc="7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and</a:t>
            </a:r>
            <a:r>
              <a:rPr sz="2400" spc="8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neck,</a:t>
            </a:r>
            <a:r>
              <a:rPr sz="2400" spc="68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FF"/>
                </a:solidFill>
                <a:latin typeface="UHBLLE+ArialMT"/>
                <a:cs typeface="UHBLLE+ArialMT"/>
              </a:rPr>
              <a:t>except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cranial</a:t>
            </a:r>
            <a:r>
              <a:rPr sz="2400" spc="84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nerve</a:t>
            </a:r>
            <a:r>
              <a:rPr sz="2400" spc="843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X,</a:t>
            </a:r>
            <a:r>
              <a:rPr sz="2400" spc="84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which</a:t>
            </a:r>
            <a:r>
              <a:rPr sz="2400" spc="846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also</a:t>
            </a:r>
            <a:r>
              <a:rPr sz="2400" spc="84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supplies</a:t>
            </a:r>
            <a:r>
              <a:rPr sz="2400" spc="834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structures</a:t>
            </a:r>
            <a:r>
              <a:rPr sz="2400" spc="835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in</a:t>
            </a:r>
            <a:r>
              <a:rPr sz="2400" spc="84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the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thorax and</a:t>
            </a:r>
            <a:r>
              <a:rPr sz="2400" spc="17" dirty="0">
                <a:solidFill>
                  <a:srgbClr val="000000"/>
                </a:solidFill>
                <a:latin typeface="UHBLLE+ArialMT"/>
                <a:cs typeface="UHBLLE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UHBLLE+ArialMT"/>
                <a:cs typeface="UHBLLE+ArialMT"/>
              </a:rPr>
              <a:t>abdomen.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73887" y="76561"/>
            <a:ext cx="3887945" cy="119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Cranial</a:t>
            </a:r>
            <a:r>
              <a:rPr sz="3600" b="1" spc="-12" dirty="0">
                <a:solidFill>
                  <a:srgbClr val="C00000"/>
                </a:solidFill>
                <a:latin typeface="DSSLEG+Arial-BoldMT"/>
                <a:cs typeface="DSSLEG+Arial-BoldMT"/>
              </a:rPr>
              <a:t> </a:t>
            </a:r>
            <a:r>
              <a:rPr sz="3600" b="1" dirty="0">
                <a:solidFill>
                  <a:srgbClr val="C00000"/>
                </a:solidFill>
                <a:latin typeface="DSSLEG+Arial-BoldMT"/>
                <a:cs typeface="DSSLEG+Arial-BoldMT"/>
              </a:rPr>
              <a:t>Nerves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55946" y="459488"/>
            <a:ext cx="2956877" cy="1233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1.</a:t>
            </a:r>
            <a:r>
              <a:rPr sz="2200" b="1" spc="1152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Olfactory</a:t>
            </a:r>
            <a:r>
              <a:rPr sz="2200" b="1" spc="21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Nerve</a:t>
            </a:r>
          </a:p>
          <a:p>
            <a:pPr marL="0" marR="0">
              <a:lnSpc>
                <a:spcPts val="2453"/>
              </a:lnSpc>
              <a:spcBef>
                <a:spcPts val="1456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2.</a:t>
            </a:r>
            <a:r>
              <a:rPr sz="2200" b="1" spc="1152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Optic</a:t>
            </a:r>
            <a:r>
              <a:rPr sz="2200" b="1" spc="25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Nerve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55946" y="1465709"/>
            <a:ext cx="3330256" cy="2742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3.</a:t>
            </a:r>
            <a:r>
              <a:rPr sz="2200" b="1" spc="1152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Oculomotor</a:t>
            </a:r>
            <a:r>
              <a:rPr sz="2200" b="1" spc="36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Nerve</a:t>
            </a:r>
          </a:p>
          <a:p>
            <a:pPr marL="0" marR="0">
              <a:lnSpc>
                <a:spcPts val="2453"/>
              </a:lnSpc>
              <a:spcBef>
                <a:spcPts val="1456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4.</a:t>
            </a:r>
            <a:r>
              <a:rPr sz="2200" b="1" spc="1152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DSSLEG+Arial-BoldMT"/>
                <a:cs typeface="DSSLEG+Arial-BoldMT"/>
              </a:rPr>
              <a:t>Trochlear</a:t>
            </a:r>
            <a:r>
              <a:rPr sz="2200" b="1" spc="28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Nerve</a:t>
            </a:r>
          </a:p>
          <a:p>
            <a:pPr marL="0" marR="0">
              <a:lnSpc>
                <a:spcPts val="2453"/>
              </a:lnSpc>
              <a:spcBef>
                <a:spcPts val="1506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5.</a:t>
            </a:r>
            <a:r>
              <a:rPr sz="2200" b="1" spc="1152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spc="-14" dirty="0">
                <a:solidFill>
                  <a:srgbClr val="0000FF"/>
                </a:solidFill>
                <a:latin typeface="DSSLEG+Arial-BoldMT"/>
                <a:cs typeface="DSSLEG+Arial-BoldMT"/>
              </a:rPr>
              <a:t>Trigeminal</a:t>
            </a:r>
            <a:r>
              <a:rPr sz="2200" b="1" spc="25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Nerve</a:t>
            </a:r>
          </a:p>
          <a:p>
            <a:pPr marL="0" marR="0">
              <a:lnSpc>
                <a:spcPts val="2453"/>
              </a:lnSpc>
              <a:spcBef>
                <a:spcPts val="1458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6.</a:t>
            </a:r>
            <a:r>
              <a:rPr sz="2200" b="1" spc="1152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Abducent</a:t>
            </a:r>
            <a:r>
              <a:rPr sz="2200" b="1" spc="4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Nerve</a:t>
            </a:r>
          </a:p>
          <a:p>
            <a:pPr marL="0" marR="0">
              <a:lnSpc>
                <a:spcPts val="2453"/>
              </a:lnSpc>
              <a:spcBef>
                <a:spcPts val="1506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7.</a:t>
            </a:r>
            <a:r>
              <a:rPr sz="2200" b="1" spc="1152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Facial</a:t>
            </a:r>
            <a:r>
              <a:rPr sz="2200" b="1" spc="17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Nerve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55946" y="3980563"/>
            <a:ext cx="3420553" cy="1066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8.</a:t>
            </a:r>
            <a:r>
              <a:rPr sz="2200" b="1" spc="1152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DSSLEG+Arial-BoldMT"/>
                <a:cs typeface="DSSLEG+Arial-BoldMT"/>
              </a:rPr>
              <a:t>Vestibulo</a:t>
            </a:r>
            <a:r>
              <a:rPr sz="2200" b="1" spc="49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Cochlear</a:t>
            </a:r>
          </a:p>
          <a:p>
            <a:pPr marL="457200" marR="0">
              <a:lnSpc>
                <a:spcPts val="2456"/>
              </a:lnSpc>
              <a:spcBef>
                <a:spcPts val="133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Nerve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55946" y="4819144"/>
            <a:ext cx="4313921" cy="1233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9.</a:t>
            </a:r>
            <a:r>
              <a:rPr sz="2200" b="1" spc="1152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Glossopharyngeal</a:t>
            </a:r>
            <a:r>
              <a:rPr sz="2200" b="1" spc="62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Nerve</a:t>
            </a:r>
          </a:p>
          <a:p>
            <a:pPr marL="0" marR="0">
              <a:lnSpc>
                <a:spcPts val="2453"/>
              </a:lnSpc>
              <a:spcBef>
                <a:spcPts val="1456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10.</a:t>
            </a:r>
            <a:r>
              <a:rPr sz="2200" b="1" spc="-7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spc="-25" dirty="0">
                <a:solidFill>
                  <a:srgbClr val="0000FF"/>
                </a:solidFill>
                <a:latin typeface="DSSLEG+Arial-BoldMT"/>
                <a:cs typeface="DSSLEG+Arial-BoldMT"/>
              </a:rPr>
              <a:t>Vagus</a:t>
            </a:r>
            <a:r>
              <a:rPr sz="2200" b="1" spc="44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Nerve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55946" y="5824658"/>
            <a:ext cx="3420700" cy="1234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6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11.</a:t>
            </a:r>
            <a:r>
              <a:rPr sz="2200" b="1" spc="-7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Accessory</a:t>
            </a:r>
            <a:r>
              <a:rPr sz="2200" b="1" spc="15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Nerve</a:t>
            </a:r>
          </a:p>
          <a:p>
            <a:pPr marL="0" marR="0">
              <a:lnSpc>
                <a:spcPts val="2453"/>
              </a:lnSpc>
              <a:spcBef>
                <a:spcPts val="1459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12.</a:t>
            </a:r>
            <a:r>
              <a:rPr sz="2200" b="1" spc="-70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Hypoglossal</a:t>
            </a:r>
            <a:r>
              <a:rPr sz="2200" b="1" spc="66" dirty="0">
                <a:solidFill>
                  <a:srgbClr val="0000FF"/>
                </a:solidFill>
                <a:latin typeface="DSSLEG+Arial-BoldMT"/>
                <a:cs typeface="DSSLEG+Arial-BoldMT"/>
              </a:rPr>
              <a:t> </a:t>
            </a:r>
            <a:r>
              <a:rPr sz="2200" b="1" dirty="0">
                <a:solidFill>
                  <a:srgbClr val="0000FF"/>
                </a:solidFill>
                <a:latin typeface="DSSLEG+Arial-BoldMT"/>
                <a:cs typeface="DSSLEG+Arial-BoldMT"/>
              </a:rPr>
              <a:t>Nerve</a:t>
            </a:r>
          </a:p>
        </p:txBody>
      </p:sp>
      <p:sp>
        <p:nvSpPr>
          <p:cNvPr id="9" name="Rectangle 8"/>
          <p:cNvSpPr/>
          <p:nvPr/>
        </p:nvSpPr>
        <p:spPr>
          <a:xfrm>
            <a:off x="35496" y="5805264"/>
            <a:ext cx="576064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141" y="5805264"/>
            <a:ext cx="576064" cy="7200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</TotalTime>
  <Words>2264</Words>
  <Application>Microsoft Office PowerPoint</Application>
  <PresentationFormat>On-screen Show (4:3)</PresentationFormat>
  <Paragraphs>543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doctor</dc:creator>
  <cp:lastModifiedBy>Unknown User</cp:lastModifiedBy>
  <cp:revision>5</cp:revision>
  <dcterms:modified xsi:type="dcterms:W3CDTF">2019-05-01T10:58:08Z</dcterms:modified>
</cp:coreProperties>
</file>