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0" r:id="rId14"/>
    <p:sldId id="268" r:id="rId15"/>
    <p:sldId id="271" r:id="rId16"/>
    <p:sldId id="269" r:id="rId17"/>
  </p:sldIdLst>
  <p:sldSz cx="12192000" cy="6858000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 snapToGrid="0">
      <p:cViewPr varScale="1">
        <p:scale>
          <a:sx n="49" d="100"/>
          <a:sy n="49" d="100"/>
        </p:scale>
        <p:origin x="642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BF4EF767-8CD2-4321-A4C2-BF950033C05A}" type="datetimeFigureOut">
              <a:rPr lang="ar-IQ" smtClean="0"/>
              <a:t>30/05/1438</a:t>
            </a:fld>
            <a:endParaRPr lang="ar-IQ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IQ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7DF8C754-78D6-4865-9C23-A816AD8177BF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4885242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F8C754-78D6-4865-9C23-A816AD8177BF}" type="slidenum">
              <a:rPr lang="ar-IQ" smtClean="0"/>
              <a:t>10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7316520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5E706-74DB-4672-92B9-C11F346B161E}" type="datetimeFigureOut">
              <a:rPr lang="ar-IQ" smtClean="0"/>
              <a:t>30/05/1438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F4B06-C65E-4563-8978-D4103DE6AD60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0345282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5E706-74DB-4672-92B9-C11F346B161E}" type="datetimeFigureOut">
              <a:rPr lang="ar-IQ" smtClean="0"/>
              <a:t>30/05/1438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F4B06-C65E-4563-8978-D4103DE6AD60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3104011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5E706-74DB-4672-92B9-C11F346B161E}" type="datetimeFigureOut">
              <a:rPr lang="ar-IQ" smtClean="0"/>
              <a:t>30/05/1438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F4B06-C65E-4563-8978-D4103DE6AD60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738075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5E706-74DB-4672-92B9-C11F346B161E}" type="datetimeFigureOut">
              <a:rPr lang="ar-IQ" smtClean="0"/>
              <a:t>30/05/1438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F4B06-C65E-4563-8978-D4103DE6AD60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345014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5E706-74DB-4672-92B9-C11F346B161E}" type="datetimeFigureOut">
              <a:rPr lang="ar-IQ" smtClean="0"/>
              <a:t>30/05/1438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F4B06-C65E-4563-8978-D4103DE6AD60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7929503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5E706-74DB-4672-92B9-C11F346B161E}" type="datetimeFigureOut">
              <a:rPr lang="ar-IQ" smtClean="0"/>
              <a:t>30/05/1438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F4B06-C65E-4563-8978-D4103DE6AD60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2674646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5E706-74DB-4672-92B9-C11F346B161E}" type="datetimeFigureOut">
              <a:rPr lang="ar-IQ" smtClean="0"/>
              <a:t>30/05/1438</a:t>
            </a:fld>
            <a:endParaRPr lang="ar-IQ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F4B06-C65E-4563-8978-D4103DE6AD60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8570384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5E706-74DB-4672-92B9-C11F346B161E}" type="datetimeFigureOut">
              <a:rPr lang="ar-IQ" smtClean="0"/>
              <a:t>30/05/1438</a:t>
            </a:fld>
            <a:endParaRPr lang="ar-IQ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F4B06-C65E-4563-8978-D4103DE6AD60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98664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5E706-74DB-4672-92B9-C11F346B161E}" type="datetimeFigureOut">
              <a:rPr lang="ar-IQ" smtClean="0"/>
              <a:t>30/05/1438</a:t>
            </a:fld>
            <a:endParaRPr lang="ar-IQ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F4B06-C65E-4563-8978-D4103DE6AD60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2011504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5E706-74DB-4672-92B9-C11F346B161E}" type="datetimeFigureOut">
              <a:rPr lang="ar-IQ" smtClean="0"/>
              <a:t>30/05/1438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F4B06-C65E-4563-8978-D4103DE6AD60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6971218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5E706-74DB-4672-92B9-C11F346B161E}" type="datetimeFigureOut">
              <a:rPr lang="ar-IQ" smtClean="0"/>
              <a:t>30/05/1438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F4B06-C65E-4563-8978-D4103DE6AD60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029490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C5E706-74DB-4672-92B9-C11F346B161E}" type="datetimeFigureOut">
              <a:rPr lang="ar-IQ" smtClean="0"/>
              <a:t>30/05/1438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7F4B06-C65E-4563-8978-D4103DE6AD60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22615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2501413" y="2555905"/>
            <a:ext cx="7306101" cy="1339969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US" sz="6600" b="1" dirty="0" smtClean="0">
                <a:solidFill>
                  <a:srgbClr val="FF0000"/>
                </a:solidFill>
                <a:latin typeface="Gill Sans MT Condensed" panose="020B0506020104020203" pitchFamily="34" charset="0"/>
              </a:rPr>
              <a:t>Digestive system part -2-</a:t>
            </a:r>
            <a:endParaRPr lang="ar-IQ" sz="6600" b="1" dirty="0">
              <a:solidFill>
                <a:srgbClr val="FF0000"/>
              </a:solidFill>
              <a:latin typeface="Gill Sans MT Condensed" panose="020B0506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1922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83660" y="447473"/>
            <a:ext cx="11207221" cy="6050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732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838200" y="272374"/>
            <a:ext cx="6745226" cy="6089515"/>
          </a:xfrm>
        </p:spPr>
        <p:txBody>
          <a:bodyPr>
            <a:noAutofit/>
          </a:bodyPr>
          <a:lstStyle/>
          <a:p>
            <a:pPr marL="0" indent="0" algn="just" rtl="0">
              <a:lnSpc>
                <a:spcPct val="150000"/>
              </a:lnSpc>
              <a:buNone/>
            </a:pPr>
            <a:r>
              <a:rPr lang="en-US" sz="2400" dirty="0">
                <a:latin typeface="Bembo"/>
                <a:cs typeface="+mj-cs"/>
              </a:rPr>
              <a:t>During the </a:t>
            </a:r>
            <a:r>
              <a:rPr lang="en-US" sz="2400" b="1" dirty="0">
                <a:latin typeface="Bembo"/>
                <a:cs typeface="+mj-cs"/>
              </a:rPr>
              <a:t>sixth week, </a:t>
            </a:r>
            <a:r>
              <a:rPr lang="en-US" sz="2400" dirty="0">
                <a:latin typeface="Bembo"/>
                <a:cs typeface="+mj-cs"/>
              </a:rPr>
              <a:t>the loop grows </a:t>
            </a:r>
            <a:r>
              <a:rPr lang="en-US" sz="2400" dirty="0" smtClean="0">
                <a:latin typeface="Bembo"/>
                <a:cs typeface="+mj-cs"/>
              </a:rPr>
              <a:t>so rapidly that it protrudes into the umbilical cord</a:t>
            </a:r>
          </a:p>
          <a:p>
            <a:pPr marL="0" indent="0" algn="just" rtl="0">
              <a:lnSpc>
                <a:spcPct val="150000"/>
              </a:lnSpc>
              <a:buNone/>
            </a:pPr>
            <a:r>
              <a:rPr lang="en-US" sz="2400" b="1" dirty="0" smtClean="0">
                <a:latin typeface="Bembo"/>
                <a:cs typeface="+mj-cs"/>
              </a:rPr>
              <a:t>(</a:t>
            </a:r>
            <a:r>
              <a:rPr lang="en-US" sz="2400" b="1" dirty="0">
                <a:latin typeface="Bembo"/>
                <a:cs typeface="+mj-cs"/>
              </a:rPr>
              <a:t>physiological herniation) </a:t>
            </a:r>
            <a:r>
              <a:rPr lang="en-US" sz="2400" dirty="0" smtClean="0">
                <a:latin typeface="Bembo"/>
                <a:cs typeface="+mj-cs"/>
              </a:rPr>
              <a:t>.During the </a:t>
            </a:r>
            <a:r>
              <a:rPr lang="en-US" sz="2400" b="1" dirty="0" smtClean="0">
                <a:latin typeface="Bembo"/>
                <a:cs typeface="+mj-cs"/>
              </a:rPr>
              <a:t>10th</a:t>
            </a:r>
            <a:r>
              <a:rPr lang="en-US" sz="2400" dirty="0" smtClean="0">
                <a:latin typeface="Bembo"/>
                <a:cs typeface="+mj-cs"/>
              </a:rPr>
              <a:t> </a:t>
            </a:r>
            <a:r>
              <a:rPr lang="en-US" sz="2400" b="1" dirty="0">
                <a:latin typeface="Bembo"/>
                <a:cs typeface="+mj-cs"/>
              </a:rPr>
              <a:t>week, </a:t>
            </a:r>
            <a:r>
              <a:rPr lang="en-US" sz="2400" dirty="0">
                <a:latin typeface="Bembo"/>
                <a:cs typeface="+mj-cs"/>
              </a:rPr>
              <a:t>it returns into the </a:t>
            </a:r>
            <a:r>
              <a:rPr lang="en-US" sz="2400" dirty="0" smtClean="0">
                <a:latin typeface="Bembo"/>
                <a:cs typeface="+mj-cs"/>
              </a:rPr>
              <a:t>abdominal cavity.</a:t>
            </a:r>
            <a:endParaRPr lang="en-US" sz="2400" dirty="0">
              <a:latin typeface="Bembo"/>
              <a:cs typeface="+mj-cs"/>
            </a:endParaRPr>
          </a:p>
          <a:p>
            <a:pPr marL="0" indent="0" algn="just" rtl="0">
              <a:lnSpc>
                <a:spcPct val="150000"/>
              </a:lnSpc>
              <a:buNone/>
            </a:pPr>
            <a:r>
              <a:rPr lang="en-US" sz="2400" dirty="0" smtClean="0">
                <a:latin typeface="Bembo"/>
                <a:cs typeface="+mj-cs"/>
              </a:rPr>
              <a:t>While </a:t>
            </a:r>
            <a:r>
              <a:rPr lang="en-US" sz="2400" dirty="0">
                <a:latin typeface="Bembo"/>
                <a:cs typeface="+mj-cs"/>
              </a:rPr>
              <a:t>these processes are occurring, </a:t>
            </a:r>
            <a:r>
              <a:rPr lang="en-US" sz="2400" dirty="0" smtClean="0">
                <a:latin typeface="Bembo"/>
                <a:cs typeface="+mj-cs"/>
              </a:rPr>
              <a:t>the mid</a:t>
            </a:r>
            <a:endParaRPr lang="en-US" sz="2400" dirty="0">
              <a:latin typeface="Bembo"/>
              <a:cs typeface="+mj-cs"/>
            </a:endParaRPr>
          </a:p>
          <a:p>
            <a:pPr marL="0" indent="0" algn="just" rtl="0">
              <a:lnSpc>
                <a:spcPct val="150000"/>
              </a:lnSpc>
              <a:buNone/>
            </a:pPr>
            <a:r>
              <a:rPr lang="en-US" sz="2400" dirty="0" smtClean="0">
                <a:latin typeface="Bembo"/>
                <a:cs typeface="+mj-cs"/>
              </a:rPr>
              <a:t>gut </a:t>
            </a:r>
            <a:r>
              <a:rPr lang="en-US" sz="2400" dirty="0">
                <a:latin typeface="Bembo"/>
                <a:cs typeface="+mj-cs"/>
              </a:rPr>
              <a:t>loop rotates 270° </a:t>
            </a:r>
            <a:r>
              <a:rPr lang="en-US" sz="2400" dirty="0" smtClean="0">
                <a:latin typeface="Bembo"/>
                <a:cs typeface="+mj-cs"/>
              </a:rPr>
              <a:t>counterclockwise. </a:t>
            </a:r>
            <a:r>
              <a:rPr lang="en-US" sz="2400" dirty="0" smtClean="0">
                <a:latin typeface="Bembo"/>
                <a:cs typeface="+mj-cs"/>
              </a:rPr>
              <a:t>Remnants </a:t>
            </a:r>
            <a:r>
              <a:rPr lang="en-US" sz="2400" dirty="0">
                <a:latin typeface="Bembo"/>
                <a:cs typeface="+mj-cs"/>
              </a:rPr>
              <a:t>of the </a:t>
            </a:r>
            <a:r>
              <a:rPr lang="en-US" sz="2400" dirty="0" err="1">
                <a:latin typeface="Bembo"/>
                <a:cs typeface="+mj-cs"/>
              </a:rPr>
              <a:t>vitelline</a:t>
            </a:r>
            <a:r>
              <a:rPr lang="en-US" sz="2400" dirty="0">
                <a:latin typeface="Bembo"/>
                <a:cs typeface="+mj-cs"/>
              </a:rPr>
              <a:t> duct, </a:t>
            </a:r>
            <a:r>
              <a:rPr lang="en-US" sz="2400" dirty="0" smtClean="0">
                <a:latin typeface="Bembo"/>
                <a:cs typeface="+mj-cs"/>
              </a:rPr>
              <a:t>failure of the  mid gut </a:t>
            </a:r>
            <a:r>
              <a:rPr lang="en-US" sz="2400" dirty="0">
                <a:latin typeface="Bembo"/>
                <a:cs typeface="+mj-cs"/>
              </a:rPr>
              <a:t>to return to the abdominal cavity</a:t>
            </a:r>
            <a:r>
              <a:rPr lang="en-US" sz="2400" dirty="0" smtClean="0">
                <a:latin typeface="Bembo"/>
                <a:cs typeface="+mj-cs"/>
              </a:rPr>
              <a:t>, </a:t>
            </a:r>
            <a:r>
              <a:rPr lang="en-US" sz="2400" dirty="0" err="1" smtClean="0">
                <a:latin typeface="Bembo"/>
                <a:cs typeface="+mj-cs"/>
              </a:rPr>
              <a:t>malrotation</a:t>
            </a:r>
            <a:r>
              <a:rPr lang="en-US" sz="2400" dirty="0" smtClean="0">
                <a:latin typeface="Bembo"/>
                <a:cs typeface="+mj-cs"/>
              </a:rPr>
              <a:t>, stenosis ,and duplication of parts of </a:t>
            </a:r>
            <a:endParaRPr lang="en-US" sz="2400" dirty="0">
              <a:latin typeface="Bembo"/>
              <a:cs typeface="+mj-cs"/>
            </a:endParaRPr>
          </a:p>
          <a:p>
            <a:pPr marL="0" lvl="0" indent="0" algn="just" rtl="0">
              <a:lnSpc>
                <a:spcPct val="150000"/>
              </a:lnSpc>
              <a:buNone/>
            </a:pPr>
            <a:r>
              <a:rPr lang="en-US" sz="2400" dirty="0" smtClean="0">
                <a:solidFill>
                  <a:prstClr val="black"/>
                </a:solidFill>
                <a:latin typeface="Bembo"/>
                <a:cs typeface="+mj-cs"/>
              </a:rPr>
              <a:t>the </a:t>
            </a:r>
            <a:r>
              <a:rPr lang="en-US" sz="2400" dirty="0">
                <a:solidFill>
                  <a:prstClr val="black"/>
                </a:solidFill>
                <a:latin typeface="Bembo"/>
                <a:cs typeface="+mj-cs"/>
              </a:rPr>
              <a:t>gut </a:t>
            </a:r>
            <a:r>
              <a:rPr lang="en-US" sz="2400" dirty="0" smtClean="0">
                <a:solidFill>
                  <a:prstClr val="black"/>
                </a:solidFill>
                <a:latin typeface="Bembo"/>
                <a:cs typeface="+mj-cs"/>
              </a:rPr>
              <a:t>are </a:t>
            </a:r>
            <a:r>
              <a:rPr lang="en-US" sz="2400" b="1" dirty="0" smtClean="0">
                <a:solidFill>
                  <a:prstClr val="black"/>
                </a:solidFill>
                <a:latin typeface="Bembo"/>
                <a:cs typeface="+mj-cs"/>
              </a:rPr>
              <a:t>common </a:t>
            </a:r>
            <a:r>
              <a:rPr lang="en-US" sz="2400" b="1" dirty="0" err="1" smtClean="0">
                <a:solidFill>
                  <a:prstClr val="black"/>
                </a:solidFill>
                <a:latin typeface="Bembo"/>
                <a:cs typeface="+mj-cs"/>
              </a:rPr>
              <a:t>midgut</a:t>
            </a:r>
            <a:r>
              <a:rPr lang="en-US" sz="2400" dirty="0" smtClean="0">
                <a:solidFill>
                  <a:prstClr val="black"/>
                </a:solidFill>
                <a:latin typeface="Bembo"/>
                <a:cs typeface="+mj-cs"/>
              </a:rPr>
              <a:t> </a:t>
            </a:r>
            <a:r>
              <a:rPr lang="en-US" sz="2400" b="1" dirty="0" smtClean="0">
                <a:solidFill>
                  <a:prstClr val="black"/>
                </a:solidFill>
                <a:latin typeface="Bembo"/>
                <a:cs typeface="+mj-cs"/>
              </a:rPr>
              <a:t>abnormalities</a:t>
            </a:r>
            <a:r>
              <a:rPr lang="en-US" sz="2400" dirty="0">
                <a:solidFill>
                  <a:prstClr val="black"/>
                </a:solidFill>
                <a:latin typeface="Bembo"/>
                <a:cs typeface="+mj-cs"/>
              </a:rPr>
              <a:t>.</a:t>
            </a:r>
            <a:endParaRPr lang="ar-IQ" sz="2400" dirty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 marL="0" indent="0" algn="l">
              <a:buNone/>
            </a:pPr>
            <a:endParaRPr lang="en-US" sz="2400" dirty="0">
              <a:latin typeface="Bembo"/>
              <a:cs typeface="+mj-cs"/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2"/>
          <a:srcRect l="50998" t="47806" r="24181" b="16024"/>
          <a:stretch/>
        </p:blipFill>
        <p:spPr>
          <a:xfrm>
            <a:off x="7583426" y="272374"/>
            <a:ext cx="4486888" cy="5856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39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8199" y="0"/>
            <a:ext cx="2624847" cy="112841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lvl="0" algn="l">
              <a:spcBef>
                <a:spcPts val="1000"/>
              </a:spcBef>
            </a:pP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latin typeface="GillSansStd-Bold"/>
              </a:rPr>
              <a:t>HINDGUT</a:t>
            </a:r>
            <a:r>
              <a:rPr lang="en-US" sz="1700" b="1" dirty="0">
                <a:solidFill>
                  <a:srgbClr val="004D26"/>
                </a:solidFill>
                <a:latin typeface="GillSansStd-Bold"/>
              </a:rPr>
              <a:t/>
            </a:r>
            <a:br>
              <a:rPr lang="en-US" sz="1700" b="1" dirty="0">
                <a:solidFill>
                  <a:srgbClr val="004D26"/>
                </a:solidFill>
                <a:latin typeface="GillSansStd-Bold"/>
              </a:rPr>
            </a:b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838199" y="914400"/>
            <a:ext cx="10737716" cy="5525311"/>
          </a:xfrm>
        </p:spPr>
        <p:txBody>
          <a:bodyPr>
            <a:normAutofit fontScale="77500" lnSpcReduction="20000"/>
          </a:bodyPr>
          <a:lstStyle/>
          <a:p>
            <a:pPr marL="0" lvl="0" indent="0" algn="l">
              <a:lnSpc>
                <a:spcPct val="170000"/>
              </a:lnSpc>
              <a:buNone/>
            </a:pPr>
            <a:r>
              <a:rPr lang="en-US" sz="3800" dirty="0" smtClean="0">
                <a:solidFill>
                  <a:srgbClr val="000000"/>
                </a:solidFill>
                <a:latin typeface="Bembo"/>
                <a:cs typeface="+mj-cs"/>
              </a:rPr>
              <a:t>The </a:t>
            </a:r>
            <a:r>
              <a:rPr lang="en-US" sz="3800" dirty="0">
                <a:solidFill>
                  <a:srgbClr val="000000"/>
                </a:solidFill>
                <a:latin typeface="Bembo"/>
                <a:cs typeface="+mj-cs"/>
              </a:rPr>
              <a:t>hindgut gives rise to the distal third of </a:t>
            </a:r>
            <a:r>
              <a:rPr lang="en-US" sz="3800" dirty="0" smtClean="0">
                <a:solidFill>
                  <a:srgbClr val="000000"/>
                </a:solidFill>
                <a:latin typeface="Bembo"/>
                <a:cs typeface="+mj-cs"/>
              </a:rPr>
              <a:t>the transverse colon , the descending colon,</a:t>
            </a:r>
            <a:r>
              <a:rPr lang="en-US" sz="3800" dirty="0">
                <a:solidFill>
                  <a:srgbClr val="000000"/>
                </a:solidFill>
                <a:latin typeface="Bembo"/>
                <a:cs typeface="+mj-cs"/>
              </a:rPr>
              <a:t> the sigmoid, the rectum, and the upper part of the </a:t>
            </a:r>
            <a:r>
              <a:rPr lang="en-US" sz="3800" dirty="0" smtClean="0">
                <a:solidFill>
                  <a:srgbClr val="000000"/>
                </a:solidFill>
                <a:latin typeface="Bembo"/>
                <a:cs typeface="+mj-cs"/>
              </a:rPr>
              <a:t>anal canal.</a:t>
            </a:r>
            <a:endParaRPr lang="en-US" sz="3800" dirty="0">
              <a:solidFill>
                <a:srgbClr val="000000"/>
              </a:solidFill>
              <a:latin typeface="Bembo"/>
              <a:cs typeface="+mj-cs"/>
            </a:endParaRPr>
          </a:p>
          <a:p>
            <a:pPr marL="0" lvl="0" indent="0" algn="l">
              <a:lnSpc>
                <a:spcPct val="170000"/>
              </a:lnSpc>
              <a:buNone/>
            </a:pPr>
            <a:r>
              <a:rPr lang="en-US" sz="3800" dirty="0" smtClean="0">
                <a:solidFill>
                  <a:srgbClr val="000000"/>
                </a:solidFill>
                <a:latin typeface="Bembo"/>
                <a:cs typeface="+mj-cs"/>
              </a:rPr>
              <a:t>The </a:t>
            </a:r>
            <a:r>
              <a:rPr lang="en-US" sz="3800" dirty="0">
                <a:solidFill>
                  <a:srgbClr val="000000"/>
                </a:solidFill>
                <a:latin typeface="Bembo"/>
                <a:cs typeface="+mj-cs"/>
              </a:rPr>
              <a:t>endoderm of the hindgut also </a:t>
            </a:r>
            <a:r>
              <a:rPr lang="en-US" sz="3800" dirty="0" smtClean="0">
                <a:solidFill>
                  <a:srgbClr val="000000"/>
                </a:solidFill>
                <a:latin typeface="Bembo"/>
                <a:cs typeface="+mj-cs"/>
              </a:rPr>
              <a:t>forms the </a:t>
            </a:r>
            <a:r>
              <a:rPr lang="en-US" sz="3800" dirty="0">
                <a:solidFill>
                  <a:srgbClr val="000000"/>
                </a:solidFill>
                <a:latin typeface="Bembo"/>
                <a:cs typeface="+mj-cs"/>
              </a:rPr>
              <a:t>internal lining of the bladder and </a:t>
            </a:r>
            <a:r>
              <a:rPr lang="en-US" sz="3800" dirty="0" smtClean="0">
                <a:solidFill>
                  <a:srgbClr val="000000"/>
                </a:solidFill>
                <a:latin typeface="Bembo"/>
                <a:cs typeface="+mj-cs"/>
              </a:rPr>
              <a:t>urethra.</a:t>
            </a:r>
            <a:r>
              <a:rPr lang="en-US" sz="3800" dirty="0">
                <a:solidFill>
                  <a:srgbClr val="000000"/>
                </a:solidFill>
                <a:latin typeface="Bembo"/>
                <a:cs typeface="+mj-cs"/>
              </a:rPr>
              <a:t> The terminal portion of the hindgut </a:t>
            </a:r>
            <a:r>
              <a:rPr lang="en-US" sz="3800" dirty="0" smtClean="0">
                <a:solidFill>
                  <a:srgbClr val="000000"/>
                </a:solidFill>
                <a:latin typeface="Bembo"/>
                <a:cs typeface="+mj-cs"/>
              </a:rPr>
              <a:t>enters into </a:t>
            </a:r>
            <a:r>
              <a:rPr lang="en-US" sz="3800" dirty="0">
                <a:solidFill>
                  <a:srgbClr val="000000"/>
                </a:solidFill>
                <a:latin typeface="Bembo"/>
                <a:cs typeface="+mj-cs"/>
              </a:rPr>
              <a:t>the posterior region of the cloaca</a:t>
            </a:r>
            <a:r>
              <a:rPr lang="en-US" sz="3800" dirty="0" smtClean="0">
                <a:solidFill>
                  <a:srgbClr val="000000"/>
                </a:solidFill>
                <a:latin typeface="Bembo"/>
                <a:cs typeface="+mj-cs"/>
              </a:rPr>
              <a:t>, the primitive </a:t>
            </a:r>
            <a:r>
              <a:rPr lang="en-US" sz="3800" b="1" dirty="0" err="1">
                <a:solidFill>
                  <a:srgbClr val="000000"/>
                </a:solidFill>
                <a:latin typeface="Bembo-Bold"/>
                <a:cs typeface="+mj-cs"/>
              </a:rPr>
              <a:t>anorectal</a:t>
            </a:r>
            <a:r>
              <a:rPr lang="en-US" sz="3800" b="1" dirty="0">
                <a:solidFill>
                  <a:srgbClr val="000000"/>
                </a:solidFill>
                <a:latin typeface="Bembo-Bold"/>
                <a:cs typeface="+mj-cs"/>
              </a:rPr>
              <a:t> canal; </a:t>
            </a:r>
            <a:r>
              <a:rPr lang="en-US" sz="3800" dirty="0">
                <a:solidFill>
                  <a:srgbClr val="000000"/>
                </a:solidFill>
                <a:latin typeface="Bembo"/>
                <a:cs typeface="+mj-cs"/>
              </a:rPr>
              <a:t>the allantois </a:t>
            </a:r>
            <a:r>
              <a:rPr lang="en-US" sz="3800" dirty="0" smtClean="0">
                <a:solidFill>
                  <a:srgbClr val="000000"/>
                </a:solidFill>
                <a:latin typeface="Bembo"/>
                <a:cs typeface="+mj-cs"/>
              </a:rPr>
              <a:t>enters into the anterior portion,</a:t>
            </a:r>
            <a:r>
              <a:rPr lang="en-US" sz="3100" dirty="0">
                <a:solidFill>
                  <a:srgbClr val="000000"/>
                </a:solidFill>
                <a:latin typeface="Bembo"/>
                <a:cs typeface="+mj-cs"/>
              </a:rPr>
              <a:t> the primitive </a:t>
            </a:r>
            <a:r>
              <a:rPr lang="en-US" sz="3100" b="1" dirty="0" smtClean="0">
                <a:solidFill>
                  <a:srgbClr val="000000"/>
                </a:solidFill>
                <a:latin typeface="Bembo-Bold"/>
                <a:cs typeface="+mj-cs"/>
              </a:rPr>
              <a:t>urogenital sinus.</a:t>
            </a:r>
            <a:endParaRPr lang="en-US" sz="3100" b="1" dirty="0">
              <a:solidFill>
                <a:srgbClr val="000000"/>
              </a:solidFill>
              <a:latin typeface="Bembo-Bold"/>
              <a:cs typeface="+mj-cs"/>
            </a:endParaRPr>
          </a:p>
          <a:p>
            <a:pPr marL="0" lvl="0" indent="0" algn="l">
              <a:lnSpc>
                <a:spcPct val="170000"/>
              </a:lnSpc>
              <a:buNone/>
            </a:pPr>
            <a:endParaRPr lang="en-US" sz="3800" dirty="0">
              <a:solidFill>
                <a:srgbClr val="000000"/>
              </a:solidFill>
              <a:latin typeface="Bembo"/>
              <a:cs typeface="+mj-cs"/>
            </a:endParaRPr>
          </a:p>
          <a:p>
            <a:pPr marL="0" lvl="0" indent="0" algn="l">
              <a:buNone/>
            </a:pPr>
            <a:endParaRPr lang="en-US" dirty="0">
              <a:solidFill>
                <a:srgbClr val="000000"/>
              </a:solidFill>
              <a:latin typeface="Bembo"/>
            </a:endParaRPr>
          </a:p>
          <a:p>
            <a:pPr marL="0" lvl="0" indent="0" algn="l">
              <a:buNone/>
            </a:pPr>
            <a:endParaRPr lang="en-US" sz="5100" dirty="0">
              <a:solidFill>
                <a:srgbClr val="000000"/>
              </a:solidFill>
              <a:latin typeface="Bembo"/>
              <a:cs typeface="+mj-cs"/>
            </a:endParaRPr>
          </a:p>
          <a:p>
            <a:pPr marL="0" lvl="0" indent="0" algn="l">
              <a:buNone/>
            </a:pPr>
            <a:endParaRPr lang="en-US" sz="5100" dirty="0">
              <a:solidFill>
                <a:srgbClr val="000000"/>
              </a:solidFill>
              <a:latin typeface="Bembo"/>
            </a:endParaRPr>
          </a:p>
        </p:txBody>
      </p:sp>
    </p:spTree>
    <p:extLst>
      <p:ext uri="{BB962C8B-B14F-4D97-AF65-F5344CB8AC3E}">
        <p14:creationId xmlns:p14="http://schemas.microsoft.com/office/powerpoint/2010/main" val="721505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31132" y="252919"/>
            <a:ext cx="11134675" cy="6381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045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700392" y="593388"/>
            <a:ext cx="10700425" cy="6264612"/>
          </a:xfrm>
        </p:spPr>
        <p:txBody>
          <a:bodyPr>
            <a:normAutofit fontScale="92500"/>
          </a:bodyPr>
          <a:lstStyle/>
          <a:p>
            <a:pPr marL="0" lvl="0" indent="0" algn="just" rtl="0">
              <a:lnSpc>
                <a:spcPct val="150000"/>
              </a:lnSpc>
              <a:buNone/>
            </a:pPr>
            <a:r>
              <a:rPr lang="en-US" sz="2400" dirty="0">
                <a:latin typeface="Bembo"/>
                <a:cs typeface="+mj-cs"/>
              </a:rPr>
              <a:t>The cloaca itself </a:t>
            </a:r>
            <a:r>
              <a:rPr lang="en-US" sz="2400" dirty="0" smtClean="0">
                <a:latin typeface="Bembo"/>
                <a:cs typeface="+mj-cs"/>
              </a:rPr>
              <a:t>is </a:t>
            </a:r>
            <a:r>
              <a:rPr lang="en-US" sz="2400" dirty="0" smtClean="0">
                <a:solidFill>
                  <a:prstClr val="black"/>
                </a:solidFill>
                <a:latin typeface="Bembo"/>
                <a:cs typeface="+mj-cs"/>
              </a:rPr>
              <a:t>an </a:t>
            </a:r>
            <a:r>
              <a:rPr lang="en-US" sz="2400" dirty="0">
                <a:solidFill>
                  <a:prstClr val="black"/>
                </a:solidFill>
                <a:latin typeface="Bembo"/>
                <a:cs typeface="+mj-cs"/>
              </a:rPr>
              <a:t>endoderm-lined cavity covered at its </a:t>
            </a:r>
            <a:r>
              <a:rPr lang="en-US" sz="2400" dirty="0" smtClean="0">
                <a:solidFill>
                  <a:prstClr val="black"/>
                </a:solidFill>
                <a:latin typeface="Bembo"/>
                <a:cs typeface="+mj-cs"/>
              </a:rPr>
              <a:t>ventral boundary</a:t>
            </a:r>
            <a:r>
              <a:rPr lang="en-US" sz="2400" dirty="0" smtClean="0">
                <a:latin typeface="Bembo"/>
                <a:cs typeface="+mj-cs"/>
              </a:rPr>
              <a:t> </a:t>
            </a:r>
            <a:r>
              <a:rPr lang="en-US" sz="2400" dirty="0">
                <a:latin typeface="Bembo"/>
                <a:cs typeface="+mj-cs"/>
              </a:rPr>
              <a:t>by surface ectoderm. This </a:t>
            </a:r>
            <a:r>
              <a:rPr lang="en-US" sz="2400" dirty="0" smtClean="0">
                <a:latin typeface="Bembo"/>
                <a:cs typeface="+mj-cs"/>
              </a:rPr>
              <a:t>boundary</a:t>
            </a:r>
            <a:r>
              <a:rPr lang="en-US" sz="2400" dirty="0">
                <a:solidFill>
                  <a:prstClr val="black"/>
                </a:solidFill>
                <a:latin typeface="Bembo"/>
                <a:cs typeface="+mj-cs"/>
              </a:rPr>
              <a:t> between the </a:t>
            </a:r>
            <a:r>
              <a:rPr lang="en-US" sz="2400" dirty="0" smtClean="0">
                <a:solidFill>
                  <a:prstClr val="black"/>
                </a:solidFill>
                <a:latin typeface="Bembo"/>
                <a:cs typeface="+mj-cs"/>
              </a:rPr>
              <a:t>endoderm and the ectoderm forms the </a:t>
            </a:r>
            <a:r>
              <a:rPr lang="en-US" sz="2400" b="1" dirty="0" err="1">
                <a:solidFill>
                  <a:prstClr val="black"/>
                </a:solidFill>
                <a:latin typeface="Bembo-Bold"/>
                <a:cs typeface="+mj-cs"/>
              </a:rPr>
              <a:t>cloacal</a:t>
            </a:r>
            <a:r>
              <a:rPr lang="en-US" sz="2400" b="1" dirty="0">
                <a:solidFill>
                  <a:prstClr val="black"/>
                </a:solidFill>
                <a:latin typeface="Bembo-Bold"/>
                <a:cs typeface="+mj-cs"/>
              </a:rPr>
              <a:t> membrane . </a:t>
            </a:r>
            <a:endParaRPr lang="en-US" sz="2400" dirty="0">
              <a:latin typeface="Bembo"/>
              <a:cs typeface="+mj-cs"/>
            </a:endParaRPr>
          </a:p>
          <a:p>
            <a:pPr marL="0" lvl="0" indent="0" algn="just" rtl="0">
              <a:lnSpc>
                <a:spcPct val="150000"/>
              </a:lnSpc>
              <a:buNone/>
            </a:pPr>
            <a:r>
              <a:rPr lang="en-US" sz="2400" dirty="0" smtClean="0">
                <a:latin typeface="Bembo"/>
                <a:cs typeface="+mj-cs"/>
              </a:rPr>
              <a:t>At </a:t>
            </a:r>
            <a:r>
              <a:rPr lang="en-US" sz="2400" dirty="0">
                <a:latin typeface="Bembo"/>
                <a:cs typeface="+mj-cs"/>
              </a:rPr>
              <a:t>the </a:t>
            </a:r>
            <a:r>
              <a:rPr lang="en-US" sz="2400" dirty="0" smtClean="0">
                <a:latin typeface="Bembo"/>
                <a:cs typeface="+mj-cs"/>
              </a:rPr>
              <a:t>end </a:t>
            </a:r>
            <a:r>
              <a:rPr lang="en-US" sz="2400" dirty="0" smtClean="0">
                <a:solidFill>
                  <a:prstClr val="black"/>
                </a:solidFill>
                <a:latin typeface="Bembo"/>
                <a:cs typeface="+mj-cs"/>
              </a:rPr>
              <a:t>of </a:t>
            </a:r>
            <a:r>
              <a:rPr lang="en-US" sz="2400" dirty="0">
                <a:solidFill>
                  <a:prstClr val="black"/>
                </a:solidFill>
                <a:latin typeface="Bembo"/>
                <a:cs typeface="+mj-cs"/>
              </a:rPr>
              <a:t>the seventh week, the </a:t>
            </a:r>
            <a:r>
              <a:rPr lang="en-US" sz="2400" dirty="0" err="1">
                <a:solidFill>
                  <a:prstClr val="black"/>
                </a:solidFill>
                <a:latin typeface="Bembo"/>
                <a:cs typeface="+mj-cs"/>
              </a:rPr>
              <a:t>cloacal</a:t>
            </a:r>
            <a:r>
              <a:rPr lang="en-US" sz="2400" dirty="0">
                <a:solidFill>
                  <a:prstClr val="black"/>
                </a:solidFill>
                <a:latin typeface="Bembo"/>
                <a:cs typeface="+mj-cs"/>
              </a:rPr>
              <a:t> membrane ruptures</a:t>
            </a:r>
            <a:r>
              <a:rPr lang="en-US" sz="2400" dirty="0" smtClean="0">
                <a:solidFill>
                  <a:prstClr val="black"/>
                </a:solidFill>
                <a:latin typeface="Bembo"/>
                <a:cs typeface="+mj-cs"/>
              </a:rPr>
              <a:t>,</a:t>
            </a:r>
            <a:r>
              <a:rPr lang="en-US" sz="2400" dirty="0">
                <a:solidFill>
                  <a:prstClr val="black"/>
                </a:solidFill>
                <a:latin typeface="Bembo"/>
                <a:cs typeface="+mj-cs"/>
              </a:rPr>
              <a:t> creating the anal opening for the </a:t>
            </a:r>
            <a:r>
              <a:rPr lang="en-US" sz="2400" dirty="0" smtClean="0">
                <a:solidFill>
                  <a:prstClr val="black"/>
                </a:solidFill>
                <a:latin typeface="Bembo"/>
                <a:cs typeface="+mj-cs"/>
              </a:rPr>
              <a:t>hindgut</a:t>
            </a:r>
            <a:r>
              <a:rPr lang="en-US" sz="2400" b="1" dirty="0">
                <a:solidFill>
                  <a:prstClr val="black"/>
                </a:solidFill>
                <a:latin typeface="Bembo-Bold"/>
                <a:cs typeface="+mj-cs"/>
              </a:rPr>
              <a:t>,</a:t>
            </a:r>
            <a:r>
              <a:rPr lang="en-US" sz="2400" dirty="0" smtClean="0">
                <a:latin typeface="Bembo"/>
                <a:cs typeface="+mj-cs"/>
              </a:rPr>
              <a:t> </a:t>
            </a:r>
            <a:r>
              <a:rPr lang="en-US" sz="2400" dirty="0">
                <a:latin typeface="Bembo"/>
                <a:cs typeface="+mj-cs"/>
              </a:rPr>
              <a:t>and a ventral opening for the urogenital sinus</a:t>
            </a:r>
            <a:r>
              <a:rPr lang="en-US" sz="2400" dirty="0" smtClean="0">
                <a:latin typeface="Bembo"/>
                <a:cs typeface="+mj-cs"/>
              </a:rPr>
              <a:t>.</a:t>
            </a:r>
            <a:r>
              <a:rPr lang="en-US" sz="2400" dirty="0">
                <a:solidFill>
                  <a:prstClr val="black"/>
                </a:solidFill>
                <a:latin typeface="Bembo"/>
                <a:cs typeface="+mj-cs"/>
              </a:rPr>
              <a:t> Between the two, the tip of the </a:t>
            </a:r>
            <a:r>
              <a:rPr lang="en-US" sz="2400" dirty="0" err="1" smtClean="0">
                <a:solidFill>
                  <a:prstClr val="black"/>
                </a:solidFill>
                <a:latin typeface="Bembo"/>
                <a:cs typeface="+mj-cs"/>
              </a:rPr>
              <a:t>urorectal</a:t>
            </a:r>
            <a:r>
              <a:rPr lang="en-US" sz="2400" dirty="0" smtClean="0">
                <a:solidFill>
                  <a:prstClr val="black"/>
                </a:solidFill>
                <a:latin typeface="Bembo"/>
                <a:cs typeface="+mj-cs"/>
              </a:rPr>
              <a:t> septum forms the </a:t>
            </a:r>
            <a:r>
              <a:rPr lang="en-US" sz="2400" dirty="0" err="1" smtClean="0">
                <a:solidFill>
                  <a:prstClr val="black"/>
                </a:solidFill>
                <a:latin typeface="Bembo"/>
                <a:cs typeface="+mj-cs"/>
              </a:rPr>
              <a:t>perineal</a:t>
            </a:r>
            <a:r>
              <a:rPr lang="en-US" sz="2400" dirty="0" smtClean="0">
                <a:solidFill>
                  <a:prstClr val="black"/>
                </a:solidFill>
                <a:latin typeface="Bembo"/>
                <a:cs typeface="+mj-cs"/>
              </a:rPr>
              <a:t> body.</a:t>
            </a:r>
            <a:r>
              <a:rPr lang="en-US" sz="2400" dirty="0">
                <a:latin typeface="Bembo"/>
                <a:cs typeface="+mj-cs"/>
              </a:rPr>
              <a:t> The upper part (two-thirds) of the anal </a:t>
            </a:r>
            <a:r>
              <a:rPr lang="en-US" sz="2400" dirty="0" smtClean="0">
                <a:latin typeface="Bembo"/>
                <a:cs typeface="+mj-cs"/>
              </a:rPr>
              <a:t>canal</a:t>
            </a:r>
            <a:r>
              <a:rPr lang="en-US" sz="2400" dirty="0">
                <a:solidFill>
                  <a:prstClr val="black"/>
                </a:solidFill>
                <a:latin typeface="Bembo"/>
                <a:cs typeface="+mj-cs"/>
              </a:rPr>
              <a:t> is derived from endoderm of the hindgut</a:t>
            </a:r>
            <a:r>
              <a:rPr lang="en-US" sz="2400" dirty="0" smtClean="0">
                <a:solidFill>
                  <a:prstClr val="black"/>
                </a:solidFill>
                <a:latin typeface="Bembo"/>
                <a:cs typeface="+mj-cs"/>
              </a:rPr>
              <a:t>;</a:t>
            </a:r>
            <a:r>
              <a:rPr lang="en-US" sz="2400" dirty="0">
                <a:solidFill>
                  <a:prstClr val="black"/>
                </a:solidFill>
                <a:latin typeface="Bembo"/>
                <a:cs typeface="+mj-cs"/>
              </a:rPr>
              <a:t> the lower part (one-third) is derived from </a:t>
            </a:r>
            <a:r>
              <a:rPr lang="en-US" sz="2400" dirty="0" smtClean="0">
                <a:solidFill>
                  <a:prstClr val="black"/>
                </a:solidFill>
                <a:latin typeface="Bembo"/>
                <a:cs typeface="+mj-cs"/>
              </a:rPr>
              <a:t>ectoderm around </a:t>
            </a:r>
            <a:r>
              <a:rPr lang="en-US" sz="2400" dirty="0">
                <a:solidFill>
                  <a:prstClr val="black"/>
                </a:solidFill>
                <a:latin typeface="Bembo"/>
                <a:cs typeface="+mj-cs"/>
              </a:rPr>
              <a:t>the </a:t>
            </a:r>
            <a:r>
              <a:rPr lang="en-US" sz="2400" b="1" dirty="0" err="1" smtClean="0">
                <a:solidFill>
                  <a:prstClr val="black"/>
                </a:solidFill>
                <a:latin typeface="Bembo-Bold"/>
                <a:cs typeface="+mj-cs"/>
              </a:rPr>
              <a:t>proctodeum</a:t>
            </a:r>
            <a:r>
              <a:rPr lang="en-US" sz="2400" b="1" dirty="0" smtClean="0">
                <a:solidFill>
                  <a:prstClr val="black"/>
                </a:solidFill>
                <a:latin typeface="Bembo-Bold"/>
                <a:cs typeface="+mj-cs"/>
              </a:rPr>
              <a:t>.</a:t>
            </a:r>
          </a:p>
          <a:p>
            <a:pPr marL="0" lvl="0" indent="0" algn="just" rtl="0">
              <a:lnSpc>
                <a:spcPct val="150000"/>
              </a:lnSpc>
              <a:buNone/>
            </a:pPr>
            <a:r>
              <a:rPr lang="en-US" sz="2400" dirty="0" smtClean="0">
                <a:solidFill>
                  <a:prstClr val="black"/>
                </a:solidFill>
                <a:latin typeface="Bembo"/>
                <a:cs typeface="+mj-cs"/>
              </a:rPr>
              <a:t> </a:t>
            </a:r>
            <a:endParaRPr lang="en-US" sz="2400" dirty="0">
              <a:solidFill>
                <a:prstClr val="black"/>
              </a:solidFill>
              <a:latin typeface="Bembo"/>
              <a:cs typeface="+mj-cs"/>
            </a:endParaRPr>
          </a:p>
          <a:p>
            <a:pPr marL="0" lvl="0" indent="0" algn="l">
              <a:lnSpc>
                <a:spcPct val="150000"/>
              </a:lnSpc>
              <a:buNone/>
            </a:pPr>
            <a:endParaRPr lang="en-US" sz="2400" dirty="0">
              <a:solidFill>
                <a:prstClr val="black"/>
              </a:solidFill>
              <a:latin typeface="Bembo"/>
              <a:cs typeface="+mj-cs"/>
            </a:endParaRPr>
          </a:p>
          <a:p>
            <a:pPr marL="0" indent="0" algn="l">
              <a:lnSpc>
                <a:spcPct val="150000"/>
              </a:lnSpc>
              <a:buNone/>
            </a:pPr>
            <a:r>
              <a:rPr lang="en-US" sz="2400" dirty="0" smtClean="0">
                <a:solidFill>
                  <a:prstClr val="black"/>
                </a:solidFill>
                <a:latin typeface="Bembo"/>
                <a:cs typeface="+mj-cs"/>
              </a:rPr>
              <a:t> </a:t>
            </a:r>
            <a:endParaRPr lang="en-US" sz="2400" dirty="0">
              <a:latin typeface="Bembo"/>
              <a:cs typeface="+mj-cs"/>
            </a:endParaRPr>
          </a:p>
          <a:p>
            <a:pPr marL="0" indent="0" algn="l">
              <a:lnSpc>
                <a:spcPct val="150000"/>
              </a:lnSpc>
              <a:buNone/>
            </a:pPr>
            <a:endParaRPr lang="en-US" sz="2400" dirty="0">
              <a:latin typeface="Bembo"/>
              <a:cs typeface="+mj-cs"/>
            </a:endParaRPr>
          </a:p>
          <a:p>
            <a:pPr marL="0" lvl="0" indent="0" algn="l">
              <a:lnSpc>
                <a:spcPct val="150000"/>
              </a:lnSpc>
              <a:buNone/>
            </a:pPr>
            <a:endParaRPr lang="en-US" sz="2400" dirty="0">
              <a:solidFill>
                <a:prstClr val="black"/>
              </a:solidFill>
              <a:latin typeface="Bembo"/>
              <a:cs typeface="+mj-cs"/>
            </a:endParaRPr>
          </a:p>
          <a:p>
            <a:pPr marL="0" indent="0" algn="l">
              <a:lnSpc>
                <a:spcPct val="150000"/>
              </a:lnSpc>
              <a:buNone/>
            </a:pPr>
            <a:endParaRPr lang="en-US" sz="2400" dirty="0">
              <a:latin typeface="Bembo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472354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6087894" cy="1325563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smtClean="0">
                <a:solidFill>
                  <a:srgbClr val="FF0000"/>
                </a:solidFill>
                <a:latin typeface="Bembo"/>
              </a:rPr>
              <a:t>Hindgut  Abnormalities</a:t>
            </a:r>
            <a:endParaRPr lang="ar-IQ" sz="3600" b="1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838200" y="1400782"/>
            <a:ext cx="10601528" cy="5233481"/>
          </a:xfrm>
        </p:spPr>
        <p:txBody>
          <a:bodyPr/>
          <a:lstStyle/>
          <a:p>
            <a:pPr marL="0" indent="0" algn="l">
              <a:lnSpc>
                <a:spcPct val="150000"/>
              </a:lnSpc>
              <a:buNone/>
            </a:pPr>
            <a:r>
              <a:rPr lang="en-US" dirty="0" smtClean="0">
                <a:latin typeface="Bembo"/>
              </a:rPr>
              <a:t>Abnormalities in the size </a:t>
            </a:r>
            <a:r>
              <a:rPr lang="en-US" dirty="0">
                <a:latin typeface="Bembo"/>
              </a:rPr>
              <a:t>of the posterior region of the cloaca shift </a:t>
            </a:r>
            <a:r>
              <a:rPr lang="en-US" dirty="0" err="1" smtClean="0">
                <a:latin typeface="Bembo"/>
              </a:rPr>
              <a:t>theentrance</a:t>
            </a:r>
            <a:r>
              <a:rPr lang="en-US" dirty="0" smtClean="0">
                <a:latin typeface="Bembo"/>
              </a:rPr>
              <a:t> </a:t>
            </a:r>
            <a:r>
              <a:rPr lang="en-US" dirty="0">
                <a:latin typeface="Bembo"/>
              </a:rPr>
              <a:t>of the anus anteriorly, causing </a:t>
            </a:r>
            <a:r>
              <a:rPr lang="en-US" b="1" dirty="0" err="1" smtClean="0">
                <a:latin typeface="Bembo"/>
              </a:rPr>
              <a:t>rectovaginal</a:t>
            </a:r>
            <a:r>
              <a:rPr lang="en-US" dirty="0" smtClean="0">
                <a:latin typeface="Bembo"/>
              </a:rPr>
              <a:t> and </a:t>
            </a:r>
            <a:endParaRPr lang="en-US" dirty="0">
              <a:latin typeface="Bembo"/>
            </a:endParaRPr>
          </a:p>
          <a:p>
            <a:pPr marL="0" indent="0" algn="l">
              <a:lnSpc>
                <a:spcPct val="150000"/>
              </a:lnSpc>
              <a:buNone/>
            </a:pPr>
            <a:r>
              <a:rPr lang="en-US" b="1" dirty="0" err="1" smtClean="0">
                <a:latin typeface="Bembo"/>
              </a:rPr>
              <a:t>rectourethral</a:t>
            </a:r>
            <a:r>
              <a:rPr lang="en-US" b="1" dirty="0" smtClean="0">
                <a:latin typeface="Bembo"/>
              </a:rPr>
              <a:t> fistulas </a:t>
            </a:r>
            <a:r>
              <a:rPr lang="en-US" b="1" dirty="0">
                <a:latin typeface="Bembo"/>
              </a:rPr>
              <a:t>and </a:t>
            </a:r>
            <a:r>
              <a:rPr lang="en-US" b="1" dirty="0" err="1" smtClean="0">
                <a:latin typeface="Bembo"/>
              </a:rPr>
              <a:t>atresias</a:t>
            </a:r>
            <a:r>
              <a:rPr lang="en-US" dirty="0" smtClean="0">
                <a:latin typeface="Bembo"/>
              </a:rPr>
              <a:t>.</a:t>
            </a:r>
          </a:p>
          <a:p>
            <a:pPr marL="0" indent="0" algn="l">
              <a:lnSpc>
                <a:spcPct val="150000"/>
              </a:lnSpc>
              <a:buNone/>
            </a:pPr>
            <a:r>
              <a:rPr lang="en-US" b="1" dirty="0" smtClean="0">
                <a:latin typeface="Bembo"/>
              </a:rPr>
              <a:t>Imperforate anus </a:t>
            </a:r>
            <a:r>
              <a:rPr lang="en-US" dirty="0" smtClean="0">
                <a:latin typeface="Bembo"/>
              </a:rPr>
              <a:t>occurs when the anal membrane fails to break down.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3770389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>
          <a:xfrm>
            <a:off x="3036651" y="2253642"/>
            <a:ext cx="6885562" cy="1695788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 b="1" dirty="0" smtClean="0">
                <a:solidFill>
                  <a:srgbClr val="FF0000"/>
                </a:solidFill>
                <a:latin typeface="GillSansStd-Bold"/>
              </a:rPr>
              <a:t>THANK YOU</a:t>
            </a:r>
            <a:endParaRPr lang="ar-IQ" sz="7200" b="1" dirty="0">
              <a:solidFill>
                <a:srgbClr val="FF0000"/>
              </a:solidFill>
              <a:latin typeface="GillSansStd-Bold"/>
            </a:endParaRPr>
          </a:p>
        </p:txBody>
      </p:sp>
    </p:spTree>
    <p:extLst>
      <p:ext uri="{BB962C8B-B14F-4D97-AF65-F5344CB8AC3E}">
        <p14:creationId xmlns:p14="http://schemas.microsoft.com/office/powerpoint/2010/main" val="104096879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032754" y="0"/>
            <a:ext cx="2585936" cy="992221"/>
          </a:xfrm>
        </p:spPr>
        <p:txBody>
          <a:bodyPr>
            <a:normAutofit/>
          </a:bodyPr>
          <a:lstStyle/>
          <a:p>
            <a:pPr algn="l"/>
            <a:r>
              <a:rPr lang="en-US" sz="3200" b="1" u="sng" dirty="0" smtClean="0">
                <a:solidFill>
                  <a:srgbClr val="FF0000"/>
                </a:solidFill>
              </a:rPr>
              <a:t>Duodenum</a:t>
            </a:r>
            <a:endParaRPr lang="ar-IQ" sz="3200" b="1" u="sng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838200" y="700391"/>
            <a:ext cx="10757170" cy="5476572"/>
          </a:xfrm>
        </p:spPr>
        <p:txBody>
          <a:bodyPr>
            <a:normAutofit lnSpcReduction="10000"/>
          </a:bodyPr>
          <a:lstStyle/>
          <a:p>
            <a:pPr marL="0" indent="0" algn="just" rtl="0">
              <a:lnSpc>
                <a:spcPct val="150000"/>
              </a:lnSpc>
              <a:buNone/>
            </a:pPr>
            <a:r>
              <a:rPr lang="en-US" dirty="0" smtClean="0"/>
              <a:t>The terminal part of the foregut and the cephalic part of the mid gut form the duodenum . The junction of the two parts is directly distal to the origin of the liver bud. As the stomach rotates , the duodenum takes on the form of a C-shaped loop and rotates to the right.</a:t>
            </a:r>
          </a:p>
          <a:p>
            <a:pPr marL="0" lvl="0" indent="0" algn="just" rtl="0">
              <a:lnSpc>
                <a:spcPct val="150000"/>
              </a:lnSpc>
              <a:buNone/>
            </a:pPr>
            <a:r>
              <a:rPr lang="en-US" sz="3200" u="sng" dirty="0">
                <a:solidFill>
                  <a:srgbClr val="FF0000"/>
                </a:solidFill>
              </a:rPr>
              <a:t>Liver and </a:t>
            </a:r>
            <a:r>
              <a:rPr lang="en-US" sz="3200" u="sng" dirty="0" smtClean="0">
                <a:solidFill>
                  <a:srgbClr val="FF0000"/>
                </a:solidFill>
              </a:rPr>
              <a:t>Gallbladder</a:t>
            </a:r>
          </a:p>
          <a:p>
            <a:pPr marL="0" lvl="0" indent="0" algn="just" rtl="0">
              <a:lnSpc>
                <a:spcPct val="150000"/>
              </a:lnSpc>
              <a:buNone/>
            </a:pPr>
            <a:r>
              <a:rPr lang="en-US" sz="3200" dirty="0" smtClean="0"/>
              <a:t>The liver </a:t>
            </a:r>
            <a:r>
              <a:rPr lang="en-US" sz="3200" dirty="0" err="1" smtClean="0"/>
              <a:t>primordium</a:t>
            </a:r>
            <a:r>
              <a:rPr lang="en-US" sz="3200" dirty="0" smtClean="0"/>
              <a:t> appears in the middle of the third week as an outgrowth of the endodermal epithelium at the distal end of the foregut.</a:t>
            </a:r>
            <a:endParaRPr lang="en-US" sz="3200" dirty="0"/>
          </a:p>
          <a:p>
            <a:pPr marL="0" indent="0" algn="just" rtl="0">
              <a:lnSpc>
                <a:spcPct val="150000"/>
              </a:lnSpc>
              <a:buNone/>
            </a:pP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2966833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838199" y="350196"/>
            <a:ext cx="10796081" cy="6128425"/>
          </a:xfrm>
        </p:spPr>
        <p:txBody>
          <a:bodyPr>
            <a:normAutofit/>
          </a:bodyPr>
          <a:lstStyle/>
          <a:p>
            <a:pPr marL="0" lvl="0" indent="0" algn="just" rtl="0">
              <a:lnSpc>
                <a:spcPct val="150000"/>
              </a:lnSpc>
              <a:buNone/>
            </a:pPr>
            <a:r>
              <a:rPr lang="en-US" sz="2400" b="0" i="0" u="none" strike="noStrike" baseline="0" dirty="0" smtClean="0">
                <a:latin typeface="Bembo"/>
                <a:cs typeface="+mj-cs"/>
              </a:rPr>
              <a:t>This outgrowth, the </a:t>
            </a:r>
            <a:r>
              <a:rPr lang="en-US" sz="2400" b="1" dirty="0" smtClean="0">
                <a:solidFill>
                  <a:prstClr val="black"/>
                </a:solidFill>
                <a:latin typeface="Bembo-Bold"/>
                <a:cs typeface="+mj-cs"/>
              </a:rPr>
              <a:t>hepatic </a:t>
            </a:r>
            <a:r>
              <a:rPr lang="en-US" sz="2400" b="1" dirty="0">
                <a:solidFill>
                  <a:prstClr val="black"/>
                </a:solidFill>
                <a:latin typeface="Bembo-Bold"/>
                <a:cs typeface="+mj-cs"/>
              </a:rPr>
              <a:t>diverticulum</a:t>
            </a:r>
            <a:r>
              <a:rPr lang="en-US" sz="2400" dirty="0">
                <a:solidFill>
                  <a:prstClr val="black"/>
                </a:solidFill>
                <a:latin typeface="Bembo"/>
                <a:cs typeface="+mj-cs"/>
              </a:rPr>
              <a:t>, or </a:t>
            </a:r>
            <a:r>
              <a:rPr lang="en-US" sz="2400" b="1" dirty="0">
                <a:solidFill>
                  <a:prstClr val="black"/>
                </a:solidFill>
                <a:latin typeface="Bembo-Bold"/>
                <a:cs typeface="+mj-cs"/>
              </a:rPr>
              <a:t>liver bud</a:t>
            </a:r>
            <a:r>
              <a:rPr lang="en-US" sz="2400" dirty="0">
                <a:solidFill>
                  <a:prstClr val="black"/>
                </a:solidFill>
                <a:latin typeface="Bembo"/>
                <a:cs typeface="+mj-cs"/>
              </a:rPr>
              <a:t>, </a:t>
            </a:r>
            <a:r>
              <a:rPr lang="en-US" sz="2400" dirty="0" smtClean="0">
                <a:solidFill>
                  <a:prstClr val="black"/>
                </a:solidFill>
                <a:latin typeface="Bembo"/>
                <a:cs typeface="+mj-cs"/>
              </a:rPr>
              <a:t>consists of rapidly</a:t>
            </a:r>
            <a:endParaRPr lang="en-US" sz="2400" dirty="0">
              <a:solidFill>
                <a:prstClr val="black"/>
              </a:solidFill>
              <a:latin typeface="Bembo"/>
              <a:cs typeface="+mj-cs"/>
            </a:endParaRPr>
          </a:p>
          <a:p>
            <a:pPr marL="0" indent="0" algn="just" rtl="0">
              <a:lnSpc>
                <a:spcPct val="150000"/>
              </a:lnSpc>
              <a:buNone/>
            </a:pPr>
            <a:r>
              <a:rPr lang="en-US" sz="2400" b="0" i="0" u="none" strike="noStrike" baseline="0" dirty="0" smtClean="0">
                <a:latin typeface="Bembo"/>
                <a:cs typeface="+mj-cs"/>
              </a:rPr>
              <a:t> proliferating cells that penetrate the</a:t>
            </a:r>
            <a:r>
              <a:rPr lang="en-US" sz="2400" b="1" dirty="0">
                <a:solidFill>
                  <a:prstClr val="black"/>
                </a:solidFill>
                <a:latin typeface="Bembo-Bold"/>
                <a:cs typeface="+mj-cs"/>
              </a:rPr>
              <a:t> septum </a:t>
            </a:r>
            <a:r>
              <a:rPr lang="en-US" sz="2400" b="1" dirty="0" err="1" smtClean="0">
                <a:solidFill>
                  <a:prstClr val="black"/>
                </a:solidFill>
                <a:latin typeface="Bembo-Bold"/>
                <a:cs typeface="+mj-cs"/>
              </a:rPr>
              <a:t>transversum</a:t>
            </a:r>
            <a:r>
              <a:rPr lang="en-US" sz="2400" b="1" dirty="0" smtClean="0">
                <a:solidFill>
                  <a:prstClr val="black"/>
                </a:solidFill>
                <a:latin typeface="Bembo-Bold"/>
                <a:cs typeface="+mj-cs"/>
              </a:rPr>
              <a:t> </a:t>
            </a:r>
            <a:r>
              <a:rPr lang="en-US" sz="2400" dirty="0" smtClean="0">
                <a:solidFill>
                  <a:prstClr val="black"/>
                </a:solidFill>
                <a:latin typeface="Bembo"/>
                <a:cs typeface="+mj-cs"/>
              </a:rPr>
              <a:t>.</a:t>
            </a:r>
            <a:endParaRPr lang="en-US" sz="2400" b="0" i="0" u="none" strike="noStrike" baseline="0" dirty="0" smtClean="0">
              <a:latin typeface="Bembo"/>
              <a:cs typeface="+mj-cs"/>
            </a:endParaRPr>
          </a:p>
          <a:p>
            <a:pPr marL="0" indent="0" algn="just" rtl="0">
              <a:lnSpc>
                <a:spcPct val="150000"/>
              </a:lnSpc>
              <a:buNone/>
            </a:pPr>
            <a:r>
              <a:rPr lang="en-US" sz="2400" dirty="0">
                <a:latin typeface="Bembo"/>
                <a:cs typeface="+mj-cs"/>
              </a:rPr>
              <a:t>T</a:t>
            </a:r>
            <a:r>
              <a:rPr lang="en-US" sz="2400" dirty="0" smtClean="0">
                <a:latin typeface="Bembo"/>
                <a:cs typeface="+mj-cs"/>
              </a:rPr>
              <a:t>he </a:t>
            </a:r>
            <a:r>
              <a:rPr lang="en-US" sz="2400" dirty="0">
                <a:latin typeface="Bembo"/>
                <a:cs typeface="+mj-cs"/>
              </a:rPr>
              <a:t>connection between the </a:t>
            </a:r>
            <a:r>
              <a:rPr lang="en-US" sz="2400" dirty="0" smtClean="0">
                <a:latin typeface="Bembo"/>
                <a:cs typeface="+mj-cs"/>
              </a:rPr>
              <a:t>hepatic</a:t>
            </a:r>
            <a:r>
              <a:rPr lang="en-US" sz="2400" dirty="0">
                <a:solidFill>
                  <a:prstClr val="black"/>
                </a:solidFill>
                <a:latin typeface="Bembo"/>
                <a:cs typeface="+mj-cs"/>
              </a:rPr>
              <a:t> diverticulum and the foregut (duodenum</a:t>
            </a:r>
            <a:r>
              <a:rPr lang="en-US" sz="2400" dirty="0" smtClean="0">
                <a:solidFill>
                  <a:prstClr val="black"/>
                </a:solidFill>
                <a:latin typeface="Bembo"/>
                <a:cs typeface="+mj-cs"/>
              </a:rPr>
              <a:t>) narrows, forming the </a:t>
            </a:r>
            <a:r>
              <a:rPr lang="en-US" sz="2400" b="1" dirty="0" smtClean="0">
                <a:solidFill>
                  <a:prstClr val="black"/>
                </a:solidFill>
                <a:latin typeface="Bembo"/>
                <a:cs typeface="+mj-cs"/>
              </a:rPr>
              <a:t>bile duct. </a:t>
            </a:r>
            <a:endParaRPr lang="en-US" sz="2400" b="1" dirty="0">
              <a:latin typeface="Bembo"/>
              <a:cs typeface="+mj-cs"/>
            </a:endParaRPr>
          </a:p>
          <a:p>
            <a:pPr marL="0" lvl="0" indent="0" algn="just" rtl="0">
              <a:lnSpc>
                <a:spcPct val="150000"/>
              </a:lnSpc>
              <a:buNone/>
            </a:pPr>
            <a:r>
              <a:rPr lang="en-US" sz="2400" dirty="0" smtClean="0">
                <a:latin typeface="Bembo"/>
                <a:cs typeface="+mj-cs"/>
              </a:rPr>
              <a:t>A </a:t>
            </a:r>
            <a:r>
              <a:rPr lang="en-US" sz="2400" dirty="0">
                <a:latin typeface="Bembo"/>
                <a:cs typeface="+mj-cs"/>
              </a:rPr>
              <a:t>small </a:t>
            </a:r>
            <a:r>
              <a:rPr lang="en-US" sz="2400" dirty="0" smtClean="0">
                <a:latin typeface="Bembo"/>
                <a:cs typeface="+mj-cs"/>
              </a:rPr>
              <a:t>ventral </a:t>
            </a:r>
            <a:r>
              <a:rPr lang="en-US" sz="2400" dirty="0" smtClean="0">
                <a:solidFill>
                  <a:prstClr val="black"/>
                </a:solidFill>
                <a:latin typeface="Bembo"/>
                <a:cs typeface="+mj-cs"/>
              </a:rPr>
              <a:t>outgrowth </a:t>
            </a:r>
            <a:r>
              <a:rPr lang="en-US" sz="2400" dirty="0">
                <a:solidFill>
                  <a:prstClr val="black"/>
                </a:solidFill>
                <a:latin typeface="Bembo"/>
                <a:cs typeface="+mj-cs"/>
              </a:rPr>
              <a:t>is formed by the bile duct, and </a:t>
            </a:r>
            <a:r>
              <a:rPr lang="en-US" sz="2400" dirty="0" smtClean="0">
                <a:solidFill>
                  <a:prstClr val="black"/>
                </a:solidFill>
                <a:latin typeface="Bembo"/>
                <a:cs typeface="+mj-cs"/>
              </a:rPr>
              <a:t>this outgrowth</a:t>
            </a:r>
            <a:r>
              <a:rPr lang="en-US" sz="2400" dirty="0" smtClean="0">
                <a:latin typeface="Bembo"/>
                <a:cs typeface="+mj-cs"/>
              </a:rPr>
              <a:t> </a:t>
            </a:r>
            <a:r>
              <a:rPr lang="en-US" sz="2400" dirty="0">
                <a:latin typeface="Bembo"/>
                <a:cs typeface="+mj-cs"/>
              </a:rPr>
              <a:t>gives rise to the </a:t>
            </a:r>
            <a:r>
              <a:rPr lang="en-US" sz="2400" b="1" dirty="0">
                <a:latin typeface="Bembo-Bold"/>
                <a:cs typeface="+mj-cs"/>
              </a:rPr>
              <a:t>gallbladder </a:t>
            </a:r>
            <a:r>
              <a:rPr lang="en-US" sz="2400" dirty="0" smtClean="0">
                <a:latin typeface="Bembo"/>
                <a:cs typeface="+mj-cs"/>
              </a:rPr>
              <a:t>and </a:t>
            </a:r>
            <a:r>
              <a:rPr lang="en-US" sz="2400" dirty="0" smtClean="0">
                <a:solidFill>
                  <a:prstClr val="black"/>
                </a:solidFill>
                <a:latin typeface="Bembo"/>
                <a:cs typeface="+mj-cs"/>
              </a:rPr>
              <a:t>the </a:t>
            </a:r>
            <a:r>
              <a:rPr lang="en-US" sz="2400" b="1" dirty="0">
                <a:solidFill>
                  <a:prstClr val="black"/>
                </a:solidFill>
                <a:latin typeface="Bembo-Bold"/>
                <a:cs typeface="+mj-cs"/>
              </a:rPr>
              <a:t>cystic </a:t>
            </a:r>
            <a:r>
              <a:rPr lang="en-US" sz="2400" b="1" dirty="0" smtClean="0">
                <a:solidFill>
                  <a:prstClr val="black"/>
                </a:solidFill>
                <a:latin typeface="Bembo-Bold"/>
                <a:cs typeface="+mj-cs"/>
              </a:rPr>
              <a:t>duct. </a:t>
            </a:r>
            <a:r>
              <a:rPr lang="en-US" sz="2400" dirty="0" smtClean="0">
                <a:solidFill>
                  <a:prstClr val="black"/>
                </a:solidFill>
                <a:latin typeface="Bembo-Bold"/>
                <a:cs typeface="+mj-cs"/>
              </a:rPr>
              <a:t>The surface of the liver that is in contact with the future diaphragm is never covered by peritoneum; it is the </a:t>
            </a:r>
            <a:r>
              <a:rPr lang="en-US" sz="2400" b="1" dirty="0" smtClean="0">
                <a:solidFill>
                  <a:prstClr val="black"/>
                </a:solidFill>
                <a:latin typeface="Bembo-Bold"/>
                <a:cs typeface="+mj-cs"/>
              </a:rPr>
              <a:t>bare area of the liver.</a:t>
            </a:r>
          </a:p>
          <a:p>
            <a:pPr marL="0" lvl="0" indent="0" algn="just" rtl="0">
              <a:lnSpc>
                <a:spcPct val="150000"/>
              </a:lnSpc>
              <a:buNone/>
            </a:pPr>
            <a:r>
              <a:rPr lang="en-US" sz="2400" b="1" dirty="0" smtClean="0">
                <a:solidFill>
                  <a:prstClr val="black"/>
                </a:solidFill>
                <a:cs typeface="+mj-cs"/>
              </a:rPr>
              <a:t>Accessory hepatic ducts </a:t>
            </a:r>
            <a:r>
              <a:rPr lang="en-US" sz="2400" dirty="0" smtClean="0">
                <a:solidFill>
                  <a:prstClr val="black"/>
                </a:solidFill>
                <a:cs typeface="+mj-cs"/>
              </a:rPr>
              <a:t>and </a:t>
            </a:r>
            <a:r>
              <a:rPr lang="en-US" sz="2400" b="1" dirty="0" smtClean="0">
                <a:solidFill>
                  <a:prstClr val="black"/>
                </a:solidFill>
                <a:cs typeface="+mj-cs"/>
              </a:rPr>
              <a:t>duplication of the gallbladder </a:t>
            </a:r>
            <a:r>
              <a:rPr lang="en-US" sz="2400" dirty="0" smtClean="0">
                <a:solidFill>
                  <a:prstClr val="black"/>
                </a:solidFill>
                <a:cs typeface="+mj-cs"/>
              </a:rPr>
              <a:t>are  common and usually asymptomatic.  </a:t>
            </a:r>
            <a:r>
              <a:rPr lang="en-US" sz="2400" b="1" dirty="0" smtClean="0">
                <a:solidFill>
                  <a:prstClr val="black"/>
                </a:solidFill>
                <a:cs typeface="+mj-cs"/>
              </a:rPr>
              <a:t> </a:t>
            </a:r>
            <a:endParaRPr lang="ar-IQ" sz="2400" b="1" dirty="0">
              <a:solidFill>
                <a:prstClr val="black"/>
              </a:solidFill>
              <a:cs typeface="+mj-cs"/>
            </a:endParaRPr>
          </a:p>
          <a:p>
            <a:pPr marL="0" lvl="0" indent="0" algn="l">
              <a:buNone/>
            </a:pPr>
            <a:endParaRPr lang="en-US" sz="2400" dirty="0">
              <a:latin typeface="Bembo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845531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2571" t="59539" r="31733" b="6928"/>
          <a:stretch/>
        </p:blipFill>
        <p:spPr>
          <a:xfrm>
            <a:off x="350196" y="486383"/>
            <a:ext cx="11607561" cy="5739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080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8201" y="151117"/>
            <a:ext cx="2585936" cy="1325563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rgbClr val="FF0000"/>
                </a:solidFill>
              </a:rPr>
              <a:t>Pancreas</a:t>
            </a:r>
            <a:endParaRPr lang="ar-IQ" b="1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838199" y="1206230"/>
            <a:ext cx="11087911" cy="5214025"/>
          </a:xfrm>
        </p:spPr>
        <p:txBody>
          <a:bodyPr/>
          <a:lstStyle/>
          <a:p>
            <a:pPr marL="0" indent="0" algn="l">
              <a:lnSpc>
                <a:spcPct val="150000"/>
              </a:lnSpc>
              <a:buNone/>
            </a:pPr>
            <a:r>
              <a:rPr lang="en-US" dirty="0" smtClean="0"/>
              <a:t>The pancreas is formed by two buds, dorsal and ventral ,originating from</a:t>
            </a:r>
          </a:p>
          <a:p>
            <a:pPr marL="0" indent="0" algn="l">
              <a:lnSpc>
                <a:spcPct val="150000"/>
              </a:lnSpc>
              <a:buNone/>
            </a:pPr>
            <a:r>
              <a:rPr lang="en-US" dirty="0" smtClean="0"/>
              <a:t>The endodermal lining of the duodenum . Whereas the </a:t>
            </a:r>
            <a:r>
              <a:rPr lang="en-US" b="1" dirty="0" smtClean="0"/>
              <a:t>dorsal pancreatic bud </a:t>
            </a:r>
            <a:r>
              <a:rPr lang="en-US" dirty="0" smtClean="0"/>
              <a:t>is in the dorsal mesentery , the </a:t>
            </a:r>
            <a:r>
              <a:rPr lang="en-US" b="1" dirty="0" smtClean="0"/>
              <a:t>ventral pancreatic bud </a:t>
            </a:r>
            <a:r>
              <a:rPr lang="en-US" dirty="0" smtClean="0"/>
              <a:t>is close to the bile duct . When the duodenum rotates to the right and becomes-shaped , the ventral pancreatic bud moves dorsally in a manner similar to the  shifting of the entrance of the bile duct . Finally , the ventral bud comes to lie immediately below and behind the dorsal bud.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664519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2118" t="71181" r="47492" b="9436"/>
          <a:stretch/>
        </p:blipFill>
        <p:spPr>
          <a:xfrm>
            <a:off x="6110816" y="525294"/>
            <a:ext cx="5581831" cy="5719863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 rotWithShape="1">
          <a:blip r:embed="rId3"/>
          <a:srcRect l="36493" t="15890" r="46162" b="60705"/>
          <a:stretch/>
        </p:blipFill>
        <p:spPr>
          <a:xfrm>
            <a:off x="914399" y="525294"/>
            <a:ext cx="5991164" cy="5719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872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838200" y="836579"/>
            <a:ext cx="10523706" cy="5340384"/>
          </a:xfrm>
        </p:spPr>
        <p:txBody>
          <a:bodyPr>
            <a:normAutofit/>
          </a:bodyPr>
          <a:lstStyle/>
          <a:p>
            <a:pPr marL="0" indent="0" algn="l">
              <a:lnSpc>
                <a:spcPct val="150000"/>
              </a:lnSpc>
              <a:buNone/>
            </a:pPr>
            <a:r>
              <a:rPr lang="en-US" dirty="0" smtClean="0">
                <a:cs typeface="+mj-cs"/>
              </a:rPr>
              <a:t>In the third month of the fetal life ,</a:t>
            </a:r>
            <a:r>
              <a:rPr lang="en-US" b="1" dirty="0" smtClean="0">
                <a:cs typeface="+mj-cs"/>
              </a:rPr>
              <a:t>pancreatic islets of Langerhans </a:t>
            </a:r>
            <a:r>
              <a:rPr lang="en-US" dirty="0" smtClean="0">
                <a:cs typeface="+mj-cs"/>
              </a:rPr>
              <a:t>develop from the </a:t>
            </a:r>
            <a:r>
              <a:rPr lang="en-US" dirty="0" err="1" smtClean="0">
                <a:cs typeface="+mj-cs"/>
              </a:rPr>
              <a:t>parenchymatous</a:t>
            </a:r>
            <a:r>
              <a:rPr lang="en-US" dirty="0" smtClean="0">
                <a:cs typeface="+mj-cs"/>
              </a:rPr>
              <a:t> pancreatic tissue and scatter throughout the pancreas.</a:t>
            </a:r>
          </a:p>
          <a:p>
            <a:pPr marL="0" indent="0" algn="l">
              <a:lnSpc>
                <a:spcPct val="150000"/>
              </a:lnSpc>
              <a:buNone/>
            </a:pPr>
            <a:r>
              <a:rPr lang="en-US" b="1" dirty="0" smtClean="0">
                <a:cs typeface="+mj-cs"/>
              </a:rPr>
              <a:t>Insulin secretion </a:t>
            </a:r>
            <a:r>
              <a:rPr lang="en-US" dirty="0" smtClean="0">
                <a:cs typeface="+mj-cs"/>
              </a:rPr>
              <a:t>begins at approximately the fifth month. Glucagon- and </a:t>
            </a:r>
            <a:r>
              <a:rPr lang="en-US" dirty="0" err="1" smtClean="0">
                <a:cs typeface="+mj-cs"/>
              </a:rPr>
              <a:t>somatostatin</a:t>
            </a:r>
            <a:r>
              <a:rPr lang="en-US" dirty="0" smtClean="0">
                <a:cs typeface="+mj-cs"/>
              </a:rPr>
              <a:t>- secreting cells also develop from parenchymal cells. </a:t>
            </a:r>
            <a:endParaRPr lang="ar-IQ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344412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3480881" cy="1325563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lvl="0" algn="l">
              <a:spcBef>
                <a:spcPts val="1000"/>
              </a:spcBef>
            </a:pPr>
            <a:r>
              <a:rPr lang="en-US" sz="6000" b="1" u="sng" dirty="0" smtClean="0">
                <a:solidFill>
                  <a:schemeClr val="accent6">
                    <a:lumMod val="75000"/>
                  </a:schemeClr>
                </a:solidFill>
                <a:latin typeface="GillSansStd-Bold"/>
              </a:rPr>
              <a:t>MIDGUT</a:t>
            </a:r>
            <a:r>
              <a:rPr lang="en-US" sz="2400" b="1" dirty="0">
                <a:solidFill>
                  <a:srgbClr val="004D26"/>
                </a:solidFill>
                <a:latin typeface="GillSansStd-Bold"/>
              </a:rPr>
              <a:t/>
            </a:r>
            <a:br>
              <a:rPr lang="en-US" sz="2400" b="1" dirty="0">
                <a:solidFill>
                  <a:srgbClr val="004D26"/>
                </a:solidFill>
                <a:latin typeface="GillSansStd-Bold"/>
              </a:rPr>
            </a:b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838199" y="1690688"/>
            <a:ext cx="10620983" cy="4807389"/>
          </a:xfrm>
        </p:spPr>
        <p:txBody>
          <a:bodyPr>
            <a:noAutofit/>
          </a:bodyPr>
          <a:lstStyle/>
          <a:p>
            <a:pPr marL="0" indent="0" algn="l">
              <a:lnSpc>
                <a:spcPct val="150000"/>
              </a:lnSpc>
              <a:buNone/>
            </a:pPr>
            <a:r>
              <a:rPr lang="en-US" sz="2400" dirty="0" smtClean="0">
                <a:solidFill>
                  <a:srgbClr val="000000"/>
                </a:solidFill>
                <a:latin typeface="Bembo"/>
                <a:cs typeface="+mj-cs"/>
              </a:rPr>
              <a:t>In </a:t>
            </a:r>
            <a:r>
              <a:rPr lang="en-US" sz="2400" dirty="0">
                <a:solidFill>
                  <a:srgbClr val="000000"/>
                </a:solidFill>
                <a:latin typeface="Bembo"/>
                <a:cs typeface="+mj-cs"/>
              </a:rPr>
              <a:t>the 5-week embryo, the </a:t>
            </a:r>
            <a:r>
              <a:rPr lang="en-US" sz="2400" dirty="0" err="1">
                <a:solidFill>
                  <a:srgbClr val="000000"/>
                </a:solidFill>
                <a:latin typeface="Bembo"/>
                <a:cs typeface="+mj-cs"/>
              </a:rPr>
              <a:t>midgut</a:t>
            </a:r>
            <a:r>
              <a:rPr lang="en-US" sz="2400" dirty="0">
                <a:solidFill>
                  <a:srgbClr val="000000"/>
                </a:solidFill>
                <a:latin typeface="Bembo"/>
                <a:cs typeface="+mj-cs"/>
              </a:rPr>
              <a:t> is </a:t>
            </a:r>
            <a:r>
              <a:rPr lang="en-US" sz="2400" dirty="0" smtClean="0">
                <a:solidFill>
                  <a:srgbClr val="000000"/>
                </a:solidFill>
                <a:latin typeface="Bembo"/>
                <a:cs typeface="+mj-cs"/>
              </a:rPr>
              <a:t>suspended from the dorsal abdominal wall by a short mesentery and communicates with the yolk sac by way of the    </a:t>
            </a:r>
            <a:r>
              <a:rPr lang="en-US" sz="2400" b="1" dirty="0" err="1">
                <a:solidFill>
                  <a:srgbClr val="000000"/>
                </a:solidFill>
                <a:latin typeface="Bembo-Bold"/>
                <a:cs typeface="+mj-cs"/>
              </a:rPr>
              <a:t>vitelline</a:t>
            </a:r>
            <a:r>
              <a:rPr lang="en-US" sz="2400" b="1" dirty="0">
                <a:solidFill>
                  <a:srgbClr val="000000"/>
                </a:solidFill>
                <a:latin typeface="Bembo-Bold"/>
                <a:cs typeface="+mj-cs"/>
              </a:rPr>
              <a:t> duct </a:t>
            </a:r>
            <a:r>
              <a:rPr lang="en-US" sz="2400" dirty="0">
                <a:solidFill>
                  <a:srgbClr val="000000"/>
                </a:solidFill>
                <a:latin typeface="Bembo"/>
                <a:cs typeface="+mj-cs"/>
              </a:rPr>
              <a:t>or </a:t>
            </a:r>
            <a:r>
              <a:rPr lang="en-US" sz="2400" b="1" dirty="0">
                <a:solidFill>
                  <a:srgbClr val="000000"/>
                </a:solidFill>
                <a:latin typeface="Bembo-Bold"/>
                <a:cs typeface="+mj-cs"/>
              </a:rPr>
              <a:t>yolk </a:t>
            </a:r>
            <a:r>
              <a:rPr lang="en-US" sz="2400" b="1" dirty="0" smtClean="0">
                <a:solidFill>
                  <a:srgbClr val="000000"/>
                </a:solidFill>
                <a:latin typeface="Bembo-Bold"/>
                <a:cs typeface="+mj-cs"/>
              </a:rPr>
              <a:t>stalk . In the adult, the </a:t>
            </a:r>
            <a:r>
              <a:rPr lang="en-US" sz="2400" b="1" dirty="0" err="1" smtClean="0">
                <a:solidFill>
                  <a:srgbClr val="000000"/>
                </a:solidFill>
                <a:latin typeface="Bembo-Bold"/>
                <a:cs typeface="+mj-cs"/>
              </a:rPr>
              <a:t>midgut</a:t>
            </a:r>
            <a:r>
              <a:rPr lang="en-US" sz="2400" b="1" dirty="0" smtClean="0">
                <a:solidFill>
                  <a:srgbClr val="000000"/>
                </a:solidFill>
                <a:latin typeface="Bembo-Bold"/>
                <a:cs typeface="+mj-cs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Bembo-Bold"/>
                <a:cs typeface="+mj-cs"/>
              </a:rPr>
              <a:t>begins immediately </a:t>
            </a:r>
            <a:r>
              <a:rPr lang="en-US" sz="2400" dirty="0" smtClean="0">
                <a:solidFill>
                  <a:srgbClr val="000000"/>
                </a:solidFill>
                <a:latin typeface="Bembo"/>
                <a:cs typeface="+mj-cs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Bembo"/>
                <a:cs typeface="+mj-cs"/>
              </a:rPr>
              <a:t>distal to the entrance of </a:t>
            </a:r>
            <a:r>
              <a:rPr lang="en-US" sz="2400" dirty="0" smtClean="0">
                <a:solidFill>
                  <a:srgbClr val="000000"/>
                </a:solidFill>
                <a:latin typeface="Bembo"/>
                <a:cs typeface="+mj-cs"/>
              </a:rPr>
              <a:t>the bile duct into the duodenum and terminates at the junction of the proximal two thirds of the transverse colon with the distal third.</a:t>
            </a:r>
            <a:r>
              <a:rPr lang="en-US" sz="2400" dirty="0">
                <a:latin typeface="Bembo"/>
                <a:cs typeface="+mj-cs"/>
              </a:rPr>
              <a:t> Development of the </a:t>
            </a:r>
            <a:r>
              <a:rPr lang="en-US" sz="2400" dirty="0" err="1">
                <a:latin typeface="Bembo"/>
                <a:cs typeface="+mj-cs"/>
              </a:rPr>
              <a:t>midgut</a:t>
            </a:r>
            <a:r>
              <a:rPr lang="en-US" sz="2400" dirty="0">
                <a:latin typeface="Bembo"/>
                <a:cs typeface="+mj-cs"/>
              </a:rPr>
              <a:t> is </a:t>
            </a:r>
            <a:r>
              <a:rPr lang="en-US" sz="2400" dirty="0" smtClean="0">
                <a:latin typeface="Bembo"/>
                <a:cs typeface="+mj-cs"/>
              </a:rPr>
              <a:t>characterized by rapid elongation of the </a:t>
            </a:r>
            <a:endParaRPr lang="en-US" sz="2400" dirty="0">
              <a:latin typeface="Bembo"/>
              <a:cs typeface="+mj-cs"/>
            </a:endParaRPr>
          </a:p>
          <a:p>
            <a:pPr marL="0" indent="0" algn="l">
              <a:lnSpc>
                <a:spcPct val="150000"/>
              </a:lnSpc>
              <a:buNone/>
            </a:pPr>
            <a:r>
              <a:rPr lang="en-US" sz="2400" dirty="0" smtClean="0">
                <a:latin typeface="Bembo"/>
                <a:cs typeface="+mj-cs"/>
              </a:rPr>
              <a:t>gut </a:t>
            </a:r>
            <a:r>
              <a:rPr lang="en-US" sz="2400" dirty="0">
                <a:latin typeface="Bembo"/>
                <a:cs typeface="+mj-cs"/>
              </a:rPr>
              <a:t>and its mesentery</a:t>
            </a:r>
            <a:r>
              <a:rPr lang="en-US" sz="2400" dirty="0" smtClean="0">
                <a:latin typeface="Bembo"/>
                <a:cs typeface="+mj-cs"/>
              </a:rPr>
              <a:t>, resulting in formation of the </a:t>
            </a:r>
            <a:r>
              <a:rPr lang="en-US" sz="2400" b="1" dirty="0" smtClean="0">
                <a:latin typeface="Bembo"/>
                <a:cs typeface="+mj-cs"/>
              </a:rPr>
              <a:t>primary intestinal loop.</a:t>
            </a:r>
            <a:endParaRPr lang="en-US" sz="2400" b="1" dirty="0">
              <a:latin typeface="Bembo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571280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838200" y="350196"/>
            <a:ext cx="5737698" cy="5826767"/>
          </a:xfrm>
        </p:spPr>
        <p:txBody>
          <a:bodyPr>
            <a:normAutofit/>
          </a:bodyPr>
          <a:lstStyle/>
          <a:p>
            <a:pPr marL="0" indent="0" algn="just" rtl="0">
              <a:lnSpc>
                <a:spcPct val="120000"/>
              </a:lnSpc>
              <a:buNone/>
            </a:pPr>
            <a:r>
              <a:rPr lang="en-US" sz="2400" dirty="0">
                <a:latin typeface="Bembo"/>
                <a:cs typeface="+mj-cs"/>
              </a:rPr>
              <a:t>At its apex, the </a:t>
            </a:r>
            <a:r>
              <a:rPr lang="en-US" sz="2400" dirty="0" smtClean="0">
                <a:latin typeface="Bembo"/>
                <a:cs typeface="+mj-cs"/>
              </a:rPr>
              <a:t>loop remains in open</a:t>
            </a:r>
            <a:endParaRPr lang="en-US" sz="2400" dirty="0">
              <a:latin typeface="Bembo"/>
              <a:cs typeface="+mj-cs"/>
            </a:endParaRPr>
          </a:p>
          <a:p>
            <a:pPr marL="0" indent="0" algn="just" rtl="0">
              <a:lnSpc>
                <a:spcPct val="120000"/>
              </a:lnSpc>
              <a:buNone/>
            </a:pPr>
            <a:r>
              <a:rPr lang="en-US" sz="2400" dirty="0" smtClean="0">
                <a:latin typeface="Bembo"/>
                <a:cs typeface="+mj-cs"/>
              </a:rPr>
              <a:t>connection </a:t>
            </a:r>
            <a:r>
              <a:rPr lang="en-US" sz="2400" dirty="0">
                <a:latin typeface="Bembo"/>
                <a:cs typeface="+mj-cs"/>
              </a:rPr>
              <a:t>with the yolk sac </a:t>
            </a:r>
            <a:r>
              <a:rPr lang="en-US" sz="2400" dirty="0" smtClean="0">
                <a:latin typeface="Bembo"/>
                <a:cs typeface="+mj-cs"/>
              </a:rPr>
              <a:t>by way of </a:t>
            </a:r>
            <a:r>
              <a:rPr lang="en-US" sz="2400" dirty="0">
                <a:latin typeface="Bembo"/>
                <a:cs typeface="+mj-cs"/>
              </a:rPr>
              <a:t>the narrow </a:t>
            </a:r>
            <a:r>
              <a:rPr lang="en-US" sz="2400" b="1" dirty="0" err="1">
                <a:latin typeface="Bembo-Bold"/>
                <a:cs typeface="+mj-cs"/>
              </a:rPr>
              <a:t>vitelline</a:t>
            </a:r>
            <a:r>
              <a:rPr lang="en-US" sz="2400" b="1" dirty="0">
                <a:latin typeface="Bembo-Bold"/>
                <a:cs typeface="+mj-cs"/>
              </a:rPr>
              <a:t> </a:t>
            </a:r>
            <a:r>
              <a:rPr lang="en-US" sz="2400" b="1" dirty="0" smtClean="0">
                <a:latin typeface="Bembo-Bold"/>
                <a:cs typeface="+mj-cs"/>
              </a:rPr>
              <a:t>duct. </a:t>
            </a:r>
          </a:p>
          <a:p>
            <a:pPr marL="0" indent="0" algn="just" rtl="0">
              <a:lnSpc>
                <a:spcPct val="120000"/>
              </a:lnSpc>
              <a:buNone/>
            </a:pPr>
            <a:r>
              <a:rPr lang="en-US" sz="2400" u="sng" dirty="0" smtClean="0">
                <a:latin typeface="Bembo"/>
                <a:cs typeface="+mj-cs"/>
              </a:rPr>
              <a:t>The </a:t>
            </a:r>
            <a:r>
              <a:rPr lang="en-US" sz="2400" u="sng" dirty="0">
                <a:latin typeface="Bembo"/>
                <a:cs typeface="+mj-cs"/>
              </a:rPr>
              <a:t>cephalic limb </a:t>
            </a:r>
            <a:r>
              <a:rPr lang="en-US" sz="2400" dirty="0">
                <a:latin typeface="Bembo"/>
                <a:cs typeface="+mj-cs"/>
              </a:rPr>
              <a:t>of the loop develops into </a:t>
            </a:r>
            <a:r>
              <a:rPr lang="en-US" sz="2400" dirty="0" smtClean="0">
                <a:latin typeface="Bembo"/>
                <a:cs typeface="+mj-cs"/>
              </a:rPr>
              <a:t>the distal </a:t>
            </a:r>
            <a:r>
              <a:rPr lang="en-US" sz="2400" dirty="0">
                <a:latin typeface="Bembo"/>
                <a:cs typeface="+mj-cs"/>
              </a:rPr>
              <a:t>part of the duodenum, the jejunum, </a:t>
            </a:r>
            <a:r>
              <a:rPr lang="en-US" sz="2400" dirty="0" smtClean="0">
                <a:latin typeface="Bembo"/>
                <a:cs typeface="+mj-cs"/>
              </a:rPr>
              <a:t>and part of the ileum.</a:t>
            </a:r>
            <a:endParaRPr lang="en-US" sz="2400" dirty="0">
              <a:latin typeface="Bembo"/>
              <a:cs typeface="+mj-cs"/>
            </a:endParaRPr>
          </a:p>
          <a:p>
            <a:pPr marL="0" indent="0" algn="just" rtl="0">
              <a:lnSpc>
                <a:spcPct val="120000"/>
              </a:lnSpc>
              <a:buNone/>
            </a:pPr>
            <a:r>
              <a:rPr lang="en-US" sz="2400" u="sng" dirty="0" smtClean="0">
                <a:latin typeface="Bembo"/>
                <a:cs typeface="+mj-cs"/>
              </a:rPr>
              <a:t>The </a:t>
            </a:r>
            <a:r>
              <a:rPr lang="en-US" sz="2400" u="sng" dirty="0">
                <a:latin typeface="Bembo"/>
                <a:cs typeface="+mj-cs"/>
              </a:rPr>
              <a:t>caudal limb </a:t>
            </a:r>
            <a:r>
              <a:rPr lang="en-US" sz="2400" dirty="0" smtClean="0">
                <a:latin typeface="Bembo"/>
                <a:cs typeface="+mj-cs"/>
              </a:rPr>
              <a:t>becomes the lower portion</a:t>
            </a:r>
            <a:r>
              <a:rPr lang="en-US" sz="2400" dirty="0">
                <a:solidFill>
                  <a:prstClr val="black"/>
                </a:solidFill>
                <a:latin typeface="Bembo"/>
                <a:cs typeface="+mj-cs"/>
              </a:rPr>
              <a:t> of the ileum, the cecum</a:t>
            </a:r>
            <a:r>
              <a:rPr lang="en-US" sz="2400" dirty="0" smtClean="0">
                <a:solidFill>
                  <a:prstClr val="black"/>
                </a:solidFill>
                <a:latin typeface="Bembo"/>
                <a:cs typeface="+mj-cs"/>
              </a:rPr>
              <a:t>, the</a:t>
            </a:r>
            <a:endParaRPr lang="en-US" sz="2400" dirty="0">
              <a:latin typeface="Bembo"/>
              <a:cs typeface="+mj-cs"/>
            </a:endParaRPr>
          </a:p>
          <a:p>
            <a:pPr marL="0" indent="0" algn="just" rtl="0">
              <a:lnSpc>
                <a:spcPct val="120000"/>
              </a:lnSpc>
              <a:buNone/>
            </a:pPr>
            <a:r>
              <a:rPr lang="en-US" sz="2400" dirty="0" smtClean="0">
                <a:solidFill>
                  <a:prstClr val="black"/>
                </a:solidFill>
                <a:latin typeface="Bembo"/>
                <a:cs typeface="+mj-cs"/>
              </a:rPr>
              <a:t>appendix</a:t>
            </a:r>
            <a:r>
              <a:rPr lang="en-US" sz="2400" dirty="0">
                <a:solidFill>
                  <a:prstClr val="black"/>
                </a:solidFill>
                <a:latin typeface="Bembo"/>
                <a:cs typeface="+mj-cs"/>
              </a:rPr>
              <a:t>, the ascending colon</a:t>
            </a:r>
            <a:r>
              <a:rPr lang="en-US" sz="2400" dirty="0" smtClean="0">
                <a:solidFill>
                  <a:prstClr val="black"/>
                </a:solidFill>
                <a:latin typeface="Bembo"/>
                <a:cs typeface="+mj-cs"/>
              </a:rPr>
              <a:t>, and the </a:t>
            </a:r>
            <a:endParaRPr lang="en-US" sz="2400" dirty="0">
              <a:latin typeface="Bembo"/>
              <a:cs typeface="+mj-cs"/>
            </a:endParaRPr>
          </a:p>
          <a:p>
            <a:pPr marL="0" indent="0" algn="just" rtl="0">
              <a:lnSpc>
                <a:spcPct val="120000"/>
              </a:lnSpc>
              <a:buNone/>
            </a:pPr>
            <a:r>
              <a:rPr lang="en-US" sz="2400" dirty="0" smtClean="0">
                <a:latin typeface="Bembo"/>
                <a:cs typeface="+mj-cs"/>
              </a:rPr>
              <a:t>Proximal two-thirds of the transverse</a:t>
            </a:r>
            <a:endParaRPr lang="en-US" sz="2400" dirty="0">
              <a:latin typeface="Bembo"/>
              <a:cs typeface="+mj-cs"/>
            </a:endParaRPr>
          </a:p>
          <a:p>
            <a:pPr marL="0" indent="0" algn="just" rtl="0">
              <a:lnSpc>
                <a:spcPct val="120000"/>
              </a:lnSpc>
              <a:buNone/>
            </a:pPr>
            <a:r>
              <a:rPr lang="en-US" sz="2400" dirty="0" smtClean="0">
                <a:latin typeface="Bembo"/>
                <a:cs typeface="+mj-cs"/>
              </a:rPr>
              <a:t>colon</a:t>
            </a:r>
            <a:r>
              <a:rPr lang="en-US" sz="2400" dirty="0">
                <a:latin typeface="Bembo"/>
                <a:cs typeface="+mj-cs"/>
              </a:rPr>
              <a:t>.</a:t>
            </a:r>
            <a:endParaRPr lang="ar-IQ" sz="2400" dirty="0">
              <a:cs typeface="+mj-cs"/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 rotWithShape="1">
          <a:blip r:embed="rId2"/>
          <a:srcRect l="31708" t="58976" r="47208" b="6715"/>
          <a:stretch/>
        </p:blipFill>
        <p:spPr>
          <a:xfrm>
            <a:off x="6575898" y="483899"/>
            <a:ext cx="5214025" cy="5693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337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</TotalTime>
  <Words>825</Words>
  <Application>Microsoft Office PowerPoint</Application>
  <PresentationFormat>ملء الشاشة</PresentationFormat>
  <Paragraphs>47</Paragraphs>
  <Slides>16</Slides>
  <Notes>1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8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16</vt:i4>
      </vt:variant>
    </vt:vector>
  </HeadingPairs>
  <TitlesOfParts>
    <vt:vector size="25" baseType="lpstr">
      <vt:lpstr>Arial</vt:lpstr>
      <vt:lpstr>Bembo</vt:lpstr>
      <vt:lpstr>Bembo-Bold</vt:lpstr>
      <vt:lpstr>Calibri</vt:lpstr>
      <vt:lpstr>Calibri Light</vt:lpstr>
      <vt:lpstr>Gill Sans MT Condensed</vt:lpstr>
      <vt:lpstr>GillSansStd-Bold</vt:lpstr>
      <vt:lpstr>Times New Roman</vt:lpstr>
      <vt:lpstr>نسق Office</vt:lpstr>
      <vt:lpstr>Digestive system part -2-</vt:lpstr>
      <vt:lpstr>Duodenum</vt:lpstr>
      <vt:lpstr>عرض تقديمي في PowerPoint</vt:lpstr>
      <vt:lpstr>عرض تقديمي في PowerPoint</vt:lpstr>
      <vt:lpstr>Pancreas</vt:lpstr>
      <vt:lpstr>عرض تقديمي في PowerPoint</vt:lpstr>
      <vt:lpstr>عرض تقديمي في PowerPoint</vt:lpstr>
      <vt:lpstr>MIDGUT </vt:lpstr>
      <vt:lpstr>عرض تقديمي في PowerPoint</vt:lpstr>
      <vt:lpstr>عرض تقديمي في PowerPoint</vt:lpstr>
      <vt:lpstr>عرض تقديمي في PowerPoint</vt:lpstr>
      <vt:lpstr>HINDGUT </vt:lpstr>
      <vt:lpstr>عرض تقديمي في PowerPoint</vt:lpstr>
      <vt:lpstr>عرض تقديمي في PowerPoint</vt:lpstr>
      <vt:lpstr>Hindgut  Abnormalities</vt:lpstr>
      <vt:lpstr>عرض تقديمي في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Digestive system part -2-</dc:title>
  <dc:creator>2017</dc:creator>
  <cp:lastModifiedBy>2017</cp:lastModifiedBy>
  <cp:revision>32</cp:revision>
  <dcterms:created xsi:type="dcterms:W3CDTF">2017-02-25T07:22:58Z</dcterms:created>
  <dcterms:modified xsi:type="dcterms:W3CDTF">2017-02-26T16:03:41Z</dcterms:modified>
</cp:coreProperties>
</file>