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16" r:id="rId1"/>
  </p:sldMasterIdLst>
  <p:sldIdLst>
    <p:sldId id="256" r:id="rId2"/>
    <p:sldId id="257" r:id="rId3"/>
    <p:sldId id="331" r:id="rId4"/>
    <p:sldId id="332" r:id="rId5"/>
    <p:sldId id="334" r:id="rId6"/>
    <p:sldId id="333" r:id="rId7"/>
    <p:sldId id="335" r:id="rId8"/>
    <p:sldId id="308" r:id="rId9"/>
    <p:sldId id="309" r:id="rId10"/>
    <p:sldId id="310" r:id="rId11"/>
    <p:sldId id="311" r:id="rId12"/>
    <p:sldId id="313" r:id="rId13"/>
    <p:sldId id="312" r:id="rId14"/>
    <p:sldId id="337" r:id="rId15"/>
    <p:sldId id="338" r:id="rId16"/>
    <p:sldId id="339" r:id="rId17"/>
    <p:sldId id="336" r:id="rId18"/>
    <p:sldId id="315" r:id="rId19"/>
    <p:sldId id="320" r:id="rId20"/>
    <p:sldId id="322" r:id="rId21"/>
    <p:sldId id="321" r:id="rId22"/>
    <p:sldId id="323" r:id="rId23"/>
    <p:sldId id="326" r:id="rId24"/>
    <p:sldId id="325" r:id="rId25"/>
    <p:sldId id="324" r:id="rId26"/>
    <p:sldId id="328" r:id="rId27"/>
    <p:sldId id="329" r:id="rId2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26DE4A-553E-4BE5-AA32-A64E4651C0B0}" type="doc">
      <dgm:prSet loTypeId="urn:microsoft.com/office/officeart/2005/8/layout/cycle3" loCatId="cycle" qsTypeId="urn:microsoft.com/office/officeart/2005/8/quickstyle/simple5" qsCatId="simple" csTypeId="urn:microsoft.com/office/officeart/2005/8/colors/accent1_2" csCatId="accent1" phldr="1"/>
      <dgm:spPr/>
      <dgm:t>
        <a:bodyPr/>
        <a:lstStyle/>
        <a:p>
          <a:endParaRPr lang="en-US"/>
        </a:p>
      </dgm:t>
    </dgm:pt>
    <dgm:pt modelId="{ACE263C8-8847-4D3F-BE47-EE4D6B7AC08B}">
      <dgm:prSet phldrT="[نص]"/>
      <dgm:spPr/>
      <dgm:t>
        <a:bodyPr/>
        <a:lstStyle/>
        <a:p>
          <a:r>
            <a:rPr lang="en-US" dirty="0" smtClean="0"/>
            <a:t>??</a:t>
          </a:r>
          <a:endParaRPr lang="en-US" dirty="0"/>
        </a:p>
      </dgm:t>
    </dgm:pt>
    <dgm:pt modelId="{E157F842-DC3C-40DC-8D27-6EF21A5AB3BE}" type="parTrans" cxnId="{B945120D-3DAD-4191-9D34-C4BABADE6FEA}">
      <dgm:prSet/>
      <dgm:spPr/>
      <dgm:t>
        <a:bodyPr/>
        <a:lstStyle/>
        <a:p>
          <a:endParaRPr lang="en-US"/>
        </a:p>
      </dgm:t>
    </dgm:pt>
    <dgm:pt modelId="{C0930D38-197D-4164-8736-9E79E60BBFFF}" type="sibTrans" cxnId="{B945120D-3DAD-4191-9D34-C4BABADE6FEA}">
      <dgm:prSet/>
      <dgm:spPr/>
      <dgm:t>
        <a:bodyPr/>
        <a:lstStyle/>
        <a:p>
          <a:endParaRPr lang="en-US"/>
        </a:p>
      </dgm:t>
    </dgm:pt>
    <dgm:pt modelId="{463B31F9-EFE9-439E-889E-85E89B93D2C3}">
      <dgm:prSet phldrT="[نص]"/>
      <dgm:spPr/>
      <dgm:t>
        <a:bodyPr/>
        <a:lstStyle/>
        <a:p>
          <a:r>
            <a:rPr lang="en-US" dirty="0" smtClean="0"/>
            <a:t>??</a:t>
          </a:r>
          <a:endParaRPr lang="en-US" dirty="0"/>
        </a:p>
      </dgm:t>
    </dgm:pt>
    <dgm:pt modelId="{A5080ACB-A4D1-42E1-91EE-23A066008235}" type="parTrans" cxnId="{7257A7B8-8530-45B6-943C-B56A30B73A4A}">
      <dgm:prSet/>
      <dgm:spPr/>
      <dgm:t>
        <a:bodyPr/>
        <a:lstStyle/>
        <a:p>
          <a:endParaRPr lang="en-US"/>
        </a:p>
      </dgm:t>
    </dgm:pt>
    <dgm:pt modelId="{3C7700D1-1506-40F4-8B8A-4661B015AFE2}" type="sibTrans" cxnId="{7257A7B8-8530-45B6-943C-B56A30B73A4A}">
      <dgm:prSet/>
      <dgm:spPr/>
      <dgm:t>
        <a:bodyPr/>
        <a:lstStyle/>
        <a:p>
          <a:endParaRPr lang="en-US"/>
        </a:p>
      </dgm:t>
    </dgm:pt>
    <dgm:pt modelId="{6EF749E1-7F10-45C1-A20A-FA9DEC3314A3}">
      <dgm:prSet phldrT="[نص]"/>
      <dgm:spPr/>
      <dgm:t>
        <a:bodyPr/>
        <a:lstStyle/>
        <a:p>
          <a:r>
            <a:rPr lang="en-US" dirty="0" smtClean="0"/>
            <a:t>??</a:t>
          </a:r>
          <a:endParaRPr lang="en-US" dirty="0"/>
        </a:p>
      </dgm:t>
    </dgm:pt>
    <dgm:pt modelId="{E5FD4735-07DF-445B-9FE4-2C825E2597C0}" type="parTrans" cxnId="{9C1DA6C0-8FF1-4775-8BA4-EF7EA367CE53}">
      <dgm:prSet/>
      <dgm:spPr/>
      <dgm:t>
        <a:bodyPr/>
        <a:lstStyle/>
        <a:p>
          <a:endParaRPr lang="en-US"/>
        </a:p>
      </dgm:t>
    </dgm:pt>
    <dgm:pt modelId="{7486C69C-2BF6-46E8-8521-567A7EB1ABCC}" type="sibTrans" cxnId="{9C1DA6C0-8FF1-4775-8BA4-EF7EA367CE53}">
      <dgm:prSet/>
      <dgm:spPr/>
      <dgm:t>
        <a:bodyPr/>
        <a:lstStyle/>
        <a:p>
          <a:endParaRPr lang="en-US"/>
        </a:p>
      </dgm:t>
    </dgm:pt>
    <dgm:pt modelId="{C209A1F6-36F1-40E6-8103-29BACC8B59A7}">
      <dgm:prSet phldrT="[نص]"/>
      <dgm:spPr/>
      <dgm:t>
        <a:bodyPr/>
        <a:lstStyle/>
        <a:p>
          <a:r>
            <a:rPr lang="en-US" dirty="0" smtClean="0"/>
            <a:t>??</a:t>
          </a:r>
          <a:endParaRPr lang="en-US" dirty="0"/>
        </a:p>
      </dgm:t>
    </dgm:pt>
    <dgm:pt modelId="{BD6B0389-B4CB-4AC0-B82C-D5607A2652AD}" type="parTrans" cxnId="{033DDC9C-2A2B-464D-8F13-2C0A75194B2A}">
      <dgm:prSet/>
      <dgm:spPr/>
      <dgm:t>
        <a:bodyPr/>
        <a:lstStyle/>
        <a:p>
          <a:endParaRPr lang="en-US"/>
        </a:p>
      </dgm:t>
    </dgm:pt>
    <dgm:pt modelId="{C81300B7-BE6A-4C11-A489-70713CA4A482}" type="sibTrans" cxnId="{033DDC9C-2A2B-464D-8F13-2C0A75194B2A}">
      <dgm:prSet/>
      <dgm:spPr/>
      <dgm:t>
        <a:bodyPr/>
        <a:lstStyle/>
        <a:p>
          <a:endParaRPr lang="en-US"/>
        </a:p>
      </dgm:t>
    </dgm:pt>
    <dgm:pt modelId="{43F8A7B7-883E-4FDA-A500-534F3CCA36A7}">
      <dgm:prSet phldrT="[نص]"/>
      <dgm:spPr/>
      <dgm:t>
        <a:bodyPr/>
        <a:lstStyle/>
        <a:p>
          <a:r>
            <a:rPr lang="en-US" smtClean="0"/>
            <a:t>??</a:t>
          </a:r>
          <a:endParaRPr lang="en-US" dirty="0"/>
        </a:p>
      </dgm:t>
    </dgm:pt>
    <dgm:pt modelId="{7A914DA1-B479-4D6D-9E6D-3B8A3FE2FF6C}" type="parTrans" cxnId="{E1751BEB-610F-4E92-8AE5-9B3BBDA9CA7F}">
      <dgm:prSet/>
      <dgm:spPr/>
      <dgm:t>
        <a:bodyPr/>
        <a:lstStyle/>
        <a:p>
          <a:endParaRPr lang="en-US"/>
        </a:p>
      </dgm:t>
    </dgm:pt>
    <dgm:pt modelId="{F98388FD-B9D3-496C-BD14-295D03420A66}" type="sibTrans" cxnId="{E1751BEB-610F-4E92-8AE5-9B3BBDA9CA7F}">
      <dgm:prSet/>
      <dgm:spPr/>
      <dgm:t>
        <a:bodyPr/>
        <a:lstStyle/>
        <a:p>
          <a:endParaRPr lang="en-US"/>
        </a:p>
      </dgm:t>
    </dgm:pt>
    <dgm:pt modelId="{AF7122CE-7D2B-478C-A452-0B9F54DF3740}" type="pres">
      <dgm:prSet presAssocID="{1B26DE4A-553E-4BE5-AA32-A64E4651C0B0}" presName="Name0" presStyleCnt="0">
        <dgm:presLayoutVars>
          <dgm:dir/>
          <dgm:resizeHandles val="exact"/>
        </dgm:presLayoutVars>
      </dgm:prSet>
      <dgm:spPr/>
      <dgm:t>
        <a:bodyPr/>
        <a:lstStyle/>
        <a:p>
          <a:pPr rtl="1"/>
          <a:endParaRPr lang="ar-SA"/>
        </a:p>
      </dgm:t>
    </dgm:pt>
    <dgm:pt modelId="{7F7187B2-2283-4CE6-9AEF-F0C18F1961AE}" type="pres">
      <dgm:prSet presAssocID="{1B26DE4A-553E-4BE5-AA32-A64E4651C0B0}" presName="cycle" presStyleCnt="0"/>
      <dgm:spPr/>
    </dgm:pt>
    <dgm:pt modelId="{2808F7FE-604D-4ABB-9F5E-E771EE636B62}" type="pres">
      <dgm:prSet presAssocID="{ACE263C8-8847-4D3F-BE47-EE4D6B7AC08B}" presName="nodeFirstNode" presStyleLbl="node1" presStyleIdx="0" presStyleCnt="5">
        <dgm:presLayoutVars>
          <dgm:bulletEnabled val="1"/>
        </dgm:presLayoutVars>
      </dgm:prSet>
      <dgm:spPr/>
      <dgm:t>
        <a:bodyPr/>
        <a:lstStyle/>
        <a:p>
          <a:pPr rtl="1"/>
          <a:endParaRPr lang="ar-SA"/>
        </a:p>
      </dgm:t>
    </dgm:pt>
    <dgm:pt modelId="{DAD834FB-F423-408A-A67B-4E674CB16A5F}" type="pres">
      <dgm:prSet presAssocID="{C0930D38-197D-4164-8736-9E79E60BBFFF}" presName="sibTransFirstNode" presStyleLbl="bgShp" presStyleIdx="0" presStyleCnt="1"/>
      <dgm:spPr/>
      <dgm:t>
        <a:bodyPr/>
        <a:lstStyle/>
        <a:p>
          <a:pPr rtl="1"/>
          <a:endParaRPr lang="ar-SA"/>
        </a:p>
      </dgm:t>
    </dgm:pt>
    <dgm:pt modelId="{7AE74D74-FFC7-47DF-B1CE-1D9FBDEA47CE}" type="pres">
      <dgm:prSet presAssocID="{463B31F9-EFE9-439E-889E-85E89B93D2C3}" presName="nodeFollowingNodes" presStyleLbl="node1" presStyleIdx="1" presStyleCnt="5">
        <dgm:presLayoutVars>
          <dgm:bulletEnabled val="1"/>
        </dgm:presLayoutVars>
      </dgm:prSet>
      <dgm:spPr/>
      <dgm:t>
        <a:bodyPr/>
        <a:lstStyle/>
        <a:p>
          <a:pPr rtl="1"/>
          <a:endParaRPr lang="ar-SA"/>
        </a:p>
      </dgm:t>
    </dgm:pt>
    <dgm:pt modelId="{0173E273-47BE-40C0-BD35-C4773880EC91}" type="pres">
      <dgm:prSet presAssocID="{6EF749E1-7F10-45C1-A20A-FA9DEC3314A3}" presName="nodeFollowingNodes" presStyleLbl="node1" presStyleIdx="2" presStyleCnt="5">
        <dgm:presLayoutVars>
          <dgm:bulletEnabled val="1"/>
        </dgm:presLayoutVars>
      </dgm:prSet>
      <dgm:spPr/>
      <dgm:t>
        <a:bodyPr/>
        <a:lstStyle/>
        <a:p>
          <a:pPr rtl="1"/>
          <a:endParaRPr lang="ar-SA"/>
        </a:p>
      </dgm:t>
    </dgm:pt>
    <dgm:pt modelId="{C7B311CC-E28D-4E08-AA8F-ECB02261F113}" type="pres">
      <dgm:prSet presAssocID="{C209A1F6-36F1-40E6-8103-29BACC8B59A7}" presName="nodeFollowingNodes" presStyleLbl="node1" presStyleIdx="3" presStyleCnt="5">
        <dgm:presLayoutVars>
          <dgm:bulletEnabled val="1"/>
        </dgm:presLayoutVars>
      </dgm:prSet>
      <dgm:spPr/>
      <dgm:t>
        <a:bodyPr/>
        <a:lstStyle/>
        <a:p>
          <a:pPr rtl="1"/>
          <a:endParaRPr lang="ar-SA"/>
        </a:p>
      </dgm:t>
    </dgm:pt>
    <dgm:pt modelId="{BE19512C-BB09-48BF-BC00-0FE42108BD24}" type="pres">
      <dgm:prSet presAssocID="{43F8A7B7-883E-4FDA-A500-534F3CCA36A7}" presName="nodeFollowingNodes" presStyleLbl="node1" presStyleIdx="4" presStyleCnt="5">
        <dgm:presLayoutVars>
          <dgm:bulletEnabled val="1"/>
        </dgm:presLayoutVars>
      </dgm:prSet>
      <dgm:spPr/>
      <dgm:t>
        <a:bodyPr/>
        <a:lstStyle/>
        <a:p>
          <a:pPr rtl="1"/>
          <a:endParaRPr lang="ar-SA"/>
        </a:p>
      </dgm:t>
    </dgm:pt>
  </dgm:ptLst>
  <dgm:cxnLst>
    <dgm:cxn modelId="{B945120D-3DAD-4191-9D34-C4BABADE6FEA}" srcId="{1B26DE4A-553E-4BE5-AA32-A64E4651C0B0}" destId="{ACE263C8-8847-4D3F-BE47-EE4D6B7AC08B}" srcOrd="0" destOrd="0" parTransId="{E157F842-DC3C-40DC-8D27-6EF21A5AB3BE}" sibTransId="{C0930D38-197D-4164-8736-9E79E60BBFFF}"/>
    <dgm:cxn modelId="{0BF41F3D-FEAE-4E20-B812-07872C8CB872}" type="presOf" srcId="{43F8A7B7-883E-4FDA-A500-534F3CCA36A7}" destId="{BE19512C-BB09-48BF-BC00-0FE42108BD24}" srcOrd="0" destOrd="0" presId="urn:microsoft.com/office/officeart/2005/8/layout/cycle3"/>
    <dgm:cxn modelId="{D82588C6-BFFE-4DCE-B2C0-F033A8C95A79}" type="presOf" srcId="{6EF749E1-7F10-45C1-A20A-FA9DEC3314A3}" destId="{0173E273-47BE-40C0-BD35-C4773880EC91}" srcOrd="0" destOrd="0" presId="urn:microsoft.com/office/officeart/2005/8/layout/cycle3"/>
    <dgm:cxn modelId="{7F72D500-8288-441E-8C32-C518138BCF0E}" type="presOf" srcId="{C0930D38-197D-4164-8736-9E79E60BBFFF}" destId="{DAD834FB-F423-408A-A67B-4E674CB16A5F}" srcOrd="0" destOrd="0" presId="urn:microsoft.com/office/officeart/2005/8/layout/cycle3"/>
    <dgm:cxn modelId="{9C1DA6C0-8FF1-4775-8BA4-EF7EA367CE53}" srcId="{1B26DE4A-553E-4BE5-AA32-A64E4651C0B0}" destId="{6EF749E1-7F10-45C1-A20A-FA9DEC3314A3}" srcOrd="2" destOrd="0" parTransId="{E5FD4735-07DF-445B-9FE4-2C825E2597C0}" sibTransId="{7486C69C-2BF6-46E8-8521-567A7EB1ABCC}"/>
    <dgm:cxn modelId="{CA154184-6D66-4203-ADB3-C5D2355E4FCA}" type="presOf" srcId="{ACE263C8-8847-4D3F-BE47-EE4D6B7AC08B}" destId="{2808F7FE-604D-4ABB-9F5E-E771EE636B62}" srcOrd="0" destOrd="0" presId="urn:microsoft.com/office/officeart/2005/8/layout/cycle3"/>
    <dgm:cxn modelId="{FEB03246-1D3F-41FD-BDE4-9E6994C3FBA2}" type="presOf" srcId="{463B31F9-EFE9-439E-889E-85E89B93D2C3}" destId="{7AE74D74-FFC7-47DF-B1CE-1D9FBDEA47CE}" srcOrd="0" destOrd="0" presId="urn:microsoft.com/office/officeart/2005/8/layout/cycle3"/>
    <dgm:cxn modelId="{E1751BEB-610F-4E92-8AE5-9B3BBDA9CA7F}" srcId="{1B26DE4A-553E-4BE5-AA32-A64E4651C0B0}" destId="{43F8A7B7-883E-4FDA-A500-534F3CCA36A7}" srcOrd="4" destOrd="0" parTransId="{7A914DA1-B479-4D6D-9E6D-3B8A3FE2FF6C}" sibTransId="{F98388FD-B9D3-496C-BD14-295D03420A66}"/>
    <dgm:cxn modelId="{7257A7B8-8530-45B6-943C-B56A30B73A4A}" srcId="{1B26DE4A-553E-4BE5-AA32-A64E4651C0B0}" destId="{463B31F9-EFE9-439E-889E-85E89B93D2C3}" srcOrd="1" destOrd="0" parTransId="{A5080ACB-A4D1-42E1-91EE-23A066008235}" sibTransId="{3C7700D1-1506-40F4-8B8A-4661B015AFE2}"/>
    <dgm:cxn modelId="{A2C42502-D96C-4C14-93CB-977DEE4B686C}" type="presOf" srcId="{C209A1F6-36F1-40E6-8103-29BACC8B59A7}" destId="{C7B311CC-E28D-4E08-AA8F-ECB02261F113}" srcOrd="0" destOrd="0" presId="urn:microsoft.com/office/officeart/2005/8/layout/cycle3"/>
    <dgm:cxn modelId="{5B56C947-7B89-4B5A-8FA4-04C3060A2E7A}" type="presOf" srcId="{1B26DE4A-553E-4BE5-AA32-A64E4651C0B0}" destId="{AF7122CE-7D2B-478C-A452-0B9F54DF3740}" srcOrd="0" destOrd="0" presId="urn:microsoft.com/office/officeart/2005/8/layout/cycle3"/>
    <dgm:cxn modelId="{033DDC9C-2A2B-464D-8F13-2C0A75194B2A}" srcId="{1B26DE4A-553E-4BE5-AA32-A64E4651C0B0}" destId="{C209A1F6-36F1-40E6-8103-29BACC8B59A7}" srcOrd="3" destOrd="0" parTransId="{BD6B0389-B4CB-4AC0-B82C-D5607A2652AD}" sibTransId="{C81300B7-BE6A-4C11-A489-70713CA4A482}"/>
    <dgm:cxn modelId="{D2B72391-F429-40EC-BB90-7983F0094EE2}" type="presParOf" srcId="{AF7122CE-7D2B-478C-A452-0B9F54DF3740}" destId="{7F7187B2-2283-4CE6-9AEF-F0C18F1961AE}" srcOrd="0" destOrd="0" presId="urn:microsoft.com/office/officeart/2005/8/layout/cycle3"/>
    <dgm:cxn modelId="{1D585E6C-D42E-4639-B429-18F365A20378}" type="presParOf" srcId="{7F7187B2-2283-4CE6-9AEF-F0C18F1961AE}" destId="{2808F7FE-604D-4ABB-9F5E-E771EE636B62}" srcOrd="0" destOrd="0" presId="urn:microsoft.com/office/officeart/2005/8/layout/cycle3"/>
    <dgm:cxn modelId="{53BE8C86-51D9-4A2B-AE9B-457627E5058D}" type="presParOf" srcId="{7F7187B2-2283-4CE6-9AEF-F0C18F1961AE}" destId="{DAD834FB-F423-408A-A67B-4E674CB16A5F}" srcOrd="1" destOrd="0" presId="urn:microsoft.com/office/officeart/2005/8/layout/cycle3"/>
    <dgm:cxn modelId="{A2D5897E-AABA-44DF-A6AD-2EF2C6B8E86B}" type="presParOf" srcId="{7F7187B2-2283-4CE6-9AEF-F0C18F1961AE}" destId="{7AE74D74-FFC7-47DF-B1CE-1D9FBDEA47CE}" srcOrd="2" destOrd="0" presId="urn:microsoft.com/office/officeart/2005/8/layout/cycle3"/>
    <dgm:cxn modelId="{67E74C2F-370A-492F-9577-CD096A0F82BA}" type="presParOf" srcId="{7F7187B2-2283-4CE6-9AEF-F0C18F1961AE}" destId="{0173E273-47BE-40C0-BD35-C4773880EC91}" srcOrd="3" destOrd="0" presId="urn:microsoft.com/office/officeart/2005/8/layout/cycle3"/>
    <dgm:cxn modelId="{990A954A-6B5B-4DC4-ACBF-E5C53AA8EDC7}" type="presParOf" srcId="{7F7187B2-2283-4CE6-9AEF-F0C18F1961AE}" destId="{C7B311CC-E28D-4E08-AA8F-ECB02261F113}" srcOrd="4" destOrd="0" presId="urn:microsoft.com/office/officeart/2005/8/layout/cycle3"/>
    <dgm:cxn modelId="{C40A317A-0FBE-4729-9BBE-9D2BACC0C3C1}" type="presParOf" srcId="{7F7187B2-2283-4CE6-9AEF-F0C18F1961AE}" destId="{BE19512C-BB09-48BF-BC00-0FE42108BD24}" srcOrd="5" destOrd="0" presId="urn:microsoft.com/office/officeart/2005/8/layout/cycle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4C534B32-775E-45EE-B428-1B13453474F9}" type="datetimeFigureOut">
              <a:rPr lang="ar-IQ" smtClean="0"/>
              <a:pPr/>
              <a:t>27/01/1437</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6B0CBFC0-278C-4480-A663-EAA4659ED481}"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C534B32-775E-45EE-B428-1B13453474F9}" type="datetimeFigureOut">
              <a:rPr lang="ar-IQ" smtClean="0"/>
              <a:pPr/>
              <a:t>27/01/1437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0CBFC0-278C-4480-A663-EAA4659ED481}"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C534B32-775E-45EE-B428-1B13453474F9}" type="datetimeFigureOut">
              <a:rPr lang="ar-IQ" smtClean="0"/>
              <a:pPr/>
              <a:t>27/01/1437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0CBFC0-278C-4480-A663-EAA4659ED481}"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C534B32-775E-45EE-B428-1B13453474F9}" type="datetimeFigureOut">
              <a:rPr lang="ar-IQ" smtClean="0"/>
              <a:pPr/>
              <a:t>27/01/1437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0CBFC0-278C-4480-A663-EAA4659ED481}"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4C534B32-775E-45EE-B428-1B13453474F9}" type="datetimeFigureOut">
              <a:rPr lang="ar-IQ" smtClean="0"/>
              <a:pPr/>
              <a:t>27/01/1437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0CBFC0-278C-4480-A663-EAA4659ED481}"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C534B32-775E-45EE-B428-1B13453474F9}" type="datetimeFigureOut">
              <a:rPr lang="ar-IQ" smtClean="0"/>
              <a:pPr/>
              <a:t>27/01/1437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B0CBFC0-278C-4480-A663-EAA4659ED481}"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4C534B32-775E-45EE-B428-1B13453474F9}" type="datetimeFigureOut">
              <a:rPr lang="ar-IQ" smtClean="0"/>
              <a:pPr/>
              <a:t>27/01/1437</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B0CBFC0-278C-4480-A663-EAA4659ED481}"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4C534B32-775E-45EE-B428-1B13453474F9}" type="datetimeFigureOut">
              <a:rPr lang="ar-IQ" smtClean="0"/>
              <a:pPr/>
              <a:t>27/01/1437</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B0CBFC0-278C-4480-A663-EAA4659ED481}"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34B32-775E-45EE-B428-1B13453474F9}" type="datetimeFigureOut">
              <a:rPr lang="ar-IQ" smtClean="0"/>
              <a:pPr/>
              <a:t>27/01/1437</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B0CBFC0-278C-4480-A663-EAA4659ED481}"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C534B32-775E-45EE-B428-1B13453474F9}" type="datetimeFigureOut">
              <a:rPr lang="ar-IQ" smtClean="0"/>
              <a:pPr/>
              <a:t>27/01/1437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B0CBFC0-278C-4480-A663-EAA4659ED481}"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4C534B32-775E-45EE-B428-1B13453474F9}" type="datetimeFigureOut">
              <a:rPr lang="ar-IQ" smtClean="0"/>
              <a:pPr/>
              <a:t>27/01/1437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6B0CBFC0-278C-4480-A663-EAA4659ED481}"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534B32-775E-45EE-B428-1B13453474F9}" type="datetimeFigureOut">
              <a:rPr lang="ar-IQ" smtClean="0"/>
              <a:pPr/>
              <a:t>27/01/1437</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0CBFC0-278C-4480-A663-EAA4659ED481}"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504" y="404664"/>
            <a:ext cx="8856984" cy="4896544"/>
          </a:xfrm>
        </p:spPr>
        <p:txBody>
          <a:bodyPr>
            <a:normAutofit fontScale="90000"/>
          </a:bodyPr>
          <a:lstStyle/>
          <a:p>
            <a:pPr algn="ctr"/>
            <a:r>
              <a:rPr lang="en-US" dirty="0" err="1"/>
              <a:t>ThiQar</a:t>
            </a:r>
            <a:r>
              <a:rPr lang="en-US" dirty="0"/>
              <a:t> college of Medicine</a:t>
            </a:r>
            <a:br>
              <a:rPr lang="en-US" dirty="0"/>
            </a:br>
            <a:r>
              <a:rPr lang="en-US" dirty="0"/>
              <a:t>Family &amp; Community medicine dept</a:t>
            </a:r>
            <a:r>
              <a:rPr lang="en-US" dirty="0" smtClean="0"/>
              <a:t>.</a:t>
            </a:r>
            <a:r>
              <a:rPr lang="en-US" dirty="0"/>
              <a:t/>
            </a:r>
            <a:br>
              <a:rPr lang="en-US" dirty="0"/>
            </a:br>
            <a:r>
              <a:rPr lang="en-US" dirty="0" smtClean="0"/>
              <a:t>Family Medicine </a:t>
            </a:r>
            <a:r>
              <a:rPr lang="en-US" dirty="0" err="1" smtClean="0"/>
              <a:t>Lec</a:t>
            </a:r>
            <a:r>
              <a:rPr lang="en-US" smtClean="0"/>
              <a:t> 3</a:t>
            </a:r>
            <a:r>
              <a:rPr lang="en-US" dirty="0" smtClean="0"/>
              <a:t/>
            </a:r>
            <a:br>
              <a:rPr lang="en-US" dirty="0" smtClean="0"/>
            </a:br>
            <a:r>
              <a:rPr lang="en-US" dirty="0" smtClean="0"/>
              <a:t>post graduate-FAMCO</a:t>
            </a:r>
            <a:br>
              <a:rPr lang="en-US" dirty="0" smtClean="0"/>
            </a:br>
            <a:r>
              <a:rPr lang="en-US" dirty="0" smtClean="0"/>
              <a:t>prepared by:Dr.Muslim N. Saeed</a:t>
            </a:r>
            <a:br>
              <a:rPr lang="en-US" dirty="0" smtClean="0"/>
            </a:br>
            <a:r>
              <a:rPr lang="en-US" dirty="0" smtClean="0"/>
              <a:t>Tuesday, November 18</a:t>
            </a:r>
            <a:r>
              <a:rPr lang="en-US" baseline="30000" dirty="0" smtClean="0"/>
              <a:t>th</a:t>
            </a:r>
            <a:r>
              <a:rPr lang="en-US" dirty="0" smtClean="0"/>
              <a:t> ,2014</a:t>
            </a:r>
            <a:endParaRPr lang="ar-IQ" dirty="0"/>
          </a:p>
        </p:txBody>
      </p:sp>
    </p:spTree>
    <p:extLst>
      <p:ext uri="{BB962C8B-B14F-4D97-AF65-F5344CB8AC3E}">
        <p14:creationId xmlns="" xmlns:p14="http://schemas.microsoft.com/office/powerpoint/2010/main" val="2361786798"/>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263797"/>
          </a:xfrm>
        </p:spPr>
        <p:txBody>
          <a:bodyPr>
            <a:normAutofit fontScale="70000" lnSpcReduction="20000"/>
          </a:bodyPr>
          <a:lstStyle/>
          <a:p>
            <a:pPr marL="0" indent="0" algn="l">
              <a:buNone/>
            </a:pPr>
            <a:r>
              <a:rPr lang="en-US" sz="4000" b="1" i="1" dirty="0">
                <a:solidFill>
                  <a:srgbClr val="FF0000"/>
                </a:solidFill>
              </a:rPr>
              <a:t>Secondary prevention </a:t>
            </a:r>
            <a:r>
              <a:rPr lang="en-US" sz="4000" dirty="0"/>
              <a:t>includes </a:t>
            </a:r>
            <a:r>
              <a:rPr lang="en-US" sz="4000" dirty="0" smtClean="0"/>
              <a:t>screening to </a:t>
            </a:r>
            <a:r>
              <a:rPr lang="en-US" sz="4000" dirty="0"/>
              <a:t>identify risk factors for disease or the early detection of </a:t>
            </a:r>
            <a:r>
              <a:rPr lang="en-US" sz="4000" dirty="0" smtClean="0"/>
              <a:t>a disease </a:t>
            </a:r>
            <a:r>
              <a:rPr lang="en-US" sz="4000" dirty="0"/>
              <a:t>among asymptomatic and at-risk individuals</a:t>
            </a:r>
            <a:r>
              <a:rPr lang="en-US" sz="4000" dirty="0" smtClean="0"/>
              <a:t>.</a:t>
            </a:r>
          </a:p>
          <a:p>
            <a:pPr marL="0" indent="0" algn="l">
              <a:buNone/>
            </a:pPr>
            <a:r>
              <a:rPr lang="en-US" sz="4000" dirty="0" smtClean="0"/>
              <a:t>-Evaluating </a:t>
            </a:r>
            <a:r>
              <a:rPr lang="en-US" sz="4000" dirty="0"/>
              <a:t>and treating abnormal blood pressure in adults is </a:t>
            </a:r>
            <a:r>
              <a:rPr lang="en-US" sz="4000" dirty="0" smtClean="0"/>
              <a:t>an effective </a:t>
            </a:r>
            <a:r>
              <a:rPr lang="en-US" sz="4000" dirty="0"/>
              <a:t>way to identify individuals at risk for heart </a:t>
            </a:r>
            <a:r>
              <a:rPr lang="en-US" sz="4000" dirty="0" smtClean="0"/>
              <a:t>disease and </a:t>
            </a:r>
            <a:r>
              <a:rPr lang="en-US" sz="4000" dirty="0"/>
              <a:t>provides an opportunity to intervene before the </a:t>
            </a:r>
            <a:r>
              <a:rPr lang="en-US" sz="4000" dirty="0" smtClean="0"/>
              <a:t>disease occurs.</a:t>
            </a:r>
          </a:p>
          <a:p>
            <a:pPr marL="0" indent="0" algn="l">
              <a:buNone/>
            </a:pPr>
            <a:r>
              <a:rPr lang="en-US" sz="4000" dirty="0" smtClean="0"/>
              <a:t>-Screening </a:t>
            </a:r>
            <a:r>
              <a:rPr lang="en-US" sz="4000" dirty="0"/>
              <a:t>for colon cancer using colonoscopy </a:t>
            </a:r>
            <a:r>
              <a:rPr lang="en-US" sz="4000" dirty="0" smtClean="0"/>
              <a:t>to detect precancerous polyps. </a:t>
            </a:r>
          </a:p>
          <a:p>
            <a:pPr marL="0" indent="0" algn="l">
              <a:buNone/>
            </a:pPr>
            <a:r>
              <a:rPr lang="en-US" sz="4000" dirty="0" smtClean="0"/>
              <a:t>#Individuals </a:t>
            </a:r>
            <a:r>
              <a:rPr lang="en-US" sz="4000" dirty="0"/>
              <a:t>who </a:t>
            </a:r>
            <a:r>
              <a:rPr lang="en-US" sz="4000" dirty="0" smtClean="0"/>
              <a:t>receive primary </a:t>
            </a:r>
            <a:r>
              <a:rPr lang="en-US" sz="4000" dirty="0"/>
              <a:t>or secondary prevention services have no </a:t>
            </a:r>
            <a:r>
              <a:rPr lang="en-US" sz="4000" dirty="0" smtClean="0"/>
              <a:t>obvious signs </a:t>
            </a:r>
            <a:r>
              <a:rPr lang="en-US" sz="4000" dirty="0"/>
              <a:t>of illness; in clinical terms, they are asymptomatic.</a:t>
            </a:r>
          </a:p>
          <a:p>
            <a:pPr marL="0" indent="0" algn="l">
              <a:buNone/>
            </a:pPr>
            <a:r>
              <a:rPr lang="en-US" dirty="0" smtClean="0"/>
              <a:t> </a:t>
            </a:r>
            <a:endParaRPr lang="en-US" dirty="0"/>
          </a:p>
          <a:p>
            <a:pPr marL="0" indent="0" algn="l">
              <a:buNone/>
            </a:pPr>
            <a:endParaRPr lang="en-US" dirty="0"/>
          </a:p>
        </p:txBody>
      </p:sp>
    </p:spTree>
    <p:extLst>
      <p:ext uri="{BB962C8B-B14F-4D97-AF65-F5344CB8AC3E}">
        <p14:creationId xmlns="" xmlns:p14="http://schemas.microsoft.com/office/powerpoint/2010/main" val="2109129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407813"/>
          </a:xfrm>
        </p:spPr>
        <p:txBody>
          <a:bodyPr>
            <a:normAutofit/>
          </a:bodyPr>
          <a:lstStyle/>
          <a:p>
            <a:pPr marL="0" indent="0" algn="l">
              <a:buNone/>
            </a:pPr>
            <a:r>
              <a:rPr lang="en-US" b="1" i="1" dirty="0">
                <a:solidFill>
                  <a:srgbClr val="FF0000"/>
                </a:solidFill>
              </a:rPr>
              <a:t>T</a:t>
            </a:r>
            <a:r>
              <a:rPr lang="en-US" b="1" i="1" dirty="0" smtClean="0">
                <a:solidFill>
                  <a:srgbClr val="FF0000"/>
                </a:solidFill>
              </a:rPr>
              <a:t>ertiary </a:t>
            </a:r>
            <a:r>
              <a:rPr lang="en-US" b="1" i="1" dirty="0">
                <a:solidFill>
                  <a:srgbClr val="FF0000"/>
                </a:solidFill>
              </a:rPr>
              <a:t>prevention </a:t>
            </a:r>
            <a:r>
              <a:rPr lang="en-US" dirty="0"/>
              <a:t>services are provided to </a:t>
            </a:r>
            <a:r>
              <a:rPr lang="en-US" dirty="0" smtClean="0"/>
              <a:t>individuals </a:t>
            </a:r>
            <a:r>
              <a:rPr lang="en-US" dirty="0"/>
              <a:t>who clearly have a disease, and the goal is to </a:t>
            </a:r>
            <a:r>
              <a:rPr lang="en-US" dirty="0" smtClean="0"/>
              <a:t>prevent them </a:t>
            </a:r>
            <a:r>
              <a:rPr lang="en-US" dirty="0"/>
              <a:t>from developing further complications</a:t>
            </a:r>
            <a:r>
              <a:rPr lang="en-US" dirty="0" smtClean="0"/>
              <a:t>.</a:t>
            </a:r>
          </a:p>
          <a:p>
            <a:pPr marL="0" indent="0" algn="l">
              <a:buNone/>
            </a:pPr>
            <a:r>
              <a:rPr lang="en-US" dirty="0"/>
              <a:t>diabetes care, including regular retinal examinations, </a:t>
            </a:r>
            <a:r>
              <a:rPr lang="en-US" dirty="0" smtClean="0"/>
              <a:t>foot care</a:t>
            </a:r>
            <a:r>
              <a:rPr lang="en-US" dirty="0"/>
              <a:t>, and management of blood sugar </a:t>
            </a:r>
            <a:r>
              <a:rPr lang="en-US" dirty="0" smtClean="0"/>
              <a:t>levels.</a:t>
            </a:r>
            <a:endParaRPr lang="en-US" dirty="0"/>
          </a:p>
          <a:p>
            <a:pPr marL="0" indent="0" algn="l">
              <a:buNone/>
            </a:pPr>
            <a:r>
              <a:rPr lang="en-US" dirty="0"/>
              <a:t> </a:t>
            </a:r>
            <a:r>
              <a:rPr lang="en-US" dirty="0" smtClean="0"/>
              <a:t># some believes that tertiary </a:t>
            </a:r>
            <a:r>
              <a:rPr lang="en-US" dirty="0"/>
              <a:t>prevention is outside the scope of </a:t>
            </a:r>
            <a:r>
              <a:rPr lang="en-US" dirty="0" smtClean="0"/>
              <a:t>traditional prevention </a:t>
            </a:r>
            <a:r>
              <a:rPr lang="en-US" dirty="0"/>
              <a:t>and should be a part of </a:t>
            </a:r>
            <a:r>
              <a:rPr lang="en-US" dirty="0" smtClean="0"/>
              <a:t>disease management</a:t>
            </a:r>
            <a:r>
              <a:rPr lang="en-US" dirty="0"/>
              <a:t>.</a:t>
            </a:r>
          </a:p>
          <a:p>
            <a:pPr marL="0" indent="0" algn="l">
              <a:buNone/>
            </a:pPr>
            <a:endParaRPr lang="en-US" dirty="0"/>
          </a:p>
          <a:p>
            <a:pPr marL="0" indent="0" algn="l">
              <a:buNone/>
            </a:pPr>
            <a:endParaRPr lang="en-US" dirty="0"/>
          </a:p>
        </p:txBody>
      </p:sp>
    </p:spTree>
    <p:extLst>
      <p:ext uri="{BB962C8B-B14F-4D97-AF65-F5344CB8AC3E}">
        <p14:creationId xmlns="" xmlns:p14="http://schemas.microsoft.com/office/powerpoint/2010/main" val="1667334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79821"/>
          </a:xfrm>
        </p:spPr>
        <p:txBody>
          <a:bodyPr>
            <a:normAutofit/>
          </a:bodyPr>
          <a:lstStyle/>
          <a:p>
            <a:pPr marL="0" indent="0" algn="l">
              <a:buNone/>
            </a:pPr>
            <a:r>
              <a:rPr lang="en-US" dirty="0" smtClean="0"/>
              <a:t># High standard </a:t>
            </a:r>
            <a:r>
              <a:rPr lang="en-US" dirty="0"/>
              <a:t>of evidence that proposed prevention </a:t>
            </a:r>
            <a:r>
              <a:rPr lang="en-US" dirty="0" smtClean="0"/>
              <a:t>strategies, including </a:t>
            </a:r>
            <a:r>
              <a:rPr lang="en-US" dirty="0"/>
              <a:t>screening, counseling, chemoprevention, </a:t>
            </a:r>
            <a:r>
              <a:rPr lang="en-US" dirty="0" smtClean="0"/>
              <a:t>and immunizations</a:t>
            </a:r>
            <a:r>
              <a:rPr lang="en-US" dirty="0"/>
              <a:t>, have been proven to prevent disease. </a:t>
            </a:r>
            <a:endParaRPr lang="en-US" dirty="0" smtClean="0"/>
          </a:p>
          <a:p>
            <a:pPr marL="0" indent="0" algn="l">
              <a:buNone/>
            </a:pPr>
            <a:r>
              <a:rPr lang="en-US" dirty="0" smtClean="0"/>
              <a:t># Evidence-based prevention </a:t>
            </a:r>
            <a:r>
              <a:rPr lang="en-US" dirty="0"/>
              <a:t>recognizes that doing something to </a:t>
            </a:r>
            <a:r>
              <a:rPr lang="en-US" dirty="0" smtClean="0"/>
              <a:t>healthy asymptomatic </a:t>
            </a:r>
            <a:r>
              <a:rPr lang="en-US" dirty="0"/>
              <a:t>patients requires a good evidence base </a:t>
            </a:r>
            <a:r>
              <a:rPr lang="en-US" dirty="0" smtClean="0"/>
              <a:t>that the </a:t>
            </a:r>
            <a:r>
              <a:rPr lang="en-US" dirty="0"/>
              <a:t>benefits of the intervention outweigh its harms. </a:t>
            </a:r>
          </a:p>
          <a:p>
            <a:pPr marL="0" indent="0" algn="l">
              <a:buNone/>
            </a:pPr>
            <a:endParaRPr lang="en-US" dirty="0"/>
          </a:p>
        </p:txBody>
      </p:sp>
    </p:spTree>
    <p:extLst>
      <p:ext uri="{BB962C8B-B14F-4D97-AF65-F5344CB8AC3E}">
        <p14:creationId xmlns="" xmlns:p14="http://schemas.microsoft.com/office/powerpoint/2010/main" val="3450164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4975765"/>
          </a:xfrm>
        </p:spPr>
        <p:txBody>
          <a:bodyPr>
            <a:normAutofit/>
          </a:bodyPr>
          <a:lstStyle/>
          <a:p>
            <a:pPr marL="0" indent="0" algn="l">
              <a:buNone/>
            </a:pPr>
            <a:r>
              <a:rPr lang="en-US" dirty="0" smtClean="0"/>
              <a:t># Preventive </a:t>
            </a:r>
            <a:r>
              <a:rPr lang="en-US" dirty="0"/>
              <a:t>services also involve costs of time and </a:t>
            </a:r>
            <a:r>
              <a:rPr lang="en-US" dirty="0" smtClean="0"/>
              <a:t>money to </a:t>
            </a:r>
            <a:r>
              <a:rPr lang="en-US" dirty="0"/>
              <a:t>the patient and the health care system</a:t>
            </a:r>
            <a:r>
              <a:rPr lang="en-US" dirty="0" smtClean="0"/>
              <a:t>.</a:t>
            </a:r>
          </a:p>
          <a:p>
            <a:pPr marL="0" indent="0" algn="l">
              <a:buNone/>
            </a:pPr>
            <a:r>
              <a:rPr lang="en-US" dirty="0" smtClean="0"/>
              <a:t># evidence-based </a:t>
            </a:r>
            <a:r>
              <a:rPr lang="en-US" dirty="0"/>
              <a:t>prevention involves </a:t>
            </a:r>
            <a:r>
              <a:rPr lang="en-US" dirty="0" smtClean="0"/>
              <a:t>evidence derived </a:t>
            </a:r>
            <a:r>
              <a:rPr lang="en-US" dirty="0"/>
              <a:t>from populations, and what “works” for a </a:t>
            </a:r>
            <a:r>
              <a:rPr lang="en-US" dirty="0" smtClean="0"/>
              <a:t>population </a:t>
            </a:r>
            <a:r>
              <a:rPr lang="en-US" dirty="0"/>
              <a:t>may or may not be appropriate for an individual patient.</a:t>
            </a:r>
          </a:p>
          <a:p>
            <a:pPr marL="0" indent="0" algn="l">
              <a:buNone/>
            </a:pPr>
            <a:endParaRPr lang="en-US" dirty="0" smtClean="0"/>
          </a:p>
          <a:p>
            <a:pPr marL="0" indent="0" algn="l">
              <a:buNone/>
            </a:pPr>
            <a:r>
              <a:rPr lang="en-US" dirty="0" smtClean="0"/>
              <a:t> </a:t>
            </a:r>
            <a:endParaRPr lang="en-US" dirty="0"/>
          </a:p>
          <a:p>
            <a:pPr marL="0" indent="0" algn="l">
              <a:buNone/>
            </a:pPr>
            <a:endParaRPr lang="en-US" dirty="0"/>
          </a:p>
        </p:txBody>
      </p:sp>
    </p:spTree>
    <p:extLst>
      <p:ext uri="{BB962C8B-B14F-4D97-AF65-F5344CB8AC3E}">
        <p14:creationId xmlns="" xmlns:p14="http://schemas.microsoft.com/office/powerpoint/2010/main" val="595710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3536"/>
            <a:ext cx="8229600" cy="943216"/>
          </a:xfrm>
        </p:spPr>
        <p:txBody>
          <a:bodyPr>
            <a:noAutofit/>
          </a:bodyPr>
          <a:lstStyle/>
          <a:p>
            <a:pPr algn="ctr"/>
            <a:r>
              <a:rPr lang="en-US" sz="3600" dirty="0"/>
              <a:t>Challenges in Evidence-Based Prevention</a:t>
            </a:r>
          </a:p>
        </p:txBody>
      </p:sp>
      <p:sp>
        <p:nvSpPr>
          <p:cNvPr id="3" name="عنصر نائب للمحتوى 2"/>
          <p:cNvSpPr>
            <a:spLocks noGrp="1"/>
          </p:cNvSpPr>
          <p:nvPr>
            <p:ph idx="1"/>
          </p:nvPr>
        </p:nvSpPr>
        <p:spPr>
          <a:xfrm>
            <a:off x="457200" y="1124744"/>
            <a:ext cx="8229600" cy="5400599"/>
          </a:xfrm>
        </p:spPr>
        <p:txBody>
          <a:bodyPr>
            <a:noAutofit/>
          </a:bodyPr>
          <a:lstStyle/>
          <a:p>
            <a:pPr marL="0" indent="0" algn="l">
              <a:buNone/>
            </a:pPr>
            <a:r>
              <a:rPr lang="en-US" sz="2400" dirty="0"/>
              <a:t>Evidence-based prevention faces three levels of challenges:</a:t>
            </a:r>
          </a:p>
          <a:p>
            <a:pPr marL="0" indent="0" algn="l">
              <a:buNone/>
            </a:pPr>
            <a:r>
              <a:rPr lang="en-US" sz="2400" dirty="0" smtClean="0"/>
              <a:t>1- determining </a:t>
            </a:r>
            <a:r>
              <a:rPr lang="en-US" sz="2400" dirty="0"/>
              <a:t>which </a:t>
            </a:r>
            <a:r>
              <a:rPr lang="en-US" sz="2400" dirty="0" smtClean="0"/>
              <a:t>preventive services </a:t>
            </a:r>
            <a:r>
              <a:rPr lang="en-US" sz="2400" dirty="0"/>
              <a:t>are </a:t>
            </a:r>
            <a:r>
              <a:rPr lang="en-US" sz="2400" dirty="0" smtClean="0"/>
              <a:t>effective.</a:t>
            </a:r>
          </a:p>
          <a:p>
            <a:pPr marL="0" indent="0" algn="l">
              <a:buNone/>
            </a:pPr>
            <a:r>
              <a:rPr lang="en-US" sz="2400" dirty="0" smtClean="0"/>
              <a:t>2- delivering </a:t>
            </a:r>
            <a:r>
              <a:rPr lang="en-US" sz="2400" dirty="0"/>
              <a:t>the message to prioritize the effective</a:t>
            </a:r>
          </a:p>
          <a:p>
            <a:pPr marL="0" indent="0" algn="l">
              <a:buNone/>
            </a:pPr>
            <a:r>
              <a:rPr lang="en-US" sz="2400" dirty="0" smtClean="0"/>
              <a:t>Services.</a:t>
            </a:r>
          </a:p>
          <a:p>
            <a:pPr marL="0" indent="0" algn="l">
              <a:buNone/>
            </a:pPr>
            <a:r>
              <a:rPr lang="en-US" sz="2400" dirty="0" smtClean="0"/>
              <a:t>3- applying </a:t>
            </a:r>
            <a:r>
              <a:rPr lang="en-US" sz="2400" dirty="0"/>
              <a:t>the evidence in clinical practice</a:t>
            </a:r>
            <a:r>
              <a:rPr lang="en-US" sz="2400" dirty="0" smtClean="0"/>
              <a:t>. </a:t>
            </a:r>
          </a:p>
          <a:p>
            <a:pPr marL="0" indent="0" algn="l">
              <a:buNone/>
            </a:pPr>
            <a:r>
              <a:rPr lang="en-US" sz="2400" dirty="0" smtClean="0"/>
              <a:t>Conducting </a:t>
            </a:r>
            <a:r>
              <a:rPr lang="en-US" sz="2400" dirty="0"/>
              <a:t>systematic reviews of literature to determine </a:t>
            </a:r>
            <a:r>
              <a:rPr lang="en-US" sz="2400" dirty="0" smtClean="0"/>
              <a:t>which preventive </a:t>
            </a:r>
            <a:r>
              <a:rPr lang="en-US" sz="2400" dirty="0"/>
              <a:t>services are effective is time and resource </a:t>
            </a:r>
            <a:r>
              <a:rPr lang="en-US" sz="2400" dirty="0" smtClean="0"/>
              <a:t>intensive</a:t>
            </a:r>
            <a:r>
              <a:rPr lang="en-US" sz="2400" dirty="0"/>
              <a:t>. </a:t>
            </a:r>
            <a:r>
              <a:rPr lang="en-US" sz="2400" dirty="0" smtClean="0"/>
              <a:t> </a:t>
            </a:r>
          </a:p>
          <a:p>
            <a:pPr marL="0" indent="0" algn="l">
              <a:buNone/>
            </a:pPr>
            <a:r>
              <a:rPr lang="en-US" sz="2400" dirty="0" smtClean="0"/>
              <a:t>Prevention literature </a:t>
            </a:r>
            <a:r>
              <a:rPr lang="en-US" sz="2400" dirty="0"/>
              <a:t>is limited in some areas, especially harms of </a:t>
            </a:r>
            <a:r>
              <a:rPr lang="en-US" sz="2400" dirty="0" smtClean="0"/>
              <a:t>preventive services</a:t>
            </a:r>
            <a:r>
              <a:rPr lang="en-US" sz="2400" dirty="0"/>
              <a:t>, and because of these limitations, many </a:t>
            </a:r>
            <a:r>
              <a:rPr lang="en-US" sz="2400" dirty="0" smtClean="0"/>
              <a:t>guidelines use </a:t>
            </a:r>
            <a:r>
              <a:rPr lang="en-US" sz="2400" dirty="0"/>
              <a:t>expert opinion as a type of </a:t>
            </a:r>
            <a:r>
              <a:rPr lang="en-US" sz="2400" dirty="0" smtClean="0"/>
              <a:t>evidence supporting recommendations</a:t>
            </a:r>
            <a:r>
              <a:rPr lang="en-US" sz="2400" dirty="0"/>
              <a:t>.</a:t>
            </a:r>
          </a:p>
          <a:p>
            <a:pPr marL="0" indent="0" algn="l">
              <a:buNone/>
            </a:pPr>
            <a:endParaRPr lang="en-US" sz="2400" dirty="0"/>
          </a:p>
        </p:txBody>
      </p:sp>
    </p:spTree>
    <p:extLst>
      <p:ext uri="{BB962C8B-B14F-4D97-AF65-F5344CB8AC3E}">
        <p14:creationId xmlns="" xmlns:p14="http://schemas.microsoft.com/office/powerpoint/2010/main" val="3089816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l">
              <a:buNone/>
            </a:pPr>
            <a:r>
              <a:rPr lang="en-US" dirty="0"/>
              <a:t>Conflicting guidelines create confusing messages. </a:t>
            </a:r>
          </a:p>
          <a:p>
            <a:pPr marL="0" indent="0" algn="l">
              <a:buNone/>
            </a:pPr>
            <a:r>
              <a:rPr lang="en-US" dirty="0" smtClean="0"/>
              <a:t>Clinicians may </a:t>
            </a:r>
            <a:r>
              <a:rPr lang="en-US" dirty="0"/>
              <a:t>have difficulty determining the methodologies of </a:t>
            </a:r>
            <a:r>
              <a:rPr lang="en-US" dirty="0" smtClean="0"/>
              <a:t>each specific </a:t>
            </a:r>
            <a:r>
              <a:rPr lang="en-US" dirty="0"/>
              <a:t>guideline (e.g., consensus opinion, evidence </a:t>
            </a:r>
            <a:r>
              <a:rPr lang="en-US" dirty="0" smtClean="0"/>
              <a:t>based, evidence </a:t>
            </a:r>
            <a:r>
              <a:rPr lang="en-US" dirty="0"/>
              <a:t>informed) and deciding which guideline to use in</a:t>
            </a:r>
          </a:p>
          <a:p>
            <a:pPr marL="0" indent="0" algn="l">
              <a:buNone/>
            </a:pPr>
            <a:r>
              <a:rPr lang="en-US" dirty="0"/>
              <a:t>their practices. Evidence-based guidelines with </a:t>
            </a:r>
            <a:r>
              <a:rPr lang="en-US" dirty="0" smtClean="0"/>
              <a:t>transparent methodology are </a:t>
            </a:r>
            <a:r>
              <a:rPr lang="en-US" dirty="0"/>
              <a:t>reproducible and more </a:t>
            </a:r>
            <a:r>
              <a:rPr lang="en-US" dirty="0" smtClean="0"/>
              <a:t>reliable </a:t>
            </a:r>
            <a:r>
              <a:rPr lang="en-US" dirty="0"/>
              <a:t>for implementation. Prioritizing effective </a:t>
            </a:r>
            <a:r>
              <a:rPr lang="en-US" dirty="0" smtClean="0"/>
              <a:t>preventive services </a:t>
            </a:r>
            <a:r>
              <a:rPr lang="en-US" dirty="0"/>
              <a:t>leads to decreased overuse of ineffective services </a:t>
            </a:r>
            <a:r>
              <a:rPr lang="en-US" dirty="0" smtClean="0"/>
              <a:t>and increased </a:t>
            </a:r>
            <a:r>
              <a:rPr lang="en-US" dirty="0"/>
              <a:t>use of effective services.</a:t>
            </a:r>
          </a:p>
          <a:p>
            <a:pPr marL="0" indent="0" algn="l">
              <a:buNone/>
            </a:pPr>
            <a:endParaRPr lang="en-US" dirty="0"/>
          </a:p>
        </p:txBody>
      </p:sp>
    </p:spTree>
    <p:extLst>
      <p:ext uri="{BB962C8B-B14F-4D97-AF65-F5344CB8AC3E}">
        <p14:creationId xmlns="" xmlns:p14="http://schemas.microsoft.com/office/powerpoint/2010/main" val="37204147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l">
              <a:buNone/>
            </a:pPr>
            <a:r>
              <a:rPr lang="en-US" dirty="0"/>
              <a:t>Systems challenges, including a lack of linkages to </a:t>
            </a:r>
            <a:r>
              <a:rPr lang="en-US" dirty="0" smtClean="0"/>
              <a:t>community </a:t>
            </a:r>
            <a:r>
              <a:rPr lang="en-US" dirty="0"/>
              <a:t>resources, delivery system support, and clinical </a:t>
            </a:r>
            <a:r>
              <a:rPr lang="en-US" dirty="0" smtClean="0"/>
              <a:t>information </a:t>
            </a:r>
            <a:r>
              <a:rPr lang="en-US" dirty="0"/>
              <a:t>support (e.g., reminder systems, </a:t>
            </a:r>
            <a:r>
              <a:rPr lang="en-US" dirty="0" smtClean="0"/>
              <a:t>electronic health records</a:t>
            </a:r>
            <a:r>
              <a:rPr lang="en-US" dirty="0"/>
              <a:t>), make it difficult to apply evidence-based </a:t>
            </a:r>
            <a:r>
              <a:rPr lang="en-US" dirty="0" smtClean="0"/>
              <a:t>prevention </a:t>
            </a:r>
            <a:r>
              <a:rPr lang="en-US" dirty="0"/>
              <a:t>in practice. </a:t>
            </a:r>
            <a:endParaRPr lang="en-US" dirty="0" smtClean="0"/>
          </a:p>
          <a:p>
            <a:pPr marL="0" indent="0" algn="l">
              <a:buNone/>
            </a:pPr>
            <a:r>
              <a:rPr lang="en-US" dirty="0" smtClean="0"/>
              <a:t>A </a:t>
            </a:r>
            <a:r>
              <a:rPr lang="en-US" dirty="0"/>
              <a:t>systematic approach to offering </a:t>
            </a:r>
            <a:r>
              <a:rPr lang="en-US" dirty="0" smtClean="0"/>
              <a:t>preventive services </a:t>
            </a:r>
            <a:r>
              <a:rPr lang="en-US" dirty="0"/>
              <a:t>enables a busy clinician to prioritize the most </a:t>
            </a:r>
            <a:r>
              <a:rPr lang="en-US" dirty="0" smtClean="0"/>
              <a:t>effective </a:t>
            </a:r>
            <a:r>
              <a:rPr lang="en-US" dirty="0"/>
              <a:t>services. A systematic team approach ensures that </a:t>
            </a:r>
            <a:r>
              <a:rPr lang="en-US" dirty="0" smtClean="0"/>
              <a:t>immunizations </a:t>
            </a:r>
            <a:r>
              <a:rPr lang="en-US" dirty="0"/>
              <a:t>are administered on time, screening tests are </a:t>
            </a:r>
            <a:r>
              <a:rPr lang="en-US" dirty="0" smtClean="0"/>
              <a:t>done appropriately</a:t>
            </a:r>
            <a:r>
              <a:rPr lang="en-US" dirty="0"/>
              <a:t>, and counseling services are offered to </a:t>
            </a:r>
            <a:r>
              <a:rPr lang="en-US" dirty="0" smtClean="0"/>
              <a:t>those who </a:t>
            </a:r>
            <a:r>
              <a:rPr lang="en-US" dirty="0"/>
              <a:t>need them.</a:t>
            </a:r>
          </a:p>
          <a:p>
            <a:pPr marL="0" indent="0" algn="l">
              <a:buNone/>
            </a:pPr>
            <a:endParaRPr lang="en-US" dirty="0"/>
          </a:p>
          <a:p>
            <a:pPr marL="0" indent="0" algn="l">
              <a:buNone/>
            </a:pPr>
            <a:endParaRPr lang="en-US" dirty="0"/>
          </a:p>
        </p:txBody>
      </p:sp>
    </p:spTree>
    <p:extLst>
      <p:ext uri="{BB962C8B-B14F-4D97-AF65-F5344CB8AC3E}">
        <p14:creationId xmlns="" xmlns:p14="http://schemas.microsoft.com/office/powerpoint/2010/main" val="38869569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WHAT IS SCREENING?</a:t>
            </a:r>
          </a:p>
        </p:txBody>
      </p:sp>
      <p:sp>
        <p:nvSpPr>
          <p:cNvPr id="3" name="عنصر نائب للمحتوى 2"/>
          <p:cNvSpPr>
            <a:spLocks noGrp="1"/>
          </p:cNvSpPr>
          <p:nvPr>
            <p:ph idx="1"/>
          </p:nvPr>
        </p:nvSpPr>
        <p:spPr/>
        <p:txBody>
          <a:bodyPr/>
          <a:lstStyle/>
          <a:p>
            <a:pPr marL="0" indent="0" algn="l">
              <a:buNone/>
            </a:pPr>
            <a:r>
              <a:rPr lang="en-US" dirty="0"/>
              <a:t>Screening is testing for a health problem or risk factor </a:t>
            </a:r>
            <a:r>
              <a:rPr lang="en-US" dirty="0" smtClean="0"/>
              <a:t>when there </a:t>
            </a:r>
            <a:r>
              <a:rPr lang="en-US" dirty="0"/>
              <a:t>are no recognized signs or symptoms that would </a:t>
            </a:r>
            <a:r>
              <a:rPr lang="en-US" dirty="0" smtClean="0"/>
              <a:t>indicate the </a:t>
            </a:r>
            <a:r>
              <a:rPr lang="en-US" dirty="0"/>
              <a:t>presence of that problem or risk factor. </a:t>
            </a:r>
          </a:p>
          <a:p>
            <a:pPr marL="0" indent="0" algn="l">
              <a:buNone/>
            </a:pPr>
            <a:endParaRPr lang="en-US" dirty="0"/>
          </a:p>
        </p:txBody>
      </p:sp>
    </p:spTree>
    <p:extLst>
      <p:ext uri="{BB962C8B-B14F-4D97-AF65-F5344CB8AC3E}">
        <p14:creationId xmlns="" xmlns:p14="http://schemas.microsoft.com/office/powerpoint/2010/main" val="2670155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188640"/>
            <a:ext cx="6048672" cy="1080120"/>
          </a:xfrm>
        </p:spPr>
        <p:txBody>
          <a:bodyPr>
            <a:noAutofit/>
          </a:bodyPr>
          <a:lstStyle/>
          <a:p>
            <a:pPr algn="ctr"/>
            <a:r>
              <a:rPr lang="en-US" sz="2800" dirty="0"/>
              <a:t>World Health Organization Criteria for a Screening Test</a:t>
            </a:r>
          </a:p>
        </p:txBody>
      </p:sp>
      <p:sp>
        <p:nvSpPr>
          <p:cNvPr id="3" name="عنصر نائب للمحتوى 2"/>
          <p:cNvSpPr>
            <a:spLocks noGrp="1"/>
          </p:cNvSpPr>
          <p:nvPr>
            <p:ph idx="1"/>
          </p:nvPr>
        </p:nvSpPr>
        <p:spPr>
          <a:xfrm>
            <a:off x="457200" y="1412776"/>
            <a:ext cx="8229600" cy="5445224"/>
          </a:xfrm>
        </p:spPr>
        <p:txBody>
          <a:bodyPr>
            <a:noAutofit/>
          </a:bodyPr>
          <a:lstStyle/>
          <a:p>
            <a:pPr marL="0" indent="0" algn="l">
              <a:buNone/>
            </a:pPr>
            <a:r>
              <a:rPr lang="en-US" sz="2400" dirty="0" smtClean="0"/>
              <a:t>1. </a:t>
            </a:r>
            <a:r>
              <a:rPr lang="en-US" sz="2000" dirty="0"/>
              <a:t>The condition being screened for should be an important </a:t>
            </a:r>
            <a:r>
              <a:rPr lang="en-US" sz="2000" dirty="0" smtClean="0"/>
              <a:t>health problem</a:t>
            </a:r>
            <a:r>
              <a:rPr lang="en-US" sz="2000" dirty="0"/>
              <a:t>.</a:t>
            </a:r>
          </a:p>
          <a:p>
            <a:pPr marL="0" indent="0" algn="l">
              <a:buNone/>
            </a:pPr>
            <a:r>
              <a:rPr lang="en-US" sz="2000" dirty="0"/>
              <a:t>2. The natural history of the condition should be well understood.</a:t>
            </a:r>
          </a:p>
          <a:p>
            <a:pPr marL="0" indent="0" algn="l">
              <a:buNone/>
            </a:pPr>
            <a:r>
              <a:rPr lang="en-US" sz="2000" dirty="0"/>
              <a:t>3. There should be a detectable early stage.</a:t>
            </a:r>
          </a:p>
          <a:p>
            <a:pPr marL="0" indent="0" algn="l">
              <a:buNone/>
            </a:pPr>
            <a:r>
              <a:rPr lang="en-US" sz="2000" dirty="0"/>
              <a:t>4. Treatment at an early stage should be of more benefit than at a later stage.</a:t>
            </a:r>
          </a:p>
          <a:p>
            <a:pPr marL="0" indent="0" algn="l">
              <a:buNone/>
            </a:pPr>
            <a:r>
              <a:rPr lang="en-US" sz="2000" dirty="0"/>
              <a:t>5. A suitable test should be devised for the early stage.</a:t>
            </a:r>
          </a:p>
          <a:p>
            <a:pPr marL="0" indent="0" algn="l">
              <a:buNone/>
            </a:pPr>
            <a:r>
              <a:rPr lang="en-US" sz="2000" dirty="0"/>
              <a:t>6. The test should be acceptable.</a:t>
            </a:r>
          </a:p>
          <a:p>
            <a:pPr marL="0" indent="0" algn="l">
              <a:buNone/>
            </a:pPr>
            <a:r>
              <a:rPr lang="en-US" sz="2000" dirty="0"/>
              <a:t>7. Intervals for repeating the test should be determined.</a:t>
            </a:r>
          </a:p>
          <a:p>
            <a:pPr marL="0" indent="0" algn="l">
              <a:buNone/>
            </a:pPr>
            <a:r>
              <a:rPr lang="en-US" sz="2000" dirty="0"/>
              <a:t>8. Adequate health service provision should be made for the extra clinical workload resulting from screening.</a:t>
            </a:r>
          </a:p>
          <a:p>
            <a:pPr marL="0" indent="0" algn="l">
              <a:buNone/>
            </a:pPr>
            <a:r>
              <a:rPr lang="en-US" sz="2000" dirty="0"/>
              <a:t>9. The physical and psychological risks should be less than the benefits.</a:t>
            </a:r>
          </a:p>
          <a:p>
            <a:pPr marL="0" indent="0" algn="l">
              <a:buNone/>
            </a:pPr>
            <a:r>
              <a:rPr lang="en-US" sz="2000" dirty="0"/>
              <a:t>10. The costs should be balanced against the benefits.</a:t>
            </a:r>
          </a:p>
          <a:p>
            <a:pPr marL="0" indent="0" algn="l">
              <a:buNone/>
            </a:pPr>
            <a:endParaRPr lang="en-US" sz="2400" dirty="0"/>
          </a:p>
        </p:txBody>
      </p:sp>
    </p:spTree>
    <p:extLst>
      <p:ext uri="{BB962C8B-B14F-4D97-AF65-F5344CB8AC3E}">
        <p14:creationId xmlns="" xmlns:p14="http://schemas.microsoft.com/office/powerpoint/2010/main" val="1725107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Statistical Concepts in Prevention</a:t>
            </a:r>
          </a:p>
        </p:txBody>
      </p:sp>
      <p:sp>
        <p:nvSpPr>
          <p:cNvPr id="3" name="عنصر نائب للمحتوى 2"/>
          <p:cNvSpPr>
            <a:spLocks noGrp="1"/>
          </p:cNvSpPr>
          <p:nvPr>
            <p:ph idx="1"/>
          </p:nvPr>
        </p:nvSpPr>
        <p:spPr/>
        <p:txBody>
          <a:bodyPr/>
          <a:lstStyle/>
          <a:p>
            <a:pPr marL="0" indent="0" algn="l">
              <a:buNone/>
            </a:pPr>
            <a:r>
              <a:rPr lang="en-US" dirty="0" smtClean="0"/>
              <a:t>1- Expressing </a:t>
            </a:r>
            <a:r>
              <a:rPr lang="en-US" dirty="0"/>
              <a:t>the Burden of Disease</a:t>
            </a:r>
          </a:p>
          <a:p>
            <a:pPr marL="0" indent="0" algn="l">
              <a:buNone/>
            </a:pPr>
            <a:r>
              <a:rPr lang="en-US" dirty="0"/>
              <a:t>Prevalence and Incidence</a:t>
            </a:r>
          </a:p>
          <a:p>
            <a:pPr marL="0" indent="0" algn="l">
              <a:buNone/>
            </a:pPr>
            <a:r>
              <a:rPr lang="en-US" dirty="0"/>
              <a:t>Tracking prevalence and incidence over time can help </a:t>
            </a:r>
            <a:r>
              <a:rPr lang="en-US" dirty="0" smtClean="0"/>
              <a:t>to determine </a:t>
            </a:r>
            <a:r>
              <a:rPr lang="en-US" dirty="0"/>
              <a:t>health care strategies aimed at limiting the burden</a:t>
            </a:r>
          </a:p>
          <a:p>
            <a:pPr marL="0" indent="0" algn="l">
              <a:buNone/>
            </a:pPr>
            <a:r>
              <a:rPr lang="en-US" dirty="0"/>
              <a:t>of a disease. </a:t>
            </a:r>
          </a:p>
          <a:p>
            <a:pPr marL="0" indent="0" algn="l">
              <a:buNone/>
            </a:pPr>
            <a:endParaRPr lang="en-US" dirty="0"/>
          </a:p>
        </p:txBody>
      </p:sp>
    </p:spTree>
    <p:extLst>
      <p:ext uri="{BB962C8B-B14F-4D97-AF65-F5344CB8AC3E}">
        <p14:creationId xmlns="" xmlns:p14="http://schemas.microsoft.com/office/powerpoint/2010/main" val="493095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ctr">
              <a:buNone/>
            </a:pPr>
            <a:endParaRPr lang="en-US" dirty="0"/>
          </a:p>
          <a:p>
            <a:pPr marL="0" indent="0" algn="ctr">
              <a:buNone/>
            </a:pPr>
            <a:r>
              <a:rPr lang="en-US" sz="4000" b="1" dirty="0" smtClean="0"/>
              <a:t>Preventive </a:t>
            </a:r>
            <a:r>
              <a:rPr lang="en-US" sz="4000" b="1"/>
              <a:t>Health </a:t>
            </a:r>
            <a:r>
              <a:rPr lang="en-US" sz="4000" b="1" smtClean="0"/>
              <a:t>Care</a:t>
            </a:r>
          </a:p>
          <a:p>
            <a:pPr marL="0" indent="0" algn="ctr">
              <a:buNone/>
            </a:pPr>
            <a:endParaRPr lang="en-US" sz="4000" b="1" dirty="0" smtClean="0"/>
          </a:p>
          <a:p>
            <a:pPr marL="0" indent="0" algn="ctr">
              <a:buNone/>
            </a:pPr>
            <a:endParaRPr lang="ar-IQ" dirty="0"/>
          </a:p>
        </p:txBody>
      </p:sp>
    </p:spTree>
    <p:extLst>
      <p:ext uri="{BB962C8B-B14F-4D97-AF65-F5344CB8AC3E}">
        <p14:creationId xmlns="" xmlns:p14="http://schemas.microsoft.com/office/powerpoint/2010/main" val="3864831423"/>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l">
              <a:buNone/>
            </a:pPr>
            <a:r>
              <a:rPr lang="en-US" dirty="0" smtClean="0"/>
              <a:t>2- Morbidity </a:t>
            </a:r>
            <a:r>
              <a:rPr lang="en-US" dirty="0"/>
              <a:t>is the impact of the disease on health and </a:t>
            </a:r>
            <a:r>
              <a:rPr lang="en-US" dirty="0" smtClean="0"/>
              <a:t>functioning</a:t>
            </a:r>
            <a:r>
              <a:rPr lang="en-US" dirty="0"/>
              <a:t>, and mortality is the degree to which a </a:t>
            </a:r>
            <a:r>
              <a:rPr lang="en-US" dirty="0" smtClean="0"/>
              <a:t>condition results </a:t>
            </a:r>
            <a:r>
              <a:rPr lang="en-US" dirty="0"/>
              <a:t>in death. </a:t>
            </a:r>
          </a:p>
          <a:p>
            <a:pPr marL="0" indent="0" algn="l">
              <a:buNone/>
            </a:pPr>
            <a:r>
              <a:rPr lang="en-US" dirty="0"/>
              <a:t>Some diseases may have a high </a:t>
            </a:r>
            <a:r>
              <a:rPr lang="en-US" dirty="0" smtClean="0"/>
              <a:t>prevalence but </a:t>
            </a:r>
            <a:r>
              <a:rPr lang="en-US" dirty="0"/>
              <a:t>cause low morbidity, and other diseases may be rare </a:t>
            </a:r>
            <a:r>
              <a:rPr lang="en-US" dirty="0" smtClean="0"/>
              <a:t>but life threatening </a:t>
            </a:r>
            <a:r>
              <a:rPr lang="en-US" dirty="0"/>
              <a:t>conditions. </a:t>
            </a:r>
          </a:p>
          <a:p>
            <a:pPr marL="0" indent="0" algn="l">
              <a:buNone/>
            </a:pPr>
            <a:endParaRPr lang="en-US" dirty="0"/>
          </a:p>
        </p:txBody>
      </p:sp>
    </p:spTree>
    <p:extLst>
      <p:ext uri="{BB962C8B-B14F-4D97-AF65-F5344CB8AC3E}">
        <p14:creationId xmlns="" xmlns:p14="http://schemas.microsoft.com/office/powerpoint/2010/main" val="37794104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Expressing Screening Test Accuracy</a:t>
            </a:r>
          </a:p>
        </p:txBody>
      </p:sp>
      <p:sp>
        <p:nvSpPr>
          <p:cNvPr id="3" name="عنصر نائب للمحتوى 2"/>
          <p:cNvSpPr>
            <a:spLocks noGrp="1"/>
          </p:cNvSpPr>
          <p:nvPr>
            <p:ph idx="1"/>
          </p:nvPr>
        </p:nvSpPr>
        <p:spPr/>
        <p:txBody>
          <a:bodyPr>
            <a:normAutofit/>
          </a:bodyPr>
          <a:lstStyle/>
          <a:p>
            <a:pPr marL="0" indent="0" algn="l">
              <a:buNone/>
            </a:pPr>
            <a:r>
              <a:rPr lang="en-US" dirty="0" smtClean="0"/>
              <a:t># When </a:t>
            </a:r>
            <a:r>
              <a:rPr lang="en-US" dirty="0"/>
              <a:t>deciding whether an assessment is a “good </a:t>
            </a:r>
            <a:r>
              <a:rPr lang="en-US" dirty="0" smtClean="0"/>
              <a:t>screening test</a:t>
            </a:r>
            <a:r>
              <a:rPr lang="en-US" dirty="0"/>
              <a:t>,” the accuracy of the test and the prevalence of the </a:t>
            </a:r>
            <a:r>
              <a:rPr lang="en-US" dirty="0" smtClean="0"/>
              <a:t>disease </a:t>
            </a:r>
            <a:r>
              <a:rPr lang="en-US" dirty="0"/>
              <a:t>in the population to be screened are important factors.</a:t>
            </a:r>
          </a:p>
          <a:p>
            <a:pPr marL="0" indent="0" algn="l">
              <a:buNone/>
            </a:pPr>
            <a:r>
              <a:rPr lang="en-US" dirty="0"/>
              <a:t>The accuracy of a test is its ability to measure the actual </a:t>
            </a:r>
            <a:r>
              <a:rPr lang="en-US" dirty="0" smtClean="0"/>
              <a:t>value of </a:t>
            </a:r>
            <a:r>
              <a:rPr lang="en-US" dirty="0"/>
              <a:t>the quantity </a:t>
            </a:r>
            <a:r>
              <a:rPr lang="en-US" dirty="0" smtClean="0"/>
              <a:t>being measured</a:t>
            </a:r>
            <a:r>
              <a:rPr lang="en-US" dirty="0"/>
              <a:t>. Sensitivity and </a:t>
            </a:r>
            <a:r>
              <a:rPr lang="en-US" dirty="0" smtClean="0"/>
              <a:t>specificity are </a:t>
            </a:r>
            <a:r>
              <a:rPr lang="en-US" dirty="0"/>
              <a:t>two measures used to express </a:t>
            </a:r>
            <a:r>
              <a:rPr lang="en-US" dirty="0" smtClean="0"/>
              <a:t>the accuracy </a:t>
            </a:r>
            <a:r>
              <a:rPr lang="en-US" dirty="0"/>
              <a:t>of a </a:t>
            </a:r>
            <a:r>
              <a:rPr lang="en-US" dirty="0" smtClean="0"/>
              <a:t>screening </a:t>
            </a:r>
            <a:r>
              <a:rPr lang="en-US" dirty="0"/>
              <a:t>or diagnostic test.</a:t>
            </a:r>
          </a:p>
          <a:p>
            <a:pPr marL="0" indent="0" algn="l">
              <a:buNone/>
            </a:pPr>
            <a:endParaRPr lang="en-US" dirty="0"/>
          </a:p>
        </p:txBody>
      </p:sp>
    </p:spTree>
    <p:extLst>
      <p:ext uri="{BB962C8B-B14F-4D97-AF65-F5344CB8AC3E}">
        <p14:creationId xmlns="" xmlns:p14="http://schemas.microsoft.com/office/powerpoint/2010/main" val="36170383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l">
              <a:buNone/>
            </a:pPr>
            <a:r>
              <a:rPr lang="en-US" dirty="0" smtClean="0"/>
              <a:t># Positive </a:t>
            </a:r>
            <a:r>
              <a:rPr lang="en-US" dirty="0"/>
              <a:t>and negative predictive values take into account </a:t>
            </a:r>
            <a:r>
              <a:rPr lang="en-US" dirty="0" smtClean="0"/>
              <a:t>the accuracy </a:t>
            </a:r>
            <a:r>
              <a:rPr lang="en-US" dirty="0"/>
              <a:t>of the screening test and the prevalence of the </a:t>
            </a:r>
            <a:r>
              <a:rPr lang="en-US" dirty="0" smtClean="0"/>
              <a:t>disease</a:t>
            </a:r>
            <a:r>
              <a:rPr lang="en-US" dirty="0"/>
              <a:t>, to express the likelihood that a test result is a true </a:t>
            </a:r>
            <a:r>
              <a:rPr lang="en-US" dirty="0" smtClean="0"/>
              <a:t>result rather </a:t>
            </a:r>
            <a:r>
              <a:rPr lang="en-US" dirty="0"/>
              <a:t>than a false-positive or false-negative result.</a:t>
            </a:r>
          </a:p>
          <a:p>
            <a:pPr marL="0" indent="0" algn="l">
              <a:buNone/>
            </a:pPr>
            <a:endParaRPr lang="en-US" dirty="0"/>
          </a:p>
        </p:txBody>
      </p:sp>
    </p:spTree>
    <p:extLst>
      <p:ext uri="{BB962C8B-B14F-4D97-AF65-F5344CB8AC3E}">
        <p14:creationId xmlns="" xmlns:p14="http://schemas.microsoft.com/office/powerpoint/2010/main" val="13279084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l">
              <a:buNone/>
            </a:pPr>
            <a:r>
              <a:rPr lang="en-US" dirty="0" smtClean="0"/>
              <a:t># The </a:t>
            </a:r>
            <a:r>
              <a:rPr lang="en-US" dirty="0"/>
              <a:t>positive </a:t>
            </a:r>
            <a:r>
              <a:rPr lang="en-US" dirty="0" smtClean="0"/>
              <a:t>predictive value </a:t>
            </a:r>
            <a:r>
              <a:rPr lang="en-US" dirty="0"/>
              <a:t>is higher and the negative predictive value lower </a:t>
            </a:r>
            <a:r>
              <a:rPr lang="en-US" dirty="0" smtClean="0"/>
              <a:t>when a </a:t>
            </a:r>
            <a:r>
              <a:rPr lang="en-US" dirty="0"/>
              <a:t>test is used in a population with a </a:t>
            </a:r>
            <a:r>
              <a:rPr lang="en-US" dirty="0" smtClean="0"/>
              <a:t>higher prevalence.</a:t>
            </a:r>
          </a:p>
          <a:p>
            <a:pPr marL="0" indent="0" algn="l">
              <a:buNone/>
            </a:pPr>
            <a:r>
              <a:rPr lang="en-US" dirty="0" smtClean="0"/>
              <a:t> </a:t>
            </a:r>
            <a:endParaRPr lang="en-US" dirty="0"/>
          </a:p>
          <a:p>
            <a:pPr marL="0" indent="0" algn="l">
              <a:buNone/>
            </a:pPr>
            <a:endParaRPr lang="en-US" dirty="0"/>
          </a:p>
        </p:txBody>
      </p:sp>
    </p:spTree>
    <p:extLst>
      <p:ext uri="{BB962C8B-B14F-4D97-AF65-F5344CB8AC3E}">
        <p14:creationId xmlns="" xmlns:p14="http://schemas.microsoft.com/office/powerpoint/2010/main" val="5523246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Risk Factors</a:t>
            </a:r>
          </a:p>
        </p:txBody>
      </p:sp>
      <p:sp>
        <p:nvSpPr>
          <p:cNvPr id="3" name="عنصر نائب للمحتوى 2"/>
          <p:cNvSpPr>
            <a:spLocks noGrp="1"/>
          </p:cNvSpPr>
          <p:nvPr>
            <p:ph idx="1"/>
          </p:nvPr>
        </p:nvSpPr>
        <p:spPr/>
        <p:txBody>
          <a:bodyPr>
            <a:normAutofit/>
          </a:bodyPr>
          <a:lstStyle/>
          <a:p>
            <a:pPr marL="0" indent="0" algn="l">
              <a:buNone/>
            </a:pPr>
            <a:r>
              <a:rPr lang="en-US" dirty="0"/>
              <a:t>A risk factor is a condition that is associated with an </a:t>
            </a:r>
            <a:r>
              <a:rPr lang="en-US" dirty="0" smtClean="0"/>
              <a:t>increased likelihood </a:t>
            </a:r>
            <a:r>
              <a:rPr lang="en-US" dirty="0"/>
              <a:t>of a disease. </a:t>
            </a:r>
          </a:p>
          <a:p>
            <a:pPr marL="0" indent="0" algn="l">
              <a:buNone/>
            </a:pPr>
            <a:r>
              <a:rPr lang="en-US" dirty="0"/>
              <a:t>Some risk factors are causal; the </a:t>
            </a:r>
            <a:r>
              <a:rPr lang="en-US" dirty="0" smtClean="0"/>
              <a:t>risk factor </a:t>
            </a:r>
            <a:r>
              <a:rPr lang="en-US" dirty="0"/>
              <a:t>causes the disease. For example, smoking is a risk </a:t>
            </a:r>
            <a:r>
              <a:rPr lang="en-US" dirty="0" smtClean="0"/>
              <a:t>factor </a:t>
            </a:r>
            <a:r>
              <a:rPr lang="en-US" dirty="0"/>
              <a:t>for and a proven cause of lung </a:t>
            </a:r>
            <a:r>
              <a:rPr lang="en-US" dirty="0" smtClean="0"/>
              <a:t>cancer.</a:t>
            </a:r>
            <a:endParaRPr lang="en-US" dirty="0"/>
          </a:p>
          <a:p>
            <a:pPr marL="0" indent="0" algn="l">
              <a:buNone/>
            </a:pPr>
            <a:r>
              <a:rPr lang="en-US" dirty="0"/>
              <a:t>Other risk factors are associations; </a:t>
            </a:r>
            <a:r>
              <a:rPr lang="en-US" dirty="0" smtClean="0"/>
              <a:t>people </a:t>
            </a:r>
            <a:r>
              <a:rPr lang="en-US" dirty="0"/>
              <a:t>living at northern latitudes are more likely to have </a:t>
            </a:r>
            <a:r>
              <a:rPr lang="en-US" dirty="0" smtClean="0"/>
              <a:t>multiple </a:t>
            </a:r>
            <a:r>
              <a:rPr lang="en-US" dirty="0"/>
              <a:t>sclerosis (i.e., there is no known causal relationship; it </a:t>
            </a:r>
            <a:r>
              <a:rPr lang="en-US" dirty="0" smtClean="0"/>
              <a:t>is simply </a:t>
            </a:r>
            <a:r>
              <a:rPr lang="en-US" dirty="0"/>
              <a:t>an association).</a:t>
            </a:r>
          </a:p>
          <a:p>
            <a:pPr marL="0" indent="0" algn="l">
              <a:buNone/>
            </a:pPr>
            <a:endParaRPr lang="en-US" dirty="0"/>
          </a:p>
        </p:txBody>
      </p:sp>
    </p:spTree>
    <p:extLst>
      <p:ext uri="{BB962C8B-B14F-4D97-AF65-F5344CB8AC3E}">
        <p14:creationId xmlns="" xmlns:p14="http://schemas.microsoft.com/office/powerpoint/2010/main" val="18909453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l">
              <a:buNone/>
            </a:pPr>
            <a:r>
              <a:rPr lang="en-US" dirty="0"/>
              <a:t>Some risk factors are modifiable (i.e</a:t>
            </a:r>
            <a:r>
              <a:rPr lang="en-US" dirty="0" smtClean="0"/>
              <a:t>., can </a:t>
            </a:r>
            <a:r>
              <a:rPr lang="en-US" dirty="0"/>
              <a:t>be changed), such as smoking, level of physical </a:t>
            </a:r>
            <a:r>
              <a:rPr lang="en-US" dirty="0" smtClean="0"/>
              <a:t>activity, and </a:t>
            </a:r>
            <a:r>
              <a:rPr lang="en-US" dirty="0"/>
              <a:t>cholesterol levels, and others are </a:t>
            </a:r>
            <a:r>
              <a:rPr lang="en-US" dirty="0" smtClean="0"/>
              <a:t>non-modifiable</a:t>
            </a:r>
            <a:r>
              <a:rPr lang="en-US" dirty="0"/>
              <a:t>, </a:t>
            </a:r>
            <a:r>
              <a:rPr lang="en-US" dirty="0" smtClean="0"/>
              <a:t>such as </a:t>
            </a:r>
            <a:r>
              <a:rPr lang="en-US" dirty="0"/>
              <a:t>age, gender, family history, and race. </a:t>
            </a:r>
          </a:p>
          <a:p>
            <a:pPr marL="0" indent="0" algn="l">
              <a:buNone/>
            </a:pPr>
            <a:r>
              <a:rPr lang="en-US" dirty="0"/>
              <a:t>Some risk factors </a:t>
            </a:r>
            <a:r>
              <a:rPr lang="en-US" dirty="0" smtClean="0"/>
              <a:t>are behavioral </a:t>
            </a:r>
            <a:r>
              <a:rPr lang="en-US" dirty="0"/>
              <a:t>risk factors, such as alcohol use, physical </a:t>
            </a:r>
            <a:r>
              <a:rPr lang="en-US" dirty="0" smtClean="0"/>
              <a:t>activity, and </a:t>
            </a:r>
            <a:r>
              <a:rPr lang="en-US" dirty="0"/>
              <a:t>diet, and some type of change in behavior is required </a:t>
            </a:r>
            <a:r>
              <a:rPr lang="en-US" dirty="0" smtClean="0"/>
              <a:t>to modify </a:t>
            </a:r>
            <a:r>
              <a:rPr lang="en-US" dirty="0"/>
              <a:t>these risk factors.</a:t>
            </a:r>
          </a:p>
          <a:p>
            <a:pPr marL="0" indent="0" algn="l">
              <a:buNone/>
            </a:pPr>
            <a:endParaRPr lang="en-US" dirty="0"/>
          </a:p>
        </p:txBody>
      </p:sp>
    </p:spTree>
    <p:extLst>
      <p:ext uri="{BB962C8B-B14F-4D97-AF65-F5344CB8AC3E}">
        <p14:creationId xmlns="" xmlns:p14="http://schemas.microsoft.com/office/powerpoint/2010/main" val="34401516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l">
              <a:buNone/>
            </a:pPr>
            <a:r>
              <a:rPr lang="en-US" dirty="0"/>
              <a:t>When considering prevention programs, it is often </a:t>
            </a:r>
            <a:r>
              <a:rPr lang="en-US" dirty="0" smtClean="0"/>
              <a:t>cost-effective </a:t>
            </a:r>
            <a:r>
              <a:rPr lang="en-US" dirty="0"/>
              <a:t>to target populations who have a higher risk </a:t>
            </a:r>
            <a:r>
              <a:rPr lang="en-US" dirty="0" smtClean="0"/>
              <a:t>of disease </a:t>
            </a:r>
            <a:r>
              <a:rPr lang="en-US" dirty="0"/>
              <a:t>rather than to offer the service to the general </a:t>
            </a:r>
            <a:r>
              <a:rPr lang="en-US" dirty="0" smtClean="0"/>
              <a:t>population</a:t>
            </a:r>
            <a:r>
              <a:rPr lang="en-US" dirty="0"/>
              <a:t>, in whom the risk factor or disease may be </a:t>
            </a:r>
            <a:r>
              <a:rPr lang="en-US" dirty="0" smtClean="0"/>
              <a:t>uncommon overall</a:t>
            </a:r>
            <a:r>
              <a:rPr lang="en-US" dirty="0"/>
              <a:t>. </a:t>
            </a:r>
          </a:p>
        </p:txBody>
      </p:sp>
    </p:spTree>
    <p:extLst>
      <p:ext uri="{BB962C8B-B14F-4D97-AF65-F5344CB8AC3E}">
        <p14:creationId xmlns="" xmlns:p14="http://schemas.microsoft.com/office/powerpoint/2010/main" val="40469141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3814305326"/>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179199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WHAT IS PREVENTION?</a:t>
            </a:r>
          </a:p>
        </p:txBody>
      </p:sp>
      <p:sp>
        <p:nvSpPr>
          <p:cNvPr id="3" name="عنصر نائب للمحتوى 2"/>
          <p:cNvSpPr>
            <a:spLocks noGrp="1"/>
          </p:cNvSpPr>
          <p:nvPr>
            <p:ph idx="1"/>
          </p:nvPr>
        </p:nvSpPr>
        <p:spPr/>
        <p:txBody>
          <a:bodyPr/>
          <a:lstStyle/>
          <a:p>
            <a:pPr marL="0" indent="0" algn="l">
              <a:buNone/>
            </a:pPr>
            <a:r>
              <a:rPr lang="en-US" dirty="0"/>
              <a:t>The goal of preventive medicine is to protect, promote, </a:t>
            </a:r>
            <a:r>
              <a:rPr lang="en-US" dirty="0" smtClean="0"/>
              <a:t>and maintain </a:t>
            </a:r>
            <a:r>
              <a:rPr lang="en-US" dirty="0"/>
              <a:t>health and well-being and prevent disease, </a:t>
            </a:r>
            <a:r>
              <a:rPr lang="en-US" dirty="0" smtClean="0"/>
              <a:t>disability, and </a:t>
            </a:r>
            <a:r>
              <a:rPr lang="en-US" dirty="0"/>
              <a:t>premature death. </a:t>
            </a:r>
          </a:p>
          <a:p>
            <a:pPr marL="0" indent="0" algn="l">
              <a:buNone/>
            </a:pPr>
            <a:endParaRPr lang="en-US" dirty="0"/>
          </a:p>
        </p:txBody>
      </p:sp>
    </p:spTree>
    <p:extLst>
      <p:ext uri="{BB962C8B-B14F-4D97-AF65-F5344CB8AC3E}">
        <p14:creationId xmlns="" xmlns:p14="http://schemas.microsoft.com/office/powerpoint/2010/main" val="2206727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en-US" sz="3600" b="1" dirty="0"/>
              <a:t>WHEN SHOULD PREVENTION BE CONSIDERED?</a:t>
            </a:r>
          </a:p>
        </p:txBody>
      </p:sp>
      <p:sp>
        <p:nvSpPr>
          <p:cNvPr id="3" name="عنصر نائب للمحتوى 2"/>
          <p:cNvSpPr>
            <a:spLocks noGrp="1"/>
          </p:cNvSpPr>
          <p:nvPr>
            <p:ph idx="1"/>
          </p:nvPr>
        </p:nvSpPr>
        <p:spPr/>
        <p:txBody>
          <a:bodyPr>
            <a:normAutofit fontScale="40000" lnSpcReduction="20000"/>
          </a:bodyPr>
          <a:lstStyle/>
          <a:p>
            <a:pPr marL="0" indent="0" algn="l">
              <a:buNone/>
            </a:pPr>
            <a:r>
              <a:rPr lang="en-US" sz="7000" b="1" dirty="0" smtClean="0"/>
              <a:t>Criteria for prevention:</a:t>
            </a:r>
          </a:p>
          <a:p>
            <a:pPr marL="514350" indent="-514350" algn="l">
              <a:buAutoNum type="arabicPeriod"/>
            </a:pPr>
            <a:r>
              <a:rPr lang="en-US" sz="7400" dirty="0" smtClean="0"/>
              <a:t>1. the </a:t>
            </a:r>
            <a:r>
              <a:rPr lang="en-US" sz="7400" dirty="0"/>
              <a:t>burden of </a:t>
            </a:r>
            <a:r>
              <a:rPr lang="en-US" sz="7400" dirty="0" smtClean="0"/>
              <a:t>suffering </a:t>
            </a:r>
            <a:r>
              <a:rPr lang="en-US" sz="7400" dirty="0"/>
              <a:t>caused by the </a:t>
            </a:r>
            <a:r>
              <a:rPr lang="en-US" sz="7400" dirty="0" smtClean="0"/>
              <a:t>problem. is determined not </a:t>
            </a:r>
            <a:r>
              <a:rPr lang="en-US" sz="7400" dirty="0"/>
              <a:t>only by the prevalence of the health problem in the </a:t>
            </a:r>
            <a:r>
              <a:rPr lang="en-US" sz="7400" dirty="0" smtClean="0"/>
              <a:t>population</a:t>
            </a:r>
            <a:r>
              <a:rPr lang="en-US" sz="7400" dirty="0"/>
              <a:t>, but also by the  Seriousness of the health problem.</a:t>
            </a:r>
          </a:p>
          <a:p>
            <a:pPr marL="0" indent="0" algn="l">
              <a:buNone/>
            </a:pPr>
            <a:r>
              <a:rPr lang="en-US" sz="7400" dirty="0"/>
              <a:t>Seriousness of the health problem can be thought of in </a:t>
            </a:r>
            <a:r>
              <a:rPr lang="en-US" sz="7400" dirty="0" smtClean="0"/>
              <a:t>terms of </a:t>
            </a:r>
            <a:r>
              <a:rPr lang="en-US" sz="7400" dirty="0"/>
              <a:t>the “6 Ds”: death, disease, disability, discomfort, </a:t>
            </a:r>
            <a:r>
              <a:rPr lang="en-US" sz="7400" dirty="0" smtClean="0"/>
              <a:t>dissatisfaction</a:t>
            </a:r>
            <a:r>
              <a:rPr lang="en-US" sz="7400" dirty="0"/>
              <a:t>, and destitution. </a:t>
            </a:r>
            <a:endParaRPr lang="en-US" sz="7400" dirty="0" smtClean="0"/>
          </a:p>
          <a:p>
            <a:pPr marL="0" indent="0" algn="l">
              <a:buNone/>
            </a:pPr>
            <a:endParaRPr lang="en-US" sz="7400" dirty="0"/>
          </a:p>
        </p:txBody>
      </p:sp>
    </p:spTree>
    <p:extLst>
      <p:ext uri="{BB962C8B-B14F-4D97-AF65-F5344CB8AC3E}">
        <p14:creationId xmlns="" xmlns:p14="http://schemas.microsoft.com/office/powerpoint/2010/main" val="2548935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l">
              <a:buNone/>
            </a:pPr>
            <a:r>
              <a:rPr lang="en-US" dirty="0"/>
              <a:t>Another useful way to think about seriousness of the health problem is in terms of disability-adjusted life years (DALYs). DALYs for a health problem are calculated as the sum of the years of life lost from premature mortality from that problem and the years lost from disability for incident cases of that health problem. </a:t>
            </a:r>
          </a:p>
          <a:p>
            <a:pPr marL="0" indent="0" algn="l">
              <a:buNone/>
            </a:pPr>
            <a:endParaRPr lang="en-US" dirty="0"/>
          </a:p>
        </p:txBody>
      </p:sp>
    </p:spTree>
    <p:extLst>
      <p:ext uri="{BB962C8B-B14F-4D97-AF65-F5344CB8AC3E}">
        <p14:creationId xmlns="" xmlns:p14="http://schemas.microsoft.com/office/powerpoint/2010/main" val="1489697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79821"/>
          </a:xfrm>
        </p:spPr>
        <p:txBody>
          <a:bodyPr>
            <a:normAutofit/>
          </a:bodyPr>
          <a:lstStyle/>
          <a:p>
            <a:pPr marL="0" indent="0" algn="l">
              <a:buNone/>
            </a:pPr>
            <a:r>
              <a:rPr lang="en-US" dirty="0"/>
              <a:t>2. there </a:t>
            </a:r>
            <a:r>
              <a:rPr lang="en-US" dirty="0" smtClean="0"/>
              <a:t>must be </a:t>
            </a:r>
            <a:r>
              <a:rPr lang="en-US" dirty="0"/>
              <a:t>an effective and safe intervention that improves outcomes</a:t>
            </a:r>
            <a:r>
              <a:rPr lang="en-US" dirty="0" smtClean="0"/>
              <a:t>.</a:t>
            </a:r>
          </a:p>
          <a:p>
            <a:pPr marL="0" indent="0" algn="l">
              <a:buNone/>
            </a:pPr>
            <a:r>
              <a:rPr lang="en-US" dirty="0" smtClean="0"/>
              <a:t>In primary </a:t>
            </a:r>
            <a:r>
              <a:rPr lang="en-US" dirty="0"/>
              <a:t>prevention, the intervention must work to delay or </a:t>
            </a:r>
            <a:r>
              <a:rPr lang="en-US" dirty="0" smtClean="0"/>
              <a:t>prevent </a:t>
            </a:r>
            <a:r>
              <a:rPr lang="en-US" dirty="0"/>
              <a:t>the health problem</a:t>
            </a:r>
            <a:r>
              <a:rPr lang="en-US" dirty="0" smtClean="0"/>
              <a:t>.</a:t>
            </a:r>
          </a:p>
          <a:p>
            <a:pPr marL="0" indent="0" algn="l">
              <a:buNone/>
            </a:pPr>
            <a:r>
              <a:rPr lang="en-US" dirty="0" smtClean="0"/>
              <a:t>In </a:t>
            </a:r>
            <a:r>
              <a:rPr lang="en-US" dirty="0"/>
              <a:t>secondary </a:t>
            </a:r>
            <a:r>
              <a:rPr lang="en-US" dirty="0" smtClean="0"/>
              <a:t>prevention, there </a:t>
            </a:r>
            <a:r>
              <a:rPr lang="en-US" dirty="0"/>
              <a:t>must be an effective treatment that prevents disease </a:t>
            </a:r>
            <a:r>
              <a:rPr lang="en-US" dirty="0" smtClean="0"/>
              <a:t>from advancing</a:t>
            </a:r>
            <a:r>
              <a:rPr lang="en-US" dirty="0"/>
              <a:t>, and it must be more effective when applied at </a:t>
            </a:r>
            <a:r>
              <a:rPr lang="en-US" dirty="0" smtClean="0"/>
              <a:t>the time </a:t>
            </a:r>
            <a:r>
              <a:rPr lang="en-US" dirty="0"/>
              <a:t>asymptomatic disease is found than if applied at the </a:t>
            </a:r>
            <a:r>
              <a:rPr lang="en-US" dirty="0" smtClean="0"/>
              <a:t>time the </a:t>
            </a:r>
            <a:r>
              <a:rPr lang="en-US" dirty="0"/>
              <a:t>patient would have presented with symptoms. </a:t>
            </a:r>
          </a:p>
          <a:p>
            <a:pPr marL="0" indent="0" algn="l">
              <a:buNone/>
            </a:pPr>
            <a:endParaRPr lang="en-US" dirty="0"/>
          </a:p>
          <a:p>
            <a:pPr marL="0" indent="0" algn="l">
              <a:buNone/>
            </a:pPr>
            <a:endParaRPr lang="en-US" dirty="0"/>
          </a:p>
        </p:txBody>
      </p:sp>
    </p:spTree>
    <p:extLst>
      <p:ext uri="{BB962C8B-B14F-4D97-AF65-F5344CB8AC3E}">
        <p14:creationId xmlns="" xmlns:p14="http://schemas.microsoft.com/office/powerpoint/2010/main" val="2911707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l">
              <a:buNone/>
            </a:pPr>
            <a:r>
              <a:rPr lang="en-US" dirty="0"/>
              <a:t>3. A third </a:t>
            </a:r>
            <a:r>
              <a:rPr lang="en-US" dirty="0" smtClean="0"/>
              <a:t>criteria </a:t>
            </a:r>
            <a:r>
              <a:rPr lang="en-US" dirty="0"/>
              <a:t>is cost-effectiveness. It is often </a:t>
            </a:r>
            <a:r>
              <a:rPr lang="en-US" dirty="0" smtClean="0"/>
              <a:t>assumed that </a:t>
            </a:r>
            <a:r>
              <a:rPr lang="en-US" dirty="0"/>
              <a:t>prevention always </a:t>
            </a:r>
            <a:r>
              <a:rPr lang="en-US" dirty="0" smtClean="0"/>
              <a:t>saves </a:t>
            </a:r>
            <a:r>
              <a:rPr lang="en-US" dirty="0"/>
              <a:t>the health care system money</a:t>
            </a:r>
            <a:r>
              <a:rPr lang="en-US" dirty="0" smtClean="0"/>
              <a:t>.</a:t>
            </a:r>
          </a:p>
          <a:p>
            <a:pPr marL="0" indent="0" algn="l">
              <a:buNone/>
            </a:pPr>
            <a:r>
              <a:rPr lang="en-US" dirty="0"/>
              <a:t>The question that must </a:t>
            </a:r>
            <a:r>
              <a:rPr lang="en-US" dirty="0" smtClean="0"/>
              <a:t>be asked </a:t>
            </a:r>
            <a:r>
              <a:rPr lang="en-US" dirty="0"/>
              <a:t>is whether the preventive intervention is </a:t>
            </a:r>
            <a:r>
              <a:rPr lang="en-US" dirty="0" smtClean="0"/>
              <a:t>worth </a:t>
            </a:r>
            <a:r>
              <a:rPr lang="en-US" dirty="0"/>
              <a:t>the </a:t>
            </a:r>
            <a:r>
              <a:rPr lang="en-US" dirty="0" smtClean="0"/>
              <a:t>cost </a:t>
            </a:r>
          </a:p>
          <a:p>
            <a:pPr marL="0" indent="0" algn="l">
              <a:buNone/>
            </a:pPr>
            <a:r>
              <a:rPr lang="en-US" dirty="0"/>
              <a:t> in terms of lives saved, disability prevented, or quality of </a:t>
            </a:r>
            <a:r>
              <a:rPr lang="en-US" dirty="0" smtClean="0"/>
              <a:t>life gained</a:t>
            </a:r>
            <a:r>
              <a:rPr lang="en-US" dirty="0"/>
              <a:t>.</a:t>
            </a:r>
          </a:p>
          <a:p>
            <a:pPr marL="0" indent="0" algn="l">
              <a:buNone/>
            </a:pPr>
            <a:endParaRPr lang="en-US" dirty="0"/>
          </a:p>
          <a:p>
            <a:pPr marL="0" indent="0" algn="l">
              <a:buNone/>
            </a:pPr>
            <a:endParaRPr lang="en-US" dirty="0"/>
          </a:p>
          <a:p>
            <a:pPr marL="0" indent="0" algn="l">
              <a:buNone/>
            </a:pPr>
            <a:r>
              <a:rPr lang="en-US" dirty="0" smtClean="0"/>
              <a:t> </a:t>
            </a:r>
            <a:endParaRPr lang="en-US" dirty="0"/>
          </a:p>
        </p:txBody>
      </p:sp>
    </p:spTree>
    <p:extLst>
      <p:ext uri="{BB962C8B-B14F-4D97-AF65-F5344CB8AC3E}">
        <p14:creationId xmlns="" xmlns:p14="http://schemas.microsoft.com/office/powerpoint/2010/main" val="3705732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867524"/>
          </a:xfrm>
        </p:spPr>
        <p:txBody>
          <a:bodyPr>
            <a:normAutofit fontScale="90000"/>
          </a:bodyPr>
          <a:lstStyle/>
          <a:p>
            <a:pPr algn="ctr"/>
            <a:r>
              <a:rPr lang="en-US" dirty="0"/>
              <a:t>Prevention and the Family Physician</a:t>
            </a:r>
          </a:p>
        </p:txBody>
      </p:sp>
      <p:sp>
        <p:nvSpPr>
          <p:cNvPr id="3" name="عنصر نائب للمحتوى 2"/>
          <p:cNvSpPr>
            <a:spLocks noGrp="1"/>
          </p:cNvSpPr>
          <p:nvPr>
            <p:ph idx="1"/>
          </p:nvPr>
        </p:nvSpPr>
        <p:spPr>
          <a:xfrm>
            <a:off x="457200" y="1556792"/>
            <a:ext cx="8229600" cy="4824536"/>
          </a:xfrm>
        </p:spPr>
        <p:txBody>
          <a:bodyPr>
            <a:normAutofit fontScale="55000" lnSpcReduction="20000"/>
          </a:bodyPr>
          <a:lstStyle/>
          <a:p>
            <a:pPr marL="0" indent="0" algn="l">
              <a:buNone/>
            </a:pPr>
            <a:r>
              <a:rPr lang="en-US" sz="4900" dirty="0"/>
              <a:t>Prevention is central to family medicine for several </a:t>
            </a:r>
            <a:r>
              <a:rPr lang="en-US" sz="4900" dirty="0" smtClean="0"/>
              <a:t>reasons:</a:t>
            </a:r>
          </a:p>
          <a:p>
            <a:pPr marL="0" indent="0" algn="l">
              <a:buNone/>
            </a:pPr>
            <a:r>
              <a:rPr lang="en-US" sz="4900" dirty="0"/>
              <a:t>1-  A key mission of family medicine is preserving health </a:t>
            </a:r>
            <a:r>
              <a:rPr lang="en-US" sz="4900" dirty="0" smtClean="0"/>
              <a:t>and maximizing </a:t>
            </a:r>
            <a:r>
              <a:rPr lang="en-US" sz="4900" dirty="0"/>
              <a:t>function of patients throughout their lives. </a:t>
            </a:r>
          </a:p>
          <a:p>
            <a:pPr marL="0" indent="0" algn="l">
              <a:buNone/>
            </a:pPr>
            <a:r>
              <a:rPr lang="en-US" sz="4900" dirty="0"/>
              <a:t>2- </a:t>
            </a:r>
            <a:r>
              <a:rPr lang="en-US" sz="4900" dirty="0" smtClean="0"/>
              <a:t>The most </a:t>
            </a:r>
            <a:r>
              <a:rPr lang="en-US" sz="4900" dirty="0"/>
              <a:t>common causes of morbidity and mortality are </a:t>
            </a:r>
            <a:r>
              <a:rPr lang="en-US" sz="4900" dirty="0" smtClean="0"/>
              <a:t>preventable </a:t>
            </a:r>
            <a:r>
              <a:rPr lang="en-US" sz="4900" dirty="0"/>
              <a:t>chronic diseases.</a:t>
            </a:r>
          </a:p>
          <a:p>
            <a:pPr marL="0" indent="0" algn="l">
              <a:buNone/>
            </a:pPr>
            <a:r>
              <a:rPr lang="en-US" sz="4900" dirty="0"/>
              <a:t>3- Because care for patients within a </a:t>
            </a:r>
            <a:r>
              <a:rPr lang="en-US" sz="4900" dirty="0" smtClean="0"/>
              <a:t>family </a:t>
            </a:r>
            <a:r>
              <a:rPr lang="en-US" sz="4900" dirty="0"/>
              <a:t>and community </a:t>
            </a:r>
            <a:r>
              <a:rPr lang="en-US" sz="4900" dirty="0" smtClean="0"/>
              <a:t>context, it </a:t>
            </a:r>
            <a:r>
              <a:rPr lang="en-US" sz="4900" dirty="0"/>
              <a:t>is critical to linking </a:t>
            </a:r>
            <a:r>
              <a:rPr lang="en-US" sz="4900" dirty="0" smtClean="0"/>
              <a:t>preventive </a:t>
            </a:r>
            <a:r>
              <a:rPr lang="en-US" sz="4900" dirty="0"/>
              <a:t>services in the clinic with community resources</a:t>
            </a:r>
            <a:r>
              <a:rPr lang="en-US" sz="4900" dirty="0" smtClean="0"/>
              <a:t>.</a:t>
            </a:r>
          </a:p>
          <a:p>
            <a:pPr marL="0" indent="0" algn="l">
              <a:buNone/>
            </a:pPr>
            <a:r>
              <a:rPr lang="en-US" sz="4900" dirty="0"/>
              <a:t>4- family medicine has a strong </a:t>
            </a:r>
            <a:r>
              <a:rPr lang="en-US" sz="4900" dirty="0" smtClean="0"/>
              <a:t>foundation </a:t>
            </a:r>
            <a:r>
              <a:rPr lang="en-US" sz="4900" dirty="0"/>
              <a:t>of behavioral medicine.</a:t>
            </a:r>
          </a:p>
          <a:p>
            <a:pPr marL="0" indent="0" algn="l">
              <a:buNone/>
            </a:pPr>
            <a:r>
              <a:rPr lang="en-US" dirty="0" smtClean="0"/>
              <a:t> </a:t>
            </a:r>
            <a:endParaRPr lang="en-US" dirty="0"/>
          </a:p>
          <a:p>
            <a:pPr marL="0" indent="0" algn="l">
              <a:buNone/>
            </a:pPr>
            <a:r>
              <a:rPr lang="en-US" dirty="0" smtClean="0"/>
              <a:t> </a:t>
            </a:r>
            <a:endParaRPr lang="en-US" dirty="0"/>
          </a:p>
        </p:txBody>
      </p:sp>
    </p:spTree>
    <p:extLst>
      <p:ext uri="{BB962C8B-B14F-4D97-AF65-F5344CB8AC3E}">
        <p14:creationId xmlns="" xmlns:p14="http://schemas.microsoft.com/office/powerpoint/2010/main" val="1474863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1512168"/>
          </a:xfrm>
        </p:spPr>
        <p:txBody>
          <a:bodyPr>
            <a:noAutofit/>
          </a:bodyPr>
          <a:lstStyle/>
          <a:p>
            <a:pPr algn="ctr"/>
            <a:r>
              <a:rPr lang="en-US" sz="3600" dirty="0" smtClean="0"/>
              <a:t/>
            </a:r>
            <a:br>
              <a:rPr lang="en-US" sz="3600" dirty="0" smtClean="0"/>
            </a:br>
            <a:r>
              <a:rPr lang="en-US" sz="3600" dirty="0" smtClean="0"/>
              <a:t/>
            </a:r>
            <a:br>
              <a:rPr lang="en-US" sz="3600" dirty="0" smtClean="0"/>
            </a:br>
            <a:r>
              <a:rPr lang="en-US" sz="3600" dirty="0"/>
              <a:t/>
            </a:r>
            <a:br>
              <a:rPr lang="en-US" sz="3600" dirty="0"/>
            </a:br>
            <a:r>
              <a:rPr lang="en-US" sz="3600" dirty="0" smtClean="0"/>
              <a:t>Evidence-Based </a:t>
            </a:r>
            <a:r>
              <a:rPr lang="en-US" sz="3600" dirty="0"/>
              <a:t>Prevention</a:t>
            </a:r>
            <a:br>
              <a:rPr lang="en-US" sz="3600" dirty="0"/>
            </a:br>
            <a:r>
              <a:rPr lang="en-US" sz="3600" dirty="0"/>
              <a:t>Definitions</a:t>
            </a:r>
            <a:br>
              <a:rPr lang="en-US" sz="3600" dirty="0"/>
            </a:br>
            <a:endParaRPr lang="en-US" sz="3600" dirty="0"/>
          </a:p>
        </p:txBody>
      </p:sp>
      <p:sp>
        <p:nvSpPr>
          <p:cNvPr id="3" name="عنصر نائب للمحتوى 2"/>
          <p:cNvSpPr>
            <a:spLocks noGrp="1"/>
          </p:cNvSpPr>
          <p:nvPr>
            <p:ph idx="1"/>
          </p:nvPr>
        </p:nvSpPr>
        <p:spPr/>
        <p:txBody>
          <a:bodyPr>
            <a:normAutofit/>
          </a:bodyPr>
          <a:lstStyle/>
          <a:p>
            <a:pPr marL="0" indent="0" algn="l">
              <a:buNone/>
            </a:pPr>
            <a:r>
              <a:rPr lang="en-US" dirty="0"/>
              <a:t>primary, secondary, and </a:t>
            </a:r>
            <a:r>
              <a:rPr lang="en-US" dirty="0" smtClean="0"/>
              <a:t>tertiary </a:t>
            </a:r>
          </a:p>
          <a:p>
            <a:pPr marL="0" indent="0" algn="l">
              <a:buNone/>
            </a:pPr>
            <a:r>
              <a:rPr lang="en-US" dirty="0" smtClean="0"/>
              <a:t>prevention.</a:t>
            </a:r>
          </a:p>
          <a:p>
            <a:pPr marL="0" indent="0" algn="l">
              <a:buNone/>
            </a:pPr>
            <a:r>
              <a:rPr lang="en-US" dirty="0"/>
              <a:t>. </a:t>
            </a:r>
            <a:r>
              <a:rPr lang="en-US" b="1" i="1" dirty="0">
                <a:solidFill>
                  <a:srgbClr val="FF0000"/>
                </a:solidFill>
              </a:rPr>
              <a:t>Primary prevention </a:t>
            </a:r>
            <a:r>
              <a:rPr lang="en-US" dirty="0"/>
              <a:t>is defined </a:t>
            </a:r>
            <a:r>
              <a:rPr lang="en-US" dirty="0" smtClean="0"/>
              <a:t>as interventions that </a:t>
            </a:r>
            <a:r>
              <a:rPr lang="en-US" dirty="0"/>
              <a:t>reduce the risk of disease occurrence in otherwise </a:t>
            </a:r>
            <a:r>
              <a:rPr lang="en-US" dirty="0" smtClean="0"/>
              <a:t>healthy individuals</a:t>
            </a:r>
            <a:r>
              <a:rPr lang="en-US" dirty="0"/>
              <a:t>.</a:t>
            </a:r>
          </a:p>
          <a:p>
            <a:pPr marL="0" indent="0" algn="l">
              <a:buNone/>
            </a:pPr>
            <a:r>
              <a:rPr lang="en-US" dirty="0" smtClean="0"/>
              <a:t>-Counseling </a:t>
            </a:r>
            <a:r>
              <a:rPr lang="en-US" dirty="0"/>
              <a:t>patients to avoid </a:t>
            </a:r>
            <a:r>
              <a:rPr lang="en-US" dirty="0" smtClean="0"/>
              <a:t>smoking.</a:t>
            </a:r>
          </a:p>
          <a:p>
            <a:pPr marL="0" indent="0" algn="l">
              <a:buNone/>
            </a:pPr>
            <a:r>
              <a:rPr lang="en-US" dirty="0" smtClean="0"/>
              <a:t>-prescribing </a:t>
            </a:r>
            <a:r>
              <a:rPr lang="en-US" dirty="0"/>
              <a:t>fluoride to children to prevent </a:t>
            </a:r>
            <a:r>
              <a:rPr lang="en-US" dirty="0" smtClean="0"/>
              <a:t>cavities. </a:t>
            </a:r>
            <a:endParaRPr lang="en-US" dirty="0"/>
          </a:p>
          <a:p>
            <a:pPr marL="0" indent="0" algn="l">
              <a:buNone/>
            </a:pPr>
            <a:endParaRPr lang="en-US" dirty="0"/>
          </a:p>
          <a:p>
            <a:pPr marL="0" indent="0" algn="l">
              <a:buNone/>
            </a:pPr>
            <a:endParaRPr lang="en-US" dirty="0"/>
          </a:p>
        </p:txBody>
      </p:sp>
    </p:spTree>
    <p:extLst>
      <p:ext uri="{BB962C8B-B14F-4D97-AF65-F5344CB8AC3E}">
        <p14:creationId xmlns="" xmlns:p14="http://schemas.microsoft.com/office/powerpoint/2010/main" val="12154927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986</TotalTime>
  <Words>1540</Words>
  <Application>Microsoft Office PowerPoint</Application>
  <PresentationFormat>عرض على الشاشة (3:4)‏</PresentationFormat>
  <Paragraphs>98</Paragraphs>
  <Slides>27</Slides>
  <Notes>0</Notes>
  <HiddenSlides>0</HiddenSlides>
  <MMClips>0</MMClips>
  <ScaleCrop>false</ScaleCrop>
  <HeadingPairs>
    <vt:vector size="4" baseType="variant">
      <vt:variant>
        <vt:lpstr>سمة</vt:lpstr>
      </vt:variant>
      <vt:variant>
        <vt:i4>1</vt:i4>
      </vt:variant>
      <vt:variant>
        <vt:lpstr>عناوين الشرائح</vt:lpstr>
      </vt:variant>
      <vt:variant>
        <vt:i4>27</vt:i4>
      </vt:variant>
    </vt:vector>
  </HeadingPairs>
  <TitlesOfParts>
    <vt:vector size="28" baseType="lpstr">
      <vt:lpstr>تدفق</vt:lpstr>
      <vt:lpstr>ThiQar college of Medicine Family &amp; Community medicine dept. Family Medicine Lec 3 post graduate-FAMCO prepared by:Dr.Muslim N. Saeed Tuesday, November 18th ,2014</vt:lpstr>
      <vt:lpstr>الشريحة 2</vt:lpstr>
      <vt:lpstr>WHAT IS PREVENTION?</vt:lpstr>
      <vt:lpstr>WHEN SHOULD PREVENTION BE CONSIDERED?</vt:lpstr>
      <vt:lpstr>الشريحة 5</vt:lpstr>
      <vt:lpstr>الشريحة 6</vt:lpstr>
      <vt:lpstr>الشريحة 7</vt:lpstr>
      <vt:lpstr>Prevention and the Family Physician</vt:lpstr>
      <vt:lpstr>   Evidence-Based Prevention Definitions </vt:lpstr>
      <vt:lpstr>الشريحة 10</vt:lpstr>
      <vt:lpstr>الشريحة 11</vt:lpstr>
      <vt:lpstr>الشريحة 12</vt:lpstr>
      <vt:lpstr>الشريحة 13</vt:lpstr>
      <vt:lpstr>Challenges in Evidence-Based Prevention</vt:lpstr>
      <vt:lpstr>الشريحة 15</vt:lpstr>
      <vt:lpstr>الشريحة 16</vt:lpstr>
      <vt:lpstr>WHAT IS SCREENING?</vt:lpstr>
      <vt:lpstr>World Health Organization Criteria for a Screening Test</vt:lpstr>
      <vt:lpstr>Statistical Concepts in Prevention</vt:lpstr>
      <vt:lpstr>الشريحة 20</vt:lpstr>
      <vt:lpstr>Expressing Screening Test Accuracy</vt:lpstr>
      <vt:lpstr>الشريحة 22</vt:lpstr>
      <vt:lpstr>الشريحة 23</vt:lpstr>
      <vt:lpstr>Risk Factors</vt:lpstr>
      <vt:lpstr>الشريحة 25</vt:lpstr>
      <vt:lpstr>الشريحة 26</vt:lpstr>
      <vt:lpstr>الشريحة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Medicine Lec 1 post graduate-FAMCO ThiQar college of Medicine Family &amp; Community medicine dept. prepared by:Dr.Muslim N. Saeed Tuesday, November 11th ,2014</dc:title>
  <dc:creator>Dr.Muslim</dc:creator>
  <cp:lastModifiedBy>المستقبل</cp:lastModifiedBy>
  <cp:revision>92</cp:revision>
  <dcterms:created xsi:type="dcterms:W3CDTF">2014-11-07T18:59:15Z</dcterms:created>
  <dcterms:modified xsi:type="dcterms:W3CDTF">2015-11-09T19:54:10Z</dcterms:modified>
</cp:coreProperties>
</file>