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88" r:id="rId2"/>
    <p:sldId id="28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1" r:id="rId16"/>
    <p:sldId id="272" r:id="rId17"/>
    <p:sldId id="290" r:id="rId18"/>
    <p:sldId id="273" r:id="rId19"/>
    <p:sldId id="274" r:id="rId20"/>
    <p:sldId id="275" r:id="rId21"/>
    <p:sldId id="276" r:id="rId22"/>
    <p:sldId id="277" r:id="rId23"/>
    <p:sldId id="280" r:id="rId24"/>
    <p:sldId id="281" r:id="rId25"/>
    <p:sldId id="282" r:id="rId26"/>
    <p:sldId id="283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073E87"/>
                </a:solidFill>
              </a:rPr>
              <a:pPr/>
              <a:t>24/07/1436</a:t>
            </a:fld>
            <a:endParaRPr lang="ar-SA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073E87"/>
                </a:solidFill>
              </a:rPr>
              <a:pPr/>
              <a:t>‹#›</a:t>
            </a:fld>
            <a:endParaRPr lang="ar-SA">
              <a:solidFill>
                <a:srgbClr val="073E87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073E87"/>
                </a:solidFill>
              </a:rPr>
              <a:pPr/>
              <a:t>24/07/1436</a:t>
            </a:fld>
            <a:endParaRPr lang="ar-SA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073E87"/>
                </a:solidFill>
              </a:rPr>
              <a:pPr/>
              <a:t>‹#›</a:t>
            </a:fld>
            <a:endParaRPr lang="ar-SA">
              <a:solidFill>
                <a:srgbClr val="073E87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073E87"/>
                </a:solidFill>
              </a:rPr>
              <a:pPr/>
              <a:t>24/07/1436</a:t>
            </a:fld>
            <a:endParaRPr lang="ar-SA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073E87"/>
                </a:solidFill>
              </a:rPr>
              <a:pPr/>
              <a:t>‹#›</a:t>
            </a:fld>
            <a:endParaRPr lang="ar-SA">
              <a:solidFill>
                <a:srgbClr val="073E87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073E87"/>
                </a:solidFill>
              </a:rPr>
              <a:pPr/>
              <a:t>24/07/1436</a:t>
            </a:fld>
            <a:endParaRPr lang="ar-SA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073E87"/>
                </a:solidFill>
              </a:rPr>
              <a:pPr/>
              <a:t>‹#›</a:t>
            </a:fld>
            <a:endParaRPr lang="ar-SA">
              <a:solidFill>
                <a:srgbClr val="073E87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073E87"/>
                </a:solidFill>
              </a:rPr>
              <a:pPr/>
              <a:t>24/07/1436</a:t>
            </a:fld>
            <a:endParaRPr lang="ar-SA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073E87"/>
                </a:solidFill>
              </a:rPr>
              <a:pPr/>
              <a:t>‹#›</a:t>
            </a:fld>
            <a:endParaRPr lang="ar-SA">
              <a:solidFill>
                <a:srgbClr val="073E87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073E87"/>
                </a:solidFill>
              </a:rPr>
              <a:pPr/>
              <a:t>24/07/1436</a:t>
            </a:fld>
            <a:endParaRPr lang="ar-SA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073E87"/>
                </a:solidFill>
              </a:rPr>
              <a:pPr/>
              <a:t>‹#›</a:t>
            </a:fld>
            <a:endParaRPr lang="ar-SA">
              <a:solidFill>
                <a:srgbClr val="073E87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073E87"/>
                </a:solidFill>
              </a:rPr>
              <a:pPr/>
              <a:t>24/07/1436</a:t>
            </a:fld>
            <a:endParaRPr lang="ar-SA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073E87"/>
                </a:solidFill>
              </a:rPr>
              <a:pPr/>
              <a:t>‹#›</a:t>
            </a:fld>
            <a:endParaRPr lang="ar-SA">
              <a:solidFill>
                <a:srgbClr val="073E87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073E87"/>
                </a:solidFill>
              </a:rPr>
              <a:pPr/>
              <a:t>24/07/1436</a:t>
            </a:fld>
            <a:endParaRPr lang="ar-SA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073E87"/>
                </a:solidFill>
              </a:rPr>
              <a:pPr/>
              <a:t>‹#›</a:t>
            </a:fld>
            <a:endParaRPr lang="ar-SA">
              <a:solidFill>
                <a:srgbClr val="073E87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073E87"/>
                </a:solidFill>
              </a:rPr>
              <a:pPr/>
              <a:t>24/07/1436</a:t>
            </a:fld>
            <a:endParaRPr lang="ar-SA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073E87"/>
                </a:solidFill>
              </a:rPr>
              <a:pPr/>
              <a:t>‹#›</a:t>
            </a:fld>
            <a:endParaRPr lang="ar-SA">
              <a:solidFill>
                <a:srgbClr val="073E87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073E87"/>
                </a:solidFill>
              </a:rPr>
              <a:pPr/>
              <a:t>24/07/1436</a:t>
            </a:fld>
            <a:endParaRPr lang="ar-SA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073E87"/>
                </a:solidFill>
              </a:rPr>
              <a:pPr/>
              <a:t>‹#›</a:t>
            </a:fld>
            <a:endParaRPr lang="ar-SA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073E87"/>
                </a:solidFill>
              </a:rPr>
              <a:pPr/>
              <a:t>24/07/1436</a:t>
            </a:fld>
            <a:endParaRPr lang="ar-SA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073E87"/>
                </a:solidFill>
              </a:rPr>
              <a:pPr/>
              <a:t>‹#›</a:t>
            </a:fld>
            <a:endParaRPr lang="ar-SA">
              <a:solidFill>
                <a:srgbClr val="073E87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>
              <a:solidFill>
                <a:srgbClr val="073E87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806E3CB-9287-4D5A-B4C7-3A188E956B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BC33931-EBDF-49C5-9513-AAA7C499225A}" type="datetimeFigureOut">
              <a:rPr lang="en-US" smtClean="0"/>
              <a:pPr/>
              <a:t>5/12/2015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1484784"/>
            <a:ext cx="8712968" cy="49685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err="1" smtClean="0"/>
              <a:t>ThiQar</a:t>
            </a:r>
            <a:r>
              <a:rPr lang="en-US" sz="4000" b="1" dirty="0" smtClean="0"/>
              <a:t> college of Medicine</a:t>
            </a:r>
            <a:br>
              <a:rPr lang="en-US" sz="4000" b="1" dirty="0" smtClean="0"/>
            </a:br>
            <a:r>
              <a:rPr lang="en-US" sz="4000" b="1" dirty="0" smtClean="0"/>
              <a:t>Family &amp; Community medicine dept.</a:t>
            </a:r>
          </a:p>
          <a:p>
            <a:pPr marL="0" indent="0" algn="ctr">
              <a:buNone/>
            </a:pPr>
            <a:r>
              <a:rPr lang="en-US" sz="4000" dirty="0" smtClean="0"/>
              <a:t>Family Medicine </a:t>
            </a:r>
            <a:r>
              <a:rPr lang="en-US" sz="4000" dirty="0" err="1" smtClean="0"/>
              <a:t>Lec</a:t>
            </a:r>
            <a:r>
              <a:rPr lang="en-US" sz="4000" dirty="0" smtClean="0"/>
              <a:t> 6</a:t>
            </a:r>
            <a:br>
              <a:rPr lang="en-US" sz="4000" dirty="0" smtClean="0"/>
            </a:br>
            <a:r>
              <a:rPr lang="en-US" sz="4000" dirty="0" smtClean="0"/>
              <a:t>post graduate-FAMCO</a:t>
            </a:r>
            <a:br>
              <a:rPr lang="en-US" sz="4000" dirty="0" smtClean="0"/>
            </a:br>
            <a:r>
              <a:rPr lang="en-US" sz="4000" dirty="0" smtClean="0"/>
              <a:t>prepared by: Dr</a:t>
            </a:r>
            <a:r>
              <a:rPr lang="en-US" sz="4000" dirty="0" smtClean="0"/>
              <a:t>. Muslim </a:t>
            </a:r>
            <a:r>
              <a:rPr lang="en-US" sz="4000" dirty="0" smtClean="0"/>
              <a:t>N. </a:t>
            </a:r>
            <a:r>
              <a:rPr lang="en-US" sz="4000" dirty="0" err="1" smtClean="0"/>
              <a:t>Saeed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Sunday, December 14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,2014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164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-Treat </a:t>
            </a:r>
            <a:r>
              <a:rPr lang="en-US" dirty="0"/>
              <a:t>all known </a:t>
            </a:r>
            <a:r>
              <a:rPr lang="en-US" dirty="0" smtClean="0"/>
              <a:t>CV risk factors</a:t>
            </a:r>
          </a:p>
          <a:p>
            <a:pPr marL="0" indent="0">
              <a:buNone/>
            </a:pPr>
            <a:r>
              <a:rPr lang="en-US" dirty="0" smtClean="0"/>
              <a:t>1) Screen </a:t>
            </a:r>
            <a:r>
              <a:rPr lang="en-US" dirty="0"/>
              <a:t>and treat BP to &lt; </a:t>
            </a:r>
            <a:r>
              <a:rPr lang="en-US" dirty="0" smtClean="0"/>
              <a:t>140/90 mm </a:t>
            </a:r>
            <a:r>
              <a:rPr lang="en-US" dirty="0"/>
              <a:t>Hg. If HTN with diabetes or </a:t>
            </a:r>
            <a:r>
              <a:rPr lang="en-US" dirty="0" smtClean="0"/>
              <a:t>renal disease</a:t>
            </a:r>
            <a:r>
              <a:rPr lang="en-US" dirty="0"/>
              <a:t>, treat to &lt; 130/80 mm Hg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2) Atrial </a:t>
            </a:r>
            <a:r>
              <a:rPr lang="en-US" dirty="0"/>
              <a:t>fibrillation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-</a:t>
            </a:r>
            <a:r>
              <a:rPr lang="en-US" dirty="0" smtClean="0"/>
              <a:t> </a:t>
            </a:r>
            <a:r>
              <a:rPr lang="en-US" dirty="0"/>
              <a:t>Prioritize rate control; </a:t>
            </a:r>
            <a:r>
              <a:rPr lang="en-US" dirty="0" smtClean="0"/>
              <a:t>consider rhythm </a:t>
            </a:r>
            <a:r>
              <a:rPr lang="en-US" dirty="0"/>
              <a:t>control if this is the </a:t>
            </a:r>
            <a:r>
              <a:rPr lang="en-US" dirty="0" smtClean="0"/>
              <a:t>first event</a:t>
            </a:r>
            <a:r>
              <a:rPr lang="en-US" dirty="0"/>
              <a:t>, if it occurs in a </a:t>
            </a:r>
            <a:r>
              <a:rPr lang="en-US" dirty="0" smtClean="0"/>
              <a:t>young patient , </a:t>
            </a:r>
            <a:r>
              <a:rPr lang="en-US" dirty="0"/>
              <a:t>or if symptomatic.</a:t>
            </a:r>
          </a:p>
          <a:p>
            <a:pPr marL="0" indent="0">
              <a:buNone/>
            </a:pPr>
            <a:r>
              <a:rPr lang="en-US" dirty="0"/>
              <a:t>-</a:t>
            </a:r>
            <a:r>
              <a:rPr lang="en-US" dirty="0" smtClean="0"/>
              <a:t>Rate </a:t>
            </a:r>
            <a:r>
              <a:rPr lang="en-US" dirty="0"/>
              <a:t>control goal is &lt; 110 </a:t>
            </a:r>
            <a:r>
              <a:rPr lang="en-US" dirty="0" smtClean="0"/>
              <a:t>beats per minute.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-</a:t>
            </a:r>
            <a:r>
              <a:rPr lang="en-US" dirty="0" smtClean="0"/>
              <a:t>Antithrombotic </a:t>
            </a:r>
            <a:r>
              <a:rPr lang="en-US" dirty="0"/>
              <a:t>therapy </a:t>
            </a:r>
            <a:r>
              <a:rPr lang="en-US" dirty="0" smtClean="0"/>
              <a:t>is required, anticoagulation </a:t>
            </a:r>
            <a:r>
              <a:rPr lang="en-US" dirty="0"/>
              <a:t>or</a:t>
            </a:r>
          </a:p>
          <a:p>
            <a:pPr marL="0" indent="0">
              <a:buNone/>
            </a:pPr>
            <a:r>
              <a:rPr lang="en-US" dirty="0"/>
              <a:t>antiplatelet therapy accordingly (previous </a:t>
            </a:r>
            <a:r>
              <a:rPr lang="en-US" dirty="0" smtClean="0"/>
              <a:t>TIA or </a:t>
            </a:r>
            <a:r>
              <a:rPr lang="en-US" dirty="0"/>
              <a:t>stroke or embolus, HTN, poor left ventricular function, age &gt; 75 </a:t>
            </a:r>
            <a:r>
              <a:rPr lang="en-US" dirty="0" smtClean="0"/>
              <a:t>years, DM</a:t>
            </a:r>
            <a:r>
              <a:rPr lang="en-US" dirty="0"/>
              <a:t>, rheumatic mitral valve disease, and prosthetic heart </a:t>
            </a:r>
            <a:r>
              <a:rPr lang="en-US" dirty="0" smtClean="0"/>
              <a:t>valves.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5542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DM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1. Six-fold increase of stroke.</a:t>
            </a:r>
          </a:p>
          <a:p>
            <a:pPr marL="0" indent="0">
              <a:buNone/>
            </a:pPr>
            <a:r>
              <a:rPr lang="en-US" dirty="0"/>
              <a:t>2. Short-term glycemic </a:t>
            </a:r>
            <a:r>
              <a:rPr lang="en-US" dirty="0" smtClean="0"/>
              <a:t>control does </a:t>
            </a:r>
            <a:r>
              <a:rPr lang="en-US" dirty="0"/>
              <a:t>not lower </a:t>
            </a:r>
            <a:r>
              <a:rPr lang="en-US" dirty="0" smtClean="0"/>
              <a:t>macro-vascular events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3. HgA1c goal is &lt; 6.5%.</a:t>
            </a:r>
          </a:p>
          <a:p>
            <a:pPr marL="0" indent="0">
              <a:buNone/>
            </a:pPr>
            <a:r>
              <a:rPr lang="en-US" dirty="0"/>
              <a:t>4. BP goal is &lt; 130/80 mm Hg.</a:t>
            </a:r>
          </a:p>
          <a:p>
            <a:pPr marL="0" indent="0">
              <a:buNone/>
            </a:pPr>
            <a:r>
              <a:rPr lang="en-US" dirty="0"/>
              <a:t>5. Statin therapy.</a:t>
            </a:r>
          </a:p>
          <a:p>
            <a:pPr marL="0" indent="0">
              <a:buNone/>
            </a:pPr>
            <a:r>
              <a:rPr lang="en-US" dirty="0"/>
              <a:t>6. Consider ACE inhibitor </a:t>
            </a:r>
            <a:r>
              <a:rPr lang="en-US" dirty="0" smtClean="0"/>
              <a:t>or ARB </a:t>
            </a:r>
            <a:r>
              <a:rPr lang="en-US" dirty="0"/>
              <a:t>therapy for further</a:t>
            </a:r>
          </a:p>
          <a:p>
            <a:pPr marL="0" indent="0">
              <a:buNone/>
            </a:pPr>
            <a:r>
              <a:rPr lang="en-US" dirty="0"/>
              <a:t>stroke risk reduction.</a:t>
            </a:r>
          </a:p>
        </p:txBody>
      </p:sp>
    </p:spTree>
    <p:extLst>
      <p:ext uri="{BB962C8B-B14F-4D97-AF65-F5344CB8AC3E}">
        <p14:creationId xmlns:p14="http://schemas.microsoft.com/office/powerpoint/2010/main" xmlns="" val="360351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</a:t>
            </a:r>
            <a:r>
              <a:rPr lang="en-US" sz="3600" dirty="0" smtClean="0"/>
              <a:t>arotid artery stenosis </a:t>
            </a:r>
            <a:r>
              <a:rPr lang="en-US" sz="3600" dirty="0"/>
              <a:t>(CAS)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-Asymptomatic CAS :</a:t>
            </a:r>
          </a:p>
          <a:p>
            <a:pPr marL="0" indent="0">
              <a:buNone/>
            </a:pPr>
            <a:r>
              <a:rPr lang="en-US" dirty="0" smtClean="0"/>
              <a:t>Medical </a:t>
            </a:r>
            <a:r>
              <a:rPr lang="en-US" dirty="0"/>
              <a:t>treatment </a:t>
            </a:r>
            <a:r>
              <a:rPr lang="en-US" dirty="0" smtClean="0"/>
              <a:t>of asymptomatic </a:t>
            </a:r>
            <a:r>
              <a:rPr lang="en-US" dirty="0"/>
              <a:t>CAS should </a:t>
            </a:r>
            <a:r>
              <a:rPr lang="en-US" dirty="0" smtClean="0"/>
              <a:t>be aggressive.</a:t>
            </a:r>
          </a:p>
          <a:p>
            <a:pPr marL="0" indent="0">
              <a:buNone/>
            </a:pPr>
            <a:r>
              <a:rPr lang="en-US" dirty="0" smtClean="0"/>
              <a:t>-Symptomatic CAS</a:t>
            </a:r>
          </a:p>
          <a:p>
            <a:pPr marL="0" indent="0">
              <a:buNone/>
            </a:pPr>
            <a:r>
              <a:rPr lang="en-US" dirty="0"/>
              <a:t>Optimal timing for </a:t>
            </a:r>
            <a:r>
              <a:rPr lang="en-US" dirty="0" smtClean="0"/>
              <a:t>Carotid end </a:t>
            </a:r>
            <a:r>
              <a:rPr lang="en-US" dirty="0" err="1" smtClean="0"/>
              <a:t>arterectomy</a:t>
            </a:r>
            <a:r>
              <a:rPr lang="en-US" dirty="0" smtClean="0"/>
              <a:t> CEA is within </a:t>
            </a:r>
            <a:r>
              <a:rPr lang="en-US" dirty="0"/>
              <a:t>2 weeks </a:t>
            </a:r>
            <a:r>
              <a:rPr lang="en-US" dirty="0" smtClean="0"/>
              <a:t>post-transient ischemic </a:t>
            </a:r>
            <a:r>
              <a:rPr lang="en-US" dirty="0"/>
              <a:t>attack.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0960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Hyperlipidemia:</a:t>
            </a:r>
            <a:br>
              <a:rPr lang="en-US" dirty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Statin therapy post-CVA with </a:t>
            </a:r>
            <a:r>
              <a:rPr lang="en-US" dirty="0" smtClean="0"/>
              <a:t>intensive lipid-lowering </a:t>
            </a:r>
            <a:r>
              <a:rPr lang="en-US" dirty="0"/>
              <a:t>goal after an </a:t>
            </a:r>
            <a:r>
              <a:rPr lang="en-US" dirty="0" smtClean="0"/>
              <a:t>ischemic stroke </a:t>
            </a:r>
            <a:r>
              <a:rPr lang="en-US" dirty="0"/>
              <a:t>or transient ischemic attack with or</a:t>
            </a:r>
          </a:p>
          <a:p>
            <a:pPr marL="0" indent="0">
              <a:buNone/>
            </a:pPr>
            <a:r>
              <a:rPr lang="en-US" dirty="0"/>
              <a:t>without CHD reduced the risk of </a:t>
            </a:r>
            <a:r>
              <a:rPr lang="en-US" dirty="0" smtClean="0"/>
              <a:t>stroke and </a:t>
            </a:r>
            <a:r>
              <a:rPr lang="en-US" dirty="0"/>
              <a:t>CV </a:t>
            </a:r>
            <a:r>
              <a:rPr lang="en-US" dirty="0" smtClean="0"/>
              <a:t>events.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1233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Sickle </a:t>
            </a:r>
            <a:r>
              <a:rPr lang="en-US" dirty="0" smtClean="0"/>
              <a:t>cell disease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-Transfusion </a:t>
            </a:r>
            <a:r>
              <a:rPr lang="en-US" dirty="0"/>
              <a:t>therapy is recommended for</a:t>
            </a:r>
          </a:p>
          <a:p>
            <a:pPr marL="0" indent="0">
              <a:buNone/>
            </a:pPr>
            <a:r>
              <a:rPr lang="en-US" dirty="0"/>
              <a:t>patients at high-stroke </a:t>
            </a:r>
            <a:r>
              <a:rPr lang="en-US" dirty="0" smtClean="0"/>
              <a:t>risk.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Smoking: </a:t>
            </a:r>
            <a:r>
              <a:rPr lang="en-US" dirty="0" smtClean="0"/>
              <a:t>counseling </a:t>
            </a:r>
            <a:r>
              <a:rPr lang="en-US" dirty="0" smtClean="0"/>
              <a:t>of smokers.  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188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Endocarditis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Endocarditis is </a:t>
            </a:r>
            <a:r>
              <a:rPr lang="en-US" dirty="0" smtClean="0"/>
              <a:t>more likely </a:t>
            </a:r>
            <a:r>
              <a:rPr lang="en-US" dirty="0"/>
              <a:t>a result of </a:t>
            </a:r>
            <a:r>
              <a:rPr lang="en-US" dirty="0" smtClean="0"/>
              <a:t>random exposure </a:t>
            </a:r>
            <a:r>
              <a:rPr lang="en-US" dirty="0"/>
              <a:t>to </a:t>
            </a:r>
            <a:r>
              <a:rPr lang="en-US" dirty="0" smtClean="0"/>
              <a:t>bacteremia rather </a:t>
            </a:r>
            <a:r>
              <a:rPr lang="en-US" dirty="0"/>
              <a:t>than </a:t>
            </a:r>
            <a:r>
              <a:rPr lang="en-US" dirty="0" smtClean="0"/>
              <a:t>associated with procedures. </a:t>
            </a:r>
          </a:p>
          <a:p>
            <a:pPr marL="0" indent="0">
              <a:buNone/>
            </a:pPr>
            <a:r>
              <a:rPr lang="en-US" dirty="0" smtClean="0"/>
              <a:t>Certain </a:t>
            </a:r>
            <a:r>
              <a:rPr lang="en-US" dirty="0"/>
              <a:t>persons are </a:t>
            </a:r>
            <a:r>
              <a:rPr lang="en-US" dirty="0" smtClean="0"/>
              <a:t>at highest </a:t>
            </a:r>
            <a:r>
              <a:rPr lang="en-US" dirty="0"/>
              <a:t>risk for </a:t>
            </a:r>
            <a:r>
              <a:rPr lang="en-US" dirty="0" smtClean="0"/>
              <a:t>adverse </a:t>
            </a:r>
            <a:r>
              <a:rPr lang="en-US" dirty="0" err="1" smtClean="0"/>
              <a:t>sequelae</a:t>
            </a:r>
            <a:r>
              <a:rPr lang="en-US" dirty="0" smtClean="0"/>
              <a:t> from endocarditis: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Patients </a:t>
            </a:r>
            <a:r>
              <a:rPr lang="en-US" dirty="0"/>
              <a:t>with prosthetic </a:t>
            </a:r>
            <a:r>
              <a:rPr lang="en-US" dirty="0" smtClean="0"/>
              <a:t>valves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previous endocarditis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selected </a:t>
            </a:r>
            <a:r>
              <a:rPr lang="en-US" dirty="0"/>
              <a:t>patients with congenital heart </a:t>
            </a:r>
            <a:r>
              <a:rPr lang="en-US" dirty="0" smtClean="0"/>
              <a:t>disease.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Cardiac transplant </a:t>
            </a:r>
            <a:r>
              <a:rPr lang="en-US" dirty="0"/>
              <a:t>recipients who develop </a:t>
            </a:r>
            <a:r>
              <a:rPr lang="en-US" dirty="0" err="1"/>
              <a:t>valvulopathy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401035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Give antibiotic prophylaxis before certain dental </a:t>
            </a:r>
            <a:r>
              <a:rPr lang="en-US" dirty="0"/>
              <a:t>as well </a:t>
            </a:r>
            <a:r>
              <a:rPr lang="en-US" dirty="0" smtClean="0"/>
              <a:t>as certain </a:t>
            </a:r>
            <a:r>
              <a:rPr lang="en-US" dirty="0"/>
              <a:t>other </a:t>
            </a:r>
            <a:r>
              <a:rPr lang="en-US" dirty="0" smtClean="0"/>
              <a:t>procedures(All </a:t>
            </a:r>
            <a:r>
              <a:rPr lang="en-US" dirty="0"/>
              <a:t>dental procedures </a:t>
            </a:r>
            <a:r>
              <a:rPr lang="en-US" dirty="0" smtClean="0"/>
              <a:t>that involve manipulation of gingival tissue or the </a:t>
            </a:r>
            <a:r>
              <a:rPr lang="en-US" dirty="0" err="1" smtClean="0"/>
              <a:t>periapical</a:t>
            </a:r>
            <a:r>
              <a:rPr lang="en-US" dirty="0" smtClean="0"/>
              <a:t> region of teeth or perforation of oral mucosa).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Antibiotic </a:t>
            </a:r>
            <a:r>
              <a:rPr lang="en-US" dirty="0"/>
              <a:t>prophylaxis is recommended for procedures in the respiratory tract or infected skin, skin structures, or musculoskeletal tissue in high-risk patients.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Antibiotic</a:t>
            </a:r>
            <a:r>
              <a:rPr lang="en-US" dirty="0"/>
              <a:t> </a:t>
            </a:r>
            <a:r>
              <a:rPr lang="en-US" dirty="0" smtClean="0"/>
              <a:t>prophylaxis </a:t>
            </a:r>
            <a:r>
              <a:rPr lang="en-US" dirty="0"/>
              <a:t>for genitourinary (GU) or gastrointestinal (GI) procedures is indicated with ongoing </a:t>
            </a:r>
            <a:r>
              <a:rPr lang="en-US" dirty="0" smtClean="0"/>
              <a:t>infection.</a:t>
            </a:r>
          </a:p>
        </p:txBody>
      </p:sp>
    </p:spTree>
    <p:extLst>
      <p:ext uri="{BB962C8B-B14F-4D97-AF65-F5344CB8AC3E}">
        <p14:creationId xmlns:p14="http://schemas.microsoft.com/office/powerpoint/2010/main" xmlns="" val="174395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461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4400" dirty="0"/>
              <a:t>Standard prophylaxis regimen: </a:t>
            </a:r>
            <a:endParaRPr lang="en-US" sz="4400" dirty="0" smtClean="0"/>
          </a:p>
          <a:p>
            <a:pPr marL="0" indent="0">
              <a:buNone/>
            </a:pPr>
            <a:r>
              <a:rPr lang="en-US" sz="4400" dirty="0" smtClean="0"/>
              <a:t>-amoxicillin </a:t>
            </a:r>
            <a:r>
              <a:rPr lang="en-US" sz="4400" dirty="0"/>
              <a:t>(adults 2.0 g; children 50 mg/kg orally 1 hour before procedure). </a:t>
            </a:r>
            <a:endParaRPr lang="en-US" sz="4400" dirty="0" smtClean="0"/>
          </a:p>
          <a:p>
            <a:pPr marL="0" indent="0">
              <a:buNone/>
            </a:pPr>
            <a:r>
              <a:rPr lang="en-US" sz="4400" dirty="0" smtClean="0"/>
              <a:t>-If </a:t>
            </a:r>
            <a:r>
              <a:rPr lang="en-US" sz="4400" dirty="0"/>
              <a:t>unable to take oral medications, give ampicillin (adults 2.0 g IM or IV; children 50 mg/kg IM or IV within 30 minutes of procedure). </a:t>
            </a:r>
            <a:endParaRPr lang="en-US" sz="4400" dirty="0" smtClean="0"/>
          </a:p>
          <a:p>
            <a:pPr marL="0" indent="0">
              <a:buNone/>
            </a:pPr>
            <a:r>
              <a:rPr lang="en-US" sz="4400" dirty="0"/>
              <a:t>-</a:t>
            </a:r>
            <a:r>
              <a:rPr lang="en-US" sz="4400" dirty="0" smtClean="0"/>
              <a:t>If </a:t>
            </a:r>
            <a:r>
              <a:rPr lang="en-US" sz="4400" dirty="0"/>
              <a:t>penicillin-allergic, give clindamycin (adults 600 mg; children 20 mg/kg orally 1 hour before procedure) or azithromycin or clarithromycin (adults 500 mg; children 15 mg/kg orally 1 hour before procedure). </a:t>
            </a:r>
            <a:endParaRPr lang="en-US" sz="4400" dirty="0" smtClean="0"/>
          </a:p>
          <a:p>
            <a:pPr marL="0" indent="0">
              <a:buNone/>
            </a:pPr>
            <a:r>
              <a:rPr lang="en-US" sz="4400" dirty="0"/>
              <a:t>-</a:t>
            </a:r>
            <a:r>
              <a:rPr lang="en-US" sz="4400" dirty="0" smtClean="0"/>
              <a:t>If </a:t>
            </a:r>
            <a:r>
              <a:rPr lang="en-US" sz="4400" dirty="0"/>
              <a:t>penicillin-allergic and unable to take oral medications, give clindamycin (adults 600 mg; children 20 mg/kg IV within 30 minutes before procedure). </a:t>
            </a:r>
            <a:endParaRPr lang="en-US" sz="4400" dirty="0" smtClean="0"/>
          </a:p>
          <a:p>
            <a:pPr marL="0" indent="0">
              <a:buNone/>
            </a:pPr>
            <a:r>
              <a:rPr lang="en-US" sz="4400" dirty="0" smtClean="0"/>
              <a:t>-options </a:t>
            </a:r>
            <a:r>
              <a:rPr lang="en-US" sz="4400" dirty="0"/>
              <a:t>for </a:t>
            </a:r>
            <a:r>
              <a:rPr lang="en-US" sz="4400" dirty="0" smtClean="0"/>
              <a:t>non oral </a:t>
            </a:r>
            <a:r>
              <a:rPr lang="en-US" sz="4400" dirty="0"/>
              <a:t>treatment </a:t>
            </a:r>
            <a:r>
              <a:rPr lang="en-US" sz="4400" dirty="0" smtClean="0"/>
              <a:t>also include </a:t>
            </a:r>
            <a:r>
              <a:rPr lang="en-US" sz="4400" dirty="0" err="1"/>
              <a:t>cefazolin</a:t>
            </a:r>
            <a:r>
              <a:rPr lang="en-US" sz="4400" dirty="0"/>
              <a:t> (1 g IM or IV for adults, 50 mg/kg IM or IV for children</a:t>
            </a:r>
            <a:r>
              <a:rPr lang="en-US" sz="4400" dirty="0" smtClean="0"/>
              <a:t>), </a:t>
            </a:r>
            <a:r>
              <a:rPr lang="en-US" sz="4400" dirty="0"/>
              <a:t>oral therapy includes cephalexin 2 g PO for adults or 50 mg/kg PO for </a:t>
            </a:r>
            <a:r>
              <a:rPr lang="en-US" sz="4400" dirty="0" smtClean="0"/>
              <a:t>children.</a:t>
            </a:r>
            <a:endParaRPr lang="en-US" sz="4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4467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Abdominal Aortic Aneurysm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(AAA)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-One-time screening for </a:t>
            </a:r>
            <a:r>
              <a:rPr lang="en-US" dirty="0"/>
              <a:t>AAA </a:t>
            </a:r>
            <a:r>
              <a:rPr lang="en-US" dirty="0" smtClean="0"/>
              <a:t>by </a:t>
            </a:r>
            <a:r>
              <a:rPr lang="en-US" dirty="0"/>
              <a:t>ultrasonography for </a:t>
            </a:r>
            <a:r>
              <a:rPr lang="en-US" dirty="0" smtClean="0"/>
              <a:t>men </a:t>
            </a:r>
            <a:r>
              <a:rPr lang="en-US" dirty="0"/>
              <a:t>aged </a:t>
            </a:r>
            <a:r>
              <a:rPr lang="en-US" dirty="0" smtClean="0"/>
              <a:t>65–75 years </a:t>
            </a:r>
            <a:r>
              <a:rPr lang="en-US" dirty="0"/>
              <a:t>who have ever smoked, </a:t>
            </a:r>
            <a:r>
              <a:rPr lang="en-US" dirty="0" smtClean="0"/>
              <a:t>or who </a:t>
            </a:r>
            <a:r>
              <a:rPr lang="en-US" dirty="0"/>
              <a:t>have </a:t>
            </a:r>
            <a:r>
              <a:rPr lang="en-US" dirty="0" smtClean="0"/>
              <a:t>a family </a:t>
            </a:r>
            <a:r>
              <a:rPr lang="en-US" dirty="0"/>
              <a:t>history </a:t>
            </a:r>
            <a:r>
              <a:rPr lang="en-US" dirty="0" smtClean="0"/>
              <a:t>of AAA.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-routine screening is not recommended for women.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0363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Depression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dirty="0" smtClean="0"/>
              <a:t>Children aged 7–11 years Insufficient </a:t>
            </a:r>
            <a:r>
              <a:rPr lang="en-US" dirty="0"/>
              <a:t>evidence </a:t>
            </a:r>
            <a:r>
              <a:rPr lang="en-US" dirty="0" smtClean="0"/>
              <a:t>to recommend </a:t>
            </a:r>
            <a:r>
              <a:rPr lang="en-US" dirty="0"/>
              <a:t>for </a:t>
            </a:r>
            <a:r>
              <a:rPr lang="en-US" dirty="0" smtClean="0"/>
              <a:t>or against routine screening.</a:t>
            </a:r>
          </a:p>
          <a:p>
            <a:pPr marL="514350" indent="-514350">
              <a:buAutoNum type="arabicParenR"/>
            </a:pPr>
            <a:r>
              <a:rPr lang="en-US" dirty="0" smtClean="0"/>
              <a:t>Adolescents: Screen </a:t>
            </a:r>
            <a:r>
              <a:rPr lang="en-US" dirty="0"/>
              <a:t>all </a:t>
            </a:r>
            <a:r>
              <a:rPr lang="en-US" dirty="0" smtClean="0"/>
              <a:t>adolescents aged </a:t>
            </a:r>
            <a:r>
              <a:rPr lang="en-US" dirty="0"/>
              <a:t>12–18 years </a:t>
            </a:r>
            <a:r>
              <a:rPr lang="en-US" dirty="0" smtClean="0"/>
              <a:t>for major depressive disorder </a:t>
            </a:r>
            <a:r>
              <a:rPr lang="en-US" dirty="0"/>
              <a:t>(MDD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Screen </a:t>
            </a:r>
            <a:r>
              <a:rPr lang="en-US" dirty="0"/>
              <a:t>in primary care clinics with </a:t>
            </a:r>
            <a:r>
              <a:rPr lang="en-US" dirty="0" smtClean="0"/>
              <a:t>the Patient </a:t>
            </a:r>
            <a:r>
              <a:rPr lang="en-US" dirty="0"/>
              <a:t>Health </a:t>
            </a:r>
            <a:r>
              <a:rPr lang="en-US" dirty="0" smtClean="0"/>
              <a:t>Questionnaire </a:t>
            </a:r>
            <a:r>
              <a:rPr lang="en-US" dirty="0"/>
              <a:t>(</a:t>
            </a:r>
            <a:r>
              <a:rPr lang="en-US" dirty="0" smtClean="0"/>
              <a:t>PHQ) </a:t>
            </a:r>
            <a:r>
              <a:rPr lang="en-US" dirty="0"/>
              <a:t>(73% </a:t>
            </a:r>
            <a:r>
              <a:rPr lang="en-US" dirty="0" smtClean="0"/>
              <a:t>sensitivity; 94</a:t>
            </a:r>
            <a:r>
              <a:rPr lang="en-US" dirty="0"/>
              <a:t>% specificity) or the Beck </a:t>
            </a:r>
            <a:r>
              <a:rPr lang="en-US" dirty="0" smtClean="0"/>
              <a:t>Depression Inventory-Primary </a:t>
            </a:r>
            <a:r>
              <a:rPr lang="en-US" dirty="0"/>
              <a:t>Care (BDI-PC) (</a:t>
            </a:r>
            <a:r>
              <a:rPr lang="en-US" dirty="0" smtClean="0"/>
              <a:t>91% sensitivity</a:t>
            </a:r>
            <a:r>
              <a:rPr lang="en-US" dirty="0"/>
              <a:t>; 91% specificity</a:t>
            </a:r>
            <a:r>
              <a:rPr lang="en-US" dirty="0" smtClean="0"/>
              <a:t>).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4372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/>
              <a:t>Stroke </a:t>
            </a:r>
          </a:p>
          <a:p>
            <a:pPr marL="0" indent="0" algn="ctr">
              <a:buNone/>
            </a:pPr>
            <a:r>
              <a:rPr lang="en-US" sz="3600" dirty="0" smtClean="0"/>
              <a:t>Endocarditis</a:t>
            </a:r>
          </a:p>
          <a:p>
            <a:pPr marL="0" indent="0" algn="ctr">
              <a:buNone/>
            </a:pPr>
            <a:r>
              <a:rPr lang="en-US" sz="3600" dirty="0"/>
              <a:t> Abdominal Aortic </a:t>
            </a:r>
            <a:r>
              <a:rPr lang="en-US" sz="3600" dirty="0" smtClean="0"/>
              <a:t>Aneurysm</a:t>
            </a:r>
          </a:p>
          <a:p>
            <a:pPr marL="0" indent="0" algn="ctr">
              <a:buNone/>
            </a:pPr>
            <a:r>
              <a:rPr lang="en-US" sz="3600" dirty="0" smtClean="0"/>
              <a:t>Depression </a:t>
            </a:r>
          </a:p>
          <a:p>
            <a:pPr marL="0" indent="0" algn="ctr">
              <a:buNone/>
            </a:pPr>
            <a:r>
              <a:rPr lang="en-US" sz="3600" dirty="0" smtClean="0"/>
              <a:t>Tobacco use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2104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3) Adults: </a:t>
            </a:r>
          </a:p>
          <a:p>
            <a:pPr marL="0" indent="0">
              <a:buNone/>
            </a:pPr>
            <a:r>
              <a:rPr lang="en-US" dirty="0" smtClean="0"/>
              <a:t>Recommend screening adults </a:t>
            </a:r>
            <a:r>
              <a:rPr lang="en-US" dirty="0"/>
              <a:t>for depression</a:t>
            </a:r>
          </a:p>
          <a:p>
            <a:pPr marL="0" indent="0">
              <a:buNone/>
            </a:pPr>
            <a:r>
              <a:rPr lang="en-US" dirty="0"/>
              <a:t>-</a:t>
            </a:r>
            <a:r>
              <a:rPr lang="en-US" dirty="0" smtClean="0"/>
              <a:t>Asking </a:t>
            </a:r>
            <a:r>
              <a:rPr lang="en-US" dirty="0"/>
              <a:t>two simple </a:t>
            </a:r>
            <a:r>
              <a:rPr lang="en-US" dirty="0" smtClean="0"/>
              <a:t>mood questions(Prime-MD)may </a:t>
            </a:r>
            <a:r>
              <a:rPr lang="en-US" dirty="0"/>
              <a:t>be </a:t>
            </a:r>
            <a:r>
              <a:rPr lang="en-US" dirty="0" smtClean="0"/>
              <a:t>as accurate </a:t>
            </a:r>
            <a:r>
              <a:rPr lang="en-US" dirty="0"/>
              <a:t>as formal screening tools:</a:t>
            </a:r>
          </a:p>
          <a:p>
            <a:pPr marL="0" indent="0">
              <a:buNone/>
            </a:pPr>
            <a:r>
              <a:rPr lang="en-US" dirty="0"/>
              <a:t>a. “Over the past 2 weeks, have you </a:t>
            </a:r>
            <a:r>
              <a:rPr lang="en-US" dirty="0" smtClean="0"/>
              <a:t>felt down</a:t>
            </a:r>
            <a:r>
              <a:rPr lang="en-US" dirty="0"/>
              <a:t>, depressed, or hopeless?”</a:t>
            </a:r>
          </a:p>
          <a:p>
            <a:pPr marL="0" indent="0">
              <a:buNone/>
            </a:pPr>
            <a:r>
              <a:rPr lang="en-US" dirty="0"/>
              <a:t>b. “Over the past 2 weeks, have you </a:t>
            </a:r>
            <a:r>
              <a:rPr lang="en-US" dirty="0" smtClean="0"/>
              <a:t>felt little </a:t>
            </a:r>
            <a:r>
              <a:rPr lang="en-US" dirty="0"/>
              <a:t>or no interest or pleasure in </a:t>
            </a:r>
            <a:r>
              <a:rPr lang="en-US" dirty="0" smtClean="0"/>
              <a:t>doing things</a:t>
            </a:r>
            <a:r>
              <a:rPr lang="en-US" dirty="0"/>
              <a:t>?”</a:t>
            </a:r>
          </a:p>
        </p:txBody>
      </p:sp>
    </p:spTree>
    <p:extLst>
      <p:ext uri="{BB962C8B-B14F-4D97-AF65-F5344CB8AC3E}">
        <p14:creationId xmlns:p14="http://schemas.microsoft.com/office/powerpoint/2010/main" xmlns="" val="241609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611560" y="188640"/>
            <a:ext cx="7128792" cy="640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79778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467544" y="404664"/>
            <a:ext cx="6840760" cy="6120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84694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836712"/>
            <a:ext cx="2880319" cy="547260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1880" y="836712"/>
            <a:ext cx="4608512" cy="547260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24104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Tobacco Use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-Recommends </a:t>
            </a:r>
            <a:r>
              <a:rPr lang="en-US" dirty="0"/>
              <a:t>screening all adults </a:t>
            </a:r>
            <a:r>
              <a:rPr lang="en-US" dirty="0" smtClean="0"/>
              <a:t>for tobacco </a:t>
            </a:r>
            <a:r>
              <a:rPr lang="en-US" dirty="0"/>
              <a:t>use and provide </a:t>
            </a:r>
            <a:r>
              <a:rPr lang="en-US" dirty="0" smtClean="0"/>
              <a:t>tobacco cessation </a:t>
            </a:r>
            <a:r>
              <a:rPr lang="en-US" dirty="0"/>
              <a:t>interventions for those </a:t>
            </a:r>
            <a:r>
              <a:rPr lang="en-US" dirty="0" smtClean="0"/>
              <a:t>who use </a:t>
            </a:r>
            <a:r>
              <a:rPr lang="en-US" dirty="0"/>
              <a:t>tobacco products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-Recommends </a:t>
            </a:r>
            <a:r>
              <a:rPr lang="en-US" dirty="0"/>
              <a:t>screening all </a:t>
            </a:r>
            <a:r>
              <a:rPr lang="en-US" dirty="0" smtClean="0"/>
              <a:t>pregnant women </a:t>
            </a:r>
            <a:r>
              <a:rPr lang="en-US" dirty="0"/>
              <a:t>for tobacco use and </a:t>
            </a:r>
            <a:r>
              <a:rPr lang="en-US" dirty="0" smtClean="0"/>
              <a:t>provide pregnancy-directed </a:t>
            </a:r>
            <a:r>
              <a:rPr lang="en-US" dirty="0"/>
              <a:t>counseling </a:t>
            </a:r>
            <a:r>
              <a:rPr lang="en-US" dirty="0" smtClean="0"/>
              <a:t>and literature </a:t>
            </a:r>
            <a:r>
              <a:rPr lang="en-US" dirty="0"/>
              <a:t>for those who smoke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-The </a:t>
            </a:r>
            <a:r>
              <a:rPr lang="en-US" dirty="0"/>
              <a:t>“5-A” framework </a:t>
            </a:r>
            <a:r>
              <a:rPr lang="en-US" dirty="0" smtClean="0"/>
              <a:t>is helpful </a:t>
            </a:r>
            <a:r>
              <a:rPr lang="en-US" dirty="0"/>
              <a:t>for </a:t>
            </a:r>
            <a:r>
              <a:rPr lang="en-US" dirty="0" smtClean="0"/>
              <a:t>smoking cessation counseling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80887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Five “A” Components of </a:t>
            </a:r>
            <a:r>
              <a:rPr lang="en-US" sz="3200" dirty="0" smtClean="0"/>
              <a:t>Behavior Counseling Interventions</a:t>
            </a:r>
            <a:endParaRPr lang="en-US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dirty="0"/>
              <a:t>Assess: Ask about or assess behavioral health risks and factors </a:t>
            </a:r>
            <a:r>
              <a:rPr lang="en-US" dirty="0" smtClean="0"/>
              <a:t>affecting choice </a:t>
            </a:r>
            <a:r>
              <a:rPr lang="en-US" dirty="0"/>
              <a:t>of behavior change goals or methods.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Advise: Give clear, specific, and personalized behavior change </a:t>
            </a:r>
            <a:r>
              <a:rPr lang="en-US" dirty="0" smtClean="0"/>
              <a:t>advice, including </a:t>
            </a:r>
            <a:r>
              <a:rPr lang="en-US" dirty="0"/>
              <a:t>information about personal health harms and benefits.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Agree: Collaboratively select appropriate treatment goals and </a:t>
            </a:r>
            <a:r>
              <a:rPr lang="en-US" dirty="0" smtClean="0"/>
              <a:t>methods based </a:t>
            </a:r>
            <a:r>
              <a:rPr lang="en-US" dirty="0"/>
              <a:t>on the patient’s interest in and willingness to change the behavior.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Assist: Using behavior change techniques, aid the patient in </a:t>
            </a:r>
            <a:r>
              <a:rPr lang="en-US" dirty="0" smtClean="0"/>
              <a:t>achieving agreed-on </a:t>
            </a:r>
            <a:r>
              <a:rPr lang="en-US" dirty="0"/>
              <a:t>goals by acquiring the skills, confidence, and social </a:t>
            </a:r>
            <a:r>
              <a:rPr lang="en-US" dirty="0" smtClean="0"/>
              <a:t>or environmental </a:t>
            </a:r>
            <a:r>
              <a:rPr lang="en-US" dirty="0"/>
              <a:t>supports for behavior change, supplemented </a:t>
            </a:r>
            <a:r>
              <a:rPr lang="en-US" dirty="0" smtClean="0"/>
              <a:t>with adjunctive </a:t>
            </a:r>
            <a:r>
              <a:rPr lang="en-US" dirty="0"/>
              <a:t>medical treatments when appropriate (e.g., </a:t>
            </a:r>
            <a:r>
              <a:rPr lang="en-US" dirty="0" smtClean="0"/>
              <a:t>pharmacotherapy for </a:t>
            </a:r>
            <a:r>
              <a:rPr lang="en-US" dirty="0"/>
              <a:t>tobacco dependence, contraceptive drugs or devices).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Arrange: Schedule follow-up contacts (in person or by telephone) to</a:t>
            </a:r>
          </a:p>
          <a:p>
            <a:pPr marL="0" indent="0">
              <a:buNone/>
            </a:pPr>
            <a:r>
              <a:rPr lang="en-US" dirty="0"/>
              <a:t>provide ongoing assistance or support and to adjust the treatment </a:t>
            </a:r>
            <a:r>
              <a:rPr lang="en-US" dirty="0" smtClean="0"/>
              <a:t>plan as </a:t>
            </a:r>
            <a:r>
              <a:rPr lang="en-US" dirty="0"/>
              <a:t>needed, including referral to more intensive or specialized treatment.</a:t>
            </a:r>
          </a:p>
          <a:p>
            <a:pPr marL="0" indent="0">
              <a:buNone/>
            </a:pPr>
            <a:r>
              <a:rPr lang="en-US" dirty="0"/>
              <a:t>Intervention to help patients change unhealthy behaviors often requires</a:t>
            </a:r>
          </a:p>
          <a:p>
            <a:pPr marL="0" indent="0">
              <a:buNone/>
            </a:pPr>
            <a:r>
              <a:rPr lang="en-US" dirty="0"/>
              <a:t>repetition over time.</a:t>
            </a:r>
          </a:p>
        </p:txBody>
      </p:sp>
    </p:spTree>
    <p:extLst>
      <p:ext uri="{BB962C8B-B14F-4D97-AF65-F5344CB8AC3E}">
        <p14:creationId xmlns:p14="http://schemas.microsoft.com/office/powerpoint/2010/main" xmlns="" val="302812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9600" dirty="0" smtClean="0"/>
              <a:t>Thank you  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xmlns="" val="116023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Stroke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Stroke associated with: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800" dirty="0" smtClean="0"/>
              <a:t>HTN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800" dirty="0" smtClean="0"/>
              <a:t>Atrial fibrillation AF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800" dirty="0" smtClean="0"/>
              <a:t>DM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800" dirty="0" smtClean="0"/>
              <a:t>Carotid artery stenosis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800" dirty="0" smtClean="0"/>
              <a:t>Sickle cell disease 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800" dirty="0" smtClean="0"/>
              <a:t>Hyperlipidemia 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800" dirty="0" smtClean="0"/>
              <a:t>Smoking </a:t>
            </a:r>
          </a:p>
          <a:p>
            <a:pPr marL="0" indent="0">
              <a:buNone/>
            </a:pPr>
            <a:r>
              <a:rPr lang="en-US" sz="2800" dirty="0" smtClean="0"/>
              <a:t>Risk assessment tool of stroke :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4099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043608" y="548680"/>
            <a:ext cx="6480720" cy="5852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93800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827584" y="908720"/>
            <a:ext cx="6984776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6615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755576" y="548681"/>
            <a:ext cx="7056784" cy="5338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78696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755576" y="548680"/>
            <a:ext cx="7056784" cy="5293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56070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755576" y="620688"/>
            <a:ext cx="7056784" cy="546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2249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487980" y="1600200"/>
            <a:ext cx="5558439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9740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جاور">
  <a:themeElements>
    <a:clrScheme name="تجاور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تجاور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494</TotalTime>
  <Words>985</Words>
  <Application>Microsoft Office PowerPoint</Application>
  <PresentationFormat>عرض على الشاشة (3:4)‏</PresentationFormat>
  <Paragraphs>91</Paragraphs>
  <Slides>26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26</vt:i4>
      </vt:variant>
    </vt:vector>
  </HeadingPairs>
  <TitlesOfParts>
    <vt:vector size="27" baseType="lpstr">
      <vt:lpstr>تجاور</vt:lpstr>
      <vt:lpstr>الشريحة 1</vt:lpstr>
      <vt:lpstr>الشريحة 2</vt:lpstr>
      <vt:lpstr>Stroke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Recommendations</vt:lpstr>
      <vt:lpstr>DM</vt:lpstr>
      <vt:lpstr>Carotid artery stenosis (CAS)</vt:lpstr>
      <vt:lpstr>Hyperlipidemia: </vt:lpstr>
      <vt:lpstr>Sickle cell disease</vt:lpstr>
      <vt:lpstr>Endocarditis</vt:lpstr>
      <vt:lpstr>Recommendations</vt:lpstr>
      <vt:lpstr>الشريحة 17</vt:lpstr>
      <vt:lpstr>Abdominal Aortic Aneurysm (AAA)</vt:lpstr>
      <vt:lpstr>Depression</vt:lpstr>
      <vt:lpstr>الشريحة 20</vt:lpstr>
      <vt:lpstr>الشريحة 21</vt:lpstr>
      <vt:lpstr>الشريحة 22</vt:lpstr>
      <vt:lpstr>الشريحة 23</vt:lpstr>
      <vt:lpstr>Tobacco Use</vt:lpstr>
      <vt:lpstr>The Five “A” Components of Behavior Counseling Interventions</vt:lpstr>
      <vt:lpstr>الشريحة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Dr.Muslim</dc:creator>
  <cp:lastModifiedBy>المستقبل</cp:lastModifiedBy>
  <cp:revision>46</cp:revision>
  <dcterms:created xsi:type="dcterms:W3CDTF">2014-12-12T17:48:39Z</dcterms:created>
  <dcterms:modified xsi:type="dcterms:W3CDTF">2015-05-12T17:56:18Z</dcterms:modified>
</cp:coreProperties>
</file>