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 id="2147483840" r:id="rId2"/>
  </p:sldMasterIdLst>
  <p:sldIdLst>
    <p:sldId id="292" r:id="rId3"/>
    <p:sldId id="260" r:id="rId4"/>
    <p:sldId id="261" r:id="rId5"/>
    <p:sldId id="262" r:id="rId6"/>
    <p:sldId id="284" r:id="rId7"/>
    <p:sldId id="263" r:id="rId8"/>
    <p:sldId id="285" r:id="rId9"/>
    <p:sldId id="264" r:id="rId10"/>
    <p:sldId id="265" r:id="rId11"/>
    <p:sldId id="286" r:id="rId12"/>
    <p:sldId id="266" r:id="rId13"/>
    <p:sldId id="267" r:id="rId14"/>
    <p:sldId id="268" r:id="rId15"/>
    <p:sldId id="269" r:id="rId16"/>
    <p:sldId id="270" r:id="rId17"/>
    <p:sldId id="271" r:id="rId18"/>
    <p:sldId id="273" r:id="rId19"/>
    <p:sldId id="274" r:id="rId20"/>
    <p:sldId id="287" r:id="rId21"/>
    <p:sldId id="275" r:id="rId22"/>
    <p:sldId id="276" r:id="rId23"/>
    <p:sldId id="288" r:id="rId24"/>
    <p:sldId id="277" r:id="rId25"/>
    <p:sldId id="289" r:id="rId26"/>
    <p:sldId id="278" r:id="rId27"/>
    <p:sldId id="279" r:id="rId28"/>
    <p:sldId id="280" r:id="rId29"/>
    <p:sldId id="281" r:id="rId30"/>
    <p:sldId id="282" r:id="rId31"/>
    <p:sldId id="283" r:id="rId32"/>
    <p:sldId id="290" r:id="rId33"/>
    <p:sldId id="291"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t>09/03/1436</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pPr/>
              <a:t>09/03/1436</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pPr/>
              <a:t>09/03/1436</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pPr/>
              <a:t>09/03/1436</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09/03/1436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09/03/1436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t>09/03/1436</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t>09/03/1436</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09/03/1436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09/03/1436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09/03/1436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09/03/1436</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09/03/1436</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484784"/>
            <a:ext cx="8712968" cy="4968552"/>
          </a:xfrm>
        </p:spPr>
        <p:txBody>
          <a:bodyPr>
            <a:normAutofit/>
          </a:bodyPr>
          <a:lstStyle/>
          <a:p>
            <a:pPr marL="0" indent="0" algn="ctr">
              <a:buNone/>
            </a:pPr>
            <a:r>
              <a:rPr lang="en-US" sz="4000" b="1" dirty="0" err="1" smtClean="0"/>
              <a:t>ThiQar</a:t>
            </a:r>
            <a:r>
              <a:rPr lang="en-US" sz="4000" b="1" dirty="0" smtClean="0"/>
              <a:t> college of Medicine</a:t>
            </a:r>
            <a:br>
              <a:rPr lang="en-US" sz="4000" b="1" dirty="0" smtClean="0"/>
            </a:br>
            <a:r>
              <a:rPr lang="en-US" sz="4000" b="1" dirty="0" smtClean="0"/>
              <a:t>Family &amp; Community medicine dept.</a:t>
            </a:r>
          </a:p>
          <a:p>
            <a:pPr marL="0" indent="0" algn="ctr">
              <a:buNone/>
            </a:pPr>
            <a:r>
              <a:rPr lang="en-US" sz="4000" dirty="0" smtClean="0"/>
              <a:t>Family Medicine Lecture 10</a:t>
            </a:r>
            <a:br>
              <a:rPr lang="en-US" sz="4000" dirty="0" smtClean="0"/>
            </a:br>
            <a:r>
              <a:rPr lang="en-US" sz="4000" dirty="0" smtClean="0"/>
              <a:t>post graduate-FAMCO</a:t>
            </a:r>
            <a:br>
              <a:rPr lang="en-US" sz="4000" dirty="0" smtClean="0"/>
            </a:br>
            <a:r>
              <a:rPr lang="en-US" sz="4000" dirty="0" smtClean="0"/>
              <a:t>prepared by: </a:t>
            </a:r>
            <a:r>
              <a:rPr lang="en-US" sz="4000" dirty="0" err="1" smtClean="0"/>
              <a:t>Dr.Muslim</a:t>
            </a:r>
            <a:r>
              <a:rPr lang="en-US" sz="4000" dirty="0" smtClean="0"/>
              <a:t> N. </a:t>
            </a:r>
            <a:r>
              <a:rPr lang="en-US" sz="4000" dirty="0" err="1" smtClean="0"/>
              <a:t>Saeed</a:t>
            </a:r>
            <a:r>
              <a:rPr lang="en-US" sz="4000" dirty="0" smtClean="0"/>
              <a:t/>
            </a:r>
            <a:br>
              <a:rPr lang="en-US" sz="4000" dirty="0" smtClean="0"/>
            </a:br>
            <a:r>
              <a:rPr lang="en-US" sz="4000" dirty="0" smtClean="0"/>
              <a:t>Tuesday, December 30</a:t>
            </a:r>
            <a:r>
              <a:rPr lang="en-US" sz="4000" baseline="30000" dirty="0" smtClean="0"/>
              <a:t>th</a:t>
            </a:r>
            <a:r>
              <a:rPr lang="en-US" sz="4000" dirty="0" smtClean="0"/>
              <a:t> ,2014</a:t>
            </a:r>
            <a:endParaRPr lang="en-US" sz="4000" dirty="0"/>
          </a:p>
        </p:txBody>
      </p:sp>
    </p:spTree>
    <p:extLst>
      <p:ext uri="{BB962C8B-B14F-4D97-AF65-F5344CB8AC3E}">
        <p14:creationId xmlns:p14="http://schemas.microsoft.com/office/powerpoint/2010/main" val="3428075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9512" y="692696"/>
            <a:ext cx="8856984" cy="588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9051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marL="0" indent="0" algn="l">
              <a:buNone/>
            </a:pPr>
            <a:r>
              <a:rPr lang="en-US" dirty="0"/>
              <a:t>Physicians are familiar with measuring the effectiveness </a:t>
            </a:r>
            <a:r>
              <a:rPr lang="en-US" dirty="0" smtClean="0"/>
              <a:t>of screening </a:t>
            </a:r>
            <a:r>
              <a:rPr lang="en-US" dirty="0"/>
              <a:t>in terms of relative risk reductions. </a:t>
            </a:r>
            <a:endParaRPr lang="en-US" dirty="0" smtClean="0"/>
          </a:p>
          <a:p>
            <a:pPr marL="0" indent="0" algn="l">
              <a:buNone/>
            </a:pPr>
            <a:r>
              <a:rPr lang="en-US" dirty="0" smtClean="0"/>
              <a:t>The </a:t>
            </a:r>
            <a:r>
              <a:rPr lang="en-US" dirty="0"/>
              <a:t>most </a:t>
            </a:r>
            <a:r>
              <a:rPr lang="en-US" dirty="0" smtClean="0"/>
              <a:t>dramatic numbers pertain to </a:t>
            </a:r>
            <a:r>
              <a:rPr lang="en-US" dirty="0"/>
              <a:t>the interventions proven to work for established </a:t>
            </a:r>
            <a:r>
              <a:rPr lang="en-US" dirty="0" smtClean="0"/>
              <a:t>coronary artery </a:t>
            </a:r>
            <a:r>
              <a:rPr lang="en-US" dirty="0"/>
              <a:t>disease (CAD), called secondary prevention. </a:t>
            </a:r>
            <a:endParaRPr lang="en-US" dirty="0" smtClean="0"/>
          </a:p>
          <a:p>
            <a:pPr marL="0" indent="0" algn="l">
              <a:buNone/>
            </a:pPr>
            <a:r>
              <a:rPr lang="en-US" dirty="0" smtClean="0"/>
              <a:t>The most impressive </a:t>
            </a:r>
            <a:r>
              <a:rPr lang="en-US" dirty="0"/>
              <a:t>numeric </a:t>
            </a:r>
            <a:r>
              <a:rPr lang="en-US" dirty="0" smtClean="0"/>
              <a:t>successes are </a:t>
            </a:r>
            <a:r>
              <a:rPr lang="en-US" dirty="0"/>
              <a:t>the 20% to 40% reductions in heart disease events </a:t>
            </a:r>
            <a:r>
              <a:rPr lang="en-US" dirty="0" smtClean="0"/>
              <a:t>by </a:t>
            </a:r>
            <a:r>
              <a:rPr lang="en-US" dirty="0"/>
              <a:t>statin </a:t>
            </a:r>
            <a:r>
              <a:rPr lang="en-US" dirty="0" smtClean="0"/>
              <a:t>medications regularly , </a:t>
            </a:r>
            <a:r>
              <a:rPr lang="en-US" dirty="0"/>
              <a:t>or when patients who have had a heart attack use a beta-adrenergic blocker after their </a:t>
            </a:r>
            <a:r>
              <a:rPr lang="en-US" dirty="0" smtClean="0"/>
              <a:t>heart attack</a:t>
            </a:r>
            <a:r>
              <a:rPr lang="en-US" dirty="0"/>
              <a:t>, which reduces the risk of recurrent myocardial </a:t>
            </a:r>
            <a:r>
              <a:rPr lang="en-US" dirty="0" smtClean="0"/>
              <a:t>infarction by </a:t>
            </a:r>
            <a:r>
              <a:rPr lang="en-US" dirty="0"/>
              <a:t>22</a:t>
            </a:r>
            <a:r>
              <a:rPr lang="en-US" dirty="0" smtClean="0"/>
              <a:t>%.</a:t>
            </a:r>
            <a:endParaRPr lang="en-US" dirty="0"/>
          </a:p>
        </p:txBody>
      </p:sp>
    </p:spTree>
    <p:extLst>
      <p:ext uri="{BB962C8B-B14F-4D97-AF65-F5344CB8AC3E}">
        <p14:creationId xmlns:p14="http://schemas.microsoft.com/office/powerpoint/2010/main" val="3786746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lgn="l">
              <a:buNone/>
            </a:pPr>
            <a:r>
              <a:rPr lang="en-US" dirty="0"/>
              <a:t>Secondary prevention is often preferable to </a:t>
            </a:r>
            <a:r>
              <a:rPr lang="en-US" dirty="0" smtClean="0"/>
              <a:t>physicians because </a:t>
            </a:r>
            <a:r>
              <a:rPr lang="en-US" dirty="0"/>
              <a:t>benefits of large effect size can be seen after </a:t>
            </a:r>
            <a:r>
              <a:rPr lang="en-US" dirty="0" smtClean="0"/>
              <a:t>relatively short </a:t>
            </a:r>
            <a:r>
              <a:rPr lang="en-US" dirty="0"/>
              <a:t>periods of intervention (only a few years). </a:t>
            </a:r>
            <a:endParaRPr lang="en-US" dirty="0" smtClean="0"/>
          </a:p>
          <a:p>
            <a:pPr marL="0" indent="0" algn="l">
              <a:buNone/>
            </a:pPr>
            <a:r>
              <a:rPr lang="en-US" dirty="0" smtClean="0"/>
              <a:t>Physicians who </a:t>
            </a:r>
            <a:r>
              <a:rPr lang="en-US" dirty="0"/>
              <a:t>focus on cancer prevention need to wait </a:t>
            </a:r>
            <a:r>
              <a:rPr lang="en-US" dirty="0" smtClean="0"/>
              <a:t>for 20 </a:t>
            </a:r>
            <a:r>
              <a:rPr lang="en-US" dirty="0"/>
              <a:t>to 40 years to know how well the program worked. </a:t>
            </a:r>
            <a:r>
              <a:rPr lang="en-US" dirty="0" smtClean="0"/>
              <a:t>For example</a:t>
            </a:r>
            <a:r>
              <a:rPr lang="en-US" dirty="0"/>
              <a:t>, Pap smears are recommended from age 21 to </a:t>
            </a:r>
            <a:r>
              <a:rPr lang="en-US" dirty="0" smtClean="0"/>
              <a:t>age 65 </a:t>
            </a:r>
            <a:r>
              <a:rPr lang="en-US" dirty="0"/>
              <a:t>at about 3-year intervals; colon cancer screening is </a:t>
            </a:r>
            <a:r>
              <a:rPr lang="en-US" dirty="0" smtClean="0"/>
              <a:t>recommended annually </a:t>
            </a:r>
            <a:r>
              <a:rPr lang="en-US" dirty="0"/>
              <a:t>from ages 50 to 75; and breast </a:t>
            </a:r>
            <a:r>
              <a:rPr lang="en-US" dirty="0" smtClean="0"/>
              <a:t>cancer screening </a:t>
            </a:r>
            <a:r>
              <a:rPr lang="en-US" dirty="0"/>
              <a:t>typically from ages 40 to </a:t>
            </a:r>
            <a:r>
              <a:rPr lang="en-US" dirty="0" smtClean="0"/>
              <a:t>85.</a:t>
            </a:r>
            <a:endParaRPr lang="en-US" dirty="0"/>
          </a:p>
        </p:txBody>
      </p:sp>
    </p:spTree>
    <p:extLst>
      <p:ext uri="{BB962C8B-B14F-4D97-AF65-F5344CB8AC3E}">
        <p14:creationId xmlns:p14="http://schemas.microsoft.com/office/powerpoint/2010/main" val="726421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25000" lnSpcReduction="20000"/>
          </a:bodyPr>
          <a:lstStyle/>
          <a:p>
            <a:pPr marL="0" indent="0" algn="l">
              <a:buNone/>
            </a:pPr>
            <a:r>
              <a:rPr lang="en-US" sz="7400" dirty="0"/>
              <a:t>The prevention of heart disease, both primary and </a:t>
            </a:r>
            <a:r>
              <a:rPr lang="en-US" sz="7400" dirty="0" smtClean="0"/>
              <a:t>secondary, should </a:t>
            </a:r>
            <a:r>
              <a:rPr lang="en-US" sz="7400" dirty="0"/>
              <a:t>be the first priority for primary care physicians.</a:t>
            </a:r>
          </a:p>
          <a:p>
            <a:pPr marL="0" indent="0" algn="l">
              <a:buNone/>
            </a:pPr>
            <a:r>
              <a:rPr lang="en-US" sz="7400" dirty="0"/>
              <a:t>The critical question is how to do this. </a:t>
            </a:r>
            <a:r>
              <a:rPr lang="en-US" sz="7400" dirty="0" smtClean="0"/>
              <a:t>Most physicians </a:t>
            </a:r>
            <a:r>
              <a:rPr lang="en-US" sz="7400" dirty="0"/>
              <a:t>focus on obvious risk factors, such as </a:t>
            </a:r>
            <a:r>
              <a:rPr lang="en-US" sz="7400" dirty="0" smtClean="0"/>
              <a:t>smoking, hypercholesterolemia</a:t>
            </a:r>
            <a:r>
              <a:rPr lang="en-US" sz="7400" dirty="0"/>
              <a:t>, and </a:t>
            </a:r>
            <a:r>
              <a:rPr lang="en-US" sz="7400" dirty="0" smtClean="0"/>
              <a:t>diabetes.</a:t>
            </a:r>
          </a:p>
          <a:p>
            <a:pPr marL="0" indent="0" algn="l">
              <a:buNone/>
            </a:pPr>
            <a:r>
              <a:rPr lang="en-US" sz="7400" dirty="0" smtClean="0"/>
              <a:t>When </a:t>
            </a:r>
            <a:r>
              <a:rPr lang="en-US" sz="7400" dirty="0"/>
              <a:t>physicians assess clinical </a:t>
            </a:r>
            <a:r>
              <a:rPr lang="en-US" sz="7400" dirty="0" smtClean="0"/>
              <a:t>coronary risk </a:t>
            </a:r>
            <a:r>
              <a:rPr lang="en-US" sz="7400" dirty="0"/>
              <a:t>based on the major cardiac risk factors, they </a:t>
            </a:r>
            <a:r>
              <a:rPr lang="en-US" sz="7400" dirty="0" smtClean="0"/>
              <a:t>systematically tend </a:t>
            </a:r>
            <a:r>
              <a:rPr lang="en-US" sz="7400" dirty="0"/>
              <a:t>to </a:t>
            </a:r>
            <a:r>
              <a:rPr lang="en-US" sz="7400" dirty="0" err="1"/>
              <a:t>overtreat</a:t>
            </a:r>
            <a:r>
              <a:rPr lang="en-US" sz="7400" dirty="0"/>
              <a:t> modest to severe elevations of a</a:t>
            </a:r>
          </a:p>
          <a:p>
            <a:pPr marL="0" indent="0" algn="l">
              <a:buNone/>
            </a:pPr>
            <a:r>
              <a:rPr lang="en-US" sz="7400" dirty="0"/>
              <a:t>single risk factor, even when the global cardiac risk is </a:t>
            </a:r>
            <a:r>
              <a:rPr lang="en-US" sz="7400" dirty="0" smtClean="0"/>
              <a:t>quite low</a:t>
            </a:r>
            <a:r>
              <a:rPr lang="en-US" sz="7400" dirty="0"/>
              <a:t>. </a:t>
            </a:r>
            <a:endParaRPr lang="en-US" sz="7400" dirty="0" smtClean="0"/>
          </a:p>
          <a:p>
            <a:pPr marL="0" indent="0" algn="l">
              <a:buNone/>
            </a:pPr>
            <a:r>
              <a:rPr lang="en-US" sz="7400" dirty="0" smtClean="0"/>
              <a:t>Similarly</a:t>
            </a:r>
            <a:r>
              <a:rPr lang="en-US" sz="7400" dirty="0"/>
              <a:t>, if they do only subjective risk factor </a:t>
            </a:r>
            <a:r>
              <a:rPr lang="en-US" sz="7400" dirty="0" smtClean="0"/>
              <a:t>assessment, physicians </a:t>
            </a:r>
            <a:r>
              <a:rPr lang="en-US" sz="7400" dirty="0"/>
              <a:t>fail to offer treatment to many patients </a:t>
            </a:r>
            <a:r>
              <a:rPr lang="en-US" sz="7400" dirty="0" smtClean="0"/>
              <a:t>at high </a:t>
            </a:r>
            <a:r>
              <a:rPr lang="en-US" sz="7400" dirty="0"/>
              <a:t>global cardiac risk merely because they lack any </a:t>
            </a:r>
            <a:r>
              <a:rPr lang="en-US" sz="7400" dirty="0" smtClean="0"/>
              <a:t>major risk </a:t>
            </a:r>
            <a:r>
              <a:rPr lang="en-US" sz="7400" dirty="0"/>
              <a:t>factors or have only a mild abnormality of a few risks.</a:t>
            </a:r>
          </a:p>
          <a:p>
            <a:pPr marL="0" indent="0" algn="l">
              <a:buNone/>
            </a:pPr>
            <a:r>
              <a:rPr lang="en-US" sz="7400" dirty="0"/>
              <a:t>A common example of misdirected treatment is </a:t>
            </a:r>
            <a:r>
              <a:rPr lang="en-US" sz="7400" dirty="0" smtClean="0"/>
              <a:t>prescribing a </a:t>
            </a:r>
            <a:r>
              <a:rPr lang="en-US" sz="7400" dirty="0"/>
              <a:t>statin for a 40-year-old woman with a cholesterol </a:t>
            </a:r>
            <a:r>
              <a:rPr lang="en-US" sz="7400" dirty="0" smtClean="0"/>
              <a:t>level of </a:t>
            </a:r>
            <a:r>
              <a:rPr lang="en-US" sz="7400" dirty="0"/>
              <a:t>300 mg/</a:t>
            </a:r>
            <a:r>
              <a:rPr lang="en-US" sz="7400" dirty="0" err="1"/>
              <a:t>dL</a:t>
            </a:r>
            <a:r>
              <a:rPr lang="en-US" sz="7400" dirty="0"/>
              <a:t> but no other risk factors; according to </a:t>
            </a:r>
            <a:r>
              <a:rPr lang="en-US" sz="7400" dirty="0" smtClean="0"/>
              <a:t>the Framingham </a:t>
            </a:r>
            <a:r>
              <a:rPr lang="en-US" sz="7400" dirty="0"/>
              <a:t>equation, she has a 10-year risk of a cardiac</a:t>
            </a:r>
          </a:p>
          <a:p>
            <a:pPr marL="0" indent="0" algn="l">
              <a:buNone/>
            </a:pPr>
            <a:r>
              <a:rPr lang="en-US" sz="7400" dirty="0"/>
              <a:t>event of 2%, which is average for her age. To treat </a:t>
            </a:r>
            <a:r>
              <a:rPr lang="en-US" sz="7400" dirty="0" smtClean="0"/>
              <a:t>patients appropriately</a:t>
            </a:r>
            <a:r>
              <a:rPr lang="en-US" sz="7400" dirty="0"/>
              <a:t>, the clinician must use one of the global </a:t>
            </a:r>
            <a:r>
              <a:rPr lang="en-US" sz="7400" dirty="0" smtClean="0"/>
              <a:t>risk calculators </a:t>
            </a:r>
            <a:r>
              <a:rPr lang="en-US" sz="7400" dirty="0"/>
              <a:t>mentioned later</a:t>
            </a:r>
            <a:r>
              <a:rPr lang="en-US" dirty="0"/>
              <a:t>.</a:t>
            </a:r>
          </a:p>
        </p:txBody>
      </p:sp>
    </p:spTree>
    <p:extLst>
      <p:ext uri="{BB962C8B-B14F-4D97-AF65-F5344CB8AC3E}">
        <p14:creationId xmlns:p14="http://schemas.microsoft.com/office/powerpoint/2010/main" val="470254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20000"/>
          </a:bodyPr>
          <a:lstStyle/>
          <a:p>
            <a:pPr marL="0" indent="0" algn="l">
              <a:buNone/>
            </a:pPr>
            <a:r>
              <a:rPr lang="en-US" dirty="0" smtClean="0"/>
              <a:t>-Why </a:t>
            </a:r>
            <a:r>
              <a:rPr lang="en-US" dirty="0"/>
              <a:t>focus on global cardiac risk? </a:t>
            </a:r>
            <a:endParaRPr lang="en-US" dirty="0" smtClean="0"/>
          </a:p>
          <a:p>
            <a:pPr marL="0" indent="0" algn="l">
              <a:buNone/>
            </a:pPr>
            <a:r>
              <a:rPr lang="en-US" dirty="0" smtClean="0"/>
              <a:t>Leading specialty-based </a:t>
            </a:r>
            <a:r>
              <a:rPr lang="en-US" dirty="0"/>
              <a:t>expert groups </a:t>
            </a:r>
            <a:r>
              <a:rPr lang="en-US" dirty="0" smtClean="0"/>
              <a:t>all </a:t>
            </a:r>
            <a:r>
              <a:rPr lang="en-US" dirty="0"/>
              <a:t>advocate “adjusting the intensity of </a:t>
            </a:r>
            <a:r>
              <a:rPr lang="en-US" dirty="0" smtClean="0"/>
              <a:t>risk factor </a:t>
            </a:r>
            <a:r>
              <a:rPr lang="en-US" dirty="0"/>
              <a:t>management to the global risk of the patient.” </a:t>
            </a:r>
            <a:endParaRPr lang="en-US" dirty="0" smtClean="0"/>
          </a:p>
          <a:p>
            <a:pPr marL="0" indent="0" algn="l">
              <a:buNone/>
            </a:pPr>
            <a:r>
              <a:rPr lang="en-US" dirty="0" smtClean="0"/>
              <a:t>The NCEP </a:t>
            </a:r>
            <a:r>
              <a:rPr lang="en-US" dirty="0"/>
              <a:t>Expert Panel on Detection, Evaluation, and </a:t>
            </a:r>
            <a:r>
              <a:rPr lang="en-US" dirty="0" smtClean="0"/>
              <a:t>Treatment of </a:t>
            </a:r>
            <a:r>
              <a:rPr lang="en-US" dirty="0"/>
              <a:t>High Blood Cholesterol in Adults </a:t>
            </a:r>
            <a:r>
              <a:rPr lang="en-US" dirty="0" smtClean="0"/>
              <a:t> stated </a:t>
            </a:r>
            <a:r>
              <a:rPr lang="en-US" dirty="0"/>
              <a:t>specifically, “A basic principle of prevention is </a:t>
            </a:r>
            <a:r>
              <a:rPr lang="en-US" dirty="0" smtClean="0"/>
              <a:t>that the </a:t>
            </a:r>
            <a:r>
              <a:rPr lang="en-US" dirty="0"/>
              <a:t>intensity of risk-reduction therapy should be </a:t>
            </a:r>
            <a:r>
              <a:rPr lang="en-US" dirty="0" smtClean="0"/>
              <a:t>adjusted to </a:t>
            </a:r>
            <a:r>
              <a:rPr lang="en-US" dirty="0"/>
              <a:t>a person’s absolute risk. Hence, the first step in </a:t>
            </a:r>
            <a:r>
              <a:rPr lang="en-US" dirty="0" smtClean="0"/>
              <a:t>selection of </a:t>
            </a:r>
            <a:r>
              <a:rPr lang="en-US" dirty="0"/>
              <a:t>LDL-lowering therapy is to assess a person’s risk status.</a:t>
            </a:r>
          </a:p>
          <a:p>
            <a:pPr marL="0" indent="0" algn="l">
              <a:buNone/>
            </a:pPr>
            <a:r>
              <a:rPr lang="en-US" dirty="0" smtClean="0"/>
              <a:t>A primary </a:t>
            </a:r>
            <a:r>
              <a:rPr lang="en-US" dirty="0"/>
              <a:t>aim is to match intensity of </a:t>
            </a:r>
            <a:r>
              <a:rPr lang="en-US" dirty="0" smtClean="0"/>
              <a:t>LDL lowering therapy </a:t>
            </a:r>
            <a:r>
              <a:rPr lang="en-US" dirty="0"/>
              <a:t>with absolute risk.” Hypertension </a:t>
            </a:r>
            <a:r>
              <a:rPr lang="en-US" dirty="0" smtClean="0"/>
              <a:t>experts endorsed </a:t>
            </a:r>
            <a:r>
              <a:rPr lang="en-US" dirty="0"/>
              <a:t>explicit global cardiac risk assessment as the </a:t>
            </a:r>
            <a:r>
              <a:rPr lang="en-US" dirty="0" smtClean="0"/>
              <a:t>new standard </a:t>
            </a:r>
            <a:r>
              <a:rPr lang="en-US" dirty="0"/>
              <a:t>of </a:t>
            </a:r>
            <a:r>
              <a:rPr lang="en-US" dirty="0" smtClean="0"/>
              <a:t>care.  </a:t>
            </a:r>
            <a:endParaRPr lang="en-US" dirty="0"/>
          </a:p>
        </p:txBody>
      </p:sp>
    </p:spTree>
    <p:extLst>
      <p:ext uri="{BB962C8B-B14F-4D97-AF65-F5344CB8AC3E}">
        <p14:creationId xmlns:p14="http://schemas.microsoft.com/office/powerpoint/2010/main" val="4153892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marL="0" indent="0" algn="l">
              <a:buNone/>
            </a:pPr>
            <a:r>
              <a:rPr lang="en-US" dirty="0"/>
              <a:t>Most current guidelines focus primarily on the </a:t>
            </a:r>
            <a:r>
              <a:rPr lang="en-US" dirty="0" smtClean="0"/>
              <a:t>management of </a:t>
            </a:r>
            <a:r>
              <a:rPr lang="en-US" dirty="0"/>
              <a:t>individual cardiovascular risk </a:t>
            </a:r>
            <a:r>
              <a:rPr lang="en-US" dirty="0" smtClean="0"/>
              <a:t>factors, such </a:t>
            </a:r>
            <a:r>
              <a:rPr lang="en-US" dirty="0"/>
              <a:t>as high blood pressure, </a:t>
            </a:r>
            <a:r>
              <a:rPr lang="en-US" dirty="0" smtClean="0"/>
              <a:t>hypercholesterolemia, or </a:t>
            </a:r>
            <a:r>
              <a:rPr lang="en-US" dirty="0"/>
              <a:t>diabetes. A more appropriate clinical approach </a:t>
            </a:r>
            <a:r>
              <a:rPr lang="en-US" dirty="0" smtClean="0"/>
              <a:t>to reducing cardiovascular disease </a:t>
            </a:r>
            <a:r>
              <a:rPr lang="en-US" dirty="0"/>
              <a:t>risk would be </a:t>
            </a:r>
            <a:r>
              <a:rPr lang="en-US" dirty="0" smtClean="0"/>
              <a:t>based on </a:t>
            </a:r>
            <a:r>
              <a:rPr lang="en-US" dirty="0"/>
              <a:t>a comprehensive evaluation of risk profile, </a:t>
            </a:r>
            <a:r>
              <a:rPr lang="en-US" dirty="0" smtClean="0"/>
              <a:t>and accurate </a:t>
            </a:r>
            <a:r>
              <a:rPr lang="en-US" dirty="0"/>
              <a:t>stratification of global (absolute) risk </a:t>
            </a:r>
            <a:r>
              <a:rPr lang="en-US" dirty="0" smtClean="0"/>
              <a:t>in individual </a:t>
            </a:r>
            <a:r>
              <a:rPr lang="en-US" dirty="0"/>
              <a:t>patients. . . . The decision to treat a </a:t>
            </a:r>
            <a:r>
              <a:rPr lang="en-US" dirty="0" smtClean="0"/>
              <a:t>patient should </a:t>
            </a:r>
            <a:r>
              <a:rPr lang="en-US" dirty="0"/>
              <a:t>be based on the level of global risk, rather </a:t>
            </a:r>
            <a:r>
              <a:rPr lang="en-US" dirty="0" smtClean="0"/>
              <a:t>than on </a:t>
            </a:r>
            <a:r>
              <a:rPr lang="en-US" dirty="0"/>
              <a:t>the level of a single risk factor. . . . We </a:t>
            </a:r>
            <a:r>
              <a:rPr lang="en-US" dirty="0" smtClean="0"/>
              <a:t>proposed that </a:t>
            </a:r>
            <a:r>
              <a:rPr lang="en-US" dirty="0"/>
              <a:t>global risk should be used as the main </a:t>
            </a:r>
            <a:r>
              <a:rPr lang="en-US" dirty="0" smtClean="0"/>
              <a:t>determination of </a:t>
            </a:r>
            <a:r>
              <a:rPr lang="en-US" dirty="0"/>
              <a:t>whom to treat, how to treat, and how </a:t>
            </a:r>
            <a:r>
              <a:rPr lang="en-US" dirty="0" smtClean="0"/>
              <a:t>much to </a:t>
            </a:r>
            <a:r>
              <a:rPr lang="en-US" dirty="0"/>
              <a:t>treat. . . . We propose to replace the single </a:t>
            </a:r>
            <a:r>
              <a:rPr lang="en-US" dirty="0" smtClean="0"/>
              <a:t>risk factor–based </a:t>
            </a:r>
            <a:r>
              <a:rPr lang="en-US" dirty="0"/>
              <a:t>approach with the assessment of global  cardiovascular risk, both in the clinical </a:t>
            </a:r>
            <a:r>
              <a:rPr lang="en-US" dirty="0" smtClean="0"/>
              <a:t>management of </a:t>
            </a:r>
            <a:r>
              <a:rPr lang="en-US" dirty="0"/>
              <a:t>individual patients and in guidelines</a:t>
            </a:r>
            <a:r>
              <a:rPr lang="en-US" dirty="0" smtClean="0"/>
              <a:t>.</a:t>
            </a:r>
            <a:endParaRPr lang="en-US" dirty="0"/>
          </a:p>
        </p:txBody>
      </p:sp>
    </p:spTree>
    <p:extLst>
      <p:ext uri="{BB962C8B-B14F-4D97-AF65-F5344CB8AC3E}">
        <p14:creationId xmlns:p14="http://schemas.microsoft.com/office/powerpoint/2010/main" val="376671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marL="0" indent="0" algn="l">
              <a:buNone/>
            </a:pPr>
            <a:r>
              <a:rPr lang="en-US" dirty="0"/>
              <a:t>Once the importance of carrying out some form of </a:t>
            </a:r>
            <a:r>
              <a:rPr lang="en-US" dirty="0" smtClean="0"/>
              <a:t>global cardiac </a:t>
            </a:r>
            <a:r>
              <a:rPr lang="en-US" dirty="0"/>
              <a:t>risk assessment is accepted, a physician need </a:t>
            </a:r>
            <a:r>
              <a:rPr lang="en-US" dirty="0" smtClean="0"/>
              <a:t>only choose </a:t>
            </a:r>
            <a:r>
              <a:rPr lang="en-US" dirty="0"/>
              <a:t>a method and use it consistently. A basic </a:t>
            </a:r>
            <a:r>
              <a:rPr lang="en-US" dirty="0" smtClean="0"/>
              <a:t>quality-of care</a:t>
            </a:r>
            <a:r>
              <a:rPr lang="en-US" dirty="0"/>
              <a:t> </a:t>
            </a:r>
            <a:r>
              <a:rPr lang="en-US" dirty="0" smtClean="0"/>
              <a:t>goal </a:t>
            </a:r>
            <a:r>
              <a:rPr lang="en-US" dirty="0"/>
              <a:t>process standard would be to use the method </a:t>
            </a:r>
            <a:r>
              <a:rPr lang="en-US" dirty="0" smtClean="0"/>
              <a:t>of CAD </a:t>
            </a:r>
            <a:r>
              <a:rPr lang="en-US" dirty="0"/>
              <a:t>risk assessment systematically for at least 85% of </a:t>
            </a:r>
            <a:r>
              <a:rPr lang="en-US" dirty="0" smtClean="0"/>
              <a:t>all adult </a:t>
            </a:r>
            <a:r>
              <a:rPr lang="en-US" dirty="0"/>
              <a:t>patients over 85% of all years. </a:t>
            </a:r>
            <a:endParaRPr lang="en-US" dirty="0" smtClean="0"/>
          </a:p>
          <a:p>
            <a:pPr marL="0" indent="0" algn="l">
              <a:buNone/>
            </a:pPr>
            <a:r>
              <a:rPr lang="en-US" dirty="0" smtClean="0"/>
              <a:t>There </a:t>
            </a:r>
            <a:r>
              <a:rPr lang="en-US" dirty="0"/>
              <a:t>are many </a:t>
            </a:r>
            <a:r>
              <a:rPr lang="en-US" dirty="0" smtClean="0"/>
              <a:t>ways to </a:t>
            </a:r>
            <a:r>
              <a:rPr lang="en-US" dirty="0"/>
              <a:t>carry out cardiac risk assessment—from the </a:t>
            </a:r>
            <a:r>
              <a:rPr lang="en-US" dirty="0" smtClean="0"/>
              <a:t>Framingham tables </a:t>
            </a:r>
            <a:r>
              <a:rPr lang="en-US" dirty="0"/>
              <a:t>and equation </a:t>
            </a:r>
            <a:r>
              <a:rPr lang="en-US" dirty="0" smtClean="0"/>
              <a:t>, </a:t>
            </a:r>
            <a:r>
              <a:rPr lang="en-US" dirty="0"/>
              <a:t>by means of the </a:t>
            </a:r>
            <a:r>
              <a:rPr lang="en-US" dirty="0" smtClean="0"/>
              <a:t>NCEP ATP </a:t>
            </a:r>
            <a:r>
              <a:rPr lang="en-US" dirty="0"/>
              <a:t>III risk calculator, to the Sheffield tables and the </a:t>
            </a:r>
            <a:r>
              <a:rPr lang="en-US" dirty="0" smtClean="0"/>
              <a:t>most recent </a:t>
            </a:r>
            <a:r>
              <a:rPr lang="en-US" dirty="0"/>
              <a:t>technique, the QRISK calculator (United Kingdom</a:t>
            </a:r>
            <a:r>
              <a:rPr lang="en-US" dirty="0" smtClean="0"/>
              <a:t>). </a:t>
            </a:r>
          </a:p>
          <a:p>
            <a:pPr marL="0" indent="0" algn="l">
              <a:buNone/>
            </a:pPr>
            <a:r>
              <a:rPr lang="en-US" dirty="0" smtClean="0"/>
              <a:t>Many of these </a:t>
            </a:r>
            <a:r>
              <a:rPr lang="en-US" dirty="0"/>
              <a:t>have been adapted for smart phones and personal </a:t>
            </a:r>
            <a:r>
              <a:rPr lang="en-US" dirty="0" smtClean="0"/>
              <a:t>digital assistants </a:t>
            </a:r>
            <a:r>
              <a:rPr lang="en-US" dirty="0"/>
              <a:t>(PDAs) and are downloadable for free, so few</a:t>
            </a:r>
          </a:p>
          <a:p>
            <a:pPr marL="0" indent="0" algn="l">
              <a:buNone/>
            </a:pPr>
            <a:r>
              <a:rPr lang="en-US" dirty="0"/>
              <a:t>major barriers to implementation exist, primarily time.</a:t>
            </a:r>
          </a:p>
        </p:txBody>
      </p:sp>
    </p:spTree>
    <p:extLst>
      <p:ext uri="{BB962C8B-B14F-4D97-AF65-F5344CB8AC3E}">
        <p14:creationId xmlns:p14="http://schemas.microsoft.com/office/powerpoint/2010/main" val="3815662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62500" lnSpcReduction="20000"/>
          </a:bodyPr>
          <a:lstStyle/>
          <a:p>
            <a:pPr marL="0" indent="0" algn="l">
              <a:buNone/>
            </a:pPr>
            <a:r>
              <a:rPr lang="en-US" dirty="0"/>
              <a:t>A time-efficient method that can be used in the office </a:t>
            </a:r>
            <a:r>
              <a:rPr lang="en-US" dirty="0" smtClean="0"/>
              <a:t>setting includes </a:t>
            </a:r>
            <a:r>
              <a:rPr lang="en-US" dirty="0"/>
              <a:t>a preprinted list of the 10 major cardiac </a:t>
            </a:r>
            <a:r>
              <a:rPr lang="en-US" dirty="0" smtClean="0"/>
              <a:t>risk factors </a:t>
            </a:r>
            <a:r>
              <a:rPr lang="en-US" dirty="0"/>
              <a:t>supported by the current literature. Consider </a:t>
            </a:r>
            <a:r>
              <a:rPr lang="en-US" dirty="0" smtClean="0"/>
              <a:t>making a </a:t>
            </a:r>
            <a:r>
              <a:rPr lang="en-US" dirty="0"/>
              <a:t>list that can be incorporated into the patient’s </a:t>
            </a:r>
            <a:r>
              <a:rPr lang="en-US" dirty="0" smtClean="0"/>
              <a:t>medical record</a:t>
            </a:r>
            <a:r>
              <a:rPr lang="en-US" dirty="0"/>
              <a:t>, including the following:</a:t>
            </a:r>
          </a:p>
          <a:p>
            <a:pPr marL="0" indent="0" algn="l">
              <a:buNone/>
            </a:pPr>
            <a:r>
              <a:rPr lang="en-US" dirty="0"/>
              <a:t>• Age &gt;55 (males); &gt;65 (females)</a:t>
            </a:r>
          </a:p>
          <a:p>
            <a:pPr marL="0" indent="0" algn="l">
              <a:buNone/>
            </a:pPr>
            <a:r>
              <a:rPr lang="en-US" dirty="0"/>
              <a:t>• Male gender</a:t>
            </a:r>
          </a:p>
          <a:p>
            <a:pPr marL="0" indent="0" algn="l">
              <a:buNone/>
            </a:pPr>
            <a:r>
              <a:rPr lang="en-US" dirty="0"/>
              <a:t>• Family history of CAD</a:t>
            </a:r>
          </a:p>
          <a:p>
            <a:pPr marL="0" indent="0" algn="l">
              <a:buNone/>
            </a:pPr>
            <a:r>
              <a:rPr lang="en-US" dirty="0"/>
              <a:t>• Smoking</a:t>
            </a:r>
          </a:p>
          <a:p>
            <a:pPr marL="0" indent="0" algn="l">
              <a:buNone/>
            </a:pPr>
            <a:r>
              <a:rPr lang="en-US" dirty="0"/>
              <a:t>• Hypertension</a:t>
            </a:r>
          </a:p>
          <a:p>
            <a:pPr marL="0" indent="0" algn="l">
              <a:buNone/>
            </a:pPr>
            <a:r>
              <a:rPr lang="en-US" dirty="0"/>
              <a:t>• Diabetes</a:t>
            </a:r>
          </a:p>
          <a:p>
            <a:pPr marL="0" indent="0" algn="l">
              <a:buNone/>
            </a:pPr>
            <a:r>
              <a:rPr lang="en-US" dirty="0"/>
              <a:t>• Sedentary lifestyle</a:t>
            </a:r>
          </a:p>
          <a:p>
            <a:pPr marL="0" indent="0" algn="l">
              <a:buNone/>
            </a:pPr>
            <a:r>
              <a:rPr lang="en-US" dirty="0"/>
              <a:t>• Metabolic syndrome</a:t>
            </a:r>
          </a:p>
          <a:p>
            <a:pPr marL="0" indent="0" algn="l">
              <a:buNone/>
            </a:pPr>
            <a:r>
              <a:rPr lang="en-US" dirty="0"/>
              <a:t>• High cholesterol level</a:t>
            </a:r>
          </a:p>
          <a:p>
            <a:pPr marL="0" indent="0" algn="l">
              <a:buNone/>
            </a:pPr>
            <a:r>
              <a:rPr lang="en-US" dirty="0"/>
              <a:t>• Chronic renal insufficiency</a:t>
            </a:r>
          </a:p>
          <a:p>
            <a:pPr marL="0" indent="0" algn="l">
              <a:buNone/>
            </a:pPr>
            <a:r>
              <a:rPr lang="en-US" dirty="0"/>
              <a:t>Other considerations include major adverse life event </a:t>
            </a:r>
            <a:r>
              <a:rPr lang="en-US" dirty="0" smtClean="0"/>
              <a:t>and high </a:t>
            </a:r>
            <a:r>
              <a:rPr lang="en-US" dirty="0"/>
              <a:t>perceived stress at work or home.</a:t>
            </a:r>
          </a:p>
        </p:txBody>
      </p:sp>
    </p:spTree>
    <p:extLst>
      <p:ext uri="{BB962C8B-B14F-4D97-AF65-F5344CB8AC3E}">
        <p14:creationId xmlns:p14="http://schemas.microsoft.com/office/powerpoint/2010/main" val="3315347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2"/>
            <a:ext cx="8229600" cy="4657704"/>
          </a:xfrm>
        </p:spPr>
        <p:txBody>
          <a:bodyPr>
            <a:normAutofit fontScale="77500" lnSpcReduction="20000"/>
          </a:bodyPr>
          <a:lstStyle/>
          <a:p>
            <a:pPr marL="0" indent="0" algn="l">
              <a:buNone/>
            </a:pPr>
            <a:r>
              <a:rPr lang="en-US" dirty="0"/>
              <a:t>The purpose of this list is to classify all adults into one </a:t>
            </a:r>
            <a:r>
              <a:rPr lang="en-US" dirty="0" smtClean="0"/>
              <a:t>of three </a:t>
            </a:r>
            <a:r>
              <a:rPr lang="en-US" dirty="0"/>
              <a:t>levels of risk: low, intermediate, or high. Where </a:t>
            </a:r>
            <a:r>
              <a:rPr lang="en-US" dirty="0" smtClean="0"/>
              <a:t>the dividing </a:t>
            </a:r>
            <a:r>
              <a:rPr lang="en-US" dirty="0"/>
              <a:t>lines are drawn between categories is not as </a:t>
            </a:r>
            <a:r>
              <a:rPr lang="en-US" dirty="0" smtClean="0"/>
              <a:t>important as </a:t>
            </a:r>
            <a:r>
              <a:rPr lang="en-US" dirty="0"/>
              <a:t>being consistent. </a:t>
            </a:r>
            <a:endParaRPr lang="en-US" dirty="0" smtClean="0"/>
          </a:p>
          <a:p>
            <a:pPr marL="0" indent="0" algn="l">
              <a:buNone/>
            </a:pPr>
            <a:r>
              <a:rPr lang="en-US" dirty="0" smtClean="0"/>
              <a:t>In our practice, up </a:t>
            </a:r>
            <a:r>
              <a:rPr lang="en-US" dirty="0"/>
              <a:t>to </a:t>
            </a:r>
            <a:r>
              <a:rPr lang="en-US" dirty="0" smtClean="0"/>
              <a:t>three risk </a:t>
            </a:r>
            <a:r>
              <a:rPr lang="en-US" dirty="0"/>
              <a:t>factors </a:t>
            </a:r>
            <a:r>
              <a:rPr lang="en-US" dirty="0" smtClean="0"/>
              <a:t>considered to </a:t>
            </a:r>
            <a:r>
              <a:rPr lang="en-US" dirty="0"/>
              <a:t>be low risk, four to six factors to be </a:t>
            </a:r>
            <a:r>
              <a:rPr lang="en-US" dirty="0" smtClean="0"/>
              <a:t>intermediate risk</a:t>
            </a:r>
            <a:r>
              <a:rPr lang="en-US" dirty="0"/>
              <a:t>, and more than six, high risk. </a:t>
            </a:r>
            <a:endParaRPr lang="en-US" dirty="0" smtClean="0"/>
          </a:p>
          <a:p>
            <a:pPr marL="0" indent="0" algn="l">
              <a:buNone/>
            </a:pPr>
            <a:r>
              <a:rPr lang="en-US" dirty="0" smtClean="0"/>
              <a:t>This </a:t>
            </a:r>
            <a:r>
              <a:rPr lang="en-US" dirty="0"/>
              <a:t>information (e.g., </a:t>
            </a:r>
            <a:r>
              <a:rPr lang="en-US" dirty="0" smtClean="0"/>
              <a:t>CAD Risk </a:t>
            </a:r>
            <a:r>
              <a:rPr lang="en-US" dirty="0"/>
              <a:t>Score: “intermediate risk”) should go directly into </a:t>
            </a:r>
            <a:r>
              <a:rPr lang="en-US" dirty="0" smtClean="0"/>
              <a:t>the problem </a:t>
            </a:r>
            <a:r>
              <a:rPr lang="en-US" dirty="0"/>
              <a:t>list so that the physician can see it each visit. </a:t>
            </a:r>
            <a:r>
              <a:rPr lang="en-US" dirty="0" smtClean="0"/>
              <a:t>The intervention </a:t>
            </a:r>
            <a:r>
              <a:rPr lang="en-US" dirty="0"/>
              <a:t>itself is relatively inexpensive</a:t>
            </a:r>
            <a:r>
              <a:rPr lang="en-US" dirty="0" smtClean="0"/>
              <a:t>, and </a:t>
            </a:r>
            <a:r>
              <a:rPr lang="en-US" dirty="0"/>
              <a:t>involving simple laboratory tests—lipid panel and </a:t>
            </a:r>
            <a:r>
              <a:rPr lang="en-US" dirty="0" smtClean="0"/>
              <a:t>serum </a:t>
            </a:r>
            <a:r>
              <a:rPr lang="en-US" dirty="0" err="1" smtClean="0"/>
              <a:t>creatinine</a:t>
            </a:r>
            <a:r>
              <a:rPr lang="en-US" dirty="0" smtClean="0"/>
              <a:t>. define </a:t>
            </a:r>
            <a:r>
              <a:rPr lang="en-US" dirty="0"/>
              <a:t>the “metabolic syndrome” as a </a:t>
            </a:r>
            <a:r>
              <a:rPr lang="en-US" dirty="0" smtClean="0"/>
              <a:t>triglyceride level </a:t>
            </a:r>
            <a:r>
              <a:rPr lang="en-US" dirty="0"/>
              <a:t>greater than 150 mg/</a:t>
            </a:r>
            <a:r>
              <a:rPr lang="en-US" dirty="0" err="1"/>
              <a:t>dL</a:t>
            </a:r>
            <a:r>
              <a:rPr lang="en-US" dirty="0"/>
              <a:t> and high-density </a:t>
            </a:r>
            <a:r>
              <a:rPr lang="en-US" dirty="0" smtClean="0"/>
              <a:t>lipoprotein (HDL</a:t>
            </a:r>
            <a:r>
              <a:rPr lang="en-US" dirty="0"/>
              <a:t>) level less than 40 mg/</a:t>
            </a:r>
            <a:r>
              <a:rPr lang="en-US" dirty="0" err="1"/>
              <a:t>dL</a:t>
            </a:r>
            <a:r>
              <a:rPr lang="en-US" dirty="0"/>
              <a:t> for men (or &lt;50 for women</a:t>
            </a:r>
            <a:r>
              <a:rPr lang="en-US" dirty="0" smtClean="0"/>
              <a:t>). </a:t>
            </a:r>
            <a:r>
              <a:rPr lang="en-US" dirty="0"/>
              <a:t>A serum </a:t>
            </a:r>
            <a:r>
              <a:rPr lang="en-US" dirty="0" err="1" smtClean="0"/>
              <a:t>creatinine</a:t>
            </a:r>
            <a:r>
              <a:rPr lang="en-US" dirty="0"/>
              <a:t> </a:t>
            </a:r>
            <a:r>
              <a:rPr lang="en-US" dirty="0" smtClean="0"/>
              <a:t>is </a:t>
            </a:r>
            <a:r>
              <a:rPr lang="en-US" dirty="0"/>
              <a:t>obtained to estimate glomerular filtration rate (GFR) </a:t>
            </a:r>
            <a:r>
              <a:rPr lang="en-US" dirty="0" smtClean="0"/>
              <a:t>and identify </a:t>
            </a:r>
            <a:r>
              <a:rPr lang="en-US" dirty="0"/>
              <a:t>the presence of chronic renal insufficiency</a:t>
            </a:r>
            <a:r>
              <a:rPr lang="en-US" dirty="0" smtClean="0"/>
              <a:t>.</a:t>
            </a:r>
            <a:endParaRPr lang="en-US" dirty="0"/>
          </a:p>
        </p:txBody>
      </p:sp>
    </p:spTree>
    <p:extLst>
      <p:ext uri="{BB962C8B-B14F-4D97-AF65-F5344CB8AC3E}">
        <p14:creationId xmlns:p14="http://schemas.microsoft.com/office/powerpoint/2010/main" val="4128069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44824"/>
            <a:ext cx="8229600" cy="4729712"/>
          </a:xfrm>
        </p:spPr>
        <p:txBody>
          <a:bodyPr>
            <a:normAutofit fontScale="92500" lnSpcReduction="20000"/>
          </a:bodyPr>
          <a:lstStyle/>
          <a:p>
            <a:pPr marL="0" indent="0" algn="l">
              <a:buNone/>
            </a:pPr>
            <a:r>
              <a:rPr lang="en-US" dirty="0"/>
              <a:t>For patients at low global cardiac risk, nothing more is required than usual care, which should include conversations about diet, exercise, not smoking, and stress reduction.</a:t>
            </a:r>
          </a:p>
          <a:p>
            <a:pPr marL="0" indent="0" algn="l">
              <a:buNone/>
            </a:pPr>
            <a:r>
              <a:rPr lang="en-US" dirty="0"/>
              <a:t>For persons at either intermediate or high risk, more is required. The physician should systematically apply the best evidence for reducing cardiac risk</a:t>
            </a:r>
            <a:r>
              <a:rPr lang="en-US" dirty="0" smtClean="0"/>
              <a:t>.</a:t>
            </a:r>
          </a:p>
          <a:p>
            <a:pPr marL="0" indent="0" algn="l">
              <a:buNone/>
            </a:pPr>
            <a:r>
              <a:rPr lang="en-US" dirty="0"/>
              <a:t>For patients at high risk, it would be worth having a discussion about the formal “</a:t>
            </a:r>
            <a:r>
              <a:rPr lang="en-US" dirty="0" smtClean="0"/>
              <a:t>poly pill</a:t>
            </a:r>
            <a:r>
              <a:rPr lang="en-US" dirty="0"/>
              <a:t>” </a:t>
            </a:r>
            <a:r>
              <a:rPr lang="en-US" dirty="0" smtClean="0"/>
              <a:t>approach, this </a:t>
            </a:r>
            <a:r>
              <a:rPr lang="en-US" dirty="0"/>
              <a:t>strategy recommends daily intake of folic acid, a statin, aspirin (81 mg), along with half-doses of three </a:t>
            </a:r>
            <a:r>
              <a:rPr lang="en-US" dirty="0" smtClean="0"/>
              <a:t>different </a:t>
            </a:r>
            <a:r>
              <a:rPr lang="en-US" dirty="0" err="1" smtClean="0"/>
              <a:t>antihypertensives</a:t>
            </a:r>
            <a:r>
              <a:rPr lang="en-US" dirty="0" smtClean="0"/>
              <a:t> </a:t>
            </a:r>
            <a:r>
              <a:rPr lang="en-US" dirty="0"/>
              <a:t>(hydrochlorothiazide, beta </a:t>
            </a:r>
            <a:r>
              <a:rPr lang="en-US" dirty="0" smtClean="0"/>
              <a:t>blocker, and </a:t>
            </a:r>
            <a:r>
              <a:rPr lang="en-US" dirty="0"/>
              <a:t>ACE inhibitor). </a:t>
            </a:r>
          </a:p>
          <a:p>
            <a:pPr marL="0" indent="0" algn="l">
              <a:buNone/>
            </a:pPr>
            <a:endParaRPr lang="en-US" dirty="0"/>
          </a:p>
        </p:txBody>
      </p:sp>
    </p:spTree>
    <p:extLst>
      <p:ext uri="{BB962C8B-B14F-4D97-AF65-F5344CB8AC3E}">
        <p14:creationId xmlns:p14="http://schemas.microsoft.com/office/powerpoint/2010/main" val="218188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Lifestyle Interventions and</a:t>
            </a:r>
            <a:br>
              <a:rPr lang="en-US" dirty="0"/>
            </a:br>
            <a:r>
              <a:rPr lang="en-US" dirty="0"/>
              <a:t>Behavior Change</a:t>
            </a:r>
          </a:p>
        </p:txBody>
      </p:sp>
      <p:sp>
        <p:nvSpPr>
          <p:cNvPr id="3" name="عنصر نائب للمحتوى 2"/>
          <p:cNvSpPr>
            <a:spLocks noGrp="1"/>
          </p:cNvSpPr>
          <p:nvPr>
            <p:ph idx="1"/>
          </p:nvPr>
        </p:nvSpPr>
        <p:spPr/>
        <p:txBody>
          <a:bodyPr>
            <a:normAutofit fontScale="70000" lnSpcReduction="20000"/>
          </a:bodyPr>
          <a:lstStyle/>
          <a:p>
            <a:pPr marL="0" indent="0" algn="l">
              <a:buNone/>
            </a:pPr>
            <a:r>
              <a:rPr lang="en-US" dirty="0"/>
              <a:t>• </a:t>
            </a:r>
            <a:r>
              <a:rPr lang="en-US" sz="3400" dirty="0"/>
              <a:t>The two highest-yield strategies for prevention of chronic </a:t>
            </a:r>
            <a:r>
              <a:rPr lang="en-US" sz="3400" dirty="0" smtClean="0"/>
              <a:t>disease and </a:t>
            </a:r>
            <a:r>
              <a:rPr lang="en-US" sz="3400" dirty="0"/>
              <a:t>death </a:t>
            </a:r>
            <a:r>
              <a:rPr lang="en-US" sz="3400" dirty="0" smtClean="0"/>
              <a:t>are:</a:t>
            </a:r>
          </a:p>
          <a:p>
            <a:pPr marL="0" indent="0" algn="l">
              <a:buNone/>
            </a:pPr>
            <a:r>
              <a:rPr lang="en-US" sz="3400" dirty="0" smtClean="0"/>
              <a:t>(</a:t>
            </a:r>
            <a:r>
              <a:rPr lang="en-US" sz="3400" dirty="0"/>
              <a:t>1) a routine annual cardiac risk assessment strategy</a:t>
            </a:r>
          </a:p>
          <a:p>
            <a:pPr marL="0" indent="0" algn="l">
              <a:buNone/>
            </a:pPr>
            <a:r>
              <a:rPr lang="en-US" sz="3400" dirty="0"/>
              <a:t>for all adults, with intervention graded to level of risk, and </a:t>
            </a:r>
            <a:endParaRPr lang="en-US" sz="3400" dirty="0" smtClean="0"/>
          </a:p>
          <a:p>
            <a:pPr marL="0" indent="0" algn="l">
              <a:buNone/>
            </a:pPr>
            <a:r>
              <a:rPr lang="en-US" sz="3400" dirty="0" smtClean="0"/>
              <a:t>(</a:t>
            </a:r>
            <a:r>
              <a:rPr lang="en-US" sz="3400" dirty="0"/>
              <a:t>2) </a:t>
            </a:r>
            <a:r>
              <a:rPr lang="en-US" sz="3400" dirty="0" smtClean="0"/>
              <a:t>A strategy </a:t>
            </a:r>
            <a:r>
              <a:rPr lang="en-US" sz="3400" dirty="0"/>
              <a:t>of primary prevention.</a:t>
            </a:r>
          </a:p>
          <a:p>
            <a:pPr marL="0" indent="0" algn="l">
              <a:buNone/>
            </a:pPr>
            <a:r>
              <a:rPr lang="en-US" sz="3400" dirty="0"/>
              <a:t>• The optimal strategy for the prevention of heart disease </a:t>
            </a:r>
            <a:r>
              <a:rPr lang="en-US" sz="3400" dirty="0" smtClean="0"/>
              <a:t>requires routine </a:t>
            </a:r>
            <a:r>
              <a:rPr lang="en-US" sz="3400" dirty="0"/>
              <a:t>global cardiac risk assessment.</a:t>
            </a:r>
          </a:p>
          <a:p>
            <a:pPr marL="0" indent="0" algn="l">
              <a:buNone/>
            </a:pPr>
            <a:r>
              <a:rPr lang="en-US" sz="3400" dirty="0"/>
              <a:t>• A strategy of global cardiac risk assessment, with </a:t>
            </a:r>
            <a:r>
              <a:rPr lang="en-US" sz="3400" dirty="0" smtClean="0"/>
              <a:t>appropriate intervention </a:t>
            </a:r>
            <a:r>
              <a:rPr lang="en-US" sz="3400" dirty="0"/>
              <a:t>graded to level of risk, closely approximates </a:t>
            </a:r>
            <a:r>
              <a:rPr lang="en-US" sz="3400" dirty="0" smtClean="0"/>
              <a:t>the effects </a:t>
            </a:r>
            <a:r>
              <a:rPr lang="en-US" sz="3400" dirty="0"/>
              <a:t>of a primary prevention strategy.</a:t>
            </a:r>
          </a:p>
        </p:txBody>
      </p:sp>
    </p:spTree>
    <p:extLst>
      <p:ext uri="{BB962C8B-B14F-4D97-AF65-F5344CB8AC3E}">
        <p14:creationId xmlns:p14="http://schemas.microsoft.com/office/powerpoint/2010/main" val="1759389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dirty="0" smtClean="0"/>
              <a:t>The </a:t>
            </a:r>
            <a:r>
              <a:rPr lang="en-US" dirty="0"/>
              <a:t>proponents of this strategy </a:t>
            </a:r>
            <a:r>
              <a:rPr lang="en-US" dirty="0" smtClean="0"/>
              <a:t>claim that </a:t>
            </a:r>
            <a:r>
              <a:rPr lang="en-US" dirty="0"/>
              <a:t>the </a:t>
            </a:r>
            <a:r>
              <a:rPr lang="en-US" dirty="0" err="1"/>
              <a:t>polypill</a:t>
            </a:r>
            <a:r>
              <a:rPr lang="en-US" dirty="0"/>
              <a:t> can reduce heart attacks and stroke (</a:t>
            </a:r>
            <a:r>
              <a:rPr lang="en-US" dirty="0" smtClean="0"/>
              <a:t>third leading </a:t>
            </a:r>
            <a:r>
              <a:rPr lang="en-US" dirty="0"/>
              <a:t>cause of mortality) by more than 80% in both </a:t>
            </a:r>
            <a:r>
              <a:rPr lang="en-US" dirty="0" smtClean="0"/>
              <a:t>primary and </a:t>
            </a:r>
            <a:r>
              <a:rPr lang="en-US" dirty="0"/>
              <a:t>secondary </a:t>
            </a:r>
            <a:r>
              <a:rPr lang="en-US" dirty="0" smtClean="0"/>
              <a:t>prevention</a:t>
            </a:r>
            <a:r>
              <a:rPr lang="en-US" dirty="0"/>
              <a:t>.</a:t>
            </a:r>
          </a:p>
          <a:p>
            <a:pPr marL="0" indent="0" algn="l">
              <a:buNone/>
            </a:pPr>
            <a:r>
              <a:rPr lang="en-US" dirty="0"/>
              <a:t>All physicians should understand that the advances </a:t>
            </a:r>
            <a:r>
              <a:rPr lang="en-US" dirty="0" smtClean="0"/>
              <a:t>in conservative </a:t>
            </a:r>
            <a:r>
              <a:rPr lang="en-US" dirty="0"/>
              <a:t>medical therapy for cardiovascular disease </a:t>
            </a:r>
            <a:r>
              <a:rPr lang="en-US" dirty="0" smtClean="0"/>
              <a:t>have kept </a:t>
            </a:r>
            <a:r>
              <a:rPr lang="en-US" dirty="0"/>
              <a:t>pace and may well have outpaced the advances in </a:t>
            </a:r>
            <a:r>
              <a:rPr lang="en-US" dirty="0" smtClean="0"/>
              <a:t>the technology </a:t>
            </a:r>
            <a:r>
              <a:rPr lang="en-US" dirty="0"/>
              <a:t>of heart disease (e.g., drug-eluted stents) with </a:t>
            </a:r>
            <a:r>
              <a:rPr lang="en-US" dirty="0" smtClean="0"/>
              <a:t>far fewer </a:t>
            </a:r>
            <a:r>
              <a:rPr lang="en-US" dirty="0"/>
              <a:t>complications.</a:t>
            </a:r>
          </a:p>
        </p:txBody>
      </p:sp>
    </p:spTree>
    <p:extLst>
      <p:ext uri="{BB962C8B-B14F-4D97-AF65-F5344CB8AC3E}">
        <p14:creationId xmlns:p14="http://schemas.microsoft.com/office/powerpoint/2010/main" val="2405179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56792"/>
            <a:ext cx="8229600" cy="5017744"/>
          </a:xfrm>
        </p:spPr>
        <p:txBody>
          <a:bodyPr>
            <a:normAutofit fontScale="85000" lnSpcReduction="20000"/>
          </a:bodyPr>
          <a:lstStyle/>
          <a:p>
            <a:pPr marL="0" indent="0" algn="l">
              <a:buNone/>
            </a:pPr>
            <a:r>
              <a:rPr lang="en-US" dirty="0"/>
              <a:t>The power of global cardiac risk assessment lies in </a:t>
            </a:r>
            <a:r>
              <a:rPr lang="en-US" dirty="0" smtClean="0"/>
              <a:t>the synergies </a:t>
            </a:r>
            <a:r>
              <a:rPr lang="en-US" dirty="0"/>
              <a:t>achieved with the simple medical </a:t>
            </a:r>
            <a:r>
              <a:rPr lang="en-US" dirty="0" smtClean="0"/>
              <a:t>interventions to </a:t>
            </a:r>
            <a:r>
              <a:rPr lang="en-US" dirty="0"/>
              <a:t>address increased </a:t>
            </a:r>
            <a:r>
              <a:rPr lang="en-US" dirty="0" smtClean="0"/>
              <a:t>risk</a:t>
            </a:r>
            <a:r>
              <a:rPr lang="en-US" dirty="0"/>
              <a:t>,</a:t>
            </a:r>
            <a:r>
              <a:rPr lang="en-US" dirty="0" smtClean="0"/>
              <a:t> </a:t>
            </a:r>
            <a:r>
              <a:rPr lang="en-US" dirty="0"/>
              <a:t>a </a:t>
            </a:r>
            <a:r>
              <a:rPr lang="en-US" dirty="0" smtClean="0"/>
              <a:t>single intervention</a:t>
            </a:r>
            <a:r>
              <a:rPr lang="en-US" dirty="0"/>
              <a:t> </a:t>
            </a:r>
            <a:r>
              <a:rPr lang="en-US" dirty="0" smtClean="0"/>
              <a:t>health </a:t>
            </a:r>
            <a:r>
              <a:rPr lang="en-US" dirty="0"/>
              <a:t>promotion program using only “</a:t>
            </a:r>
            <a:r>
              <a:rPr lang="en-US" dirty="0" smtClean="0"/>
              <a:t>CAD Risk </a:t>
            </a:r>
            <a:r>
              <a:rPr lang="en-US" dirty="0"/>
              <a:t>Assessment” and the appropriate conservative </a:t>
            </a:r>
            <a:r>
              <a:rPr lang="en-US" dirty="0" smtClean="0"/>
              <a:t>responses </a:t>
            </a:r>
            <a:r>
              <a:rPr lang="en-US" dirty="0"/>
              <a:t>achieve multiple synergistic benefits across </a:t>
            </a:r>
            <a:r>
              <a:rPr lang="en-US" dirty="0" smtClean="0"/>
              <a:t>a large </a:t>
            </a:r>
            <a:r>
              <a:rPr lang="en-US" dirty="0"/>
              <a:t>spectrum of diseases and the 10 leading causes of death.</a:t>
            </a:r>
          </a:p>
          <a:p>
            <a:pPr marL="0" indent="0" algn="l">
              <a:buNone/>
            </a:pPr>
            <a:r>
              <a:rPr lang="en-US" dirty="0"/>
              <a:t>The largest component of </a:t>
            </a:r>
            <a:r>
              <a:rPr lang="en-US" dirty="0" smtClean="0"/>
              <a:t>the intervention program </a:t>
            </a:r>
            <a:r>
              <a:rPr lang="en-US" dirty="0"/>
              <a:t>is basically the promotion of a healthy lifestyle.</a:t>
            </a:r>
          </a:p>
          <a:p>
            <a:pPr marL="0" indent="0" algn="l">
              <a:buNone/>
            </a:pPr>
            <a:r>
              <a:rPr lang="en-US" dirty="0"/>
              <a:t>When applying the best evidence, it is impossible </a:t>
            </a:r>
            <a:r>
              <a:rPr lang="en-US" dirty="0" smtClean="0"/>
              <a:t>to prevent </a:t>
            </a:r>
            <a:r>
              <a:rPr lang="en-US" dirty="0"/>
              <a:t>only heart disease. Appropriate interventions have </a:t>
            </a:r>
            <a:r>
              <a:rPr lang="en-US" dirty="0" smtClean="0"/>
              <a:t>a significant </a:t>
            </a:r>
            <a:r>
              <a:rPr lang="en-US" dirty="0"/>
              <a:t>effect on almost all the 10 leading causes of death.</a:t>
            </a:r>
          </a:p>
          <a:p>
            <a:pPr marL="0" indent="0" algn="l">
              <a:buNone/>
            </a:pPr>
            <a:r>
              <a:rPr lang="en-US" dirty="0"/>
              <a:t>Thus, even a single-minded focus on the prevention of </a:t>
            </a:r>
            <a:r>
              <a:rPr lang="en-US" dirty="0" smtClean="0"/>
              <a:t>just one </a:t>
            </a:r>
            <a:r>
              <a:rPr lang="en-US" dirty="0"/>
              <a:t>disease (heart disease) inevitably leads to a broad </a:t>
            </a:r>
            <a:r>
              <a:rPr lang="en-US" dirty="0" smtClean="0"/>
              <a:t>focus on </a:t>
            </a:r>
            <a:r>
              <a:rPr lang="en-US" dirty="0"/>
              <a:t>lifestyle behavioral changes.</a:t>
            </a:r>
          </a:p>
        </p:txBody>
      </p:sp>
    </p:spTree>
    <p:extLst>
      <p:ext uri="{BB962C8B-B14F-4D97-AF65-F5344CB8AC3E}">
        <p14:creationId xmlns:p14="http://schemas.microsoft.com/office/powerpoint/2010/main" val="244281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39552" y="764704"/>
            <a:ext cx="8208912"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7674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720080"/>
          </a:xfrm>
        </p:spPr>
        <p:txBody>
          <a:bodyPr>
            <a:normAutofit/>
          </a:bodyPr>
          <a:lstStyle/>
          <a:p>
            <a:r>
              <a:rPr lang="en-US" sz="3200" dirty="0"/>
              <a:t>Primary Prevention: A Focus on Lifestyle</a:t>
            </a:r>
          </a:p>
        </p:txBody>
      </p:sp>
      <p:sp>
        <p:nvSpPr>
          <p:cNvPr id="3" name="عنصر نائب للمحتوى 2"/>
          <p:cNvSpPr>
            <a:spLocks noGrp="1"/>
          </p:cNvSpPr>
          <p:nvPr>
            <p:ph idx="1"/>
          </p:nvPr>
        </p:nvSpPr>
        <p:spPr>
          <a:xfrm>
            <a:off x="467544" y="1772816"/>
            <a:ext cx="8229600" cy="4381947"/>
          </a:xfrm>
        </p:spPr>
        <p:txBody>
          <a:bodyPr>
            <a:noAutofit/>
          </a:bodyPr>
          <a:lstStyle/>
          <a:p>
            <a:pPr marL="0" indent="0" algn="l">
              <a:lnSpc>
                <a:spcPct val="80000"/>
              </a:lnSpc>
              <a:buNone/>
            </a:pPr>
            <a:r>
              <a:rPr lang="en-US" sz="2500" dirty="0"/>
              <a:t>The five key elements of a healthy lifestyle are:</a:t>
            </a:r>
          </a:p>
          <a:p>
            <a:pPr marL="0" indent="0" algn="l">
              <a:lnSpc>
                <a:spcPct val="80000"/>
              </a:lnSpc>
              <a:buNone/>
            </a:pPr>
            <a:r>
              <a:rPr lang="en-US" sz="2500" dirty="0"/>
              <a:t>1. Not smoking.</a:t>
            </a:r>
          </a:p>
          <a:p>
            <a:pPr marL="0" indent="0" algn="l">
              <a:lnSpc>
                <a:spcPct val="80000"/>
              </a:lnSpc>
              <a:buNone/>
            </a:pPr>
            <a:r>
              <a:rPr lang="en-US" sz="2500" dirty="0"/>
              <a:t>2. Consuming 5 servings of fruits or vegetables each day.</a:t>
            </a:r>
          </a:p>
          <a:p>
            <a:pPr marL="0" indent="0" algn="l">
              <a:lnSpc>
                <a:spcPct val="80000"/>
              </a:lnSpc>
              <a:buNone/>
            </a:pPr>
            <a:r>
              <a:rPr lang="en-US" sz="2500" dirty="0"/>
              <a:t>3. Ten minutes of relaxation, silence, or meditation daily for </a:t>
            </a:r>
            <a:r>
              <a:rPr lang="en-US" sz="2500" dirty="0" smtClean="0"/>
              <a:t>stress reduction</a:t>
            </a:r>
            <a:r>
              <a:rPr lang="en-US" sz="2500" dirty="0"/>
              <a:t>.</a:t>
            </a:r>
          </a:p>
          <a:p>
            <a:pPr marL="0" indent="0" algn="l">
              <a:lnSpc>
                <a:spcPct val="80000"/>
              </a:lnSpc>
              <a:buNone/>
            </a:pPr>
            <a:r>
              <a:rPr lang="en-US" sz="2500" dirty="0"/>
              <a:t>4. Maintaining BMI less than 30 kg/m2 and working to bring it </a:t>
            </a:r>
            <a:r>
              <a:rPr lang="en-US" sz="2500" dirty="0" smtClean="0"/>
              <a:t>down toward </a:t>
            </a:r>
            <a:r>
              <a:rPr lang="en-US" sz="2500" dirty="0"/>
              <a:t>18.5 kg/m2.</a:t>
            </a:r>
          </a:p>
          <a:p>
            <a:pPr marL="0" indent="0" algn="l">
              <a:lnSpc>
                <a:spcPct val="80000"/>
              </a:lnSpc>
              <a:buNone/>
            </a:pPr>
            <a:r>
              <a:rPr lang="en-US" sz="2500" dirty="0"/>
              <a:t>5. Exercising for at least 150 minutes a week (about 20 </a:t>
            </a:r>
            <a:r>
              <a:rPr lang="en-US" sz="2500" dirty="0" smtClean="0"/>
              <a:t>minutes daily</a:t>
            </a:r>
            <a:r>
              <a:rPr lang="en-US" sz="2500" dirty="0"/>
              <a:t>), equivalent to at least brisk walking.</a:t>
            </a:r>
          </a:p>
          <a:p>
            <a:pPr marL="0" indent="0" algn="l">
              <a:lnSpc>
                <a:spcPct val="80000"/>
              </a:lnSpc>
              <a:buNone/>
            </a:pPr>
            <a:r>
              <a:rPr lang="en-US" sz="2500" dirty="0"/>
              <a:t>The five key elements may be simply communicated to patients by the numbers 0-5-10-30-150.</a:t>
            </a:r>
          </a:p>
        </p:txBody>
      </p:sp>
    </p:spTree>
    <p:extLst>
      <p:ext uri="{BB962C8B-B14F-4D97-AF65-F5344CB8AC3E}">
        <p14:creationId xmlns:p14="http://schemas.microsoft.com/office/powerpoint/2010/main" val="3318971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2"/>
            <a:ext cx="8229600" cy="4657704"/>
          </a:xfrm>
        </p:spPr>
        <p:txBody>
          <a:bodyPr>
            <a:normAutofit/>
          </a:bodyPr>
          <a:lstStyle/>
          <a:p>
            <a:pPr marL="0" indent="0" algn="l">
              <a:buNone/>
            </a:pPr>
            <a:r>
              <a:rPr lang="en-US" dirty="0" smtClean="0"/>
              <a:t>The </a:t>
            </a:r>
            <a:r>
              <a:rPr lang="en-US" dirty="0"/>
              <a:t>potential benefits of a healthy lifestyle are</a:t>
            </a:r>
            <a:r>
              <a:rPr lang="en-US" dirty="0" smtClean="0"/>
              <a:t>:</a:t>
            </a:r>
            <a:endParaRPr lang="en-US" dirty="0"/>
          </a:p>
          <a:p>
            <a:pPr marL="0" indent="0" algn="l">
              <a:buNone/>
            </a:pPr>
            <a:r>
              <a:rPr lang="en-US" dirty="0"/>
              <a:t>• A 40% to 65% reduction in all-cause mortality.</a:t>
            </a:r>
          </a:p>
          <a:p>
            <a:pPr marL="0" indent="0" algn="l">
              <a:buNone/>
            </a:pPr>
            <a:r>
              <a:rPr lang="en-US" dirty="0"/>
              <a:t>• An 81% to 87% reduction in coronary heart disease events.</a:t>
            </a:r>
          </a:p>
          <a:p>
            <a:pPr marL="0" indent="0" algn="l">
              <a:buNone/>
            </a:pPr>
            <a:r>
              <a:rPr lang="en-US" dirty="0"/>
              <a:t>• A 67% reduction in all cardiovascular diseases.</a:t>
            </a:r>
          </a:p>
          <a:p>
            <a:pPr marL="0" indent="0" algn="l">
              <a:buNone/>
            </a:pPr>
            <a:r>
              <a:rPr lang="en-US" dirty="0"/>
              <a:t>• A 50% to 71% reduction in the risk of stroke.</a:t>
            </a:r>
          </a:p>
          <a:p>
            <a:pPr marL="0" indent="0" algn="l">
              <a:buNone/>
            </a:pPr>
            <a:r>
              <a:rPr lang="en-US" dirty="0"/>
              <a:t>• A 58% to 93% reduction in the risk of developing type 2 diabetes.</a:t>
            </a:r>
          </a:p>
          <a:p>
            <a:pPr marL="0" indent="0" algn="l">
              <a:buNone/>
            </a:pPr>
            <a:r>
              <a:rPr lang="en-US" dirty="0"/>
              <a:t>• A 36% to 60% reduction in cancer deaths.</a:t>
            </a:r>
          </a:p>
          <a:p>
            <a:pPr marL="0" indent="0" algn="l">
              <a:buNone/>
            </a:pPr>
            <a:endParaRPr lang="en-US" dirty="0"/>
          </a:p>
        </p:txBody>
      </p:sp>
    </p:spTree>
    <p:extLst>
      <p:ext uri="{BB962C8B-B14F-4D97-AF65-F5344CB8AC3E}">
        <p14:creationId xmlns:p14="http://schemas.microsoft.com/office/powerpoint/2010/main" val="2469901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28800"/>
            <a:ext cx="8229600" cy="4945736"/>
          </a:xfrm>
        </p:spPr>
        <p:txBody>
          <a:bodyPr>
            <a:normAutofit fontScale="85000" lnSpcReduction="10000"/>
          </a:bodyPr>
          <a:lstStyle/>
          <a:p>
            <a:pPr marL="0" indent="0" algn="l">
              <a:buNone/>
            </a:pPr>
            <a:r>
              <a:rPr lang="en-US" dirty="0"/>
              <a:t>A clinical practice may choose a broad, primary prevention</a:t>
            </a:r>
          </a:p>
          <a:p>
            <a:pPr marL="0" indent="0" algn="l">
              <a:buNone/>
            </a:pPr>
            <a:r>
              <a:rPr lang="en-US" dirty="0"/>
              <a:t>approach rather than a single focus on prevention of</a:t>
            </a:r>
          </a:p>
          <a:p>
            <a:pPr marL="0" indent="0" algn="l">
              <a:buNone/>
            </a:pPr>
            <a:r>
              <a:rPr lang="en-US" dirty="0"/>
              <a:t>coronary heart disease. Between 2000 and 2009, nine major  studies demonstrated that a healthy lifestyle is associated</a:t>
            </a:r>
          </a:p>
          <a:p>
            <a:pPr marL="0" indent="0" algn="l">
              <a:buNone/>
            </a:pPr>
            <a:r>
              <a:rPr lang="en-US" dirty="0"/>
              <a:t>with large reductions in all-cause mortality and major</a:t>
            </a:r>
          </a:p>
          <a:p>
            <a:pPr marL="0" indent="0" algn="l">
              <a:buNone/>
            </a:pPr>
            <a:r>
              <a:rPr lang="en-US" dirty="0"/>
              <a:t>reductions in multiple disease-specific outcomes. These</a:t>
            </a:r>
          </a:p>
          <a:p>
            <a:pPr marL="0" indent="0" algn="l">
              <a:buNone/>
            </a:pPr>
            <a:r>
              <a:rPr lang="en-US" dirty="0" smtClean="0"/>
              <a:t>studies </a:t>
            </a:r>
            <a:r>
              <a:rPr lang="en-US" dirty="0"/>
              <a:t>define what should be understood by the</a:t>
            </a:r>
          </a:p>
          <a:p>
            <a:pPr marL="0" indent="0" algn="l">
              <a:buNone/>
            </a:pPr>
            <a:r>
              <a:rPr lang="en-US" dirty="0"/>
              <a:t>term “healthy lifestyle.” These primary prevention studies</a:t>
            </a:r>
          </a:p>
          <a:p>
            <a:pPr marL="0" indent="0" algn="l">
              <a:buNone/>
            </a:pPr>
            <a:r>
              <a:rPr lang="en-US" dirty="0"/>
              <a:t>demonstrate that persons who have a number of healthy</a:t>
            </a:r>
          </a:p>
          <a:p>
            <a:pPr marL="0" indent="0" algn="l">
              <a:buNone/>
            </a:pPr>
            <a:r>
              <a:rPr lang="en-US" dirty="0"/>
              <a:t>characteristics at the beginning of a period of observation</a:t>
            </a:r>
          </a:p>
          <a:p>
            <a:pPr marL="0" indent="0" algn="l">
              <a:buNone/>
            </a:pPr>
            <a:r>
              <a:rPr lang="en-US" dirty="0"/>
              <a:t>enjoy remarkable benefits over periods ranging from 4 to</a:t>
            </a:r>
          </a:p>
          <a:p>
            <a:pPr marL="0" indent="0" algn="l">
              <a:buNone/>
            </a:pPr>
            <a:r>
              <a:rPr lang="en-US" dirty="0"/>
              <a:t>20 years.</a:t>
            </a:r>
          </a:p>
        </p:txBody>
      </p:sp>
    </p:spTree>
    <p:extLst>
      <p:ext uri="{BB962C8B-B14F-4D97-AF65-F5344CB8AC3E}">
        <p14:creationId xmlns:p14="http://schemas.microsoft.com/office/powerpoint/2010/main" val="327049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5233768"/>
          </a:xfrm>
        </p:spPr>
        <p:txBody>
          <a:bodyPr>
            <a:normAutofit fontScale="85000" lnSpcReduction="20000"/>
          </a:bodyPr>
          <a:lstStyle/>
          <a:p>
            <a:pPr marL="0" indent="0" algn="l">
              <a:buNone/>
            </a:pPr>
            <a:r>
              <a:rPr lang="en-US" dirty="0"/>
              <a:t>The evidence chain begins with the Nurses’ Health </a:t>
            </a:r>
            <a:r>
              <a:rPr lang="en-US" dirty="0" smtClean="0"/>
              <a:t>Study, In </a:t>
            </a:r>
            <a:r>
              <a:rPr lang="en-US" dirty="0"/>
              <a:t>84,129 </a:t>
            </a:r>
            <a:r>
              <a:rPr lang="en-US" dirty="0" smtClean="0"/>
              <a:t>participants followed </a:t>
            </a:r>
            <a:r>
              <a:rPr lang="en-US" dirty="0"/>
              <a:t>up for 14 years, the effects of several </a:t>
            </a:r>
            <a:r>
              <a:rPr lang="en-US" dirty="0" smtClean="0"/>
              <a:t>lifestyle factors </a:t>
            </a:r>
            <a:r>
              <a:rPr lang="en-US" dirty="0"/>
              <a:t>were analyzed, including not currently smoking, </a:t>
            </a:r>
            <a:r>
              <a:rPr lang="en-US" dirty="0" smtClean="0"/>
              <a:t>body mass </a:t>
            </a:r>
            <a:r>
              <a:rPr lang="en-US" dirty="0"/>
              <a:t>index (BMI) less than25 kg/m2, alcohol </a:t>
            </a:r>
            <a:r>
              <a:rPr lang="en-US" dirty="0" smtClean="0"/>
              <a:t>consumption at </a:t>
            </a:r>
            <a:r>
              <a:rPr lang="en-US" dirty="0"/>
              <a:t>least 0.5 drinks per day, at least 0.5 hour daily of </a:t>
            </a:r>
            <a:r>
              <a:rPr lang="en-US" dirty="0" smtClean="0"/>
              <a:t>moderate to </a:t>
            </a:r>
            <a:r>
              <a:rPr lang="en-US" dirty="0"/>
              <a:t>vigorous physical activity, and adhering to several </a:t>
            </a:r>
            <a:r>
              <a:rPr lang="en-US" dirty="0" smtClean="0"/>
              <a:t>dietary elements </a:t>
            </a:r>
            <a:r>
              <a:rPr lang="en-US" dirty="0"/>
              <a:t>(increased intake of cereal fiber, marine </a:t>
            </a:r>
            <a:r>
              <a:rPr lang="en-US" dirty="0" smtClean="0"/>
              <a:t>omega-3 fatty </a:t>
            </a:r>
            <a:r>
              <a:rPr lang="en-US" dirty="0"/>
              <a:t>acids, and </a:t>
            </a:r>
            <a:r>
              <a:rPr lang="en-US" dirty="0" err="1"/>
              <a:t>folate</a:t>
            </a:r>
            <a:r>
              <a:rPr lang="en-US" dirty="0"/>
              <a:t>; increased </a:t>
            </a:r>
            <a:r>
              <a:rPr lang="en-US" dirty="0" smtClean="0"/>
              <a:t>polyunsaturated/saturated fat </a:t>
            </a:r>
            <a:r>
              <a:rPr lang="en-US" dirty="0"/>
              <a:t>ratio; and low trans fat intake and glycemic load). </a:t>
            </a:r>
            <a:endParaRPr lang="en-US" dirty="0" smtClean="0"/>
          </a:p>
          <a:p>
            <a:pPr marL="0" indent="0" algn="l">
              <a:buNone/>
            </a:pPr>
            <a:r>
              <a:rPr lang="en-US" dirty="0" smtClean="0"/>
              <a:t>The</a:t>
            </a:r>
            <a:r>
              <a:rPr lang="en-US" dirty="0"/>
              <a:t> </a:t>
            </a:r>
            <a:r>
              <a:rPr lang="en-US" dirty="0" smtClean="0"/>
              <a:t>group </a:t>
            </a:r>
            <a:r>
              <a:rPr lang="en-US" dirty="0"/>
              <a:t>defined as “low risk” had all these characteristics. </a:t>
            </a:r>
            <a:r>
              <a:rPr lang="en-US" dirty="0" smtClean="0"/>
              <a:t>After 14 </a:t>
            </a:r>
            <a:r>
              <a:rPr lang="en-US" dirty="0"/>
              <a:t>years, this low-risk group (3% of original study </a:t>
            </a:r>
            <a:r>
              <a:rPr lang="en-US" dirty="0" smtClean="0"/>
              <a:t>population) had </a:t>
            </a:r>
            <a:r>
              <a:rPr lang="en-US" dirty="0"/>
              <a:t>an 83% reduction in coronary disease events.</a:t>
            </a:r>
          </a:p>
          <a:p>
            <a:pPr marL="0" indent="0" algn="l">
              <a:buNone/>
            </a:pPr>
            <a:r>
              <a:rPr lang="en-US" dirty="0"/>
              <a:t>Another analysis of the same cohort showed that women </a:t>
            </a:r>
            <a:r>
              <a:rPr lang="en-US" dirty="0" smtClean="0"/>
              <a:t>at low </a:t>
            </a:r>
            <a:r>
              <a:rPr lang="en-US" dirty="0"/>
              <a:t>risk also had a 91% reduction in the risk of </a:t>
            </a:r>
            <a:r>
              <a:rPr lang="en-US" dirty="0" smtClean="0"/>
              <a:t>developing diabetes</a:t>
            </a:r>
            <a:r>
              <a:rPr lang="en-US" dirty="0"/>
              <a:t>.</a:t>
            </a:r>
          </a:p>
        </p:txBody>
      </p:sp>
    </p:spTree>
    <p:extLst>
      <p:ext uri="{BB962C8B-B14F-4D97-AF65-F5344CB8AC3E}">
        <p14:creationId xmlns:p14="http://schemas.microsoft.com/office/powerpoint/2010/main" val="3218366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9512" y="980728"/>
            <a:ext cx="8712968"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491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After the Evidence: Motivational Interviewing</a:t>
            </a:r>
          </a:p>
        </p:txBody>
      </p:sp>
      <p:sp>
        <p:nvSpPr>
          <p:cNvPr id="3" name="عنصر نائب للمحتوى 2"/>
          <p:cNvSpPr>
            <a:spLocks noGrp="1"/>
          </p:cNvSpPr>
          <p:nvPr>
            <p:ph idx="1"/>
          </p:nvPr>
        </p:nvSpPr>
        <p:spPr/>
        <p:txBody>
          <a:bodyPr/>
          <a:lstStyle/>
          <a:p>
            <a:pPr marL="0" indent="0" algn="l">
              <a:buNone/>
            </a:pPr>
            <a:r>
              <a:rPr lang="en-US" dirty="0" smtClean="0"/>
              <a:t>-most </a:t>
            </a:r>
            <a:r>
              <a:rPr lang="en-US" dirty="0"/>
              <a:t>primary </a:t>
            </a:r>
            <a:r>
              <a:rPr lang="en-US" dirty="0" smtClean="0"/>
              <a:t>care physicians </a:t>
            </a:r>
            <a:r>
              <a:rPr lang="en-US" dirty="0"/>
              <a:t>were trained to use this information as the </a:t>
            </a:r>
            <a:r>
              <a:rPr lang="en-US" dirty="0" smtClean="0"/>
              <a:t>basis for </a:t>
            </a:r>
            <a:r>
              <a:rPr lang="en-US" dirty="0"/>
              <a:t>giving advice to patients. Experience confirms that </a:t>
            </a:r>
            <a:r>
              <a:rPr lang="en-US" dirty="0" smtClean="0"/>
              <a:t>simply giving </a:t>
            </a:r>
            <a:r>
              <a:rPr lang="en-US" dirty="0"/>
              <a:t>advice usually is </a:t>
            </a:r>
            <a:r>
              <a:rPr lang="en-US" dirty="0" smtClean="0"/>
              <a:t>ineffective.</a:t>
            </a:r>
          </a:p>
          <a:p>
            <a:pPr marL="0" indent="0" algn="l">
              <a:buNone/>
            </a:pPr>
            <a:r>
              <a:rPr lang="en-US" dirty="0"/>
              <a:t>The most promising new technique of “active listening” </a:t>
            </a:r>
            <a:r>
              <a:rPr lang="en-US" dirty="0" smtClean="0"/>
              <a:t>for health </a:t>
            </a:r>
            <a:r>
              <a:rPr lang="en-US" dirty="0"/>
              <a:t>care practitioners is motivational </a:t>
            </a:r>
            <a:r>
              <a:rPr lang="en-US" dirty="0" smtClean="0"/>
              <a:t>interviewing. </a:t>
            </a:r>
            <a:endParaRPr lang="en-US" dirty="0"/>
          </a:p>
        </p:txBody>
      </p:sp>
    </p:spTree>
    <p:extLst>
      <p:ext uri="{BB962C8B-B14F-4D97-AF65-F5344CB8AC3E}">
        <p14:creationId xmlns:p14="http://schemas.microsoft.com/office/powerpoint/2010/main" val="789149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28800"/>
            <a:ext cx="8229600" cy="4945736"/>
          </a:xfrm>
        </p:spPr>
        <p:txBody>
          <a:bodyPr>
            <a:normAutofit lnSpcReduction="10000"/>
          </a:bodyPr>
          <a:lstStyle/>
          <a:p>
            <a:pPr marL="0" indent="0" algn="l">
              <a:buNone/>
            </a:pPr>
            <a:r>
              <a:rPr lang="en-US" dirty="0"/>
              <a:t>MI is skillful clinical style for eliciting from </a:t>
            </a:r>
            <a:r>
              <a:rPr lang="en-US" dirty="0" smtClean="0"/>
              <a:t>patients their </a:t>
            </a:r>
            <a:r>
              <a:rPr lang="en-US" dirty="0"/>
              <a:t>own good motivations for making behavior changes </a:t>
            </a:r>
            <a:r>
              <a:rPr lang="en-US" dirty="0" smtClean="0"/>
              <a:t>in the </a:t>
            </a:r>
            <a:r>
              <a:rPr lang="en-US" dirty="0"/>
              <a:t>interest of their </a:t>
            </a:r>
            <a:r>
              <a:rPr lang="en-US" dirty="0" smtClean="0"/>
              <a:t>health.</a:t>
            </a:r>
          </a:p>
          <a:p>
            <a:pPr marL="0" indent="0" algn="l">
              <a:buNone/>
            </a:pPr>
            <a:r>
              <a:rPr lang="en-US" dirty="0"/>
              <a:t>-</a:t>
            </a:r>
            <a:r>
              <a:rPr lang="en-US" dirty="0" err="1"/>
              <a:t>Rollnick</a:t>
            </a:r>
            <a:r>
              <a:rPr lang="en-US" dirty="0"/>
              <a:t> identifies four core guiding principles of MI, </a:t>
            </a:r>
            <a:r>
              <a:rPr lang="en-US" dirty="0" smtClean="0"/>
              <a:t>using the </a:t>
            </a:r>
            <a:r>
              <a:rPr lang="en-US" dirty="0"/>
              <a:t>mnemonic RULE, as follows:</a:t>
            </a:r>
          </a:p>
          <a:p>
            <a:pPr marL="0" indent="0" algn="l">
              <a:buNone/>
            </a:pPr>
            <a:r>
              <a:rPr lang="en-US" dirty="0" smtClean="0"/>
              <a:t>1.Resist </a:t>
            </a:r>
            <a:r>
              <a:rPr lang="en-US" dirty="0"/>
              <a:t>the “righting reflex” (i.e., “Don’t try to fix it, and </a:t>
            </a:r>
            <a:r>
              <a:rPr lang="en-US" dirty="0" smtClean="0"/>
              <a:t>don’t give </a:t>
            </a:r>
            <a:r>
              <a:rPr lang="en-US" dirty="0"/>
              <a:t>advice”).</a:t>
            </a:r>
          </a:p>
          <a:p>
            <a:pPr marL="0" indent="0" algn="l">
              <a:buNone/>
            </a:pPr>
            <a:r>
              <a:rPr lang="en-US" dirty="0" smtClean="0"/>
              <a:t>2.Understand </a:t>
            </a:r>
            <a:r>
              <a:rPr lang="en-US" dirty="0"/>
              <a:t>the patient’s motivations.</a:t>
            </a:r>
          </a:p>
          <a:p>
            <a:pPr marL="0" indent="0" algn="l">
              <a:buNone/>
            </a:pPr>
            <a:r>
              <a:rPr lang="en-US" dirty="0" smtClean="0"/>
              <a:t>3.Listen</a:t>
            </a:r>
            <a:r>
              <a:rPr lang="en-US" dirty="0"/>
              <a:t>; use empathic, active listening throughout the </a:t>
            </a:r>
            <a:r>
              <a:rPr lang="en-US" dirty="0" smtClean="0"/>
              <a:t>clinical interview</a:t>
            </a:r>
            <a:r>
              <a:rPr lang="en-US" dirty="0"/>
              <a:t>.</a:t>
            </a:r>
          </a:p>
          <a:p>
            <a:pPr marL="0" indent="0" algn="l">
              <a:buNone/>
            </a:pPr>
            <a:r>
              <a:rPr lang="en-US" dirty="0" smtClean="0"/>
              <a:t>4.Empower </a:t>
            </a:r>
            <a:r>
              <a:rPr lang="en-US" dirty="0"/>
              <a:t>the patient. </a:t>
            </a:r>
          </a:p>
        </p:txBody>
      </p:sp>
    </p:spTree>
    <p:extLst>
      <p:ext uri="{BB962C8B-B14F-4D97-AF65-F5344CB8AC3E}">
        <p14:creationId xmlns:p14="http://schemas.microsoft.com/office/powerpoint/2010/main" val="1582714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484784"/>
            <a:ext cx="8229600" cy="4525963"/>
          </a:xfrm>
        </p:spPr>
        <p:txBody>
          <a:bodyPr>
            <a:normAutofit fontScale="32500" lnSpcReduction="20000"/>
          </a:bodyPr>
          <a:lstStyle/>
          <a:p>
            <a:pPr marL="0" indent="0" algn="l">
              <a:buNone/>
            </a:pPr>
            <a:r>
              <a:rPr lang="en-US" sz="7200" dirty="0" smtClean="0"/>
              <a:t>to </a:t>
            </a:r>
            <a:r>
              <a:rPr lang="en-US" sz="7200" dirty="0"/>
              <a:t>carry out effective </a:t>
            </a:r>
            <a:r>
              <a:rPr lang="en-US" sz="7200" dirty="0" smtClean="0"/>
              <a:t>prevention: </a:t>
            </a:r>
            <a:endParaRPr lang="en-US" sz="7200" dirty="0"/>
          </a:p>
          <a:p>
            <a:pPr marL="0" indent="0" algn="l">
              <a:buNone/>
            </a:pPr>
            <a:r>
              <a:rPr lang="en-US" sz="7200" dirty="0"/>
              <a:t>(1) from the traditional disease-oriented approach and</a:t>
            </a:r>
          </a:p>
          <a:p>
            <a:pPr marL="0" indent="0" algn="l">
              <a:buNone/>
            </a:pPr>
            <a:r>
              <a:rPr lang="en-US" sz="7200" dirty="0"/>
              <a:t>(2) from a newer, general lifestyle approach</a:t>
            </a:r>
            <a:r>
              <a:rPr lang="en-US" sz="7200" dirty="0" smtClean="0"/>
              <a:t>.</a:t>
            </a:r>
          </a:p>
          <a:p>
            <a:pPr marL="0" indent="0" algn="l">
              <a:buNone/>
            </a:pPr>
            <a:r>
              <a:rPr lang="en-US" sz="7200" dirty="0" smtClean="0"/>
              <a:t> </a:t>
            </a:r>
            <a:endParaRPr lang="en-US" sz="7200" dirty="0"/>
          </a:p>
          <a:p>
            <a:pPr marL="0" indent="0" algn="l">
              <a:buNone/>
            </a:pPr>
            <a:r>
              <a:rPr lang="en-US" sz="7200" dirty="0" smtClean="0"/>
              <a:t>There are </a:t>
            </a:r>
            <a:r>
              <a:rPr lang="en-US" sz="7200" dirty="0"/>
              <a:t>four practical and important question for family physicians, as follows:</a:t>
            </a:r>
          </a:p>
          <a:p>
            <a:pPr marL="0" indent="0" algn="l">
              <a:buNone/>
            </a:pPr>
            <a:r>
              <a:rPr lang="en-US" sz="7200" dirty="0"/>
              <a:t>1. What is a healthy lifestyle?</a:t>
            </a:r>
          </a:p>
          <a:p>
            <a:pPr marL="0" indent="0" algn="l">
              <a:buNone/>
            </a:pPr>
            <a:r>
              <a:rPr lang="en-US" sz="7200" dirty="0"/>
              <a:t>2. What is the prevalence of a healthy lifestyle among</a:t>
            </a:r>
          </a:p>
          <a:p>
            <a:pPr marL="0" indent="0" algn="l">
              <a:buNone/>
            </a:pPr>
            <a:r>
              <a:rPr lang="en-US" sz="7200" dirty="0"/>
              <a:t>patients?</a:t>
            </a:r>
          </a:p>
          <a:p>
            <a:pPr marL="0" indent="0" algn="l">
              <a:buNone/>
            </a:pPr>
            <a:r>
              <a:rPr lang="en-US" sz="7200" dirty="0"/>
              <a:t>3. What are the potential benefits for patients who have or</a:t>
            </a:r>
          </a:p>
          <a:p>
            <a:pPr marL="0" indent="0" algn="l">
              <a:buNone/>
            </a:pPr>
            <a:r>
              <a:rPr lang="en-US" sz="7200" dirty="0"/>
              <a:t>who change to a healthy lifestyle?</a:t>
            </a:r>
          </a:p>
          <a:p>
            <a:pPr marL="0" indent="0" algn="l">
              <a:buNone/>
            </a:pPr>
            <a:r>
              <a:rPr lang="en-US" sz="7200" dirty="0"/>
              <a:t>4. What is the major obstacle to lifestyle changes in a</a:t>
            </a:r>
          </a:p>
          <a:p>
            <a:pPr marL="0" indent="0" algn="l">
              <a:buNone/>
            </a:pPr>
            <a:r>
              <a:rPr lang="en-US" sz="7200" dirty="0"/>
              <a:t>Family physician’s office?</a:t>
            </a:r>
          </a:p>
        </p:txBody>
      </p:sp>
    </p:spTree>
    <p:extLst>
      <p:ext uri="{BB962C8B-B14F-4D97-AF65-F5344CB8AC3E}">
        <p14:creationId xmlns:p14="http://schemas.microsoft.com/office/powerpoint/2010/main" val="725069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a:t>The three essential tools of motivational interviewing are:</a:t>
            </a:r>
          </a:p>
          <a:p>
            <a:pPr marL="0" indent="0" algn="l">
              <a:buNone/>
            </a:pPr>
            <a:r>
              <a:rPr lang="en-US" dirty="0"/>
              <a:t>• A menu</a:t>
            </a:r>
          </a:p>
          <a:p>
            <a:pPr marL="0" indent="0" algn="l">
              <a:buNone/>
            </a:pPr>
            <a:r>
              <a:rPr lang="en-US" dirty="0"/>
              <a:t>• An importance “ruler”</a:t>
            </a:r>
          </a:p>
          <a:p>
            <a:pPr marL="0" indent="0" algn="l">
              <a:buNone/>
            </a:pPr>
            <a:r>
              <a:rPr lang="en-US" dirty="0"/>
              <a:t>• A confidence “ruler</a:t>
            </a:r>
            <a:r>
              <a:rPr lang="en-US" dirty="0" smtClean="0"/>
              <a:t>”</a:t>
            </a:r>
          </a:p>
          <a:p>
            <a:pPr marL="0" indent="0" algn="l">
              <a:buNone/>
            </a:pPr>
            <a:endParaRPr lang="en-US" dirty="0"/>
          </a:p>
        </p:txBody>
      </p:sp>
    </p:spTree>
    <p:extLst>
      <p:ext uri="{BB962C8B-B14F-4D97-AF65-F5344CB8AC3E}">
        <p14:creationId xmlns:p14="http://schemas.microsoft.com/office/powerpoint/2010/main" val="11219142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a:t>Do </a:t>
            </a:r>
            <a:r>
              <a:rPr lang="en-US" sz="3200" dirty="0" smtClean="0"/>
              <a:t>Physicians Believe </a:t>
            </a:r>
            <a:r>
              <a:rPr lang="en-US" sz="3200" dirty="0"/>
              <a:t>in Primary </a:t>
            </a:r>
            <a:r>
              <a:rPr lang="en-US" sz="3200" dirty="0" smtClean="0"/>
              <a:t>Prevention?</a:t>
            </a:r>
            <a:endParaRPr lang="en-US" sz="3200" dirty="0"/>
          </a:p>
        </p:txBody>
      </p:sp>
      <p:sp>
        <p:nvSpPr>
          <p:cNvPr id="3" name="عنصر نائب للمحتوى 2"/>
          <p:cNvSpPr>
            <a:spLocks noGrp="1"/>
          </p:cNvSpPr>
          <p:nvPr>
            <p:ph idx="1"/>
          </p:nvPr>
        </p:nvSpPr>
        <p:spPr/>
        <p:txBody>
          <a:bodyPr>
            <a:normAutofit fontScale="70000" lnSpcReduction="20000"/>
          </a:bodyPr>
          <a:lstStyle/>
          <a:p>
            <a:pPr marL="0" indent="0" algn="l">
              <a:buNone/>
            </a:pPr>
            <a:r>
              <a:rPr lang="en-US" dirty="0"/>
              <a:t>• Good, even great, evidence is not enough to lead to </a:t>
            </a:r>
            <a:r>
              <a:rPr lang="en-US" dirty="0" smtClean="0"/>
              <a:t>substantial lifestyle </a:t>
            </a:r>
            <a:r>
              <a:rPr lang="en-US" dirty="0"/>
              <a:t>changes among patients.</a:t>
            </a:r>
          </a:p>
          <a:p>
            <a:pPr marL="0" indent="0" algn="l">
              <a:buNone/>
            </a:pPr>
            <a:r>
              <a:rPr lang="en-US" dirty="0"/>
              <a:t>• Traditional medical training has not prepared the majority of </a:t>
            </a:r>
            <a:r>
              <a:rPr lang="en-US" dirty="0" smtClean="0"/>
              <a:t>practice physicians </a:t>
            </a:r>
            <a:r>
              <a:rPr lang="en-US" dirty="0"/>
              <a:t>in the science (evidence) of primary prevention or in </a:t>
            </a:r>
            <a:r>
              <a:rPr lang="en-US" dirty="0" smtClean="0"/>
              <a:t>the tools </a:t>
            </a:r>
            <a:r>
              <a:rPr lang="en-US" dirty="0"/>
              <a:t>necessary to make it happen, such as motivational interviewing.</a:t>
            </a:r>
          </a:p>
          <a:p>
            <a:pPr marL="0" indent="0" algn="l">
              <a:buNone/>
            </a:pPr>
            <a:r>
              <a:rPr lang="en-US" dirty="0"/>
              <a:t>• Although many physicians say they believe in primary </a:t>
            </a:r>
            <a:r>
              <a:rPr lang="en-US" dirty="0" smtClean="0"/>
              <a:t>prevention, their </a:t>
            </a:r>
            <a:r>
              <a:rPr lang="en-US" dirty="0"/>
              <a:t>behavior often belies this. Belief in the power </a:t>
            </a:r>
            <a:r>
              <a:rPr lang="en-US" dirty="0" smtClean="0"/>
              <a:t>and effectiveness </a:t>
            </a:r>
            <a:r>
              <a:rPr lang="en-US" dirty="0"/>
              <a:t>of primary intervention strategies among </a:t>
            </a:r>
            <a:r>
              <a:rPr lang="en-US" dirty="0" smtClean="0"/>
              <a:t>primary care </a:t>
            </a:r>
            <a:r>
              <a:rPr lang="en-US" dirty="0"/>
              <a:t>physicians cannot be assumed and must be </a:t>
            </a:r>
            <a:r>
              <a:rPr lang="en-US" dirty="0" smtClean="0"/>
              <a:t>explored individually </a:t>
            </a:r>
            <a:r>
              <a:rPr lang="en-US" dirty="0"/>
              <a:t>with each physician.</a:t>
            </a:r>
          </a:p>
          <a:p>
            <a:pPr marL="0" indent="0" algn="l">
              <a:buNone/>
            </a:pPr>
            <a:r>
              <a:rPr lang="en-US" dirty="0"/>
              <a:t>• Physicians need to go through a series of steps, much as </a:t>
            </a:r>
            <a:r>
              <a:rPr lang="en-US" dirty="0" smtClean="0"/>
              <a:t>any patient </a:t>
            </a:r>
            <a:r>
              <a:rPr lang="en-US" dirty="0"/>
              <a:t>who desires to change a behavior, to become proficient </a:t>
            </a:r>
            <a:r>
              <a:rPr lang="en-US" dirty="0" smtClean="0"/>
              <a:t>at primary </a:t>
            </a:r>
            <a:r>
              <a:rPr lang="en-US" dirty="0"/>
              <a:t>prevention.</a:t>
            </a:r>
          </a:p>
          <a:p>
            <a:pPr marL="0" indent="0" algn="l">
              <a:buNone/>
            </a:pPr>
            <a:r>
              <a:rPr lang="en-US" dirty="0"/>
              <a:t>• The predicted results will reward the efforts for physicians who</a:t>
            </a:r>
          </a:p>
          <a:p>
            <a:pPr marL="0" indent="0" algn="l">
              <a:buNone/>
            </a:pPr>
            <a:r>
              <a:rPr lang="en-US" dirty="0"/>
              <a:t>can take a day-by-day, long-term perspective on health.</a:t>
            </a:r>
          </a:p>
        </p:txBody>
      </p:sp>
    </p:spTree>
    <p:extLst>
      <p:ext uri="{BB962C8B-B14F-4D97-AF65-F5344CB8AC3E}">
        <p14:creationId xmlns:p14="http://schemas.microsoft.com/office/powerpoint/2010/main" val="758756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endParaRPr lang="en-US" dirty="0" smtClean="0"/>
          </a:p>
          <a:p>
            <a:pPr marL="0" indent="0" algn="ctr">
              <a:buNone/>
            </a:pPr>
            <a:r>
              <a:rPr lang="en-US" sz="9600" b="1" dirty="0" smtClean="0"/>
              <a:t>Thank you </a:t>
            </a:r>
            <a:endParaRPr lang="en-US" sz="9600" b="1" dirty="0"/>
          </a:p>
        </p:txBody>
      </p:sp>
    </p:spTree>
    <p:extLst>
      <p:ext uri="{BB962C8B-B14F-4D97-AF65-F5344CB8AC3E}">
        <p14:creationId xmlns:p14="http://schemas.microsoft.com/office/powerpoint/2010/main" val="2367274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Prevention from the Disease-Oriented</a:t>
            </a:r>
            <a:br>
              <a:rPr lang="en-US" dirty="0"/>
            </a:br>
            <a:r>
              <a:rPr lang="en-US" dirty="0"/>
              <a:t>Perspective: A Focus on Heart Disease</a:t>
            </a:r>
          </a:p>
        </p:txBody>
      </p:sp>
      <p:sp>
        <p:nvSpPr>
          <p:cNvPr id="3" name="عنصر نائب للمحتوى 2"/>
          <p:cNvSpPr>
            <a:spLocks noGrp="1"/>
          </p:cNvSpPr>
          <p:nvPr>
            <p:ph idx="1"/>
          </p:nvPr>
        </p:nvSpPr>
        <p:spPr/>
        <p:txBody>
          <a:bodyPr>
            <a:normAutofit fontScale="92500" lnSpcReduction="10000"/>
          </a:bodyPr>
          <a:lstStyle/>
          <a:p>
            <a:pPr marL="0" indent="0" algn="l">
              <a:buNone/>
            </a:pPr>
            <a:r>
              <a:rPr lang="en-US" dirty="0"/>
              <a:t>To be effective, family physicians need to reduce </a:t>
            </a:r>
            <a:r>
              <a:rPr lang="en-US" dirty="0" smtClean="0"/>
              <a:t>mortality—from </a:t>
            </a:r>
            <a:r>
              <a:rPr lang="en-US" dirty="0"/>
              <a:t>all causes, not just heart disease or stroke—for all </a:t>
            </a:r>
            <a:r>
              <a:rPr lang="en-US" dirty="0" smtClean="0"/>
              <a:t>their patients</a:t>
            </a:r>
            <a:r>
              <a:rPr lang="en-US" dirty="0"/>
              <a:t>. Using the total number of deaths is the </a:t>
            </a:r>
            <a:r>
              <a:rPr lang="en-US" dirty="0" smtClean="0"/>
              <a:t>relevant measure </a:t>
            </a:r>
            <a:r>
              <a:rPr lang="en-US" dirty="0"/>
              <a:t>of effectiveness for two </a:t>
            </a:r>
            <a:r>
              <a:rPr lang="en-US" dirty="0" smtClean="0"/>
              <a:t>reasons:</a:t>
            </a:r>
          </a:p>
          <a:p>
            <a:pPr marL="0" indent="0" algn="l">
              <a:buNone/>
            </a:pPr>
            <a:r>
              <a:rPr lang="en-US" dirty="0" smtClean="0"/>
              <a:t>First</a:t>
            </a:r>
            <a:r>
              <a:rPr lang="en-US" dirty="0"/>
              <a:t>, it is </a:t>
            </a:r>
            <a:r>
              <a:rPr lang="en-US" dirty="0" smtClean="0"/>
              <a:t>simple, cleaner</a:t>
            </a:r>
            <a:r>
              <a:rPr lang="en-US" dirty="0"/>
              <a:t>, and easier to measure; a person is either alive </a:t>
            </a:r>
            <a:r>
              <a:rPr lang="en-US" dirty="0" smtClean="0"/>
              <a:t>or dead</a:t>
            </a:r>
            <a:r>
              <a:rPr lang="en-US" dirty="0"/>
              <a:t>. </a:t>
            </a:r>
            <a:endParaRPr lang="en-US" dirty="0" smtClean="0"/>
          </a:p>
          <a:p>
            <a:pPr marL="0" indent="0" algn="l">
              <a:buNone/>
            </a:pPr>
            <a:r>
              <a:rPr lang="en-US" dirty="0" smtClean="0"/>
              <a:t>Second</a:t>
            </a:r>
            <a:r>
              <a:rPr lang="en-US" dirty="0"/>
              <a:t>, the count is not affected by diagnostic error.</a:t>
            </a:r>
          </a:p>
          <a:p>
            <a:pPr marL="0" indent="0" algn="l">
              <a:buNone/>
            </a:pPr>
            <a:r>
              <a:rPr lang="en-US" dirty="0"/>
              <a:t>The literature reviewed here focuses especially on </a:t>
            </a:r>
            <a:r>
              <a:rPr lang="en-US" dirty="0" smtClean="0"/>
              <a:t>all-cause mortality </a:t>
            </a:r>
            <a:r>
              <a:rPr lang="en-US" dirty="0"/>
              <a:t>as a relevant measure of a healthy lifestyle.</a:t>
            </a:r>
          </a:p>
          <a:p>
            <a:pPr marL="0" indent="0" algn="l">
              <a:buNone/>
            </a:pPr>
            <a:endParaRPr lang="en-US" dirty="0"/>
          </a:p>
        </p:txBody>
      </p:sp>
    </p:spTree>
    <p:extLst>
      <p:ext uri="{BB962C8B-B14F-4D97-AF65-F5344CB8AC3E}">
        <p14:creationId xmlns:p14="http://schemas.microsoft.com/office/powerpoint/2010/main" val="2319146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smtClean="0"/>
              <a:t>Leading causes of death in adults 50-85 years </a:t>
            </a:r>
            <a:endParaRPr lang="en-US" sz="32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99592" y="2132856"/>
            <a:ext cx="7848872"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78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marL="0" indent="0" algn="l">
              <a:buNone/>
            </a:pPr>
            <a:r>
              <a:rPr lang="en-US" dirty="0" smtClean="0"/>
              <a:t>A </a:t>
            </a:r>
            <a:r>
              <a:rPr lang="en-US" dirty="0"/>
              <a:t>look to </a:t>
            </a:r>
            <a:r>
              <a:rPr lang="en-US" dirty="0" smtClean="0"/>
              <a:t>the </a:t>
            </a:r>
            <a:r>
              <a:rPr lang="en-US" dirty="0"/>
              <a:t>leading causes of death for all adults age 50 to 85 </a:t>
            </a:r>
            <a:r>
              <a:rPr lang="en-US" dirty="0" smtClean="0"/>
              <a:t>years can </a:t>
            </a:r>
            <a:r>
              <a:rPr lang="en-US" dirty="0"/>
              <a:t>provide a guide </a:t>
            </a:r>
            <a:r>
              <a:rPr lang="en-US" dirty="0" smtClean="0"/>
              <a:t>to action </a:t>
            </a:r>
            <a:r>
              <a:rPr lang="en-US" dirty="0"/>
              <a:t>for your practice. If the number-one cause of death </a:t>
            </a:r>
            <a:r>
              <a:rPr lang="en-US" dirty="0" smtClean="0"/>
              <a:t>is heart </a:t>
            </a:r>
            <a:r>
              <a:rPr lang="en-US" dirty="0"/>
              <a:t>disease, this may be the problem to address most </a:t>
            </a:r>
            <a:r>
              <a:rPr lang="en-US" dirty="0" smtClean="0"/>
              <a:t>vigorously, perhaps </a:t>
            </a:r>
            <a:r>
              <a:rPr lang="en-US" dirty="0"/>
              <a:t>delaying other preventive activities until </a:t>
            </a:r>
            <a:r>
              <a:rPr lang="en-US" dirty="0" smtClean="0"/>
              <a:t>this is </a:t>
            </a:r>
            <a:r>
              <a:rPr lang="en-US" dirty="0"/>
              <a:t>done. </a:t>
            </a:r>
            <a:endParaRPr lang="en-US" dirty="0" smtClean="0"/>
          </a:p>
          <a:p>
            <a:pPr marL="0" indent="0" algn="l">
              <a:buNone/>
            </a:pPr>
            <a:r>
              <a:rPr lang="en-US" dirty="0" smtClean="0"/>
              <a:t>Alternatively</a:t>
            </a:r>
            <a:r>
              <a:rPr lang="en-US" dirty="0"/>
              <a:t>, some might argue for a focus on </a:t>
            </a:r>
            <a:r>
              <a:rPr lang="en-US" dirty="0" smtClean="0"/>
              <a:t>cancer, because </a:t>
            </a:r>
            <a:r>
              <a:rPr lang="en-US" dirty="0"/>
              <a:t>mortality from cancer is almost as high as </a:t>
            </a:r>
            <a:r>
              <a:rPr lang="en-US" dirty="0" smtClean="0"/>
              <a:t>from heart </a:t>
            </a:r>
            <a:r>
              <a:rPr lang="en-US" dirty="0"/>
              <a:t>disease (and even higher in the age group 50-59), </a:t>
            </a:r>
            <a:r>
              <a:rPr lang="en-US" dirty="0" smtClean="0"/>
              <a:t>and cancer </a:t>
            </a:r>
            <a:r>
              <a:rPr lang="en-US" dirty="0"/>
              <a:t>causes much more concern among patients</a:t>
            </a:r>
            <a:r>
              <a:rPr lang="en-US" dirty="0" smtClean="0"/>
              <a:t>.</a:t>
            </a:r>
            <a:endParaRPr lang="en-US" dirty="0"/>
          </a:p>
        </p:txBody>
      </p:sp>
    </p:spTree>
    <p:extLst>
      <p:ext uri="{BB962C8B-B14F-4D97-AF65-F5344CB8AC3E}">
        <p14:creationId xmlns:p14="http://schemas.microsoft.com/office/powerpoint/2010/main" val="2484961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marL="0" indent="0" algn="l">
              <a:buNone/>
            </a:pPr>
            <a:r>
              <a:rPr lang="en-US" dirty="0" smtClean="0"/>
              <a:t>However, good reasons exist not to focus on cancer. The </a:t>
            </a:r>
            <a:r>
              <a:rPr lang="en-US" dirty="0"/>
              <a:t>first problem is that “cancer,” when listed as the second leading cause of death in the, represents deaths from “all cancers.” The disadvantage is that physicians have no good tools or tests that work against “all” cancers. Many mammograms are needed for breast cancer, and many Pap smears for cervical cancer, to follow the conventional wisdom about how to reduce the effects of these cancers. for colon cancer, many </a:t>
            </a:r>
            <a:r>
              <a:rPr lang="en-US" dirty="0" err="1"/>
              <a:t>sigmoidoscopies</a:t>
            </a:r>
            <a:r>
              <a:rPr lang="en-US" dirty="0"/>
              <a:t> </a:t>
            </a:r>
            <a:r>
              <a:rPr lang="en-US" dirty="0" smtClean="0"/>
              <a:t>or colonoscopies. </a:t>
            </a:r>
            <a:endParaRPr lang="en-US" dirty="0"/>
          </a:p>
          <a:p>
            <a:pPr marL="0" indent="0" algn="l">
              <a:buNone/>
            </a:pPr>
            <a:endParaRPr lang="en-US" dirty="0"/>
          </a:p>
        </p:txBody>
      </p:sp>
    </p:spTree>
    <p:extLst>
      <p:ext uri="{BB962C8B-B14F-4D97-AF65-F5344CB8AC3E}">
        <p14:creationId xmlns:p14="http://schemas.microsoft.com/office/powerpoint/2010/main" val="631897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lgn="l">
              <a:buNone/>
            </a:pPr>
            <a:r>
              <a:rPr lang="en-US" dirty="0"/>
              <a:t>Such a strategy is only moderately effective. </a:t>
            </a:r>
            <a:endParaRPr lang="en-US" dirty="0" smtClean="0"/>
          </a:p>
          <a:p>
            <a:pPr marL="0" indent="0" algn="l">
              <a:buNone/>
            </a:pPr>
            <a:r>
              <a:rPr lang="en-US" dirty="0" smtClean="0"/>
              <a:t>The </a:t>
            </a:r>
            <a:r>
              <a:rPr lang="en-US" dirty="0"/>
              <a:t>risks </a:t>
            </a:r>
            <a:r>
              <a:rPr lang="en-US" dirty="0" smtClean="0"/>
              <a:t>of dying </a:t>
            </a:r>
            <a:r>
              <a:rPr lang="en-US" dirty="0"/>
              <a:t>of breast cancer can be reduced by only 15% in </a:t>
            </a:r>
            <a:r>
              <a:rPr lang="en-US" dirty="0" smtClean="0"/>
              <a:t>the 3</a:t>
            </a:r>
            <a:r>
              <a:rPr lang="en-US" dirty="0"/>
              <a:t>% of women who develop it in any decade after age </a:t>
            </a:r>
            <a:r>
              <a:rPr lang="en-US" dirty="0" smtClean="0"/>
              <a:t>50. </a:t>
            </a:r>
          </a:p>
          <a:p>
            <a:pPr marL="0" indent="0" algn="l">
              <a:buNone/>
            </a:pPr>
            <a:r>
              <a:rPr lang="en-US" dirty="0" smtClean="0"/>
              <a:t>The </a:t>
            </a:r>
            <a:r>
              <a:rPr lang="en-US" dirty="0"/>
              <a:t>risk of dying of colon </a:t>
            </a:r>
            <a:r>
              <a:rPr lang="en-US" dirty="0" smtClean="0"/>
              <a:t>cancer for </a:t>
            </a:r>
            <a:r>
              <a:rPr lang="en-US" dirty="0"/>
              <a:t>both genders </a:t>
            </a:r>
            <a:r>
              <a:rPr lang="en-US" dirty="0" smtClean="0"/>
              <a:t>ages 50-80 years </a:t>
            </a:r>
            <a:r>
              <a:rPr lang="en-US" dirty="0"/>
              <a:t>can be reduced by only 16%. </a:t>
            </a:r>
            <a:endParaRPr lang="en-US" dirty="0" smtClean="0"/>
          </a:p>
          <a:p>
            <a:pPr marL="0" indent="0" algn="l">
              <a:buNone/>
            </a:pPr>
            <a:r>
              <a:rPr lang="en-US" dirty="0" smtClean="0"/>
              <a:t>The single best </a:t>
            </a:r>
            <a:r>
              <a:rPr lang="en-US" dirty="0"/>
              <a:t>strategy for reducing deaths </a:t>
            </a:r>
            <a:r>
              <a:rPr lang="en-US" dirty="0" smtClean="0"/>
              <a:t>from </a:t>
            </a:r>
            <a:r>
              <a:rPr lang="en-US" dirty="0"/>
              <a:t>cervical </a:t>
            </a:r>
            <a:r>
              <a:rPr lang="en-US" dirty="0" smtClean="0"/>
              <a:t>cancer is by screening</a:t>
            </a:r>
            <a:r>
              <a:rPr lang="en-US" dirty="0"/>
              <a:t>; cervical cancer deaths can be </a:t>
            </a:r>
            <a:r>
              <a:rPr lang="en-US" dirty="0" smtClean="0"/>
              <a:t>reduced </a:t>
            </a:r>
            <a:r>
              <a:rPr lang="en-US" dirty="0"/>
              <a:t>by 30% to 60</a:t>
            </a:r>
            <a:r>
              <a:rPr lang="en-US" dirty="0" smtClean="0"/>
              <a:t>%.</a:t>
            </a:r>
            <a:endParaRPr lang="en-US" dirty="0"/>
          </a:p>
        </p:txBody>
      </p:sp>
    </p:spTree>
    <p:extLst>
      <p:ext uri="{BB962C8B-B14F-4D97-AF65-F5344CB8AC3E}">
        <p14:creationId xmlns:p14="http://schemas.microsoft.com/office/powerpoint/2010/main" val="1125672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lgn="l">
              <a:buNone/>
            </a:pPr>
            <a:r>
              <a:rPr lang="en-US" dirty="0"/>
              <a:t>Because these cancers are relatively rare</a:t>
            </a:r>
            <a:r>
              <a:rPr lang="en-US" dirty="0" smtClean="0"/>
              <a:t>, and because </a:t>
            </a:r>
            <a:r>
              <a:rPr lang="en-US" dirty="0"/>
              <a:t>the tools are relatively inefficient, a </a:t>
            </a:r>
            <a:r>
              <a:rPr lang="en-US" dirty="0" smtClean="0"/>
              <a:t>cancer-focused approach </a:t>
            </a:r>
            <a:r>
              <a:rPr lang="en-US" dirty="0"/>
              <a:t>to reducing overall mortality tends not to work. </a:t>
            </a:r>
            <a:endParaRPr lang="en-US" dirty="0" smtClean="0"/>
          </a:p>
          <a:p>
            <a:pPr marL="0" indent="0" algn="l">
              <a:buNone/>
            </a:pPr>
            <a:r>
              <a:rPr lang="en-US" dirty="0" smtClean="0"/>
              <a:t>Thus</a:t>
            </a:r>
            <a:r>
              <a:rPr lang="en-US" dirty="0"/>
              <a:t>, even perfect compliance for all the </a:t>
            </a:r>
            <a:r>
              <a:rPr lang="en-US" dirty="0" smtClean="0"/>
              <a:t>traditionally recommended </a:t>
            </a:r>
            <a:r>
              <a:rPr lang="en-US" dirty="0"/>
              <a:t>cancer programs may dramatically reduce </a:t>
            </a:r>
            <a:r>
              <a:rPr lang="en-US" dirty="0" smtClean="0"/>
              <a:t>a person’s </a:t>
            </a:r>
            <a:r>
              <a:rPr lang="en-US" dirty="0"/>
              <a:t>risk of dying of </a:t>
            </a:r>
            <a:r>
              <a:rPr lang="en-US" dirty="0" smtClean="0"/>
              <a:t>cancer, but there is a failure </a:t>
            </a:r>
            <a:r>
              <a:rPr lang="en-US" dirty="0"/>
              <a:t>of most cancer screening </a:t>
            </a:r>
            <a:r>
              <a:rPr lang="en-US" dirty="0" smtClean="0"/>
              <a:t>programs </a:t>
            </a:r>
            <a:r>
              <a:rPr lang="en-US" dirty="0"/>
              <a:t>to alter </a:t>
            </a:r>
            <a:r>
              <a:rPr lang="en-US" dirty="0" smtClean="0"/>
              <a:t>the all-cause </a:t>
            </a:r>
            <a:r>
              <a:rPr lang="en-US" dirty="0"/>
              <a:t>mortality.</a:t>
            </a:r>
          </a:p>
        </p:txBody>
      </p:sp>
    </p:spTree>
    <p:extLst>
      <p:ext uri="{BB962C8B-B14F-4D97-AF65-F5344CB8AC3E}">
        <p14:creationId xmlns:p14="http://schemas.microsoft.com/office/powerpoint/2010/main" val="753628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2806</Words>
  <Application>Microsoft Office PowerPoint</Application>
  <PresentationFormat>عرض على الشاشة (3:4)‏</PresentationFormat>
  <Paragraphs>132</Paragraphs>
  <Slides>32</Slides>
  <Notes>0</Notes>
  <HiddenSlides>0</HiddenSlides>
  <MMClips>0</MMClips>
  <ScaleCrop>false</ScaleCrop>
  <HeadingPairs>
    <vt:vector size="4" baseType="variant">
      <vt:variant>
        <vt:lpstr>نسق</vt:lpstr>
      </vt:variant>
      <vt:variant>
        <vt:i4>2</vt:i4>
      </vt:variant>
      <vt:variant>
        <vt:lpstr>عناوين الشرائح</vt:lpstr>
      </vt:variant>
      <vt:variant>
        <vt:i4>32</vt:i4>
      </vt:variant>
    </vt:vector>
  </HeadingPairs>
  <TitlesOfParts>
    <vt:vector size="34" baseType="lpstr">
      <vt:lpstr>حضري</vt:lpstr>
      <vt:lpstr>1_حضري</vt:lpstr>
      <vt:lpstr>عرض تقديمي في PowerPoint</vt:lpstr>
      <vt:lpstr>Lifestyle Interventions and Behavior Change</vt:lpstr>
      <vt:lpstr>عرض تقديمي في PowerPoint</vt:lpstr>
      <vt:lpstr>Prevention from the Disease-Oriented Perspective: A Focus on Heart Disease</vt:lpstr>
      <vt:lpstr>Leading causes of death in adults 50-85 years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Primary Prevention: A Focus on Lifestyle</vt:lpstr>
      <vt:lpstr>عرض تقديمي في PowerPoint</vt:lpstr>
      <vt:lpstr>عرض تقديمي في PowerPoint</vt:lpstr>
      <vt:lpstr>عرض تقديمي في PowerPoint</vt:lpstr>
      <vt:lpstr>عرض تقديمي في PowerPoint</vt:lpstr>
      <vt:lpstr>After the Evidence: Motivational Interviewing</vt:lpstr>
      <vt:lpstr>عرض تقديمي في PowerPoint</vt:lpstr>
      <vt:lpstr>عرض تقديمي في PowerPoint</vt:lpstr>
      <vt:lpstr>Do Physicians Believe in Primary Prevention?</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Dr.Muslim</dc:creator>
  <cp:lastModifiedBy>Dr.Muslim</cp:lastModifiedBy>
  <cp:revision>38</cp:revision>
  <dcterms:created xsi:type="dcterms:W3CDTF">2014-11-24T23:38:03Z</dcterms:created>
  <dcterms:modified xsi:type="dcterms:W3CDTF">2014-12-29T23:22:56Z</dcterms:modified>
</cp:coreProperties>
</file>