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71" r:id="rId15"/>
    <p:sldId id="272" r:id="rId16"/>
    <p:sldId id="273" r:id="rId17"/>
    <p:sldId id="274" r:id="rId18"/>
    <p:sldId id="288" r:id="rId19"/>
    <p:sldId id="276" r:id="rId20"/>
    <p:sldId id="290" r:id="rId21"/>
    <p:sldId id="291" r:id="rId22"/>
    <p:sldId id="292" r:id="rId23"/>
    <p:sldId id="293" r:id="rId24"/>
    <p:sldId id="294" r:id="rId25"/>
    <p:sldId id="277" r:id="rId26"/>
    <p:sldId id="278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94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1961DA2-39B1-40EA-BBFB-7044B55497F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B4AEC6-D9F8-4FDF-82B3-A7CBF7DF08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61DA2-39B1-40EA-BBFB-7044B55497F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4AEC6-D9F8-4FDF-82B3-A7CBF7DF0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61DA2-39B1-40EA-BBFB-7044B55497F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4AEC6-D9F8-4FDF-82B3-A7CBF7DF0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61DA2-39B1-40EA-BBFB-7044B55497F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4AEC6-D9F8-4FDF-82B3-A7CBF7DF0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1961DA2-39B1-40EA-BBFB-7044B55497F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B4AEC6-D9F8-4FDF-82B3-A7CBF7DF08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61DA2-39B1-40EA-BBFB-7044B55497F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5B4AEC6-D9F8-4FDF-82B3-A7CBF7DF08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61DA2-39B1-40EA-BBFB-7044B55497F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5B4AEC6-D9F8-4FDF-82B3-A7CBF7DF0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61DA2-39B1-40EA-BBFB-7044B55497F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4AEC6-D9F8-4FDF-82B3-A7CBF7DF08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61DA2-39B1-40EA-BBFB-7044B55497F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4AEC6-D9F8-4FDF-82B3-A7CBF7DF0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1961DA2-39B1-40EA-BBFB-7044B55497F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B4AEC6-D9F8-4FDF-82B3-A7CBF7DF08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الأيقونة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1961DA2-39B1-40EA-BBFB-7044B55497F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B4AEC6-D9F8-4FDF-82B3-A7CBF7DF08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BC33931-EBDF-49C5-9513-AAA7C499225A}" type="datetimeFigureOut">
              <a:rPr lang="en-US" smtClean="0">
                <a:solidFill>
                  <a:srgbClr val="DFDCB7"/>
                </a:solidFill>
              </a:rPr>
              <a:pPr/>
              <a:t>5/15/2015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806E3CB-9287-4D5A-B4C7-3A188E956B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err="1" smtClean="0"/>
              <a:t>ThiQar</a:t>
            </a:r>
            <a:r>
              <a:rPr lang="en-US" sz="4000" b="1" dirty="0" smtClean="0"/>
              <a:t> college of Medicine</a:t>
            </a:r>
            <a:br>
              <a:rPr lang="en-US" sz="4000" b="1" dirty="0" smtClean="0"/>
            </a:br>
            <a:r>
              <a:rPr lang="en-US" sz="4000" b="1" dirty="0" smtClean="0"/>
              <a:t>Family &amp; Community medicine dept.</a:t>
            </a:r>
          </a:p>
          <a:p>
            <a:pPr marL="0" indent="0" algn="ctr">
              <a:buNone/>
            </a:pPr>
            <a:r>
              <a:rPr lang="en-US" sz="4000" dirty="0" smtClean="0"/>
              <a:t>Family Medicine </a:t>
            </a:r>
            <a:r>
              <a:rPr lang="en-US" sz="4000" dirty="0" err="1" smtClean="0"/>
              <a:t>Lec</a:t>
            </a:r>
            <a:r>
              <a:rPr lang="en-US" sz="4000" dirty="0" smtClean="0"/>
              <a:t> 7</a:t>
            </a:r>
            <a:br>
              <a:rPr lang="en-US" sz="4000" dirty="0" smtClean="0"/>
            </a:br>
            <a:r>
              <a:rPr lang="en-US" sz="4000" dirty="0" smtClean="0"/>
              <a:t>post graduate-FAMCO</a:t>
            </a:r>
            <a:br>
              <a:rPr lang="en-US" sz="4000" dirty="0" smtClean="0"/>
            </a:br>
            <a:r>
              <a:rPr lang="en-US" sz="4000" dirty="0" smtClean="0"/>
              <a:t>prepared by: </a:t>
            </a:r>
            <a:r>
              <a:rPr lang="en-US" sz="4000" dirty="0" err="1" smtClean="0"/>
              <a:t>Dr.Muslim</a:t>
            </a:r>
            <a:r>
              <a:rPr lang="en-US" sz="4000" dirty="0" smtClean="0"/>
              <a:t> N. </a:t>
            </a:r>
            <a:r>
              <a:rPr lang="en-US" sz="4000" dirty="0" err="1" smtClean="0"/>
              <a:t>Saeed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Tuesday , December 16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,2014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97334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Falls in </a:t>
            </a:r>
            <a:r>
              <a:rPr lang="en-US" dirty="0" smtClean="0"/>
              <a:t>the Elderly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 30%–40% of </a:t>
            </a:r>
            <a:r>
              <a:rPr lang="en-US" dirty="0" smtClean="0"/>
              <a:t>all community-dwelling persons aged </a:t>
            </a:r>
            <a:r>
              <a:rPr lang="en-US" dirty="0"/>
              <a:t>≥ 65 years </a:t>
            </a:r>
            <a:r>
              <a:rPr lang="en-US" dirty="0" smtClean="0"/>
              <a:t>fall at </a:t>
            </a:r>
            <a:r>
              <a:rPr lang="en-US" dirty="0"/>
              <a:t>least once a year.</a:t>
            </a:r>
          </a:p>
          <a:p>
            <a:pPr marL="0" indent="0">
              <a:buNone/>
            </a:pPr>
            <a:r>
              <a:rPr lang="en-US" dirty="0"/>
              <a:t>2. Falls are </a:t>
            </a:r>
            <a:r>
              <a:rPr lang="en-US" dirty="0" smtClean="0"/>
              <a:t>the leading </a:t>
            </a:r>
            <a:r>
              <a:rPr lang="en-US" dirty="0"/>
              <a:t>cause </a:t>
            </a:r>
            <a:r>
              <a:rPr lang="en-US" dirty="0" smtClean="0"/>
              <a:t>of fatal </a:t>
            </a:r>
            <a:r>
              <a:rPr lang="en-US" dirty="0"/>
              <a:t>and </a:t>
            </a:r>
            <a:r>
              <a:rPr lang="en-US" dirty="0" smtClean="0"/>
              <a:t>nonfatal injuries among persons </a:t>
            </a:r>
            <a:r>
              <a:rPr lang="en-US" dirty="0"/>
              <a:t>aged ≥ </a:t>
            </a:r>
            <a:r>
              <a:rPr lang="en-US" dirty="0" smtClean="0"/>
              <a:t>65 years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3. A review </a:t>
            </a:r>
            <a:r>
              <a:rPr lang="en-US" dirty="0" smtClean="0"/>
              <a:t>and modification of chronic medications, Including psychotropic medications</a:t>
            </a:r>
            <a:r>
              <a:rPr lang="en-US" dirty="0"/>
              <a:t>, </a:t>
            </a:r>
            <a:r>
              <a:rPr lang="en-US" dirty="0" smtClean="0"/>
              <a:t>is important although not </a:t>
            </a:r>
            <a:r>
              <a:rPr lang="en-US" dirty="0"/>
              <a:t>proven </a:t>
            </a:r>
            <a:r>
              <a:rPr lang="en-US" dirty="0" smtClean="0"/>
              <a:t>to reduce </a:t>
            </a:r>
            <a:r>
              <a:rPr lang="en-US" dirty="0"/>
              <a:t>falls.</a:t>
            </a:r>
          </a:p>
        </p:txBody>
      </p:sp>
    </p:spTree>
    <p:extLst>
      <p:ext uri="{BB962C8B-B14F-4D97-AF65-F5344CB8AC3E}">
        <p14:creationId xmlns="" xmlns:p14="http://schemas.microsoft.com/office/powerpoint/2010/main" val="185658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Recommendations: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smtClean="0"/>
              <a:t>Ask older persons(screen) </a:t>
            </a:r>
            <a:r>
              <a:rPr lang="en-US" dirty="0"/>
              <a:t>at least </a:t>
            </a:r>
            <a:r>
              <a:rPr lang="en-US" dirty="0" smtClean="0"/>
              <a:t>yearly about falls.  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/>
              <a:t>Recommends vitamin </a:t>
            </a:r>
            <a:r>
              <a:rPr lang="en-US" dirty="0" smtClean="0"/>
              <a:t>D supplementation </a:t>
            </a:r>
            <a:r>
              <a:rPr lang="en-US" dirty="0"/>
              <a:t>(</a:t>
            </a:r>
            <a:r>
              <a:rPr lang="en-US" dirty="0" smtClean="0"/>
              <a:t>800 international </a:t>
            </a:r>
            <a:r>
              <a:rPr lang="en-US" dirty="0"/>
              <a:t>units [IUs] </a:t>
            </a:r>
            <a:r>
              <a:rPr lang="en-US" dirty="0" smtClean="0"/>
              <a:t>orally daily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/>
              <a:t>Recommends </a:t>
            </a:r>
            <a:r>
              <a:rPr lang="en-US" dirty="0" smtClean="0"/>
              <a:t>home-hazard modification (adding nonslip tape to </a:t>
            </a:r>
            <a:r>
              <a:rPr lang="en-US" dirty="0"/>
              <a:t>steps, </a:t>
            </a:r>
            <a:r>
              <a:rPr lang="en-US" dirty="0" smtClean="0"/>
              <a:t>provision of </a:t>
            </a:r>
            <a:r>
              <a:rPr lang="en-US" dirty="0"/>
              <a:t>grab bars, etc.) for all homes </a:t>
            </a:r>
            <a:r>
              <a:rPr lang="en-US" dirty="0" smtClean="0"/>
              <a:t>of persons </a:t>
            </a:r>
            <a:r>
              <a:rPr lang="en-US" dirty="0"/>
              <a:t>aged ≥ 65 years.</a:t>
            </a:r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/>
              <a:t>Recommends exercise or </a:t>
            </a:r>
            <a:r>
              <a:rPr lang="en-US" dirty="0" smtClean="0"/>
              <a:t>physical therapy </a:t>
            </a:r>
            <a:r>
              <a:rPr lang="en-US" dirty="0"/>
              <a:t>interventions </a:t>
            </a:r>
            <a:r>
              <a:rPr lang="en-US" dirty="0" smtClean="0"/>
              <a:t>targeting gait </a:t>
            </a:r>
            <a:r>
              <a:rPr lang="en-US" dirty="0"/>
              <a:t>and balance training.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864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Influenza Chemoprophylaxis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1. Influenza vaccination </a:t>
            </a:r>
            <a:r>
              <a:rPr lang="en-US" dirty="0" smtClean="0"/>
              <a:t>is the </a:t>
            </a:r>
            <a:r>
              <a:rPr lang="en-US" dirty="0"/>
              <a:t>best way to </a:t>
            </a:r>
            <a:r>
              <a:rPr lang="en-US" dirty="0" smtClean="0"/>
              <a:t>prevent influenza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smtClean="0"/>
              <a:t>Antiviral chemoprophylaxis </a:t>
            </a:r>
            <a:r>
              <a:rPr lang="en-US" dirty="0"/>
              <a:t>is not </a:t>
            </a:r>
            <a:r>
              <a:rPr lang="en-US" dirty="0" smtClean="0"/>
              <a:t>a substitute </a:t>
            </a:r>
            <a:r>
              <a:rPr lang="en-US" dirty="0"/>
              <a:t>for </a:t>
            </a:r>
            <a:r>
              <a:rPr lang="en-US" dirty="0" smtClean="0"/>
              <a:t>influenza vaccination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3. Duration </a:t>
            </a:r>
            <a:r>
              <a:rPr lang="en-US" dirty="0" smtClean="0"/>
              <a:t>of chemoprophylaxis is 2 </a:t>
            </a:r>
            <a:r>
              <a:rPr lang="en-US" dirty="0"/>
              <a:t>weeks </a:t>
            </a:r>
            <a:r>
              <a:rPr lang="en-US" dirty="0" smtClean="0"/>
              <a:t>post-vaccination in </a:t>
            </a:r>
            <a:r>
              <a:rPr lang="en-US" dirty="0"/>
              <a:t>most persons but </a:t>
            </a:r>
            <a:r>
              <a:rPr lang="en-US" dirty="0" smtClean="0"/>
              <a:t>is indicated </a:t>
            </a:r>
            <a:r>
              <a:rPr lang="en-US" dirty="0"/>
              <a:t>for </a:t>
            </a:r>
            <a:r>
              <a:rPr lang="en-US" dirty="0" smtClean="0"/>
              <a:t>6 weeks in children </a:t>
            </a:r>
            <a:r>
              <a:rPr lang="en-US" dirty="0"/>
              <a:t>who were </a:t>
            </a:r>
            <a:r>
              <a:rPr lang="en-US" dirty="0" smtClean="0"/>
              <a:t>not previously </a:t>
            </a:r>
            <a:r>
              <a:rPr lang="en-US" dirty="0"/>
              <a:t>vaccinated </a:t>
            </a:r>
            <a:r>
              <a:rPr lang="en-US" dirty="0" smtClean="0"/>
              <a:t>or who </a:t>
            </a:r>
            <a:r>
              <a:rPr lang="en-US" dirty="0"/>
              <a:t>require two </a:t>
            </a:r>
            <a:r>
              <a:rPr lang="en-US" dirty="0" smtClean="0"/>
              <a:t>vaccine doses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4. Chemoprophylaxis </a:t>
            </a:r>
            <a:r>
              <a:rPr lang="en-US" dirty="0" smtClean="0"/>
              <a:t>for 10 </a:t>
            </a:r>
            <a:r>
              <a:rPr lang="en-US" dirty="0"/>
              <a:t>days in a household </a:t>
            </a:r>
            <a:r>
              <a:rPr lang="en-US" dirty="0" smtClean="0"/>
              <a:t>in which </a:t>
            </a:r>
            <a:r>
              <a:rPr lang="en-US" dirty="0"/>
              <a:t>a family </a:t>
            </a:r>
            <a:r>
              <a:rPr lang="en-US" dirty="0" smtClean="0"/>
              <a:t>member has </a:t>
            </a:r>
            <a:r>
              <a:rPr lang="en-US" dirty="0"/>
              <a:t>influenza.</a:t>
            </a:r>
          </a:p>
          <a:p>
            <a:pPr marL="0" indent="0">
              <a:buNone/>
            </a:pPr>
            <a:r>
              <a:rPr lang="en-US" dirty="0"/>
              <a:t>5. Agents </a:t>
            </a:r>
            <a:r>
              <a:rPr lang="en-US" dirty="0" smtClean="0"/>
              <a:t>for chemoprophylaxis of influenza </a:t>
            </a:r>
            <a:r>
              <a:rPr lang="en-US" dirty="0"/>
              <a:t>A (H1N1) and</a:t>
            </a:r>
          </a:p>
          <a:p>
            <a:pPr marL="0" indent="0">
              <a:buNone/>
            </a:pPr>
            <a:r>
              <a:rPr lang="en-US" dirty="0"/>
              <a:t>B: </a:t>
            </a:r>
            <a:r>
              <a:rPr lang="en-US" dirty="0" err="1"/>
              <a:t>zanamivir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oseltamivir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47967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Recommendations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-</a:t>
            </a:r>
            <a:r>
              <a:rPr lang="en-US" sz="2400" dirty="0" smtClean="0"/>
              <a:t>Consider antiviral chemoprophylaxis </a:t>
            </a:r>
            <a:r>
              <a:rPr lang="en-US" sz="2400" dirty="0"/>
              <a:t>for </a:t>
            </a:r>
            <a:r>
              <a:rPr lang="en-US" sz="2400" dirty="0" smtClean="0"/>
              <a:t>adults and </a:t>
            </a:r>
            <a:r>
              <a:rPr lang="en-US" sz="2400" dirty="0"/>
              <a:t>children aged ≥ 1 year </a:t>
            </a:r>
            <a:r>
              <a:rPr lang="en-US" sz="2400" dirty="0" smtClean="0"/>
              <a:t>at high </a:t>
            </a:r>
            <a:r>
              <a:rPr lang="en-US" sz="2400" dirty="0"/>
              <a:t>risk of </a:t>
            </a:r>
            <a:r>
              <a:rPr lang="en-US" sz="2400" dirty="0" smtClean="0"/>
              <a:t>influenza complications when any </a:t>
            </a:r>
            <a:r>
              <a:rPr lang="en-US" sz="2400" dirty="0"/>
              <a:t>of the </a:t>
            </a:r>
            <a:r>
              <a:rPr lang="en-US" sz="2400" dirty="0" smtClean="0"/>
              <a:t>following conditions </a:t>
            </a:r>
            <a:r>
              <a:rPr lang="en-US" sz="2400" dirty="0"/>
              <a:t>are present:</a:t>
            </a:r>
          </a:p>
          <a:p>
            <a:pPr marL="0" indent="0">
              <a:buNone/>
            </a:pPr>
            <a:r>
              <a:rPr lang="en-US" sz="2400" dirty="0"/>
              <a:t>a. Influenza vaccination </a:t>
            </a:r>
            <a:r>
              <a:rPr lang="en-US" sz="2400" dirty="0" smtClean="0"/>
              <a:t>is contra-indicated.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b. Unvaccinated adults </a:t>
            </a:r>
            <a:r>
              <a:rPr lang="en-US" sz="2400" dirty="0" smtClean="0"/>
              <a:t>or children </a:t>
            </a:r>
            <a:r>
              <a:rPr lang="en-US" sz="2400" dirty="0"/>
              <a:t>when </a:t>
            </a:r>
            <a:r>
              <a:rPr lang="en-US" sz="2400" dirty="0" smtClean="0"/>
              <a:t>influenza activity </a:t>
            </a:r>
            <a:r>
              <a:rPr lang="en-US" sz="2400" dirty="0"/>
              <a:t>has been </a:t>
            </a:r>
            <a:r>
              <a:rPr lang="en-US" sz="2400" dirty="0" smtClean="0"/>
              <a:t>detected in </a:t>
            </a:r>
            <a:r>
              <a:rPr lang="en-US" sz="2400" dirty="0"/>
              <a:t>the </a:t>
            </a:r>
            <a:r>
              <a:rPr lang="en-US" sz="2400" dirty="0" smtClean="0"/>
              <a:t>community. Vaccinate </a:t>
            </a:r>
            <a:r>
              <a:rPr lang="en-US" sz="2400" dirty="0"/>
              <a:t>simultaneously.</a:t>
            </a:r>
          </a:p>
          <a:p>
            <a:pPr marL="0" indent="0">
              <a:buNone/>
            </a:pPr>
            <a:r>
              <a:rPr lang="en-US" sz="2400" dirty="0"/>
              <a:t>c. Unvaccinated adults </a:t>
            </a:r>
            <a:r>
              <a:rPr lang="en-US" sz="2400" dirty="0" smtClean="0"/>
              <a:t>and children </a:t>
            </a:r>
            <a:r>
              <a:rPr lang="en-US" sz="2400" dirty="0"/>
              <a:t>in close </a:t>
            </a:r>
            <a:r>
              <a:rPr lang="en-US" sz="2400" dirty="0" smtClean="0"/>
              <a:t>contact with </a:t>
            </a:r>
            <a:r>
              <a:rPr lang="en-US" sz="2400" dirty="0"/>
              <a:t>people </a:t>
            </a:r>
            <a:r>
              <a:rPr lang="en-US" sz="2400" dirty="0" smtClean="0"/>
              <a:t>diagnosed with </a:t>
            </a:r>
            <a:r>
              <a:rPr lang="en-US" sz="2400" dirty="0"/>
              <a:t>influenza.</a:t>
            </a:r>
          </a:p>
          <a:p>
            <a:pPr marL="0" indent="0">
              <a:buNone/>
            </a:pPr>
            <a:r>
              <a:rPr lang="en-US" sz="2400" dirty="0"/>
              <a:t>d. Residents </a:t>
            </a:r>
            <a:r>
              <a:rPr lang="en-US" sz="2400" dirty="0" smtClean="0"/>
              <a:t>of extended-care facilities with </a:t>
            </a:r>
            <a:r>
              <a:rPr lang="en-US" sz="2400" dirty="0"/>
              <a:t>an </a:t>
            </a:r>
            <a:r>
              <a:rPr lang="en-US" sz="2400" dirty="0" smtClean="0"/>
              <a:t>influenza outbreak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92908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Influenza Vaccination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Highest-risk </a:t>
            </a:r>
            <a:r>
              <a:rPr lang="en-US" dirty="0"/>
              <a:t>groups </a:t>
            </a:r>
            <a:r>
              <a:rPr lang="en-US" dirty="0" smtClean="0"/>
              <a:t>for influenza </a:t>
            </a:r>
            <a:r>
              <a:rPr lang="en-US" dirty="0"/>
              <a:t>complications are:</a:t>
            </a:r>
          </a:p>
          <a:p>
            <a:pPr marL="0" indent="0">
              <a:buNone/>
            </a:pPr>
            <a:r>
              <a:rPr lang="en-US" dirty="0"/>
              <a:t>a. Pregnant women</a:t>
            </a:r>
          </a:p>
          <a:p>
            <a:pPr marL="0" indent="0">
              <a:buNone/>
            </a:pPr>
            <a:r>
              <a:rPr lang="en-US" dirty="0"/>
              <a:t>b. Children aged </a:t>
            </a:r>
            <a:r>
              <a:rPr lang="en-US" dirty="0" smtClean="0"/>
              <a:t>6 months–4 </a:t>
            </a:r>
            <a:r>
              <a:rPr lang="en-US" dirty="0"/>
              <a:t>years</a:t>
            </a:r>
          </a:p>
          <a:p>
            <a:pPr marL="0" indent="0">
              <a:buNone/>
            </a:pPr>
            <a:r>
              <a:rPr lang="en-US" dirty="0"/>
              <a:t>d. Adults aged ≥ 50 years</a:t>
            </a:r>
          </a:p>
          <a:p>
            <a:pPr marL="0" indent="0">
              <a:buNone/>
            </a:pPr>
            <a:r>
              <a:rPr lang="en-US" dirty="0"/>
              <a:t>e. Persons with </a:t>
            </a:r>
            <a:r>
              <a:rPr lang="en-US" dirty="0" smtClean="0"/>
              <a:t>chronic medical conditions.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f. Residents of </a:t>
            </a:r>
            <a:r>
              <a:rPr lang="en-US" dirty="0" smtClean="0"/>
              <a:t>extended care facilities.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h. Morbidly obese (</a:t>
            </a:r>
            <a:r>
              <a:rPr lang="en-US" dirty="0" smtClean="0"/>
              <a:t>BMI ≥ </a:t>
            </a:r>
            <a:r>
              <a:rPr lang="en-US" dirty="0"/>
              <a:t>40) </a:t>
            </a:r>
            <a:r>
              <a:rPr lang="en-US" dirty="0" smtClean="0"/>
              <a:t>persons.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i. Healthcare </a:t>
            </a:r>
            <a:r>
              <a:rPr lang="en-US" dirty="0" smtClean="0"/>
              <a:t>personnel.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j. Household contacts </a:t>
            </a:r>
            <a:r>
              <a:rPr lang="en-US" dirty="0" smtClean="0"/>
              <a:t>or caregivers </a:t>
            </a:r>
            <a:r>
              <a:rPr lang="en-US" dirty="0"/>
              <a:t>of </a:t>
            </a:r>
            <a:r>
              <a:rPr lang="en-US" dirty="0" smtClean="0"/>
              <a:t>children aged </a:t>
            </a:r>
            <a:r>
              <a:rPr lang="en-US" dirty="0"/>
              <a:t>&lt; 5 years or </a:t>
            </a:r>
            <a:r>
              <a:rPr lang="en-US" dirty="0" smtClean="0"/>
              <a:t>adults aged </a:t>
            </a:r>
            <a:r>
              <a:rPr lang="en-US" dirty="0"/>
              <a:t>≥ 50 </a:t>
            </a:r>
            <a:r>
              <a:rPr lang="en-US" dirty="0" smtClean="0"/>
              <a:t>years.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9879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Recommendations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</a:t>
            </a:r>
            <a:r>
              <a:rPr lang="en-US" dirty="0" smtClean="0"/>
              <a:t>persons aged </a:t>
            </a:r>
            <a:r>
              <a:rPr lang="en-US" dirty="0"/>
              <a:t>≥ </a:t>
            </a:r>
            <a:r>
              <a:rPr lang="en-US" dirty="0" smtClean="0"/>
              <a:t>6 </a:t>
            </a:r>
            <a:r>
              <a:rPr lang="en-US" dirty="0"/>
              <a:t>months receive </a:t>
            </a:r>
            <a:r>
              <a:rPr lang="en-US" dirty="0" smtClean="0"/>
              <a:t>Annual trivalent </a:t>
            </a:r>
            <a:r>
              <a:rPr lang="en-US" dirty="0"/>
              <a:t>seasonal </a:t>
            </a:r>
            <a:r>
              <a:rPr lang="en-US" dirty="0" smtClean="0"/>
              <a:t>influenza immunization.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5550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Neural </a:t>
            </a:r>
            <a:r>
              <a:rPr lang="en-US" dirty="0" smtClean="0"/>
              <a:t>Tube Defects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Recommendation 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Women planning or capable of pregnancy take </a:t>
            </a:r>
            <a:r>
              <a:rPr lang="en-US" dirty="0"/>
              <a:t>a </a:t>
            </a:r>
            <a:r>
              <a:rPr lang="en-US" dirty="0" smtClean="0"/>
              <a:t>daily supplement containing 400–800 </a:t>
            </a:r>
            <a:r>
              <a:rPr lang="en-US" dirty="0"/>
              <a:t>mcg </a:t>
            </a:r>
            <a:r>
              <a:rPr lang="en-US" dirty="0" smtClean="0"/>
              <a:t>of folic acid.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Women </a:t>
            </a:r>
            <a:r>
              <a:rPr lang="en-US" dirty="0"/>
              <a:t>planning a </a:t>
            </a:r>
            <a:r>
              <a:rPr lang="en-US" dirty="0" smtClean="0"/>
              <a:t>pregnancy should </a:t>
            </a:r>
            <a:r>
              <a:rPr lang="en-US" dirty="0"/>
              <a:t>start folic </a:t>
            </a:r>
            <a:r>
              <a:rPr lang="en-US" dirty="0" smtClean="0"/>
              <a:t>acid supplementation </a:t>
            </a:r>
            <a:r>
              <a:rPr lang="en-US" dirty="0"/>
              <a:t>at </a:t>
            </a:r>
            <a:r>
              <a:rPr lang="en-US" dirty="0" smtClean="0"/>
              <a:t>least 1 </a:t>
            </a:r>
            <a:r>
              <a:rPr lang="en-US" dirty="0"/>
              <a:t>month before </a:t>
            </a:r>
            <a:r>
              <a:rPr lang="en-US" dirty="0" smtClean="0"/>
              <a:t>conception and </a:t>
            </a:r>
            <a:r>
              <a:rPr lang="en-US" dirty="0"/>
              <a:t>continue through the </a:t>
            </a:r>
            <a:r>
              <a:rPr lang="en-US" dirty="0" smtClean="0"/>
              <a:t>first 2–3 months of pregnancy.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Recommend </a:t>
            </a:r>
            <a:r>
              <a:rPr lang="en-US" dirty="0"/>
              <a:t>4 mg/day </a:t>
            </a:r>
            <a:r>
              <a:rPr lang="en-US" dirty="0" smtClean="0"/>
              <a:t>folic acid </a:t>
            </a:r>
            <a:r>
              <a:rPr lang="en-US" dirty="0"/>
              <a:t>for women with a </a:t>
            </a:r>
            <a:r>
              <a:rPr lang="en-US" dirty="0" smtClean="0"/>
              <a:t>history of </a:t>
            </a:r>
            <a:r>
              <a:rPr lang="en-US" dirty="0"/>
              <a:t>a child affected by a </a:t>
            </a:r>
            <a:r>
              <a:rPr lang="en-US" dirty="0" smtClean="0"/>
              <a:t>neural tube </a:t>
            </a:r>
            <a:r>
              <a:rPr lang="en-US" dirty="0"/>
              <a:t>defect.</a:t>
            </a:r>
          </a:p>
        </p:txBody>
      </p:sp>
    </p:spTree>
    <p:extLst>
      <p:ext uri="{BB962C8B-B14F-4D97-AF65-F5344CB8AC3E}">
        <p14:creationId xmlns="" xmlns:p14="http://schemas.microsoft.com/office/powerpoint/2010/main" val="25181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/>
              <a:t>Sudden </a:t>
            </a:r>
            <a:r>
              <a:rPr lang="sv-SE" dirty="0" smtClean="0"/>
              <a:t>Infant Death </a:t>
            </a:r>
            <a:r>
              <a:rPr lang="sv-SE" dirty="0"/>
              <a:t>Syndrome</a:t>
            </a:r>
            <a:br>
              <a:rPr lang="sv-SE" dirty="0"/>
            </a:br>
            <a:r>
              <a:rPr lang="sv-SE" dirty="0"/>
              <a:t>(SIDS)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-Stomach and </a:t>
            </a:r>
            <a:r>
              <a:rPr lang="en-US" dirty="0" smtClean="0"/>
              <a:t>side sleeping </a:t>
            </a:r>
            <a:r>
              <a:rPr lang="en-US" dirty="0"/>
              <a:t>have </a:t>
            </a:r>
            <a:r>
              <a:rPr lang="en-US" dirty="0" smtClean="0"/>
              <a:t>been identified </a:t>
            </a:r>
            <a:r>
              <a:rPr lang="en-US" dirty="0"/>
              <a:t>as </a:t>
            </a:r>
            <a:r>
              <a:rPr lang="en-US" dirty="0" smtClean="0"/>
              <a:t>major risk </a:t>
            </a:r>
            <a:r>
              <a:rPr lang="en-US" dirty="0"/>
              <a:t>factors for SIDS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-Recommendations: </a:t>
            </a:r>
          </a:p>
          <a:p>
            <a:pPr marL="0" indent="0">
              <a:buNone/>
            </a:pPr>
            <a:r>
              <a:rPr lang="en-US" dirty="0"/>
              <a:t>Counsel all </a:t>
            </a:r>
            <a:r>
              <a:rPr lang="en-US" dirty="0" smtClean="0"/>
              <a:t>parents to </a:t>
            </a:r>
            <a:r>
              <a:rPr lang="en-US" dirty="0"/>
              <a:t>place </a:t>
            </a:r>
            <a:r>
              <a:rPr lang="en-US" dirty="0" smtClean="0"/>
              <a:t>their infants </a:t>
            </a:r>
            <a:r>
              <a:rPr lang="en-US" dirty="0"/>
              <a:t>on their</a:t>
            </a:r>
          </a:p>
          <a:p>
            <a:pPr marL="0" indent="0">
              <a:buNone/>
            </a:pPr>
            <a:r>
              <a:rPr lang="en-US" dirty="0"/>
              <a:t>backs to sleep.</a:t>
            </a:r>
          </a:p>
        </p:txBody>
      </p:sp>
    </p:spTree>
    <p:extLst>
      <p:ext uri="{BB962C8B-B14F-4D97-AF65-F5344CB8AC3E}">
        <p14:creationId xmlns="" xmlns:p14="http://schemas.microsoft.com/office/powerpoint/2010/main" val="156829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Anemia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-Infants aged 6–12 months: </a:t>
            </a:r>
          </a:p>
          <a:p>
            <a:pPr marL="0" indent="0">
              <a:buNone/>
            </a:pPr>
            <a:r>
              <a:rPr lang="en-US" dirty="0" smtClean="0"/>
              <a:t>Risk assessment based on </a:t>
            </a:r>
            <a:r>
              <a:rPr lang="en-US" dirty="0" smtClean="0"/>
              <a:t>diet, socio-economic</a:t>
            </a:r>
            <a:r>
              <a:rPr lang="en-US" dirty="0"/>
              <a:t> </a:t>
            </a:r>
            <a:r>
              <a:rPr lang="en-US" dirty="0" smtClean="0"/>
              <a:t>status</a:t>
            </a:r>
            <a:r>
              <a:rPr lang="en-US" dirty="0" smtClean="0"/>
              <a:t>, prematurity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 smtClean="0"/>
              <a:t>low-birth-weight</a:t>
            </a:r>
            <a:r>
              <a:rPr lang="en-US" dirty="0"/>
              <a:t> </a:t>
            </a:r>
            <a:r>
              <a:rPr lang="en-US" dirty="0" smtClean="0"/>
              <a:t>should </a:t>
            </a:r>
            <a:r>
              <a:rPr lang="en-US" dirty="0"/>
              <a:t>be done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- High </a:t>
            </a:r>
            <a:r>
              <a:rPr lang="en-US" dirty="0"/>
              <a:t>risk infants </a:t>
            </a:r>
            <a:r>
              <a:rPr lang="en-US" dirty="0" smtClean="0"/>
              <a:t>Includes </a:t>
            </a:r>
            <a:r>
              <a:rPr lang="en-US" dirty="0"/>
              <a:t>infants living in poverty, </a:t>
            </a:r>
            <a:r>
              <a:rPr lang="en-US" dirty="0" smtClean="0"/>
              <a:t>from </a:t>
            </a:r>
            <a:r>
              <a:rPr lang="en-US" dirty="0"/>
              <a:t>developing countries, preterm and low-birth-weight infants, and infants </a:t>
            </a:r>
            <a:r>
              <a:rPr lang="en-US" dirty="0" smtClean="0"/>
              <a:t>on unfortified </a:t>
            </a:r>
            <a:r>
              <a:rPr lang="en-US" dirty="0"/>
              <a:t>cow’s milk or soy milk. </a:t>
            </a:r>
          </a:p>
        </p:txBody>
      </p:sp>
    </p:spTree>
    <p:extLst>
      <p:ext uri="{BB962C8B-B14F-4D97-AF65-F5344CB8AC3E}">
        <p14:creationId xmlns="" xmlns:p14="http://schemas.microsoft.com/office/powerpoint/2010/main" val="51209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Anemia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Pregnant women:</a:t>
            </a:r>
          </a:p>
          <a:p>
            <a:pPr marL="0" indent="0">
              <a:buNone/>
            </a:pPr>
            <a:r>
              <a:rPr lang="en-US" dirty="0"/>
              <a:t>Screen all </a:t>
            </a:r>
            <a:r>
              <a:rPr lang="en-US" dirty="0" smtClean="0"/>
              <a:t>women with </a:t>
            </a:r>
            <a:r>
              <a:rPr lang="en-US" dirty="0"/>
              <a:t>hemoglobin </a:t>
            </a:r>
            <a:r>
              <a:rPr lang="en-US" dirty="0" smtClean="0"/>
              <a:t>or hematocrit </a:t>
            </a:r>
            <a:r>
              <a:rPr lang="en-US" dirty="0"/>
              <a:t>at </a:t>
            </a:r>
            <a:r>
              <a:rPr lang="en-US" dirty="0" smtClean="0"/>
              <a:t>first prenatal </a:t>
            </a:r>
            <a:r>
              <a:rPr lang="en-US" dirty="0"/>
              <a:t>visit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899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Disease Prevention 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rial Rounded MT Bold" pitchFamily="34" charset="0"/>
              </a:rPr>
              <a:t>ADHD</a:t>
            </a:r>
          </a:p>
          <a:p>
            <a:pPr marL="0" indent="0" algn="ctr">
              <a:buNone/>
            </a:pPr>
            <a:r>
              <a:rPr lang="en-US" sz="4400" dirty="0" smtClean="0">
                <a:latin typeface="Arial Rounded MT Bold" pitchFamily="34" charset="0"/>
              </a:rPr>
              <a:t>Dental caries</a:t>
            </a:r>
          </a:p>
          <a:p>
            <a:pPr marL="0" indent="0" algn="ctr">
              <a:buNone/>
            </a:pPr>
            <a:r>
              <a:rPr lang="en-US" sz="4400" dirty="0" smtClean="0">
                <a:latin typeface="Arial Rounded MT Bold" pitchFamily="34" charset="0"/>
              </a:rPr>
              <a:t>Domestic violence</a:t>
            </a:r>
          </a:p>
          <a:p>
            <a:pPr marL="0" indent="0" algn="ctr">
              <a:buNone/>
            </a:pPr>
            <a:r>
              <a:rPr lang="en-US" sz="4400" dirty="0" smtClean="0">
                <a:latin typeface="Arial Rounded MT Bold" pitchFamily="34" charset="0"/>
              </a:rPr>
              <a:t>Falls in elderly</a:t>
            </a:r>
          </a:p>
          <a:p>
            <a:pPr marL="0" indent="0" algn="ctr">
              <a:buNone/>
            </a:pPr>
            <a:r>
              <a:rPr lang="en-US" sz="4400" dirty="0" smtClean="0">
                <a:latin typeface="Arial Rounded MT Bold" pitchFamily="34" charset="0"/>
              </a:rPr>
              <a:t>Influenza</a:t>
            </a:r>
          </a:p>
          <a:p>
            <a:pPr marL="0" indent="0" algn="ctr">
              <a:buNone/>
            </a:pPr>
            <a:r>
              <a:rPr lang="en-US" sz="4400" dirty="0" smtClean="0">
                <a:latin typeface="Arial Rounded MT Bold" pitchFamily="34" charset="0"/>
              </a:rPr>
              <a:t>NTD</a:t>
            </a:r>
          </a:p>
          <a:p>
            <a:pPr marL="0" indent="0" algn="ctr">
              <a:buNone/>
            </a:pPr>
            <a:r>
              <a:rPr lang="en-US" sz="4400" dirty="0" smtClean="0">
                <a:latin typeface="Arial Rounded MT Bold" pitchFamily="34" charset="0"/>
              </a:rPr>
              <a:t>SIDS</a:t>
            </a:r>
          </a:p>
          <a:p>
            <a:pPr marL="0" indent="0" algn="ctr">
              <a:buNone/>
            </a:pPr>
            <a:r>
              <a:rPr lang="en-US" sz="4400" dirty="0" smtClean="0">
                <a:latin typeface="Arial Rounded MT Bold" pitchFamily="34" charset="0"/>
              </a:rPr>
              <a:t>Anemia </a:t>
            </a:r>
          </a:p>
          <a:p>
            <a:pPr marL="0" indent="0" algn="ctr">
              <a:buNone/>
            </a:pPr>
            <a:r>
              <a:rPr lang="en-US" sz="4400" dirty="0" smtClean="0">
                <a:latin typeface="Arial Rounded MT Bold" pitchFamily="34" charset="0"/>
              </a:rPr>
              <a:t>Syphilis</a:t>
            </a:r>
          </a:p>
          <a:p>
            <a:pPr marL="0" indent="0" algn="ctr">
              <a:buNone/>
            </a:pPr>
            <a:r>
              <a:rPr lang="en-US" sz="4400" dirty="0" smtClean="0">
                <a:latin typeface="Arial Rounded MT Bold" pitchFamily="34" charset="0"/>
              </a:rPr>
              <a:t>HIV</a:t>
            </a:r>
          </a:p>
          <a:p>
            <a:pPr marL="0" indent="0" algn="ctr">
              <a:buNone/>
            </a:pPr>
            <a:r>
              <a:rPr lang="en-US" sz="4400" dirty="0">
                <a:latin typeface="Arial Rounded MT Bold" pitchFamily="34" charset="0"/>
              </a:rPr>
              <a:t>Asymptomatic </a:t>
            </a:r>
            <a:r>
              <a:rPr lang="en-US" sz="4400" dirty="0" err="1" smtClean="0">
                <a:latin typeface="Arial Rounded MT Bold" pitchFamily="34" charset="0"/>
              </a:rPr>
              <a:t>Bacteriuria</a:t>
            </a:r>
            <a:endParaRPr lang="en-US" sz="4400" dirty="0" smtClean="0"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Arial Rounded MT Bold" pitchFamily="34" charset="0"/>
              </a:rPr>
              <a:t>Celiac disease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400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Syphilis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-Strongly </a:t>
            </a:r>
            <a:r>
              <a:rPr lang="en-US" dirty="0" smtClean="0"/>
              <a:t>recommends routine </a:t>
            </a:r>
            <a:r>
              <a:rPr lang="en-US" dirty="0"/>
              <a:t>screening of </a:t>
            </a:r>
            <a:r>
              <a:rPr lang="en-US" dirty="0" smtClean="0"/>
              <a:t>all pregnant </a:t>
            </a:r>
            <a:r>
              <a:rPr lang="en-US" dirty="0"/>
              <a:t>women at </a:t>
            </a:r>
            <a:r>
              <a:rPr lang="en-US" dirty="0" smtClean="0"/>
              <a:t>the first </a:t>
            </a:r>
            <a:r>
              <a:rPr lang="en-US" dirty="0"/>
              <a:t>prenatal visit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-A </a:t>
            </a:r>
            <a:r>
              <a:rPr lang="en-US" dirty="0" smtClean="0"/>
              <a:t>non-</a:t>
            </a:r>
            <a:r>
              <a:rPr lang="en-US" dirty="0" err="1" smtClean="0"/>
              <a:t>treponemal</a:t>
            </a:r>
            <a:r>
              <a:rPr lang="en-US" dirty="0" smtClean="0"/>
              <a:t> </a:t>
            </a:r>
            <a:r>
              <a:rPr lang="en-US" dirty="0"/>
              <a:t>test (Venereal </a:t>
            </a:r>
            <a:r>
              <a:rPr lang="en-US" dirty="0" smtClean="0"/>
              <a:t>Disease Research </a:t>
            </a:r>
            <a:r>
              <a:rPr lang="en-US" dirty="0"/>
              <a:t>Laboratory [VDRL] or </a:t>
            </a:r>
            <a:r>
              <a:rPr lang="en-US" dirty="0" smtClean="0"/>
              <a:t>rapid plasma </a:t>
            </a:r>
            <a:r>
              <a:rPr lang="en-US" dirty="0"/>
              <a:t>reagent [RPR] test) should </a:t>
            </a:r>
            <a:r>
              <a:rPr lang="en-US" dirty="0" smtClean="0"/>
              <a:t>be used </a:t>
            </a:r>
            <a:r>
              <a:rPr lang="en-US" dirty="0"/>
              <a:t>for initial screening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-Recommends </a:t>
            </a:r>
            <a:r>
              <a:rPr lang="en-US" dirty="0" smtClean="0"/>
              <a:t>screening high-risk </a:t>
            </a:r>
            <a:r>
              <a:rPr lang="en-US" dirty="0"/>
              <a:t>persons.</a:t>
            </a:r>
          </a:p>
        </p:txBody>
      </p:sp>
    </p:spTree>
    <p:extLst>
      <p:ext uri="{BB962C8B-B14F-4D97-AF65-F5344CB8AC3E}">
        <p14:creationId xmlns="" xmlns:p14="http://schemas.microsoft.com/office/powerpoint/2010/main" val="5423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Syphilis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High-risk includes: 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commercial </a:t>
            </a:r>
            <a:r>
              <a:rPr lang="en-US" dirty="0"/>
              <a:t>sex </a:t>
            </a:r>
            <a:r>
              <a:rPr lang="en-US" dirty="0" smtClean="0"/>
              <a:t>workers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persons </a:t>
            </a:r>
            <a:r>
              <a:rPr lang="en-US" dirty="0"/>
              <a:t>with other STDs (including </a:t>
            </a:r>
            <a:r>
              <a:rPr lang="en-US" dirty="0" smtClean="0"/>
              <a:t>HIV)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sexually </a:t>
            </a:r>
            <a:r>
              <a:rPr lang="en-US" dirty="0"/>
              <a:t>active homosexual </a:t>
            </a:r>
            <a:r>
              <a:rPr lang="en-US" dirty="0" smtClean="0"/>
              <a:t>men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sexual contacts of persons with </a:t>
            </a:r>
            <a:r>
              <a:rPr lang="en-US" dirty="0" smtClean="0"/>
              <a:t>syphilis </a:t>
            </a:r>
            <a:r>
              <a:rPr lang="en-US" dirty="0"/>
              <a:t>gonorrhea, chlamydia, or HIV infection.</a:t>
            </a:r>
          </a:p>
        </p:txBody>
      </p:sp>
    </p:spTree>
    <p:extLst>
      <p:ext uri="{BB962C8B-B14F-4D97-AF65-F5344CB8AC3E}">
        <p14:creationId xmlns="" xmlns:p14="http://schemas.microsoft.com/office/powerpoint/2010/main" val="81475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Human Immunodeficiency Virus </a:t>
            </a:r>
            <a:r>
              <a:rPr lang="en-US" dirty="0"/>
              <a:t>(HIV)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</a:t>
            </a:r>
            <a:r>
              <a:rPr lang="en-US" b="1" dirty="0" smtClean="0"/>
              <a:t>- </a:t>
            </a:r>
            <a:r>
              <a:rPr lang="en-US" b="1" dirty="0"/>
              <a:t>Pregnant </a:t>
            </a:r>
            <a:r>
              <a:rPr lang="en-US" b="1" dirty="0" smtClean="0"/>
              <a:t>women: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Include HIV testing in panel </a:t>
            </a:r>
            <a:r>
              <a:rPr lang="en-US" dirty="0" smtClean="0"/>
              <a:t>of routine </a:t>
            </a:r>
            <a:r>
              <a:rPr lang="en-US" dirty="0"/>
              <a:t>prenatal screening tests.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Retest high-risk women </a:t>
            </a:r>
            <a:r>
              <a:rPr lang="en-US" dirty="0" smtClean="0"/>
              <a:t>at 36 </a:t>
            </a:r>
            <a:r>
              <a:rPr lang="en-US" dirty="0"/>
              <a:t>weeks’ gestation.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Rapid HIV testing of women </a:t>
            </a:r>
            <a:r>
              <a:rPr lang="en-US" dirty="0" smtClean="0"/>
              <a:t>in labor </a:t>
            </a:r>
            <a:r>
              <a:rPr lang="en-US" dirty="0"/>
              <a:t>who have not </a:t>
            </a:r>
            <a:r>
              <a:rPr lang="en-US" dirty="0" smtClean="0"/>
              <a:t>received prenatal </a:t>
            </a:r>
            <a:r>
              <a:rPr lang="en-US" dirty="0"/>
              <a:t>HIV testing.</a:t>
            </a:r>
          </a:p>
        </p:txBody>
      </p:sp>
    </p:spTree>
    <p:extLst>
      <p:ext uri="{BB962C8B-B14F-4D97-AF65-F5344CB8AC3E}">
        <p14:creationId xmlns="" xmlns:p14="http://schemas.microsoft.com/office/powerpoint/2010/main" val="147066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Human Immunodeficiency Virus (HIV)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B. HIV screening should be </a:t>
            </a:r>
            <a:r>
              <a:rPr lang="en-US" dirty="0" smtClean="0"/>
              <a:t>offered to </a:t>
            </a:r>
            <a:r>
              <a:rPr lang="en-US" dirty="0"/>
              <a:t>all people who </a:t>
            </a:r>
            <a:r>
              <a:rPr lang="en-US" dirty="0" smtClean="0"/>
              <a:t>seek evaluation </a:t>
            </a:r>
            <a:r>
              <a:rPr lang="en-US" dirty="0"/>
              <a:t>for STDs and </a:t>
            </a:r>
            <a:r>
              <a:rPr lang="en-US" dirty="0" smtClean="0"/>
              <a:t>all adolescents </a:t>
            </a:r>
            <a:r>
              <a:rPr lang="en-US" dirty="0"/>
              <a:t>who are </a:t>
            </a:r>
            <a:r>
              <a:rPr lang="en-US" dirty="0" smtClean="0"/>
              <a:t>sexually active </a:t>
            </a:r>
            <a:r>
              <a:rPr lang="en-US" dirty="0"/>
              <a:t>or </a:t>
            </a:r>
            <a:r>
              <a:rPr lang="en-US" dirty="0" smtClean="0"/>
              <a:t>who engage in injection </a:t>
            </a:r>
            <a:r>
              <a:rPr lang="en-US" dirty="0"/>
              <a:t>drug use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-HIV testing should </a:t>
            </a:r>
            <a:r>
              <a:rPr lang="en-US" dirty="0" smtClean="0"/>
              <a:t>be voluntary </a:t>
            </a:r>
            <a:r>
              <a:rPr lang="en-US" dirty="0"/>
              <a:t>and must have </a:t>
            </a:r>
            <a:r>
              <a:rPr lang="en-US" dirty="0" smtClean="0"/>
              <a:t>a verbal </a:t>
            </a:r>
            <a:r>
              <a:rPr lang="en-US" dirty="0"/>
              <a:t>consent to test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Educate </a:t>
            </a:r>
            <a:r>
              <a:rPr lang="en-US" dirty="0"/>
              <a:t>and counsel </a:t>
            </a:r>
            <a:r>
              <a:rPr lang="en-US" dirty="0" smtClean="0"/>
              <a:t>all high-risk </a:t>
            </a:r>
            <a:r>
              <a:rPr lang="en-US" dirty="0"/>
              <a:t>patients regarding</a:t>
            </a:r>
          </a:p>
          <a:p>
            <a:pPr marL="0" indent="0">
              <a:buNone/>
            </a:pPr>
            <a:r>
              <a:rPr lang="en-US" dirty="0"/>
              <a:t>HIV testing, </a:t>
            </a:r>
            <a:r>
              <a:rPr lang="en-US" dirty="0" smtClean="0"/>
              <a:t>transmission, risk-reduction </a:t>
            </a:r>
            <a:r>
              <a:rPr lang="en-US" dirty="0"/>
              <a:t>behaviors, </a:t>
            </a:r>
            <a:r>
              <a:rPr lang="en-US" dirty="0" smtClean="0"/>
              <a:t>and implications </a:t>
            </a:r>
            <a:r>
              <a:rPr lang="en-US" dirty="0"/>
              <a:t>of infection.</a:t>
            </a:r>
          </a:p>
        </p:txBody>
      </p:sp>
    </p:spTree>
    <p:extLst>
      <p:ext uri="{BB962C8B-B14F-4D97-AF65-F5344CB8AC3E}">
        <p14:creationId xmlns="" xmlns:p14="http://schemas.microsoft.com/office/powerpoint/2010/main" val="377625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Risk factors for HIV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Homosexual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multiple </a:t>
            </a:r>
            <a:r>
              <a:rPr lang="en-US" dirty="0"/>
              <a:t>sexual </a:t>
            </a:r>
            <a:r>
              <a:rPr lang="en-US" dirty="0" smtClean="0"/>
              <a:t>partners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history </a:t>
            </a:r>
            <a:r>
              <a:rPr lang="en-US" dirty="0"/>
              <a:t>of intravenous drug </a:t>
            </a:r>
            <a:r>
              <a:rPr lang="en-US" dirty="0" smtClean="0"/>
              <a:t>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Prostitution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history </a:t>
            </a:r>
            <a:r>
              <a:rPr lang="en-US" dirty="0"/>
              <a:t>of sex with an </a:t>
            </a:r>
            <a:r>
              <a:rPr lang="en-US" dirty="0" smtClean="0"/>
              <a:t>HIV-infected person </a:t>
            </a:r>
            <a:r>
              <a:rPr lang="en-US" dirty="0"/>
              <a:t>history of </a:t>
            </a:r>
            <a:r>
              <a:rPr lang="en-US" dirty="0" smtClean="0"/>
              <a:t>STDs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persons </a:t>
            </a:r>
            <a:r>
              <a:rPr lang="en-US" dirty="0"/>
              <a:t>requesting an HIV test.</a:t>
            </a:r>
          </a:p>
        </p:txBody>
      </p:sp>
    </p:spTree>
    <p:extLst>
      <p:ext uri="{BB962C8B-B14F-4D97-AF65-F5344CB8AC3E}">
        <p14:creationId xmlns="" xmlns:p14="http://schemas.microsoft.com/office/powerpoint/2010/main" val="23483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Asymptomatic </a:t>
            </a:r>
            <a:r>
              <a:rPr lang="en-US" sz="4000" dirty="0" err="1" smtClean="0"/>
              <a:t>Bacteriuria</a:t>
            </a:r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-Recommend screening for </a:t>
            </a:r>
            <a:r>
              <a:rPr lang="en-US" dirty="0" err="1"/>
              <a:t>bacteriuria</a:t>
            </a:r>
            <a:r>
              <a:rPr lang="en-US" dirty="0"/>
              <a:t> at </a:t>
            </a:r>
            <a:r>
              <a:rPr lang="en-US" dirty="0" smtClean="0"/>
              <a:t>first prenatal </a:t>
            </a:r>
            <a:r>
              <a:rPr lang="en-US" dirty="0"/>
              <a:t>visit or </a:t>
            </a:r>
            <a:r>
              <a:rPr lang="en-US" dirty="0" smtClean="0"/>
              <a:t>at 12–16 </a:t>
            </a:r>
            <a:r>
              <a:rPr lang="en-US" dirty="0"/>
              <a:t>weeks gestation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# no recommendation for screening in men and non pregnant women.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305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Celiac Disease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-IgA tissue </a:t>
            </a:r>
            <a:r>
              <a:rPr lang="en-US" dirty="0" smtClean="0"/>
              <a:t>trans-</a:t>
            </a:r>
            <a:r>
              <a:rPr lang="en-US" dirty="0" err="1" smtClean="0"/>
              <a:t>glutaminase</a:t>
            </a:r>
            <a:r>
              <a:rPr lang="en-US" dirty="0" smtClean="0"/>
              <a:t> </a:t>
            </a:r>
            <a:r>
              <a:rPr lang="en-US" dirty="0"/>
              <a:t>(TTG) is the test of choice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-Recommend serologic </a:t>
            </a:r>
            <a:r>
              <a:rPr lang="en-US" dirty="0"/>
              <a:t>testing </a:t>
            </a:r>
            <a:r>
              <a:rPr lang="en-US" dirty="0" smtClean="0"/>
              <a:t>in children and adults to screen for Celiac disease in the following: </a:t>
            </a:r>
          </a:p>
          <a:p>
            <a:pPr marL="0" indent="0">
              <a:buNone/>
            </a:pPr>
            <a:r>
              <a:rPr lang="en-US" dirty="0" smtClean="0"/>
              <a:t>Chronic diarrhea</a:t>
            </a:r>
            <a:r>
              <a:rPr lang="en-US" dirty="0"/>
              <a:t>, failure to </a:t>
            </a:r>
            <a:r>
              <a:rPr lang="en-US" dirty="0" smtClean="0"/>
              <a:t>thrive, persistent, recurrent </a:t>
            </a:r>
            <a:r>
              <a:rPr lang="en-US" dirty="0"/>
              <a:t>or </a:t>
            </a:r>
            <a:r>
              <a:rPr lang="en-US" dirty="0" smtClean="0"/>
              <a:t>unexplained GI symptoms, prolonged fatigue, </a:t>
            </a:r>
            <a:r>
              <a:rPr lang="en-US" dirty="0"/>
              <a:t>unexpected </a:t>
            </a:r>
            <a:r>
              <a:rPr lang="en-US" dirty="0" smtClean="0"/>
              <a:t>weight loss</a:t>
            </a:r>
            <a:r>
              <a:rPr lang="en-US" dirty="0"/>
              <a:t>, unexplained </a:t>
            </a:r>
            <a:r>
              <a:rPr lang="en-US" dirty="0" smtClean="0"/>
              <a:t>anemia, autoimmune </a:t>
            </a:r>
            <a:r>
              <a:rPr lang="en-US" dirty="0"/>
              <a:t>thyroid </a:t>
            </a:r>
            <a:r>
              <a:rPr lang="en-US" dirty="0" smtClean="0"/>
              <a:t>disease, </a:t>
            </a:r>
            <a:r>
              <a:rPr lang="en-US" dirty="0" smtClean="0"/>
              <a:t>IBS,</a:t>
            </a:r>
            <a:r>
              <a:rPr lang="en-US" dirty="0"/>
              <a:t> </a:t>
            </a:r>
            <a:r>
              <a:rPr lang="en-US" dirty="0" smtClean="0"/>
              <a:t>type </a:t>
            </a:r>
            <a:r>
              <a:rPr lang="en-US" dirty="0"/>
              <a:t>1 diabetes, or </a:t>
            </a:r>
            <a:r>
              <a:rPr lang="en-US" dirty="0" smtClean="0"/>
              <a:t>first-degree relatives </a:t>
            </a:r>
            <a:r>
              <a:rPr lang="en-US" dirty="0"/>
              <a:t>with celiac disease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64456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9600" b="1" dirty="0" smtClean="0"/>
              <a:t>Thank you </a:t>
            </a:r>
            <a:endParaRPr lang="en-US" sz="9600" b="1" dirty="0"/>
          </a:p>
        </p:txBody>
      </p:sp>
    </p:spTree>
    <p:extLst>
      <p:ext uri="{BB962C8B-B14F-4D97-AF65-F5344CB8AC3E}">
        <p14:creationId xmlns="" xmlns:p14="http://schemas.microsoft.com/office/powerpoint/2010/main" val="98648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Attention </a:t>
            </a:r>
            <a:r>
              <a:rPr lang="en-US" sz="4000" dirty="0" smtClean="0"/>
              <a:t>Deficit/Hyperactivity Disorder</a:t>
            </a:r>
            <a:r>
              <a:rPr lang="en-US" sz="4000" dirty="0"/>
              <a:t> </a:t>
            </a:r>
            <a:r>
              <a:rPr lang="en-US" sz="4000" dirty="0" smtClean="0"/>
              <a:t>(ADHD)</a:t>
            </a:r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-Children aged 6–12 years with inattention, hyperactivity, impulsivity, academic under- achievement, or behavioral problems.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Diagnosis requires </a:t>
            </a:r>
            <a:r>
              <a:rPr lang="en-US" dirty="0"/>
              <a:t>the child </a:t>
            </a:r>
            <a:r>
              <a:rPr lang="en-US" dirty="0" smtClean="0"/>
              <a:t>meet DSM-IV criteria and direct supporting evidence </a:t>
            </a:r>
            <a:r>
              <a:rPr lang="en-US" dirty="0"/>
              <a:t>from </a:t>
            </a:r>
            <a:r>
              <a:rPr lang="en-US" dirty="0" smtClean="0"/>
              <a:t>parents or </a:t>
            </a:r>
            <a:r>
              <a:rPr lang="en-US" dirty="0"/>
              <a:t>caregivers </a:t>
            </a:r>
            <a:r>
              <a:rPr lang="en-US" dirty="0" smtClean="0"/>
              <a:t>and classroom </a:t>
            </a:r>
            <a:r>
              <a:rPr lang="en-US" dirty="0"/>
              <a:t>teacher.</a:t>
            </a:r>
          </a:p>
          <a:p>
            <a:pPr marL="0" indent="0">
              <a:buNone/>
            </a:pPr>
            <a:r>
              <a:rPr lang="en-US" dirty="0"/>
              <a:t>Evaluation of a </a:t>
            </a:r>
            <a:r>
              <a:rPr lang="en-US" dirty="0" smtClean="0"/>
              <a:t>child with </a:t>
            </a:r>
            <a:r>
              <a:rPr lang="en-US" dirty="0"/>
              <a:t>ADHD </a:t>
            </a:r>
            <a:r>
              <a:rPr lang="en-US" dirty="0" smtClean="0"/>
              <a:t>should include assessment for coexisting disorders.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13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DSM-IV </a:t>
            </a:r>
            <a:r>
              <a:rPr lang="en-US" sz="3600" dirty="0"/>
              <a:t>Criteria for ADHD: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I</a:t>
            </a:r>
            <a:r>
              <a:rPr lang="en-US" sz="2400" dirty="0"/>
              <a:t>: Either A or B.</a:t>
            </a:r>
          </a:p>
          <a:p>
            <a:pPr marL="0" indent="0">
              <a:buNone/>
            </a:pPr>
            <a:r>
              <a:rPr lang="en-US" sz="2400" dirty="0"/>
              <a:t>A: Six or more of the following symptoms of inattention have been present for at least 6 months to a point that is disruptive and inappropriate for developmental level. </a:t>
            </a:r>
            <a:r>
              <a:rPr lang="en-US" sz="2400" b="1" u="sng" dirty="0"/>
              <a:t>Inattention: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/>
              <a:t>Often </a:t>
            </a:r>
            <a:r>
              <a:rPr lang="en-US" sz="2400" dirty="0"/>
              <a:t>does not give close attention to details or makes careless mistakes in schoolwork, work, or other activities. </a:t>
            </a:r>
            <a:endParaRPr lang="en-US" sz="24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/>
              <a:t>Often </a:t>
            </a:r>
            <a:r>
              <a:rPr lang="en-US" sz="2400" dirty="0"/>
              <a:t>has trouble keeping attention on tasks or </a:t>
            </a:r>
            <a:r>
              <a:rPr lang="en-US" sz="2400" dirty="0" smtClean="0"/>
              <a:t>play activities.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/>
              <a:t>Often </a:t>
            </a:r>
            <a:r>
              <a:rPr lang="en-US" sz="2400" dirty="0"/>
              <a:t>does not seem to listen when spoken to directly. </a:t>
            </a:r>
            <a:endParaRPr lang="en-US" sz="24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/>
              <a:t>Often </a:t>
            </a:r>
            <a:r>
              <a:rPr lang="en-US" sz="2400" dirty="0"/>
              <a:t>does not follow instructions and fails to finish schoolwork, chores, or duties in </a:t>
            </a:r>
            <a:r>
              <a:rPr lang="en-US" sz="2400" dirty="0" smtClean="0"/>
              <a:t>the workplace </a:t>
            </a:r>
            <a:r>
              <a:rPr lang="en-US" sz="2400" dirty="0"/>
              <a:t>(</a:t>
            </a:r>
            <a:r>
              <a:rPr lang="en-US" sz="2400" dirty="0" smtClean="0"/>
              <a:t>not due </a:t>
            </a:r>
            <a:r>
              <a:rPr lang="en-US" sz="2400" dirty="0"/>
              <a:t>to oppositional behavior or failure to understand instructions). </a:t>
            </a:r>
            <a:endParaRPr lang="en-US" sz="24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/>
              <a:t>Often </a:t>
            </a:r>
            <a:r>
              <a:rPr lang="en-US" sz="2400" dirty="0"/>
              <a:t>has trouble organizing activities. </a:t>
            </a: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75430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6) Often </a:t>
            </a:r>
            <a:r>
              <a:rPr lang="en-US" sz="2800" dirty="0"/>
              <a:t>avoids, dislikes, or does not want to do things that take a lot of mental effort for a long period of time (such as schoolwork or homework</a:t>
            </a:r>
            <a:r>
              <a:rPr lang="en-US" sz="2800" dirty="0" smtClean="0"/>
              <a:t>).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7) Often </a:t>
            </a:r>
            <a:r>
              <a:rPr lang="en-US" sz="2800" dirty="0"/>
              <a:t>loses things needed for tasks and activities (</a:t>
            </a:r>
            <a:r>
              <a:rPr lang="en-US" sz="2800" dirty="0" err="1"/>
              <a:t>eg</a:t>
            </a:r>
            <a:r>
              <a:rPr lang="en-US" sz="2800" dirty="0"/>
              <a:t>, toys, school assignments, pencils, books, or tools). </a:t>
            </a:r>
          </a:p>
          <a:p>
            <a:pPr marL="0" indent="0">
              <a:buNone/>
            </a:pPr>
            <a:r>
              <a:rPr lang="en-US" sz="2800" dirty="0" smtClean="0"/>
              <a:t>8) Is </a:t>
            </a:r>
            <a:r>
              <a:rPr lang="en-US" sz="2800" dirty="0"/>
              <a:t>often easily distracted. </a:t>
            </a:r>
          </a:p>
          <a:p>
            <a:pPr marL="0" indent="0">
              <a:buNone/>
            </a:pPr>
            <a:r>
              <a:rPr lang="en-US" sz="2800" dirty="0" smtClean="0"/>
              <a:t>9) Is </a:t>
            </a:r>
            <a:r>
              <a:rPr lang="en-US" sz="2800" dirty="0"/>
              <a:t>often forgetful in daily activities.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524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B: Six or more of the following symptoms of </a:t>
            </a:r>
            <a:r>
              <a:rPr lang="en-US" b="1" dirty="0"/>
              <a:t>hyperactivity-impulsivity </a:t>
            </a:r>
            <a:r>
              <a:rPr lang="en-US" dirty="0"/>
              <a:t>have been present for at least 6 months to an extent that is disruptive and inappropriate for developmental</a:t>
            </a:r>
          </a:p>
          <a:p>
            <a:pPr marL="0" indent="0">
              <a:buNone/>
            </a:pPr>
            <a:r>
              <a:rPr lang="en-US" dirty="0"/>
              <a:t>level. </a:t>
            </a:r>
            <a:r>
              <a:rPr lang="en-US" b="1" u="sng" dirty="0"/>
              <a:t>Hyperactivity: </a:t>
            </a:r>
            <a:endParaRPr lang="en-US" b="1" u="sng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Often </a:t>
            </a:r>
            <a:r>
              <a:rPr lang="en-US" dirty="0"/>
              <a:t>fidgets with hands or feet or squirms in seat. </a:t>
            </a: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Often </a:t>
            </a:r>
            <a:r>
              <a:rPr lang="en-US" dirty="0"/>
              <a:t>gets up from seat when remaining in seat is expected. </a:t>
            </a: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Often </a:t>
            </a:r>
            <a:r>
              <a:rPr lang="en-US" dirty="0"/>
              <a:t>runs about or climbs when</a:t>
            </a:r>
          </a:p>
          <a:p>
            <a:pPr marL="0" indent="0">
              <a:buNone/>
            </a:pPr>
            <a:r>
              <a:rPr lang="en-US" dirty="0"/>
              <a:t>and where it is not appropriate (adolescents or adults may feel very restless).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4) Often has trouble playing or enjoying leisure activities quietly.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5) Is often “on the go” or </a:t>
            </a:r>
            <a:r>
              <a:rPr lang="en-US" dirty="0" smtClean="0"/>
              <a:t>often acts </a:t>
            </a:r>
            <a:r>
              <a:rPr lang="en-US" dirty="0"/>
              <a:t>as if “driven by a motor.”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6) Often talks excessively.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771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/>
              <a:t>Impulsivity: </a:t>
            </a:r>
            <a:endParaRPr lang="en-US" b="1" u="sng" dirty="0" smtClean="0"/>
          </a:p>
          <a:p>
            <a:pPr marL="0" indent="0">
              <a:buNone/>
            </a:pPr>
            <a:r>
              <a:rPr lang="en-US" dirty="0" smtClean="0"/>
              <a:t>(1) Often </a:t>
            </a:r>
            <a:r>
              <a:rPr lang="en-US" dirty="0"/>
              <a:t>blurts out answers before questions have been finished.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2) Often has trouble waiting one’s turn.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3) Often interrupts or intrudes on others (</a:t>
            </a:r>
            <a:r>
              <a:rPr lang="en-US" dirty="0" err="1"/>
              <a:t>eg</a:t>
            </a:r>
            <a:r>
              <a:rPr lang="en-US" dirty="0"/>
              <a:t>, butts </a:t>
            </a:r>
            <a:r>
              <a:rPr lang="en-US" dirty="0" smtClean="0"/>
              <a:t>into conversations </a:t>
            </a:r>
            <a:r>
              <a:rPr lang="en-US" dirty="0"/>
              <a:t>or games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II: Some symptoms that cause impairment were present before age 7 years.</a:t>
            </a:r>
          </a:p>
          <a:p>
            <a:pPr marL="0" indent="0">
              <a:buNone/>
            </a:pPr>
            <a:r>
              <a:rPr lang="en-US" dirty="0"/>
              <a:t>III: Some impairment from the symptoms is present in two or more settings (</a:t>
            </a:r>
            <a:r>
              <a:rPr lang="en-US" dirty="0" err="1"/>
              <a:t>eg</a:t>
            </a:r>
            <a:r>
              <a:rPr lang="en-US" dirty="0"/>
              <a:t>, at school/work and at home).</a:t>
            </a:r>
          </a:p>
          <a:p>
            <a:pPr marL="0" indent="0">
              <a:buNone/>
            </a:pPr>
            <a:r>
              <a:rPr lang="en-US" dirty="0"/>
              <a:t>IV: There must be clear evidence of significant impairment in social, school, or work functioning.</a:t>
            </a:r>
          </a:p>
          <a:p>
            <a:pPr marL="0" indent="0">
              <a:buNone/>
            </a:pPr>
            <a:r>
              <a:rPr lang="en-US" dirty="0"/>
              <a:t>V: </a:t>
            </a:r>
            <a:r>
              <a:rPr lang="en-US" dirty="0" smtClean="0"/>
              <a:t>The </a:t>
            </a:r>
            <a:r>
              <a:rPr lang="en-US" dirty="0"/>
              <a:t>symptoms are not better </a:t>
            </a:r>
            <a:r>
              <a:rPr lang="en-US" dirty="0" smtClean="0"/>
              <a:t>accounted for </a:t>
            </a:r>
            <a:r>
              <a:rPr lang="en-US" dirty="0"/>
              <a:t>by another mental disorder (</a:t>
            </a:r>
            <a:r>
              <a:rPr lang="en-US" dirty="0" err="1"/>
              <a:t>eg</a:t>
            </a:r>
            <a:r>
              <a:rPr lang="en-US" dirty="0"/>
              <a:t>, mood disorder, anxiety disorder, dissociative disorder, or a personality disorder).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879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Dental Caries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Children and </a:t>
            </a:r>
            <a:r>
              <a:rPr lang="en-US" dirty="0" smtClean="0"/>
              <a:t>adolescents:</a:t>
            </a:r>
          </a:p>
          <a:p>
            <a:pPr marL="0" indent="0">
              <a:buNone/>
            </a:pPr>
            <a:r>
              <a:rPr lang="en-US" dirty="0" smtClean="0"/>
              <a:t>Recommends fluoride supplementation </a:t>
            </a:r>
            <a:r>
              <a:rPr lang="en-US" dirty="0"/>
              <a:t>to </a:t>
            </a:r>
            <a:r>
              <a:rPr lang="en-US" dirty="0" smtClean="0"/>
              <a:t>prevent dental </a:t>
            </a:r>
            <a:r>
              <a:rPr lang="en-US" dirty="0"/>
              <a:t>caries for infants </a:t>
            </a:r>
            <a:r>
              <a:rPr lang="en-US" dirty="0" smtClean="0"/>
              <a:t>and children </a:t>
            </a:r>
            <a:r>
              <a:rPr lang="en-US" dirty="0"/>
              <a:t>aged 6 months </a:t>
            </a:r>
            <a:r>
              <a:rPr lang="en-US" dirty="0" smtClean="0"/>
              <a:t>through 16 </a:t>
            </a:r>
            <a:r>
              <a:rPr lang="en-US" dirty="0"/>
              <a:t>years residing in areas </a:t>
            </a:r>
            <a:r>
              <a:rPr lang="en-US" dirty="0" smtClean="0"/>
              <a:t>with inadequate </a:t>
            </a:r>
            <a:r>
              <a:rPr lang="en-US" dirty="0"/>
              <a:t>fluoride in the </a:t>
            </a:r>
            <a:r>
              <a:rPr lang="en-US" dirty="0" smtClean="0"/>
              <a:t>water supply </a:t>
            </a:r>
            <a:r>
              <a:rPr lang="en-US" dirty="0"/>
              <a:t>(&lt; 0.6 ppm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# controversy …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230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Domestic Violence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Adolescents, adults and adult women: </a:t>
            </a:r>
          </a:p>
          <a:p>
            <a:pPr marL="0" indent="0">
              <a:buNone/>
            </a:pPr>
            <a:r>
              <a:rPr lang="en-US" dirty="0" smtClean="0"/>
              <a:t>Recommend programs that emphasize preventing violence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Interventions of possible efficacy include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smtClean="0"/>
              <a:t>School-based programs </a:t>
            </a:r>
            <a:r>
              <a:rPr lang="en-US" dirty="0"/>
              <a:t>that </a:t>
            </a:r>
            <a:r>
              <a:rPr lang="en-US" dirty="0" smtClean="0"/>
              <a:t>teach children to recognize </a:t>
            </a:r>
            <a:r>
              <a:rPr lang="en-US" dirty="0"/>
              <a:t>and </a:t>
            </a:r>
            <a:r>
              <a:rPr lang="en-US" dirty="0" smtClean="0"/>
              <a:t>avoid abusive situations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b. Empowerment </a:t>
            </a:r>
            <a:r>
              <a:rPr lang="en-US" dirty="0" smtClean="0"/>
              <a:t>and relationship skills training </a:t>
            </a:r>
            <a:r>
              <a:rPr lang="en-US" dirty="0"/>
              <a:t>for women.</a:t>
            </a:r>
          </a:p>
          <a:p>
            <a:pPr marL="0" indent="0">
              <a:buNone/>
            </a:pPr>
            <a:r>
              <a:rPr lang="en-US" dirty="0"/>
              <a:t>c. Programs </a:t>
            </a:r>
            <a:r>
              <a:rPr lang="en-US" dirty="0" smtClean="0"/>
              <a:t>that change </a:t>
            </a:r>
            <a:r>
              <a:rPr lang="en-US" dirty="0"/>
              <a:t>social </a:t>
            </a:r>
            <a:r>
              <a:rPr lang="en-US" dirty="0" smtClean="0"/>
              <a:t>and cultural gender norms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34471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1541</Words>
  <Application>Microsoft Office PowerPoint</Application>
  <PresentationFormat>عرض على الشاشة (3:4)‏</PresentationFormat>
  <Paragraphs>151</Paragraphs>
  <Slides>27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مسبوك</vt:lpstr>
      <vt:lpstr>الشريحة 1</vt:lpstr>
      <vt:lpstr>Disease Prevention </vt:lpstr>
      <vt:lpstr>Attention Deficit/Hyperactivity Disorder (ADHD)</vt:lpstr>
      <vt:lpstr>DSM-IV Criteria for ADHD: </vt:lpstr>
      <vt:lpstr>الشريحة 5</vt:lpstr>
      <vt:lpstr>الشريحة 6</vt:lpstr>
      <vt:lpstr>الشريحة 7</vt:lpstr>
      <vt:lpstr>Dental Caries</vt:lpstr>
      <vt:lpstr>Domestic Violence</vt:lpstr>
      <vt:lpstr>Falls in the Elderly</vt:lpstr>
      <vt:lpstr>الشريحة 11</vt:lpstr>
      <vt:lpstr>Influenza Chemoprophylaxis</vt:lpstr>
      <vt:lpstr>Recommendations</vt:lpstr>
      <vt:lpstr>Influenza Vaccination</vt:lpstr>
      <vt:lpstr>Recommendations</vt:lpstr>
      <vt:lpstr>Neural Tube Defects</vt:lpstr>
      <vt:lpstr>Sudden Infant Death Syndrome (SIDS)</vt:lpstr>
      <vt:lpstr>Anemia</vt:lpstr>
      <vt:lpstr>Anemia</vt:lpstr>
      <vt:lpstr>Syphilis</vt:lpstr>
      <vt:lpstr>Syphilis </vt:lpstr>
      <vt:lpstr>Human Immunodeficiency Virus (HIV)</vt:lpstr>
      <vt:lpstr>Human Immunodeficiency Virus (HIV)</vt:lpstr>
      <vt:lpstr>Risk factors for HIV</vt:lpstr>
      <vt:lpstr>Asymptomatic Bacteriuria</vt:lpstr>
      <vt:lpstr>Celiac Disease</vt:lpstr>
      <vt:lpstr>الشريحة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Dr.Muslim</dc:creator>
  <cp:lastModifiedBy>المستقبل</cp:lastModifiedBy>
  <cp:revision>39</cp:revision>
  <dcterms:created xsi:type="dcterms:W3CDTF">2014-12-15T16:31:55Z</dcterms:created>
  <dcterms:modified xsi:type="dcterms:W3CDTF">2015-05-15T17:34:22Z</dcterms:modified>
</cp:coreProperties>
</file>