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" name="شكل حر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A1D28-3B93-4EDA-96A6-9177E8282FAA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252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0DBD-7B2E-46A1-AF75-FB80E4D018F6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3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082A-6DB9-4418-9D35-1ABAFA3DDF44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3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0A31-D5A7-444E-9B51-940A6586652C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22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" name="شكل حر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D2355-F2EC-4A95-A388-D88A9B248F18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45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56B5-51F5-4453-AA2E-6B2E2510A4C8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86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6825C-CBC0-4B37-85B8-319C47E58711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79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7C2BB-45B4-4310-A058-230C72C2FBFF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59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E33B8-DBBE-4BB0-BA96-AFC058A97A08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9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E5F6-39F0-464C-A496-7391CE0C1761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39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1A23-460D-4DB9-BDC6-AE8B32AA4043}" type="slidenum">
              <a:rPr lang="ar-SA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10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2053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4D2D0">
                  <a:shade val="50000"/>
                </a:srgb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4D2D0">
                  <a:shade val="50000"/>
                </a:srgb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56EF7-168D-4291-B253-645C34B0C688}" type="slidenum">
              <a:rPr lang="ar-SA">
                <a:solidFill>
                  <a:srgbClr val="D4D2D0">
                    <a:shade val="50000"/>
                  </a:srgbClr>
                </a:solidFill>
                <a:latin typeface="Tahom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823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chrane.org/" TargetMode="External"/><Relationship Id="rId2" Type="http://schemas.openxmlformats.org/officeDocument/2006/relationships/hyperlink" Target="http://www.medicine.ox.ac.uk/bandolier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uideline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1484313"/>
            <a:ext cx="8713787" cy="496887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sz="4000" b="1" dirty="0" err="1" smtClean="0">
                <a:cs typeface="Times New Roman" pitchFamily="18" charset="0"/>
              </a:rPr>
              <a:t>ThiQar</a:t>
            </a:r>
            <a:r>
              <a:rPr lang="en-US" sz="4000" b="1" dirty="0" smtClean="0">
                <a:cs typeface="Times New Roman" pitchFamily="18" charset="0"/>
              </a:rPr>
              <a:t> college of Medicine</a:t>
            </a:r>
            <a:br>
              <a:rPr lang="en-US" sz="4000" b="1" dirty="0" smtClean="0">
                <a:cs typeface="Times New Roman" pitchFamily="18" charset="0"/>
              </a:rPr>
            </a:br>
            <a:r>
              <a:rPr lang="en-US" sz="4000" b="1" dirty="0" smtClean="0">
                <a:cs typeface="Times New Roman" pitchFamily="18" charset="0"/>
              </a:rPr>
              <a:t>Family &amp; Community medicine dept.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4000" dirty="0" smtClean="0">
                <a:cs typeface="Times New Roman" pitchFamily="18" charset="0"/>
              </a:rPr>
              <a:t>Family Medicine Lecture 13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post graduate-FAMCO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prepared by: Dr</a:t>
            </a:r>
            <a:r>
              <a:rPr lang="en-US" sz="4000" dirty="0" smtClean="0">
                <a:cs typeface="Times New Roman" pitchFamily="18" charset="0"/>
              </a:rPr>
              <a:t>. Muslim </a:t>
            </a:r>
            <a:r>
              <a:rPr lang="en-US" sz="4000" dirty="0" smtClean="0">
                <a:cs typeface="Times New Roman" pitchFamily="18" charset="0"/>
              </a:rPr>
              <a:t>N. </a:t>
            </a:r>
            <a:r>
              <a:rPr lang="en-US" sz="4000" dirty="0" err="1" smtClean="0">
                <a:cs typeface="Times New Roman" pitchFamily="18" charset="0"/>
              </a:rPr>
              <a:t>Saeed</a:t>
            </a:r>
            <a:r>
              <a:rPr lang="en-US" sz="4000" dirty="0" smtClean="0">
                <a:cs typeface="Times New Roman" pitchFamily="18" charset="0"/>
              </a:rPr>
              <a:t/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Tuesday ,January 20</a:t>
            </a:r>
            <a:r>
              <a:rPr lang="en-US" sz="4000" baseline="30000" dirty="0" smtClean="0">
                <a:cs typeface="Times New Roman" pitchFamily="18" charset="0"/>
              </a:rPr>
              <a:t>th</a:t>
            </a:r>
            <a:r>
              <a:rPr lang="en-US" sz="4000" dirty="0" smtClean="0">
                <a:cs typeface="Times New Roman" pitchFamily="18" charset="0"/>
              </a:rPr>
              <a:t>,2015</a:t>
            </a:r>
          </a:p>
        </p:txBody>
      </p:sp>
    </p:spTree>
    <p:extLst>
      <p:ext uri="{BB962C8B-B14F-4D97-AF65-F5344CB8AC3E}">
        <p14:creationId xmlns:p14="http://schemas.microsoft.com/office/powerpoint/2010/main" xmlns="" val="12732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Checking the relevance and validity of such studies requires knowledge</a:t>
            </a:r>
          </a:p>
          <a:p>
            <a:pPr marL="36512" indent="0">
              <a:buNone/>
            </a:pPr>
            <a:r>
              <a:rPr lang="en-US" dirty="0" smtClean="0"/>
              <a:t>of statistical methods and study design. It is too time consuming to be useful for answering clinical questions that</a:t>
            </a:r>
          </a:p>
          <a:p>
            <a:pPr marL="36512" indent="0">
              <a:buNone/>
            </a:pPr>
            <a:r>
              <a:rPr lang="en-US" dirty="0" smtClean="0"/>
              <a:t>arise during a patient visit.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47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At the next level of the pyramid are </a:t>
            </a:r>
            <a:r>
              <a:rPr lang="en-US" b="1" dirty="0" smtClean="0">
                <a:solidFill>
                  <a:srgbClr val="FF0000"/>
                </a:solidFill>
              </a:rPr>
              <a:t>systematic reviews and meta-analyses.</a:t>
            </a:r>
          </a:p>
          <a:p>
            <a:pPr marL="36512" indent="0">
              <a:buNone/>
            </a:pPr>
            <a:r>
              <a:rPr lang="en-US" dirty="0"/>
              <a:t>Often, these types of reviews focus on disease-oriented outcomes </a:t>
            </a:r>
            <a:r>
              <a:rPr lang="en-US" dirty="0" smtClean="0"/>
              <a:t>rather than </a:t>
            </a:r>
            <a:r>
              <a:rPr lang="en-US" dirty="0"/>
              <a:t>patient-oriented outcomes, potentially making them </a:t>
            </a:r>
            <a:r>
              <a:rPr lang="en-US" dirty="0" smtClean="0"/>
              <a:t>less relevant.</a:t>
            </a:r>
          </a:p>
          <a:p>
            <a:pPr marL="36512" indent="0">
              <a:buNone/>
            </a:pPr>
            <a:r>
              <a:rPr lang="en-US" dirty="0" smtClean="0"/>
              <a:t>such as an increase in bone mineral density, may be a secondary marker for fracture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1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/>
          <a:lstStyle/>
          <a:p>
            <a:pPr marL="36512" indent="0">
              <a:buNone/>
            </a:pPr>
            <a:r>
              <a:rPr lang="en-US" dirty="0" smtClean="0"/>
              <a:t>At the peak of the pyramid are </a:t>
            </a:r>
            <a:r>
              <a:rPr lang="en-US" b="1" dirty="0" smtClean="0">
                <a:solidFill>
                  <a:srgbClr val="FF0000"/>
                </a:solidFill>
              </a:rPr>
              <a:t>patient-oriented evidence that matters (POEM)</a:t>
            </a:r>
            <a:r>
              <a:rPr lang="en-US" dirty="0" smtClean="0"/>
              <a:t> reviews. </a:t>
            </a:r>
          </a:p>
          <a:p>
            <a:pPr marL="36512" indent="0">
              <a:buNone/>
            </a:pPr>
            <a:r>
              <a:rPr lang="en-US" dirty="0" smtClean="0"/>
              <a:t>POEMs offer the most useful type of information for answering clinical questions that arise during patient visits.</a:t>
            </a:r>
          </a:p>
          <a:p>
            <a:pPr marL="36512" indent="0">
              <a:buNone/>
            </a:pPr>
            <a:r>
              <a:rPr lang="en-US" dirty="0" smtClean="0"/>
              <a:t>Unfortunately, a POEM does not exist for every clinical question. In these cases the</a:t>
            </a:r>
          </a:p>
          <a:p>
            <a:pPr marL="36512" indent="0">
              <a:buNone/>
            </a:pPr>
            <a:r>
              <a:rPr lang="en-US" dirty="0" smtClean="0"/>
              <a:t>clinician must step down the pyramid until relevant information</a:t>
            </a:r>
          </a:p>
          <a:p>
            <a:pPr marL="36512" indent="0">
              <a:buNone/>
            </a:pPr>
            <a:r>
              <a:rPr lang="en-US" dirty="0" smtClean="0"/>
              <a:t>is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8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Often, minimal or no reliable medical evidence is available to answer a clinical question. In these cases, practicing</a:t>
            </a:r>
          </a:p>
          <a:p>
            <a:pPr marL="36512" indent="0">
              <a:buNone/>
            </a:pPr>
            <a:r>
              <a:rPr lang="en-US" dirty="0" smtClean="0"/>
              <a:t>clinicians must rely on their clinical experience and background medical knowledge—their </a:t>
            </a:r>
            <a:r>
              <a:rPr lang="en-US" dirty="0" err="1" smtClean="0"/>
              <a:t>mindlines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41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Incorporating </a:t>
            </a:r>
            <a:r>
              <a:rPr lang="en-US" sz="4000" b="1" dirty="0" smtClean="0"/>
              <a:t>Patient Preferences</a:t>
            </a:r>
            <a:endParaRPr lang="en-US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/>
          <a:lstStyle/>
          <a:p>
            <a:pPr marL="36512" indent="0">
              <a:buNone/>
            </a:pPr>
            <a:r>
              <a:rPr lang="en-US" dirty="0" smtClean="0"/>
              <a:t>-Until the 1980s, medical decision making was physician driven.</a:t>
            </a:r>
          </a:p>
          <a:p>
            <a:pPr marL="36512" indent="0">
              <a:buNone/>
            </a:pPr>
            <a:r>
              <a:rPr lang="en-US" dirty="0" smtClean="0"/>
              <a:t>• There has been a cultural shift from paternalistic to shared decision making.</a:t>
            </a:r>
          </a:p>
          <a:p>
            <a:pPr marL="36512" indent="0">
              <a:buNone/>
            </a:pPr>
            <a:r>
              <a:rPr lang="en-US" dirty="0" smtClean="0"/>
              <a:t>• The degree of shared decision making depends on risk, benefit, and a patient’s preferences.</a:t>
            </a:r>
          </a:p>
          <a:p>
            <a:pPr marL="36512" indent="0">
              <a:buNone/>
            </a:pPr>
            <a:r>
              <a:rPr lang="en-US" dirty="0" smtClean="0"/>
              <a:t>• Decision aids can help patients understand complex probabilities.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35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Increased patient participation in medical decision making is associated with increased trust, higher patient satisfaction,</a:t>
            </a:r>
          </a:p>
          <a:p>
            <a:pPr marL="36512" indent="0">
              <a:buNone/>
            </a:pPr>
            <a:r>
              <a:rPr lang="en-US" dirty="0" smtClean="0"/>
              <a:t>and greater compliance with treatment, particularly lifestyle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4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5145435"/>
          </a:xfrm>
        </p:spPr>
        <p:txBody>
          <a:bodyPr/>
          <a:lstStyle/>
          <a:p>
            <a:pPr marL="36512" indent="0">
              <a:buNone/>
            </a:pPr>
            <a:endParaRPr lang="en-US" dirty="0" smtClean="0">
              <a:hlinkClick r:id="rId2"/>
            </a:endParaRPr>
          </a:p>
          <a:p>
            <a:pPr marL="36512" indent="0">
              <a:buNone/>
            </a:pPr>
            <a:r>
              <a:rPr lang="en-US" u="sng" dirty="0" smtClean="0">
                <a:latin typeface="Aharoni" pitchFamily="2" charset="-79"/>
                <a:cs typeface="Aharoni" pitchFamily="2" charset="-79"/>
                <a:hlinkClick r:id="rId2"/>
              </a:rPr>
              <a:t>Free EBM web resources : </a:t>
            </a:r>
          </a:p>
          <a:p>
            <a:pPr marL="36512" indent="0">
              <a:buNone/>
            </a:pPr>
            <a:endParaRPr lang="en-US" dirty="0" smtClean="0">
              <a:hlinkClick r:id="rId2"/>
            </a:endParaRPr>
          </a:p>
          <a:p>
            <a:pPr marL="36512" indent="0">
              <a:buNone/>
            </a:pPr>
            <a:r>
              <a:rPr lang="en-US" sz="2400" dirty="0" smtClean="0">
                <a:hlinkClick r:id="rId2"/>
              </a:rPr>
              <a:t>http://www.medicine.ox.ac.uk/bandolier/index.html</a:t>
            </a:r>
            <a:endParaRPr lang="en-US" sz="2400" dirty="0" smtClean="0"/>
          </a:p>
          <a:p>
            <a:pPr marL="36512" indent="0">
              <a:buNone/>
            </a:pPr>
            <a:endParaRPr lang="en-US" sz="2400" dirty="0"/>
          </a:p>
          <a:p>
            <a:pPr marL="36512" indent="0">
              <a:buNone/>
            </a:pPr>
            <a:r>
              <a:rPr lang="en-US" sz="2400" dirty="0" smtClean="0">
                <a:hlinkClick r:id="rId3"/>
              </a:rPr>
              <a:t>http://www.cochrane.org/</a:t>
            </a:r>
            <a:endParaRPr lang="en-US" sz="2400" dirty="0" smtClean="0"/>
          </a:p>
          <a:p>
            <a:pPr marL="36512" indent="0">
              <a:buNone/>
            </a:pPr>
            <a:endParaRPr lang="en-US" sz="2400" dirty="0"/>
          </a:p>
          <a:p>
            <a:pPr marL="36512" indent="0">
              <a:buNone/>
            </a:pPr>
            <a:r>
              <a:rPr lang="en-US" sz="2400" dirty="0" smtClean="0">
                <a:hlinkClick r:id="rId4"/>
              </a:rPr>
              <a:t>http://www.guideline.gov/</a:t>
            </a:r>
            <a:endParaRPr lang="en-US" sz="2400" dirty="0" smtClean="0"/>
          </a:p>
          <a:p>
            <a:pPr marL="36512" indent="0">
              <a:buNone/>
            </a:pPr>
            <a:endParaRPr lang="en-US" sz="2400" dirty="0" smtClean="0"/>
          </a:p>
          <a:p>
            <a:pPr marL="3651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320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Problem Solving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sz="2400" dirty="0" smtClean="0"/>
              <a:t>Taking care of patients requires clinical decision-making skills.</a:t>
            </a:r>
          </a:p>
          <a:p>
            <a:pPr marL="36512" indent="0">
              <a:buNone/>
            </a:pPr>
            <a:r>
              <a:rPr lang="en-US" sz="2400" dirty="0" smtClean="0"/>
              <a:t>• Most physicians rely on “</a:t>
            </a:r>
            <a:r>
              <a:rPr lang="en-US" sz="2400" dirty="0" err="1" smtClean="0"/>
              <a:t>mindlines</a:t>
            </a:r>
            <a:r>
              <a:rPr lang="en-US" sz="2400" dirty="0" smtClean="0"/>
              <a:t>” formed by previous knowledge and experience.</a:t>
            </a:r>
          </a:p>
          <a:p>
            <a:pPr marL="36512" indent="0">
              <a:buNone/>
            </a:pPr>
            <a:r>
              <a:rPr lang="en-US" sz="2400" dirty="0" smtClean="0"/>
              <a:t>• A lag exists between the publication of new evidence and its incorporation into clinical practice.</a:t>
            </a:r>
          </a:p>
          <a:p>
            <a:pPr marL="36512" indent="0">
              <a:buNone/>
            </a:pPr>
            <a:r>
              <a:rPr lang="en-US" sz="2400" dirty="0" smtClean="0"/>
              <a:t>• Clinicians should use evidence-based medicine techniques to update their </a:t>
            </a:r>
            <a:r>
              <a:rPr lang="en-US" sz="2400" dirty="0" err="1" smtClean="0"/>
              <a:t>mindlines</a:t>
            </a:r>
            <a:r>
              <a:rPr lang="en-US" sz="2400" dirty="0" smtClean="0"/>
              <a:t>.</a:t>
            </a:r>
          </a:p>
          <a:p>
            <a:pPr marL="36512" indent="0">
              <a:buNone/>
            </a:pPr>
            <a:r>
              <a:rPr lang="en-US" sz="2400" dirty="0" smtClean="0"/>
              <a:t>The foundation of these </a:t>
            </a:r>
            <a:r>
              <a:rPr lang="en-US" sz="2400" dirty="0" err="1" smtClean="0"/>
              <a:t>mindlines</a:t>
            </a:r>
            <a:r>
              <a:rPr lang="en-US" sz="2400" dirty="0" smtClean="0"/>
              <a:t> is the tacit knowledge physicians acquire during their early training.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92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For example, for a child with fever and </a:t>
            </a:r>
            <a:r>
              <a:rPr lang="en-US" dirty="0" err="1" smtClean="0"/>
              <a:t>tonsillar</a:t>
            </a:r>
            <a:r>
              <a:rPr lang="en-US" dirty="0" smtClean="0"/>
              <a:t> exudates, one physician’s </a:t>
            </a:r>
            <a:r>
              <a:rPr lang="en-US" dirty="0" err="1" smtClean="0"/>
              <a:t>mindline</a:t>
            </a:r>
            <a:r>
              <a:rPr lang="en-US" dirty="0" smtClean="0"/>
              <a:t> may be to treat with penicillin,</a:t>
            </a:r>
          </a:p>
          <a:p>
            <a:pPr marL="36512" indent="0">
              <a:buNone/>
            </a:pPr>
            <a:r>
              <a:rPr lang="en-US" dirty="0" smtClean="0"/>
              <a:t>and another physician’s </a:t>
            </a:r>
            <a:r>
              <a:rPr lang="en-US" dirty="0" err="1" smtClean="0"/>
              <a:t>mindline</a:t>
            </a:r>
            <a:r>
              <a:rPr lang="en-US" dirty="0" smtClean="0"/>
              <a:t> may be to obtain a culture and treat if the results are positive for Streptococcus.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18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To make sound clinical decisions, the clinician must first check his or her </a:t>
            </a:r>
            <a:r>
              <a:rPr lang="en-US" dirty="0" err="1" smtClean="0"/>
              <a:t>mindline</a:t>
            </a:r>
            <a:r>
              <a:rPr lang="en-US" dirty="0" smtClean="0"/>
              <a:t>. If there are knowledge gaps in</a:t>
            </a:r>
          </a:p>
          <a:p>
            <a:pPr marL="36512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mindline</a:t>
            </a:r>
            <a:r>
              <a:rPr lang="en-US" dirty="0" smtClean="0"/>
              <a:t>, it can be updated by asking a focused clinical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71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the Question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• Identify the existence of a knowledge gap.</a:t>
            </a:r>
          </a:p>
          <a:p>
            <a:pPr marL="36512" indent="0">
              <a:buNone/>
            </a:pPr>
            <a:r>
              <a:rPr lang="en-US" dirty="0" smtClean="0"/>
              <a:t>• Determine the information source most likely to answer the type of question.</a:t>
            </a:r>
          </a:p>
          <a:p>
            <a:pPr marL="36512" indent="0">
              <a:buNone/>
            </a:pPr>
            <a:r>
              <a:rPr lang="en-US" dirty="0" smtClean="0"/>
              <a:t>• Develop a focused question consisting of four parts: patient’s problem, intervention, comparison intervention, and outcome of</a:t>
            </a:r>
          </a:p>
          <a:p>
            <a:pPr marL="36512" indent="0">
              <a:buNone/>
            </a:pPr>
            <a:r>
              <a:rPr lang="en-US" dirty="0" smtClean="0"/>
              <a:t>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02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Patient-oriented outcomes </a:t>
            </a:r>
            <a:r>
              <a:rPr lang="en-US" sz="2800" dirty="0" smtClean="0"/>
              <a:t>are always better than </a:t>
            </a:r>
            <a:r>
              <a:rPr lang="en-US" sz="2800" dirty="0" smtClean="0">
                <a:solidFill>
                  <a:srgbClr val="FF0000"/>
                </a:solidFill>
              </a:rPr>
              <a:t>disease-oriented outcomes </a:t>
            </a:r>
            <a:r>
              <a:rPr lang="en-US" sz="2800" dirty="0" smtClean="0"/>
              <a:t>because they are direct measures rather than secondary markers. </a:t>
            </a:r>
          </a:p>
          <a:p>
            <a:pPr marL="36512" indent="0">
              <a:buNone/>
            </a:pPr>
            <a:r>
              <a:rPr lang="en-US" sz="2800" dirty="0" smtClean="0"/>
              <a:t>For example, a study documenting that a new drug reduces total cholesterol by 20% </a:t>
            </a:r>
            <a:r>
              <a:rPr lang="en-US" sz="2800" dirty="0" smtClean="0">
                <a:solidFill>
                  <a:srgbClr val="FF0000"/>
                </a:solidFill>
              </a:rPr>
              <a:t>(secondary marker) </a:t>
            </a:r>
            <a:r>
              <a:rPr lang="en-US" sz="2800" dirty="0" smtClean="0"/>
              <a:t>is important, but not as persuasive as a study documenting a decrease in cardiovascular death </a:t>
            </a:r>
            <a:r>
              <a:rPr lang="en-US" sz="2800" dirty="0" smtClean="0">
                <a:solidFill>
                  <a:srgbClr val="FF0000"/>
                </a:solidFill>
              </a:rPr>
              <a:t>(direct measure).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0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Evidence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• Usefulness = (Relevance × Validity)/Work</a:t>
            </a:r>
          </a:p>
          <a:p>
            <a:pPr marL="36512" indent="0">
              <a:buNone/>
            </a:pPr>
            <a:r>
              <a:rPr lang="en-US" dirty="0" smtClean="0"/>
              <a:t>• Conflicting evidence is often the result of “medical chatter.”</a:t>
            </a:r>
          </a:p>
          <a:p>
            <a:pPr marL="36512" indent="0">
              <a:buNone/>
            </a:pPr>
            <a:r>
              <a:rPr lang="en-US" dirty="0" smtClean="0"/>
              <a:t>• POEMs and guidelines require the least amount of work to find relevant and valid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72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344816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59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dirty="0" smtClean="0"/>
              <a:t>the work required to find useful medical information is inversely proportional to its quantity.</a:t>
            </a:r>
          </a:p>
          <a:p>
            <a:pPr marL="36512" indent="0">
              <a:buNone/>
            </a:pPr>
            <a:r>
              <a:rPr lang="en-US" dirty="0" smtClean="0"/>
              <a:t>At the bottom of the pyramid is </a:t>
            </a:r>
            <a:r>
              <a:rPr lang="en-US" b="1" dirty="0" smtClean="0">
                <a:solidFill>
                  <a:srgbClr val="FF0000"/>
                </a:solidFill>
              </a:rPr>
              <a:t>original research</a:t>
            </a:r>
            <a:r>
              <a:rPr lang="en-US" dirty="0" smtClean="0"/>
              <a:t>. Although plentiful, much of it represents “medical chatter” among</a:t>
            </a:r>
          </a:p>
          <a:p>
            <a:pPr marL="36512" indent="0">
              <a:buNone/>
            </a:pPr>
            <a:r>
              <a:rPr lang="en-US" dirty="0" smtClean="0"/>
              <a:t>researchers.</a:t>
            </a:r>
          </a:p>
          <a:p>
            <a:pPr marL="3651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17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624</Words>
  <Application>Microsoft Office PowerPoint</Application>
  <PresentationFormat>عرض على الشاشة (3:4)‏</PresentationFormat>
  <Paragraphs>54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1_تقنية</vt:lpstr>
      <vt:lpstr>الشريحة 1</vt:lpstr>
      <vt:lpstr>Clinical Problem Solving</vt:lpstr>
      <vt:lpstr>الشريحة 3</vt:lpstr>
      <vt:lpstr>الشريحة 4</vt:lpstr>
      <vt:lpstr>Focusing the Question</vt:lpstr>
      <vt:lpstr>الشريحة 6</vt:lpstr>
      <vt:lpstr>Finding the Evidence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Incorporating Patient Preferences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Dr.Muslim</dc:creator>
  <cp:lastModifiedBy>المستقبل</cp:lastModifiedBy>
  <cp:revision>13</cp:revision>
  <dcterms:created xsi:type="dcterms:W3CDTF">2015-01-19T18:56:15Z</dcterms:created>
  <dcterms:modified xsi:type="dcterms:W3CDTF">2015-04-18T11:58:20Z</dcterms:modified>
</cp:coreProperties>
</file>