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6" r:id="rId2"/>
    <p:sldId id="277" r:id="rId3"/>
    <p:sldId id="257" r:id="rId4"/>
    <p:sldId id="260" r:id="rId5"/>
    <p:sldId id="259" r:id="rId6"/>
    <p:sldId id="258" r:id="rId7"/>
    <p:sldId id="266" r:id="rId8"/>
    <p:sldId id="265" r:id="rId9"/>
    <p:sldId id="264" r:id="rId10"/>
    <p:sldId id="263" r:id="rId11"/>
    <p:sldId id="262" r:id="rId12"/>
    <p:sldId id="261" r:id="rId13"/>
    <p:sldId id="269" r:id="rId14"/>
    <p:sldId id="268" r:id="rId15"/>
    <p:sldId id="267" r:id="rId16"/>
    <p:sldId id="272" r:id="rId17"/>
    <p:sldId id="271" r:id="rId18"/>
    <p:sldId id="275" r:id="rId19"/>
    <p:sldId id="274" r:id="rId20"/>
    <p:sldId id="273" r:id="rId2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15/05/1440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15/05/1440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15/05/1440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15/05/1440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15/05/1440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15/05/1440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15/05/1440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عنصر نائب للمحتوى 2"/>
          <p:cNvSpPr>
            <a:spLocks noGrp="1"/>
          </p:cNvSpPr>
          <p:nvPr>
            <p:ph idx="1"/>
          </p:nvPr>
        </p:nvSpPr>
        <p:spPr>
          <a:xfrm>
            <a:off x="179388" y="1484313"/>
            <a:ext cx="8713787" cy="4968875"/>
          </a:xfrm>
        </p:spPr>
        <p:txBody>
          <a:bodyPr/>
          <a:lstStyle/>
          <a:p>
            <a:pPr marL="0" indent="0" algn="ctr">
              <a:buFont typeface="Wingdings 2" pitchFamily="18" charset="2"/>
              <a:buNone/>
            </a:pPr>
            <a:r>
              <a:rPr lang="en-US" sz="4000" b="1" dirty="0" err="1"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t>ThiQar</a:t>
            </a:r>
            <a:r>
              <a:rPr lang="en-US" sz="4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t> college of Medicine</a:t>
            </a:r>
            <a:br>
              <a:rPr lang="en-US" sz="4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br>
            <a:r>
              <a:rPr lang="en-US" sz="4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t>Family &amp; Community medicine dept.</a:t>
            </a:r>
          </a:p>
          <a:p>
            <a:pPr marL="0" indent="0" algn="ctr">
              <a:buFont typeface="Wingdings 2" pitchFamily="18" charset="2"/>
              <a:buNone/>
            </a:pPr>
            <a:r>
              <a:rPr lang="en-US" sz="4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t>Foundation Lecture 8</a:t>
            </a:r>
            <a:br>
              <a:rPr lang="en-US" sz="4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br>
            <a:r>
              <a:rPr lang="en-US" sz="4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t>prepared by: Dr. Muslim N. </a:t>
            </a:r>
            <a:r>
              <a:rPr lang="en-US" sz="4000" b="1" dirty="0" err="1"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t>Saeed</a:t>
            </a:r>
            <a:r>
              <a:rPr lang="en-US" sz="4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t/>
            </a:r>
            <a:br>
              <a:rPr lang="en-US" sz="4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br>
            <a:r>
              <a:rPr lang="en-US" sz="4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t>December 17</a:t>
            </a:r>
            <a:r>
              <a:rPr lang="en-US" sz="4000" b="1" baseline="3000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t>th</a:t>
            </a:r>
            <a:r>
              <a:rPr lang="en-US" sz="40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cs typeface="Times New Roman" pitchFamily="18" charset="0"/>
              </a:rPr>
              <a:t> ,2018</a:t>
            </a:r>
          </a:p>
        </p:txBody>
      </p:sp>
    </p:spTree>
    <p:extLst>
      <p:ext uri="{BB962C8B-B14F-4D97-AF65-F5344CB8AC3E}">
        <p14:creationId xmlns="" xmlns:p14="http://schemas.microsoft.com/office/powerpoint/2010/main" val="2742785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29600" cy="5505475"/>
          </a:xfrm>
        </p:spPr>
        <p:txBody>
          <a:bodyPr>
            <a:normAutofit fontScale="92500"/>
          </a:bodyPr>
          <a:lstStyle/>
          <a:p>
            <a:pPr algn="l" rtl="0">
              <a:buNone/>
            </a:pPr>
            <a:r>
              <a:rPr lang="en-US" b="1" dirty="0" smtClean="0"/>
              <a:t>6- Control of insects and animal reservoir of infections</a:t>
            </a:r>
            <a:endParaRPr lang="en-US" dirty="0" smtClean="0"/>
          </a:p>
          <a:p>
            <a:pPr algn="l" rtl="0">
              <a:buNone/>
            </a:pPr>
            <a:r>
              <a:rPr lang="en-US" dirty="0" smtClean="0"/>
              <a:t>Despite the great efforts devoted to the control of</a:t>
            </a:r>
          </a:p>
          <a:p>
            <a:pPr algn="l" rtl="0">
              <a:buNone/>
            </a:pPr>
            <a:r>
              <a:rPr lang="en-US" dirty="0" smtClean="0"/>
              <a:t>vector born infectious disease during the past fifty</a:t>
            </a:r>
          </a:p>
          <a:p>
            <a:pPr algn="l" rtl="0">
              <a:buNone/>
            </a:pPr>
            <a:r>
              <a:rPr lang="en-US" dirty="0" smtClean="0"/>
              <a:t>years, many of these diseases are still existing.</a:t>
            </a:r>
          </a:p>
          <a:p>
            <a:pPr algn="l" rtl="0">
              <a:buNone/>
            </a:pPr>
            <a:r>
              <a:rPr lang="en-US" dirty="0" smtClean="0"/>
              <a:t>Some of them may actually be increasing such as</a:t>
            </a:r>
          </a:p>
          <a:p>
            <a:pPr algn="l" rtl="0">
              <a:buNone/>
            </a:pPr>
            <a:r>
              <a:rPr lang="en-US" dirty="0" smtClean="0"/>
              <a:t>visceral </a:t>
            </a:r>
            <a:r>
              <a:rPr lang="en-US" dirty="0" err="1" smtClean="0"/>
              <a:t>leishmaniasis</a:t>
            </a:r>
            <a:r>
              <a:rPr lang="en-US" dirty="0" smtClean="0"/>
              <a:t>.</a:t>
            </a:r>
            <a:r>
              <a:rPr lang="en-US" b="1" dirty="0" smtClean="0"/>
              <a:t> </a:t>
            </a:r>
            <a:r>
              <a:rPr lang="en-US" dirty="0" smtClean="0"/>
              <a:t>Currently, very little is being</a:t>
            </a:r>
          </a:p>
          <a:p>
            <a:pPr algn="l" rtl="0">
              <a:buNone/>
            </a:pPr>
            <a:r>
              <a:rPr lang="en-US" dirty="0" smtClean="0"/>
              <a:t>done to deal with insects, rodents and stray dogs.</a:t>
            </a:r>
          </a:p>
          <a:p>
            <a:pPr algn="l">
              <a:buNone/>
            </a:pPr>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a:bodyPr>
          <a:lstStyle/>
          <a:p>
            <a:pPr algn="just" rtl="0">
              <a:buNone/>
            </a:pPr>
            <a:r>
              <a:rPr lang="en-US" b="1" dirty="0" smtClean="0"/>
              <a:t>7-Occupational health</a:t>
            </a:r>
            <a:endParaRPr lang="en-US" dirty="0" smtClean="0"/>
          </a:p>
          <a:p>
            <a:pPr algn="just" rtl="0">
              <a:buNone/>
            </a:pPr>
            <a:r>
              <a:rPr lang="en-US" dirty="0" smtClean="0"/>
              <a:t>Occupation may be associated with certain risks</a:t>
            </a:r>
          </a:p>
          <a:p>
            <a:pPr algn="just" rtl="0">
              <a:buNone/>
            </a:pPr>
            <a:r>
              <a:rPr lang="en-US" dirty="0" smtClean="0"/>
              <a:t>and harmful exposures. Exposure to such</a:t>
            </a:r>
          </a:p>
          <a:p>
            <a:pPr algn="just" rtl="0">
              <a:buNone/>
            </a:pPr>
            <a:r>
              <a:rPr lang="en-US" dirty="0" smtClean="0"/>
              <a:t>undesirable environment may lead to the</a:t>
            </a:r>
          </a:p>
          <a:p>
            <a:pPr algn="just" rtl="0">
              <a:buNone/>
            </a:pPr>
            <a:r>
              <a:rPr lang="en-US" dirty="0" smtClean="0"/>
              <a:t>development of specific occupational diseases,</a:t>
            </a:r>
          </a:p>
          <a:p>
            <a:pPr algn="just" rtl="0">
              <a:buNone/>
            </a:pPr>
            <a:r>
              <a:rPr lang="en-US" dirty="0" smtClean="0"/>
              <a:t>the exacerbation of already existing diseases</a:t>
            </a:r>
          </a:p>
          <a:p>
            <a:pPr algn="just" rtl="0">
              <a:buNone/>
            </a:pPr>
            <a:r>
              <a:rPr lang="en-US" dirty="0" smtClean="0"/>
              <a:t>and a negative effect on productivity of workers</a:t>
            </a:r>
          </a:p>
          <a:p>
            <a:pPr algn="just" rtl="0">
              <a:buNone/>
            </a:pPr>
            <a:r>
              <a:rPr lang="en-US" dirty="0" smtClean="0"/>
              <a:t>and the over all production of a factory or any</a:t>
            </a:r>
          </a:p>
          <a:p>
            <a:pPr algn="just" rtl="0">
              <a:buNone/>
            </a:pPr>
            <a:r>
              <a:rPr lang="en-US" dirty="0" smtClean="0"/>
              <a:t>economic organization. </a:t>
            </a:r>
          </a:p>
          <a:p>
            <a:pPr algn="just" rtl="0">
              <a:buNone/>
            </a:pPr>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908720"/>
            <a:ext cx="8229600" cy="5217443"/>
          </a:xfrm>
        </p:spPr>
        <p:txBody>
          <a:bodyPr>
            <a:normAutofit/>
          </a:bodyPr>
          <a:lstStyle/>
          <a:p>
            <a:pPr algn="l" rtl="0">
              <a:buNone/>
            </a:pPr>
            <a:r>
              <a:rPr lang="en-US" dirty="0" smtClean="0"/>
              <a:t>Safety measures in most industrial enterprises</a:t>
            </a:r>
          </a:p>
          <a:p>
            <a:pPr algn="l" rtl="0">
              <a:buNone/>
            </a:pPr>
            <a:r>
              <a:rPr lang="en-US" dirty="0" smtClean="0"/>
              <a:t>are not adhered to either because of deficient</a:t>
            </a:r>
          </a:p>
          <a:p>
            <a:pPr algn="l" rtl="0">
              <a:buNone/>
            </a:pPr>
            <a:r>
              <a:rPr lang="en-US" dirty="0" smtClean="0"/>
              <a:t>equipment or ignorance by workers of the</a:t>
            </a:r>
          </a:p>
          <a:p>
            <a:pPr algn="l" rtl="0">
              <a:buNone/>
            </a:pPr>
            <a:r>
              <a:rPr lang="en-US" dirty="0" smtClean="0"/>
              <a:t>significance of using protective measures. </a:t>
            </a:r>
          </a:p>
          <a:p>
            <a:pPr algn="l" rtl="0">
              <a:buNone/>
            </a:pPr>
            <a:r>
              <a:rPr lang="en-US" dirty="0" smtClean="0"/>
              <a:t>Also, some occupational health hazards have</a:t>
            </a:r>
          </a:p>
          <a:p>
            <a:pPr algn="l" rtl="0">
              <a:buNone/>
            </a:pPr>
            <a:r>
              <a:rPr lang="en-US" dirty="0" smtClean="0"/>
              <a:t>been reported among workers such as</a:t>
            </a:r>
          </a:p>
          <a:p>
            <a:pPr algn="l" rtl="0">
              <a:buNone/>
            </a:pPr>
            <a:r>
              <a:rPr lang="en-US" dirty="0" smtClean="0"/>
              <a:t>respiratory and allergic diseases.</a:t>
            </a:r>
          </a:p>
          <a:p>
            <a:pPr algn="l" rtl="0">
              <a:buNone/>
            </a:pPr>
            <a:r>
              <a:rPr lang="en-US" b="1" dirty="0" smtClean="0"/>
              <a:t> </a:t>
            </a:r>
            <a:endParaRPr lang="en-US" dirty="0" smtClean="0"/>
          </a:p>
          <a:p>
            <a:pPr algn="l">
              <a:buNone/>
            </a:pPr>
            <a:endParaRPr lang="ar-IQ"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721499"/>
          </a:xfrm>
        </p:spPr>
        <p:txBody>
          <a:bodyPr>
            <a:normAutofit fontScale="92500" lnSpcReduction="20000"/>
          </a:bodyPr>
          <a:lstStyle/>
          <a:p>
            <a:pPr algn="l" rtl="0">
              <a:buNone/>
            </a:pPr>
            <a:r>
              <a:rPr lang="en-US" b="1" dirty="0" smtClean="0"/>
              <a:t>8- Violence</a:t>
            </a:r>
            <a:endParaRPr lang="en-US" dirty="0" smtClean="0"/>
          </a:p>
          <a:p>
            <a:pPr algn="l" rtl="0">
              <a:buNone/>
            </a:pPr>
            <a:r>
              <a:rPr lang="en-US" dirty="0" smtClean="0"/>
              <a:t>The risk of accidental death is very high in Iraq. Tangible part of this high death rate is attributed to violence according to a recent national household based study published in the Lancet. </a:t>
            </a:r>
          </a:p>
          <a:p>
            <a:pPr algn="l" rtl="0">
              <a:buNone/>
            </a:pPr>
            <a:r>
              <a:rPr lang="en-US" b="1" dirty="0" smtClean="0"/>
              <a:t> </a:t>
            </a:r>
            <a:endParaRPr lang="en-US" dirty="0" smtClean="0"/>
          </a:p>
          <a:p>
            <a:pPr algn="l" rtl="0">
              <a:buNone/>
            </a:pPr>
            <a:r>
              <a:rPr lang="en-US" b="1" dirty="0" smtClean="0"/>
              <a:t>9- School environment</a:t>
            </a:r>
            <a:endParaRPr lang="en-US" dirty="0" smtClean="0"/>
          </a:p>
          <a:p>
            <a:pPr algn="l" rtl="0">
              <a:buNone/>
            </a:pPr>
            <a:r>
              <a:rPr lang="en-US" dirty="0" smtClean="0"/>
              <a:t>Although schools are supposed to have high standard environmental conditions in order to safeguard the health of children and to provide them with examples of healthy living, it is exceptional to find a school with optimum environment.  </a:t>
            </a:r>
          </a:p>
          <a:p>
            <a:pPr algn="l">
              <a:buNone/>
            </a:pPr>
            <a:endParaRPr lang="ar-IQ"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51520" y="548680"/>
            <a:ext cx="8640960" cy="6120680"/>
          </a:xfrm>
        </p:spPr>
        <p:txBody>
          <a:bodyPr>
            <a:normAutofit fontScale="62500" lnSpcReduction="20000"/>
          </a:bodyPr>
          <a:lstStyle/>
          <a:p>
            <a:pPr algn="l" rtl="0">
              <a:buNone/>
            </a:pPr>
            <a:r>
              <a:rPr lang="en-US" b="1" dirty="0" smtClean="0"/>
              <a:t>AIR POLLUTION</a:t>
            </a:r>
            <a:endParaRPr lang="en-US" sz="3600" b="1" dirty="0" smtClean="0"/>
          </a:p>
          <a:p>
            <a:pPr algn="l" rtl="0">
              <a:buNone/>
            </a:pPr>
            <a:r>
              <a:rPr lang="en-US" sz="3400" dirty="0" smtClean="0"/>
              <a:t>A condition where the atmosphere contains excessive  concentrations of foreign matter, which adversely affects health and well-being of the individual and causes damage to property, animals and plants.</a:t>
            </a:r>
            <a:endParaRPr lang="en-US" sz="3600" b="1" dirty="0" smtClean="0"/>
          </a:p>
          <a:p>
            <a:pPr algn="l" rtl="0">
              <a:buNone/>
            </a:pPr>
            <a:r>
              <a:rPr lang="en-US" b="1" dirty="0" smtClean="0"/>
              <a:t>Sources of air pollution</a:t>
            </a:r>
            <a:endParaRPr lang="en-US" sz="3600" b="1" dirty="0" smtClean="0"/>
          </a:p>
          <a:p>
            <a:pPr algn="l" rtl="0">
              <a:buNone/>
            </a:pPr>
            <a:r>
              <a:rPr lang="en-US" b="1" dirty="0" smtClean="0"/>
              <a:t>First: Natural sources</a:t>
            </a:r>
            <a:endParaRPr lang="en-US" dirty="0" smtClean="0"/>
          </a:p>
          <a:p>
            <a:pPr algn="l" rtl="0">
              <a:buNone/>
            </a:pPr>
            <a:r>
              <a:rPr lang="en-US" sz="3800" dirty="0" smtClean="0">
                <a:solidFill>
                  <a:srgbClr val="FF0000"/>
                </a:solidFill>
              </a:rPr>
              <a:t>These result from natural events like volcanoes eruptions, forest burns and storms. </a:t>
            </a:r>
            <a:r>
              <a:rPr lang="en-US" sz="3800" dirty="0" smtClean="0"/>
              <a:t>Examples are </a:t>
            </a:r>
            <a:r>
              <a:rPr lang="en-US" sz="3800" dirty="0" err="1" smtClean="0"/>
              <a:t>Sulphur</a:t>
            </a:r>
            <a:r>
              <a:rPr lang="en-US" sz="3800" dirty="0" smtClean="0"/>
              <a:t> dioxide, Nitrogen oxides, Ozone, dust, salts, pollens, biological agents and radioactive matters. </a:t>
            </a:r>
          </a:p>
          <a:p>
            <a:pPr algn="l" rtl="0">
              <a:buNone/>
            </a:pPr>
            <a:r>
              <a:rPr lang="en-US" b="1" dirty="0" smtClean="0"/>
              <a:t>Second: Man-made sources, which include: </a:t>
            </a:r>
            <a:endParaRPr lang="en-US" dirty="0" smtClean="0"/>
          </a:p>
          <a:p>
            <a:pPr lvl="1" algn="l" rtl="0">
              <a:buNone/>
            </a:pPr>
            <a:r>
              <a:rPr lang="en-US" sz="3900" dirty="0" smtClean="0"/>
              <a:t>Incomplete combustion of different domestic fuels (liquid, solid or gaseous)</a:t>
            </a:r>
          </a:p>
          <a:p>
            <a:pPr lvl="1" algn="l" rtl="0">
              <a:buNone/>
            </a:pPr>
            <a:r>
              <a:rPr lang="en-US" sz="3900" dirty="0" smtClean="0"/>
              <a:t>Industrial activities such as chemical plants, refineries and phosphate fertilizer plants</a:t>
            </a:r>
          </a:p>
          <a:p>
            <a:pPr lvl="1" algn="l" rtl="0">
              <a:buNone/>
            </a:pPr>
            <a:r>
              <a:rPr lang="en-US" sz="3900" dirty="0" smtClean="0"/>
              <a:t>Community activities and personal habits like smoking</a:t>
            </a:r>
          </a:p>
          <a:p>
            <a:pPr lvl="1" algn="l" rtl="0">
              <a:buNone/>
            </a:pPr>
            <a:r>
              <a:rPr lang="en-US" sz="3900" dirty="0" smtClean="0"/>
              <a:t>Sewage systems</a:t>
            </a:r>
          </a:p>
          <a:p>
            <a:pPr lvl="1" algn="l" rtl="0">
              <a:buNone/>
            </a:pPr>
            <a:r>
              <a:rPr lang="en-US" sz="3900" dirty="0" smtClean="0"/>
              <a:t>Vehicle sources of air pollution: Lead  </a:t>
            </a:r>
          </a:p>
          <a:p>
            <a:pPr algn="l">
              <a:buNone/>
            </a:pPr>
            <a:endParaRPr lang="ar-IQ"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5793507"/>
          </a:xfrm>
        </p:spPr>
        <p:txBody>
          <a:bodyPr>
            <a:normAutofit fontScale="77500" lnSpcReduction="20000"/>
          </a:bodyPr>
          <a:lstStyle/>
          <a:p>
            <a:pPr algn="l" rtl="0">
              <a:buNone/>
            </a:pPr>
            <a:r>
              <a:rPr lang="en-US" b="1" dirty="0" smtClean="0"/>
              <a:t>Effects of air pollution</a:t>
            </a:r>
            <a:endParaRPr lang="en-US" dirty="0" smtClean="0"/>
          </a:p>
          <a:p>
            <a:pPr algn="l" rtl="0">
              <a:buNone/>
            </a:pPr>
            <a:r>
              <a:rPr lang="en-US" dirty="0" smtClean="0"/>
              <a:t>The effect of air pollutants on health depends on:</a:t>
            </a:r>
          </a:p>
          <a:p>
            <a:pPr lvl="1" algn="l" rtl="0">
              <a:buNone/>
            </a:pPr>
            <a:r>
              <a:rPr lang="en-US" dirty="0" smtClean="0"/>
              <a:t>Toxicity of the pollutant (threshold/No threshold)</a:t>
            </a:r>
          </a:p>
          <a:p>
            <a:pPr lvl="1" algn="l" rtl="0">
              <a:buNone/>
            </a:pPr>
            <a:r>
              <a:rPr lang="en-US" dirty="0" smtClean="0"/>
              <a:t>Concentration of pollutant</a:t>
            </a:r>
          </a:p>
          <a:p>
            <a:pPr lvl="1" algn="l" rtl="0">
              <a:buNone/>
            </a:pPr>
            <a:r>
              <a:rPr lang="en-US" dirty="0" smtClean="0"/>
              <a:t>Duration of exposure</a:t>
            </a:r>
          </a:p>
          <a:p>
            <a:pPr lvl="1" algn="l" rtl="0">
              <a:buNone/>
            </a:pPr>
            <a:r>
              <a:rPr lang="en-US" dirty="0" smtClean="0"/>
              <a:t>Individual susceptibility </a:t>
            </a:r>
          </a:p>
          <a:p>
            <a:pPr algn="l" rtl="0">
              <a:buNone/>
            </a:pPr>
            <a:r>
              <a:rPr lang="en-US" b="1" dirty="0" smtClean="0"/>
              <a:t> </a:t>
            </a:r>
            <a:endParaRPr lang="en-US" dirty="0" smtClean="0"/>
          </a:p>
          <a:p>
            <a:pPr algn="l" rtl="0">
              <a:buNone/>
            </a:pPr>
            <a:r>
              <a:rPr lang="en-US" b="1" dirty="0" smtClean="0"/>
              <a:t>Main effects on health</a:t>
            </a:r>
            <a:endParaRPr lang="en-US" dirty="0" smtClean="0"/>
          </a:p>
          <a:p>
            <a:pPr lvl="1" algn="l" rtl="0">
              <a:buNone/>
            </a:pPr>
            <a:r>
              <a:rPr lang="en-US" dirty="0" smtClean="0"/>
              <a:t>Irritation of respiratory system and  </a:t>
            </a:r>
          </a:p>
          <a:p>
            <a:pPr lvl="1" algn="l" rtl="0">
              <a:buNone/>
            </a:pPr>
            <a:r>
              <a:rPr lang="en-US" dirty="0" smtClean="0"/>
              <a:t>Acute episodes of illness and death results occasionally from exposure to severe air pollution associated with unusual weather conditions when a very toxic mixture of smoke and fog is formed. It is called smog. </a:t>
            </a:r>
          </a:p>
          <a:p>
            <a:pPr lvl="1" algn="l" rtl="0">
              <a:buNone/>
            </a:pPr>
            <a:r>
              <a:rPr lang="en-US" dirty="0" smtClean="0"/>
              <a:t>Air pollution may contribute to or aggravate the symptoms and may be a factor in mortality of persons with preexisting chronic respiratory disease, cancer and cardiovascular diseases.</a:t>
            </a:r>
          </a:p>
          <a:p>
            <a:pPr lvl="1" algn="l" rtl="0">
              <a:buNone/>
            </a:pPr>
            <a:r>
              <a:rPr lang="en-US" dirty="0" smtClean="0"/>
              <a:t>Poisoning as in case of CO accumulation in closed space</a:t>
            </a:r>
          </a:p>
          <a:p>
            <a:pPr algn="l">
              <a:buNone/>
            </a:pPr>
            <a:endParaRPr lang="ar-IQ"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361459"/>
          </a:xfrm>
        </p:spPr>
        <p:txBody>
          <a:bodyPr/>
          <a:lstStyle/>
          <a:p>
            <a:pPr algn="l" rtl="0">
              <a:buNone/>
            </a:pPr>
            <a:r>
              <a:rPr lang="en-US" b="1" dirty="0" smtClean="0">
                <a:solidFill>
                  <a:srgbClr val="FF0000"/>
                </a:solidFill>
              </a:rPr>
              <a:t>Prevention of air pollution</a:t>
            </a:r>
            <a:endParaRPr lang="en-US" dirty="0" smtClean="0">
              <a:solidFill>
                <a:srgbClr val="FF0000"/>
              </a:solidFill>
            </a:endParaRPr>
          </a:p>
          <a:p>
            <a:pPr lvl="0" algn="l" rtl="0">
              <a:buNone/>
            </a:pPr>
            <a:r>
              <a:rPr lang="en-US" dirty="0" smtClean="0">
                <a:solidFill>
                  <a:srgbClr val="FF0000"/>
                </a:solidFill>
              </a:rPr>
              <a:t>Environmental modification</a:t>
            </a:r>
          </a:p>
          <a:p>
            <a:pPr lvl="0" algn="l" rtl="0">
              <a:buNone/>
            </a:pPr>
            <a:r>
              <a:rPr lang="en-US" dirty="0" smtClean="0">
                <a:solidFill>
                  <a:srgbClr val="FF0000"/>
                </a:solidFill>
              </a:rPr>
              <a:t>Personal protection</a:t>
            </a:r>
          </a:p>
          <a:p>
            <a:pPr lvl="0" algn="l" rtl="0">
              <a:buNone/>
            </a:pPr>
            <a:r>
              <a:rPr lang="en-US" dirty="0" smtClean="0">
                <a:solidFill>
                  <a:srgbClr val="FF0000"/>
                </a:solidFill>
              </a:rPr>
              <a:t>Environmental monitoring</a:t>
            </a:r>
          </a:p>
          <a:p>
            <a:pPr lvl="0" algn="l" rtl="0">
              <a:buNone/>
            </a:pPr>
            <a:r>
              <a:rPr lang="en-US" dirty="0" smtClean="0">
                <a:solidFill>
                  <a:srgbClr val="FF0000"/>
                </a:solidFill>
              </a:rPr>
              <a:t>Worker education</a:t>
            </a:r>
          </a:p>
          <a:p>
            <a:pPr lvl="0" algn="l" rtl="0">
              <a:buNone/>
            </a:pPr>
            <a:r>
              <a:rPr lang="en-US" dirty="0" smtClean="0">
                <a:solidFill>
                  <a:srgbClr val="FF0000"/>
                </a:solidFill>
              </a:rPr>
              <a:t>Medical intervention</a:t>
            </a:r>
          </a:p>
          <a:p>
            <a:pPr lvl="0" algn="l" rtl="0">
              <a:buNone/>
            </a:pPr>
            <a:r>
              <a:rPr lang="en-US" dirty="0" smtClean="0">
                <a:solidFill>
                  <a:srgbClr val="FF0000"/>
                </a:solidFill>
              </a:rPr>
              <a:t>Government regulation (Legislations)</a:t>
            </a:r>
            <a:r>
              <a:rPr lang="en-US" dirty="0" smtClean="0"/>
              <a:t>  </a:t>
            </a:r>
          </a:p>
          <a:p>
            <a:pPr algn="l">
              <a:buNone/>
            </a:pPr>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229600" cy="5433467"/>
          </a:xfrm>
        </p:spPr>
        <p:txBody>
          <a:bodyPr>
            <a:normAutofit fontScale="92500" lnSpcReduction="20000"/>
          </a:bodyPr>
          <a:lstStyle/>
          <a:p>
            <a:pPr algn="l" rtl="0">
              <a:buNone/>
            </a:pPr>
            <a:r>
              <a:rPr lang="en-US" b="1" dirty="0" smtClean="0"/>
              <a:t>WATER POLLUTION</a:t>
            </a:r>
          </a:p>
          <a:p>
            <a:pPr algn="l" rtl="0">
              <a:buNone/>
            </a:pPr>
            <a:r>
              <a:rPr lang="en-US" dirty="0" smtClean="0"/>
              <a:t>- Safe water is required for:</a:t>
            </a:r>
          </a:p>
          <a:p>
            <a:pPr lvl="0" algn="l" rtl="0"/>
            <a:r>
              <a:rPr lang="en-US" dirty="0" smtClean="0"/>
              <a:t>Domestic uses (drinking, hygiene, sanitation, temperature regulation and gardening)</a:t>
            </a:r>
          </a:p>
          <a:p>
            <a:pPr lvl="0" algn="l" rtl="0"/>
            <a:r>
              <a:rPr lang="en-US" dirty="0" smtClean="0"/>
              <a:t>Industrial and agricultural purposes     </a:t>
            </a:r>
          </a:p>
          <a:p>
            <a:pPr algn="l" rtl="0">
              <a:buNone/>
            </a:pPr>
            <a:r>
              <a:rPr lang="en-US" b="1" dirty="0" smtClean="0"/>
              <a:t> </a:t>
            </a:r>
            <a:endParaRPr lang="en-US" dirty="0" smtClean="0"/>
          </a:p>
          <a:p>
            <a:pPr algn="l" rtl="0">
              <a:buNone/>
            </a:pPr>
            <a:r>
              <a:rPr lang="en-US" dirty="0" smtClean="0"/>
              <a:t>- </a:t>
            </a:r>
            <a:r>
              <a:rPr lang="en-US" dirty="0" smtClean="0">
                <a:solidFill>
                  <a:srgbClr val="FF0000"/>
                </a:solidFill>
              </a:rPr>
              <a:t>Quality of water is determined by:</a:t>
            </a:r>
          </a:p>
          <a:p>
            <a:pPr lvl="0" algn="l" rtl="0"/>
            <a:r>
              <a:rPr lang="en-US" dirty="0" smtClean="0">
                <a:solidFill>
                  <a:srgbClr val="FF0000"/>
                </a:solidFill>
              </a:rPr>
              <a:t>Turbidity</a:t>
            </a:r>
          </a:p>
          <a:p>
            <a:pPr lvl="0" algn="l" rtl="0"/>
            <a:r>
              <a:rPr lang="en-US" dirty="0" smtClean="0">
                <a:solidFill>
                  <a:srgbClr val="FF0000"/>
                </a:solidFill>
              </a:rPr>
              <a:t>Chemical quality</a:t>
            </a:r>
          </a:p>
          <a:p>
            <a:pPr lvl="0" algn="l" rtl="0"/>
            <a:r>
              <a:rPr lang="en-US" dirty="0" smtClean="0">
                <a:solidFill>
                  <a:srgbClr val="FF0000"/>
                </a:solidFill>
              </a:rPr>
              <a:t>Bacteriological quality</a:t>
            </a:r>
          </a:p>
          <a:p>
            <a:pPr lvl="0" algn="l" rtl="0"/>
            <a:r>
              <a:rPr lang="en-US" dirty="0" smtClean="0">
                <a:solidFill>
                  <a:srgbClr val="FF0000"/>
                </a:solidFill>
              </a:rPr>
              <a:t>Level of chlorination</a:t>
            </a:r>
          </a:p>
          <a:p>
            <a:pPr algn="l">
              <a:buNone/>
            </a:pPr>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fontScale="85000" lnSpcReduction="20000"/>
          </a:bodyPr>
          <a:lstStyle/>
          <a:p>
            <a:pPr algn="l" rtl="0"/>
            <a:r>
              <a:rPr lang="en-US" b="1" dirty="0" smtClean="0"/>
              <a:t>Water pollution </a:t>
            </a:r>
            <a:endParaRPr lang="en-US" dirty="0" smtClean="0"/>
          </a:p>
          <a:p>
            <a:pPr algn="l" rtl="0"/>
            <a:r>
              <a:rPr lang="en-US" dirty="0" smtClean="0"/>
              <a:t>Polluted water is that which is altered in composition or condition so that it becomes less suitable for any or all its natural uses.</a:t>
            </a:r>
          </a:p>
          <a:p>
            <a:pPr algn="l" rtl="0">
              <a:buNone/>
            </a:pPr>
            <a:r>
              <a:rPr lang="en-US" b="1" dirty="0" smtClean="0"/>
              <a:t> </a:t>
            </a:r>
            <a:endParaRPr lang="en-US" dirty="0" smtClean="0"/>
          </a:p>
          <a:p>
            <a:pPr algn="l" rtl="0"/>
            <a:r>
              <a:rPr lang="en-US" b="1" dirty="0" smtClean="0">
                <a:solidFill>
                  <a:srgbClr val="FF0000"/>
                </a:solidFill>
              </a:rPr>
              <a:t>Sources of water pollution</a:t>
            </a:r>
            <a:endParaRPr lang="en-US" dirty="0" smtClean="0">
              <a:solidFill>
                <a:srgbClr val="FF0000"/>
              </a:solidFill>
            </a:endParaRPr>
          </a:p>
          <a:p>
            <a:pPr algn="l" rtl="0"/>
            <a:r>
              <a:rPr lang="en-US" sz="3200" dirty="0" smtClean="0">
                <a:solidFill>
                  <a:srgbClr val="FF0000"/>
                </a:solidFill>
              </a:rPr>
              <a:t>Accidental leakage of sewage into drinking water</a:t>
            </a:r>
          </a:p>
          <a:p>
            <a:pPr algn="l" rtl="0"/>
            <a:r>
              <a:rPr lang="en-US" sz="3200" dirty="0" smtClean="0">
                <a:solidFill>
                  <a:srgbClr val="FF0000"/>
                </a:solidFill>
              </a:rPr>
              <a:t>Uncontrolled disposal of sewage and other wastes</a:t>
            </a:r>
          </a:p>
          <a:p>
            <a:pPr lvl="0" algn="l" rtl="0"/>
            <a:r>
              <a:rPr lang="en-US" dirty="0" smtClean="0">
                <a:solidFill>
                  <a:srgbClr val="FF0000"/>
                </a:solidFill>
              </a:rPr>
              <a:t>Industrial, agricultural and irrigation drainage</a:t>
            </a:r>
          </a:p>
          <a:p>
            <a:pPr lvl="0" algn="l" rtl="0"/>
            <a:r>
              <a:rPr lang="en-US" dirty="0" smtClean="0">
                <a:solidFill>
                  <a:srgbClr val="FF0000"/>
                </a:solidFill>
              </a:rPr>
              <a:t>Spreading of fertilizers</a:t>
            </a:r>
          </a:p>
          <a:p>
            <a:pPr lvl="0" algn="l" rtl="0"/>
            <a:r>
              <a:rPr lang="en-US" dirty="0" smtClean="0">
                <a:solidFill>
                  <a:srgbClr val="FF0000"/>
                </a:solidFill>
              </a:rPr>
              <a:t>Insecticides and pesticides</a:t>
            </a:r>
          </a:p>
          <a:p>
            <a:pPr lvl="0" algn="l" rtl="0"/>
            <a:r>
              <a:rPr lang="en-US" dirty="0" smtClean="0">
                <a:solidFill>
                  <a:srgbClr val="FF0000"/>
                </a:solidFill>
              </a:rPr>
              <a:t>Dumping of certain wastes at sea</a:t>
            </a:r>
          </a:p>
          <a:p>
            <a:pPr lvl="0" algn="l" rtl="0"/>
            <a:r>
              <a:rPr lang="en-US" dirty="0" smtClean="0">
                <a:solidFill>
                  <a:srgbClr val="FF0000"/>
                </a:solidFill>
              </a:rPr>
              <a:t>Spillage of liquids (oil) from ships</a:t>
            </a:r>
          </a:p>
          <a:p>
            <a:pPr algn="l">
              <a:buNone/>
            </a:pPr>
            <a:endParaRPr lang="ar-IQ"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29600" cy="5505475"/>
          </a:xfrm>
        </p:spPr>
        <p:txBody>
          <a:bodyPr>
            <a:normAutofit fontScale="92500"/>
          </a:bodyPr>
          <a:lstStyle/>
          <a:p>
            <a:pPr algn="l" rtl="0"/>
            <a:r>
              <a:rPr lang="en-US" b="1" dirty="0" smtClean="0"/>
              <a:t>Water related infections </a:t>
            </a:r>
            <a:endParaRPr lang="en-US" dirty="0" smtClean="0"/>
          </a:p>
          <a:p>
            <a:pPr algn="l" rtl="0">
              <a:buNone/>
            </a:pPr>
            <a:r>
              <a:rPr lang="en-US" dirty="0" smtClean="0"/>
              <a:t>These are infections, which are related in their transmission to water. They include:</a:t>
            </a:r>
          </a:p>
          <a:p>
            <a:pPr lvl="1" algn="l" rtl="0"/>
            <a:r>
              <a:rPr lang="en-US" dirty="0" smtClean="0">
                <a:solidFill>
                  <a:srgbClr val="FF0000"/>
                </a:solidFill>
              </a:rPr>
              <a:t>Water borne infections such as cholera, typhoid fever, hepatitis A, </a:t>
            </a:r>
            <a:r>
              <a:rPr lang="en-US" dirty="0" err="1" smtClean="0">
                <a:solidFill>
                  <a:srgbClr val="FF0000"/>
                </a:solidFill>
              </a:rPr>
              <a:t>ascariasis</a:t>
            </a:r>
            <a:r>
              <a:rPr lang="en-US" dirty="0" smtClean="0">
                <a:solidFill>
                  <a:srgbClr val="FF0000"/>
                </a:solidFill>
              </a:rPr>
              <a:t>, </a:t>
            </a:r>
            <a:r>
              <a:rPr lang="en-US" dirty="0" err="1" smtClean="0">
                <a:solidFill>
                  <a:srgbClr val="FF0000"/>
                </a:solidFill>
              </a:rPr>
              <a:t>diarrhoea</a:t>
            </a:r>
            <a:r>
              <a:rPr lang="en-US" dirty="0" smtClean="0">
                <a:solidFill>
                  <a:srgbClr val="FF0000"/>
                </a:solidFill>
              </a:rPr>
              <a:t> and dysentery.</a:t>
            </a:r>
          </a:p>
          <a:p>
            <a:pPr lvl="1" algn="l" rtl="0"/>
            <a:r>
              <a:rPr lang="en-US" dirty="0" smtClean="0"/>
              <a:t>Infections, which result from water shortage including skin infection (impetigo) and eye infections (bacterial, trachoma)</a:t>
            </a:r>
          </a:p>
          <a:p>
            <a:pPr lvl="1" algn="l" rtl="0"/>
            <a:r>
              <a:rPr lang="en-US" dirty="0" smtClean="0"/>
              <a:t>Infections, which are water-based in transmissions (</a:t>
            </a:r>
            <a:r>
              <a:rPr lang="en-US" dirty="0" err="1" smtClean="0"/>
              <a:t>schistosomiasis</a:t>
            </a:r>
            <a:r>
              <a:rPr lang="en-US" dirty="0" smtClean="0"/>
              <a:t> and Guinea worm)</a:t>
            </a:r>
          </a:p>
          <a:p>
            <a:pPr lvl="1" algn="l" rtl="0"/>
            <a:r>
              <a:rPr lang="en-US" dirty="0" smtClean="0"/>
              <a:t>Infections, which need a water-related vector such as malaria. </a:t>
            </a:r>
          </a:p>
          <a:p>
            <a:pPr algn="l">
              <a:buNone/>
            </a:pPr>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12776"/>
            <a:ext cx="8229600" cy="4713387"/>
          </a:xfrm>
        </p:spPr>
        <p:txBody>
          <a:bodyPr>
            <a:normAutofit/>
          </a:bodyPr>
          <a:lstStyle/>
          <a:p>
            <a:pPr algn="ctr">
              <a:buNone/>
            </a:pPr>
            <a:r>
              <a:rPr lang="en-US" sz="80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Environmental health </a:t>
            </a:r>
            <a:endParaRPr lang="ar-IQ" sz="80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916832"/>
            <a:ext cx="8229600" cy="4209331"/>
          </a:xfrm>
        </p:spPr>
        <p:txBody>
          <a:bodyPr>
            <a:normAutofit/>
          </a:bodyPr>
          <a:lstStyle/>
          <a:p>
            <a:pPr algn="ctr">
              <a:buNone/>
            </a:pPr>
            <a:r>
              <a:rPr lang="en-US" sz="9600" dirty="0" smtClean="0"/>
              <a:t>End </a:t>
            </a:r>
            <a:endParaRPr lang="ar-IQ" sz="9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139136" cy="1143000"/>
          </a:xfrm>
        </p:spPr>
        <p:txBody>
          <a:bodyPr>
            <a:normAutofit/>
          </a:bodyPr>
          <a:lstStyle/>
          <a:p>
            <a:r>
              <a:rPr lang="en-US" sz="4000" b="1" dirty="0" smtClean="0"/>
              <a:t>OBJECTIVES</a:t>
            </a:r>
            <a:endParaRPr lang="ar-IQ" sz="4000" dirty="0"/>
          </a:p>
        </p:txBody>
      </p:sp>
      <p:sp>
        <p:nvSpPr>
          <p:cNvPr id="3" name="عنصر نائب للمحتوى 2"/>
          <p:cNvSpPr>
            <a:spLocks noGrp="1"/>
          </p:cNvSpPr>
          <p:nvPr>
            <p:ph idx="1"/>
          </p:nvPr>
        </p:nvSpPr>
        <p:spPr>
          <a:xfrm>
            <a:off x="457200" y="620688"/>
            <a:ext cx="8229600" cy="4968553"/>
          </a:xfrm>
        </p:spPr>
        <p:txBody>
          <a:bodyPr>
            <a:noAutofit/>
          </a:bodyPr>
          <a:lstStyle/>
          <a:p>
            <a:pPr algn="l" rtl="0">
              <a:buNone/>
            </a:pPr>
            <a:endParaRPr lang="en-US" sz="2800" dirty="0" smtClean="0"/>
          </a:p>
          <a:p>
            <a:pPr marL="1428750" lvl="2" indent="-514350" algn="l" rtl="0">
              <a:buFont typeface="+mj-lt"/>
              <a:buAutoNum type="arabicParenR"/>
            </a:pPr>
            <a:r>
              <a:rPr lang="en-US" sz="2800" dirty="0" smtClean="0"/>
              <a:t>Define the terms health and environmental health</a:t>
            </a:r>
          </a:p>
          <a:p>
            <a:pPr marL="1428750" lvl="2" indent="-514350" algn="l" rtl="0">
              <a:buFont typeface="+mj-lt"/>
              <a:buAutoNum type="arabicParenR"/>
            </a:pPr>
            <a:r>
              <a:rPr lang="en-US" sz="2800" dirty="0" smtClean="0"/>
              <a:t>List the main areas which represent the focus of  environmental health</a:t>
            </a:r>
          </a:p>
          <a:p>
            <a:pPr marL="1428750" lvl="2" indent="-514350" algn="l" rtl="0">
              <a:buFont typeface="+mj-lt"/>
              <a:buAutoNum type="arabicParenR"/>
            </a:pPr>
            <a:r>
              <a:rPr lang="en-US" sz="2800" dirty="0" smtClean="0"/>
              <a:t>Define air pollution and list the main sources and preventive measures of air pollution</a:t>
            </a:r>
          </a:p>
          <a:p>
            <a:pPr marL="1428750" lvl="2" indent="-514350" algn="l" rtl="0">
              <a:buFont typeface="+mj-lt"/>
              <a:buAutoNum type="arabicParenR"/>
            </a:pPr>
            <a:r>
              <a:rPr lang="en-US" sz="2800" dirty="0" smtClean="0"/>
              <a:t>Define water pollution, water quality and list the main sources of water pollution</a:t>
            </a:r>
          </a:p>
          <a:p>
            <a:pPr marL="1428750" lvl="2" indent="-514350" algn="l" rtl="0">
              <a:buFont typeface="+mj-lt"/>
              <a:buAutoNum type="arabicParenR"/>
            </a:pPr>
            <a:r>
              <a:rPr lang="en-US" sz="2800" dirty="0" smtClean="0"/>
              <a:t>Identify the main environmental problems in the governorate. </a:t>
            </a:r>
          </a:p>
          <a:p>
            <a:pPr marL="514350" indent="-514350" algn="l" rtl="0">
              <a:buFont typeface="+mj-lt"/>
              <a:buAutoNum type="arabicParenR"/>
            </a:pPr>
            <a:endParaRPr lang="en-US" sz="2800" dirty="0" smtClean="0"/>
          </a:p>
          <a:p>
            <a:pPr algn="l">
              <a:buNone/>
            </a:pPr>
            <a:endParaRPr lang="ar-IQ"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361459"/>
          </a:xfrm>
        </p:spPr>
        <p:txBody>
          <a:bodyPr/>
          <a:lstStyle/>
          <a:p>
            <a:pPr algn="l" rtl="0">
              <a:buNone/>
            </a:pPr>
            <a:r>
              <a:rPr lang="en-US" b="1" dirty="0" smtClean="0"/>
              <a:t>ENVIRONMENT </a:t>
            </a:r>
            <a:endParaRPr lang="en-US" dirty="0" smtClean="0"/>
          </a:p>
          <a:p>
            <a:pPr algn="l" rtl="0">
              <a:buNone/>
            </a:pPr>
            <a:r>
              <a:rPr lang="en-US" dirty="0" smtClean="0"/>
              <a:t>The total elements, factors, or conditions in the surrounding of man that can affect the human health and well-being. </a:t>
            </a:r>
          </a:p>
          <a:p>
            <a:pPr algn="l" rtl="0">
              <a:buNone/>
            </a:pPr>
            <a:r>
              <a:rPr lang="en-US" dirty="0" smtClean="0"/>
              <a:t>These might be physical (heat, radiation), chemical (pesticides, industrial wastes), biological (viruses, bacteria) or social (smoking, drug abuse).</a:t>
            </a:r>
          </a:p>
          <a:p>
            <a:pPr algn="l" rtl="0">
              <a:buNone/>
            </a:pPr>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29600" cy="5616624"/>
          </a:xfrm>
        </p:spPr>
        <p:txBody>
          <a:bodyPr/>
          <a:lstStyle/>
          <a:p>
            <a:pPr algn="l" rtl="0">
              <a:buNone/>
            </a:pPr>
            <a:r>
              <a:rPr lang="en-US" b="1" dirty="0" smtClean="0"/>
              <a:t>ENVIRONMENTAL HEALTH</a:t>
            </a:r>
            <a:endParaRPr lang="en-US" dirty="0" smtClean="0"/>
          </a:p>
          <a:p>
            <a:pPr algn="l" rtl="0">
              <a:buNone/>
            </a:pPr>
            <a:r>
              <a:rPr lang="en-US" dirty="0" smtClean="0"/>
              <a:t>All programs that are concerned with the creation and maintenance of good environmental conditions to promote health and prevent disease particularly communicable, malignant and occupational diseases.  </a:t>
            </a:r>
          </a:p>
          <a:p>
            <a:pPr algn="l">
              <a:buNone/>
            </a:pP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2800" b="1" dirty="0" smtClean="0"/>
              <a:t>THE MAIN INTERESTS OF ENVIRONMENTAL HEALTH</a:t>
            </a:r>
            <a:r>
              <a:rPr lang="en-US" sz="2800" dirty="0" smtClean="0"/>
              <a:t/>
            </a:r>
            <a:br>
              <a:rPr lang="en-US" sz="2800" dirty="0" smtClean="0"/>
            </a:br>
            <a:endParaRPr lang="ar-IQ" sz="2800" dirty="0"/>
          </a:p>
        </p:txBody>
      </p:sp>
      <p:sp>
        <p:nvSpPr>
          <p:cNvPr id="3" name="عنصر نائب للمحتوى 2"/>
          <p:cNvSpPr>
            <a:spLocks noGrp="1"/>
          </p:cNvSpPr>
          <p:nvPr>
            <p:ph idx="1"/>
          </p:nvPr>
        </p:nvSpPr>
        <p:spPr>
          <a:xfrm>
            <a:off x="323528" y="908720"/>
            <a:ext cx="8496944" cy="5688632"/>
          </a:xfrm>
        </p:spPr>
        <p:txBody>
          <a:bodyPr>
            <a:normAutofit fontScale="70000" lnSpcReduction="20000"/>
          </a:bodyPr>
          <a:lstStyle/>
          <a:p>
            <a:pPr algn="l">
              <a:buNone/>
            </a:pPr>
            <a:r>
              <a:rPr lang="en-US" sz="4000" b="1" dirty="0" smtClean="0"/>
              <a:t>1-Provision of safe domestic water</a:t>
            </a:r>
            <a:endParaRPr lang="en-US" sz="4000" dirty="0" smtClean="0"/>
          </a:p>
          <a:p>
            <a:pPr algn="l">
              <a:buNone/>
            </a:pPr>
            <a:r>
              <a:rPr lang="en-US" dirty="0" smtClean="0"/>
              <a:t>Although safe water supply for domestic purposes is one of the principal requirements for healthy life in the modern world, the water supply in Iraq as a whole is much defected in many aspects.</a:t>
            </a:r>
          </a:p>
          <a:p>
            <a:pPr algn="l">
              <a:buNone/>
            </a:pPr>
            <a:r>
              <a:rPr lang="en-US" dirty="0" smtClean="0"/>
              <a:t>Important defects are the following: </a:t>
            </a:r>
          </a:p>
          <a:p>
            <a:pPr lvl="1" algn="l">
              <a:buNone/>
            </a:pPr>
            <a:r>
              <a:rPr lang="en-US" dirty="0" smtClean="0"/>
              <a:t>1- The quantity of purified water is inadequate. </a:t>
            </a:r>
          </a:p>
          <a:p>
            <a:pPr lvl="1" algn="l">
              <a:buNone/>
            </a:pPr>
            <a:r>
              <a:rPr lang="en-US" dirty="0" smtClean="0"/>
              <a:t>2- The quality is defected.</a:t>
            </a:r>
          </a:p>
          <a:p>
            <a:pPr lvl="1" algn="l">
              <a:buNone/>
            </a:pPr>
            <a:r>
              <a:rPr lang="en-US" dirty="0" smtClean="0"/>
              <a:t>3- Multiplicity of sources of drinking water with all the implications of storage</a:t>
            </a:r>
          </a:p>
          <a:p>
            <a:pPr lvl="1" algn="l">
              <a:buNone/>
            </a:pPr>
            <a:r>
              <a:rPr lang="en-US" dirty="0" smtClean="0"/>
              <a:t>4- High risk of contamination of drinking water from various sources such </a:t>
            </a:r>
            <a:r>
              <a:rPr lang="en-US" sz="2900" dirty="0" smtClean="0"/>
              <a:t>as:</a:t>
            </a:r>
          </a:p>
          <a:p>
            <a:pPr lvl="2" algn="l">
              <a:buNone/>
            </a:pPr>
            <a:r>
              <a:rPr lang="en-US" sz="2900" dirty="0" smtClean="0"/>
              <a:t>A - Accidental leakage of sewage into drinking water</a:t>
            </a:r>
          </a:p>
          <a:p>
            <a:pPr lvl="2" algn="l">
              <a:buNone/>
            </a:pPr>
            <a:r>
              <a:rPr lang="en-US" sz="2900" dirty="0" smtClean="0"/>
              <a:t>B - Uncontrolled disposal of sewage and other wastes</a:t>
            </a:r>
          </a:p>
          <a:p>
            <a:pPr lvl="2" algn="l">
              <a:buNone/>
            </a:pPr>
            <a:r>
              <a:rPr lang="en-US" sz="2900" dirty="0" smtClean="0"/>
              <a:t>C- Industrial, agricultural and irrigation drainage</a:t>
            </a:r>
          </a:p>
          <a:p>
            <a:pPr lvl="2" algn="l">
              <a:buNone/>
            </a:pPr>
            <a:r>
              <a:rPr lang="en-US" sz="2900" dirty="0" smtClean="0"/>
              <a:t>D- Spreading of fertilizers</a:t>
            </a:r>
          </a:p>
          <a:p>
            <a:pPr lvl="2" algn="l">
              <a:buNone/>
            </a:pPr>
            <a:r>
              <a:rPr lang="en-US" sz="2900" dirty="0" smtClean="0"/>
              <a:t>E- Insecticides and pesticides</a:t>
            </a:r>
          </a:p>
          <a:p>
            <a:pPr lvl="2" algn="l">
              <a:buNone/>
            </a:pPr>
            <a:r>
              <a:rPr lang="en-US" sz="2900" dirty="0" smtClean="0"/>
              <a:t>F- Dumping of certain wastes at sea</a:t>
            </a:r>
          </a:p>
          <a:p>
            <a:pPr lvl="2" algn="l">
              <a:buNone/>
            </a:pPr>
            <a:r>
              <a:rPr lang="en-US" sz="2900" dirty="0" smtClean="0"/>
              <a:t>G- Spillage of liquids (oil) from ships</a:t>
            </a:r>
          </a:p>
          <a:p>
            <a:pPr>
              <a:buNone/>
            </a:pP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fontScale="92500" lnSpcReduction="10000"/>
          </a:bodyPr>
          <a:lstStyle/>
          <a:p>
            <a:pPr algn="l" rtl="0">
              <a:buNone/>
            </a:pPr>
            <a:r>
              <a:rPr lang="en-US" b="1" dirty="0" smtClean="0"/>
              <a:t>2- Safe disposal of wastes of different kinds</a:t>
            </a:r>
            <a:endParaRPr lang="en-US" dirty="0" smtClean="0"/>
          </a:p>
          <a:p>
            <a:pPr algn="l" rtl="0">
              <a:buNone/>
            </a:pPr>
            <a:r>
              <a:rPr lang="en-US" dirty="0" smtClean="0"/>
              <a:t>Major deficiencies are facing the handling of sewage and wastes in Iraq</a:t>
            </a:r>
          </a:p>
          <a:p>
            <a:pPr lvl="1" algn="l" rtl="0">
              <a:buNone/>
            </a:pPr>
            <a:r>
              <a:rPr lang="en-US" dirty="0" smtClean="0"/>
              <a:t>1- Incomplete coverage by sewage and other wastes disposal</a:t>
            </a:r>
          </a:p>
          <a:p>
            <a:pPr lvl="1" algn="l" rtl="0">
              <a:buNone/>
            </a:pPr>
            <a:r>
              <a:rPr lang="en-US" dirty="0" smtClean="0"/>
              <a:t>2- Defected system if existed</a:t>
            </a:r>
          </a:p>
          <a:p>
            <a:pPr lvl="1" algn="l" rtl="0">
              <a:buNone/>
            </a:pPr>
            <a:r>
              <a:rPr lang="en-US" dirty="0" smtClean="0"/>
              <a:t>3- Many areas of the cities are full of garbage and stagnant water</a:t>
            </a:r>
          </a:p>
          <a:p>
            <a:pPr lvl="1" algn="l" rtl="0">
              <a:buNone/>
            </a:pPr>
            <a:r>
              <a:rPr lang="en-US" dirty="0" smtClean="0"/>
              <a:t>4- Accidental leakage of swage into the pipes of drinking water is very common problem</a:t>
            </a:r>
          </a:p>
          <a:p>
            <a:pPr lvl="1" algn="l" rtl="0">
              <a:buNone/>
            </a:pPr>
            <a:r>
              <a:rPr lang="en-US" dirty="0" smtClean="0"/>
              <a:t>All these are actual and potential sites for the living and breeding of rodents, insects and other unwanted creatures</a:t>
            </a:r>
          </a:p>
          <a:p>
            <a:pPr algn="l">
              <a:buNone/>
            </a:pP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32656"/>
            <a:ext cx="8229600" cy="6120680"/>
          </a:xfrm>
        </p:spPr>
        <p:txBody>
          <a:bodyPr>
            <a:normAutofit fontScale="92500"/>
          </a:bodyPr>
          <a:lstStyle/>
          <a:p>
            <a:pPr algn="l" rtl="0">
              <a:buNone/>
            </a:pPr>
            <a:r>
              <a:rPr lang="en-US" b="1" dirty="0" smtClean="0"/>
              <a:t>3- water related</a:t>
            </a:r>
            <a:r>
              <a:rPr lang="en-US" dirty="0" smtClean="0"/>
              <a:t> </a:t>
            </a:r>
            <a:r>
              <a:rPr lang="en-US" b="1" dirty="0" smtClean="0"/>
              <a:t>and wastes related diseases</a:t>
            </a:r>
            <a:r>
              <a:rPr lang="en-US" dirty="0" smtClean="0"/>
              <a:t>.</a:t>
            </a:r>
          </a:p>
          <a:p>
            <a:pPr algn="l" rtl="0">
              <a:buNone/>
            </a:pPr>
            <a:r>
              <a:rPr lang="en-US" dirty="0" smtClean="0"/>
              <a:t>Water born and water washed diseases are very common. </a:t>
            </a:r>
          </a:p>
          <a:p>
            <a:pPr algn="l" rtl="0">
              <a:buNone/>
            </a:pPr>
            <a:r>
              <a:rPr lang="en-US" dirty="0" smtClean="0"/>
              <a:t> ex: childhood diarrheas are one of the major health problems in Iraq despite enormous efforts to control such a problem. </a:t>
            </a:r>
          </a:p>
          <a:p>
            <a:pPr algn="l" rtl="0">
              <a:buNone/>
            </a:pPr>
            <a:r>
              <a:rPr lang="en-US" dirty="0" smtClean="0"/>
              <a:t>Cholera, a water born infectious disease, is never absent from the Country over the last years.</a:t>
            </a:r>
          </a:p>
          <a:p>
            <a:pPr algn="l" rtl="0">
              <a:buNone/>
            </a:pPr>
            <a:r>
              <a:rPr lang="en-US" dirty="0" smtClean="0"/>
              <a:t>Inadequate and </a:t>
            </a:r>
            <a:r>
              <a:rPr lang="en-US" dirty="0" err="1" smtClean="0"/>
              <a:t>bacteriologically</a:t>
            </a:r>
            <a:r>
              <a:rPr lang="en-US" dirty="0" smtClean="0"/>
              <a:t> unsafe water and poor environmental and sanitary conditions are among the main factors associated with occurrence of cholera. </a:t>
            </a:r>
          </a:p>
          <a:p>
            <a:pPr algn="l">
              <a:buNone/>
            </a:pPr>
            <a:endParaRPr lang="ar-IQ"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577483"/>
          </a:xfrm>
        </p:spPr>
        <p:txBody>
          <a:bodyPr>
            <a:normAutofit fontScale="85000" lnSpcReduction="10000"/>
          </a:bodyPr>
          <a:lstStyle/>
          <a:p>
            <a:pPr algn="l" rtl="0">
              <a:buNone/>
            </a:pPr>
            <a:r>
              <a:rPr lang="en-US" b="1" dirty="0" smtClean="0"/>
              <a:t>4- Food and milk sanitation</a:t>
            </a:r>
            <a:endParaRPr lang="en-US" dirty="0" smtClean="0"/>
          </a:p>
          <a:p>
            <a:pPr algn="l" rtl="0">
              <a:buNone/>
            </a:pPr>
            <a:r>
              <a:rPr lang="en-US" dirty="0" smtClean="0"/>
              <a:t>Health inspection of imported or locally prepared foods</a:t>
            </a:r>
          </a:p>
          <a:p>
            <a:pPr algn="l" rtl="0">
              <a:buNone/>
            </a:pPr>
            <a:r>
              <a:rPr lang="en-US" dirty="0" smtClean="0"/>
              <a:t>and drinks is very limited. The risk of unsafe foods and</a:t>
            </a:r>
          </a:p>
          <a:p>
            <a:pPr algn="l" rtl="0">
              <a:buNone/>
            </a:pPr>
            <a:r>
              <a:rPr lang="en-US" dirty="0" smtClean="0"/>
              <a:t>drinks is very likely.</a:t>
            </a:r>
          </a:p>
          <a:p>
            <a:pPr algn="l" rtl="0">
              <a:buNone/>
            </a:pPr>
            <a:r>
              <a:rPr lang="en-US" dirty="0" smtClean="0"/>
              <a:t> </a:t>
            </a:r>
          </a:p>
          <a:p>
            <a:pPr algn="l" rtl="0">
              <a:buNone/>
            </a:pPr>
            <a:r>
              <a:rPr lang="en-US" b="1" dirty="0" smtClean="0"/>
              <a:t>5- Monitoring of housing conditions: Safe and healthy</a:t>
            </a:r>
            <a:endParaRPr lang="en-US" dirty="0" smtClean="0"/>
          </a:p>
          <a:p>
            <a:pPr algn="l" rtl="0">
              <a:buNone/>
            </a:pPr>
            <a:r>
              <a:rPr lang="en-US" dirty="0" smtClean="0"/>
              <a:t>Inadequate houses for decent living standards</a:t>
            </a:r>
          </a:p>
          <a:p>
            <a:pPr algn="l" rtl="0">
              <a:buNone/>
            </a:pPr>
            <a:r>
              <a:rPr lang="en-US" dirty="0" smtClean="0"/>
              <a:t>A lot of housing units are insecure.</a:t>
            </a:r>
          </a:p>
          <a:p>
            <a:pPr algn="l" rtl="0">
              <a:buNone/>
            </a:pPr>
            <a:r>
              <a:rPr lang="en-US" dirty="0" smtClean="0"/>
              <a:t>Despite the enormous number of land pieces assigned for</a:t>
            </a:r>
          </a:p>
          <a:p>
            <a:pPr algn="l" rtl="0">
              <a:buNone/>
            </a:pPr>
            <a:r>
              <a:rPr lang="en-US" dirty="0" smtClean="0"/>
              <a:t>private housing, thousands of these land pieces are</a:t>
            </a:r>
          </a:p>
          <a:p>
            <a:pPr algn="l" rtl="0">
              <a:buNone/>
            </a:pPr>
            <a:r>
              <a:rPr lang="en-US" dirty="0" smtClean="0"/>
              <a:t>unused. </a:t>
            </a:r>
          </a:p>
          <a:p>
            <a:pPr algn="l">
              <a:buNone/>
            </a:pPr>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TotalTime>
  <Words>872</Words>
  <Application>Microsoft Office PowerPoint</Application>
  <PresentationFormat>عرض على الشاشة (3:4)‏</PresentationFormat>
  <Paragraphs>140</Paragraphs>
  <Slides>20</Slides>
  <Notes>0</Notes>
  <HiddenSlides>0</HiddenSlides>
  <MMClips>0</MMClips>
  <ScaleCrop>false</ScaleCrop>
  <HeadingPairs>
    <vt:vector size="4" baseType="variant">
      <vt:variant>
        <vt:lpstr>سمة</vt:lpstr>
      </vt:variant>
      <vt:variant>
        <vt:i4>1</vt:i4>
      </vt:variant>
      <vt:variant>
        <vt:lpstr>عناوين الشرائح</vt:lpstr>
      </vt:variant>
      <vt:variant>
        <vt:i4>20</vt:i4>
      </vt:variant>
    </vt:vector>
  </HeadingPairs>
  <TitlesOfParts>
    <vt:vector size="21" baseType="lpstr">
      <vt:lpstr>سمة Office</vt:lpstr>
      <vt:lpstr>الشريحة 1</vt:lpstr>
      <vt:lpstr>الشريحة 2</vt:lpstr>
      <vt:lpstr>OBJECTIVES</vt:lpstr>
      <vt:lpstr>الشريحة 4</vt:lpstr>
      <vt:lpstr>الشريحة 5</vt:lpstr>
      <vt:lpstr>THE MAIN INTERESTS OF ENVIRONMENTAL HEALTH </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 Muslim Saeed</dc:creator>
  <cp:lastModifiedBy>Dr Muslim Al-Hilaly</cp:lastModifiedBy>
  <cp:revision>18</cp:revision>
  <dcterms:created xsi:type="dcterms:W3CDTF">2017-04-23T23:07:23Z</dcterms:created>
  <dcterms:modified xsi:type="dcterms:W3CDTF">2019-01-20T23:50:46Z</dcterms:modified>
</cp:coreProperties>
</file>