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300" r:id="rId2"/>
    <p:sldId id="257" r:id="rId3"/>
    <p:sldId id="259" r:id="rId4"/>
    <p:sldId id="262" r:id="rId5"/>
    <p:sldId id="329" r:id="rId6"/>
    <p:sldId id="301" r:id="rId7"/>
    <p:sldId id="302" r:id="rId8"/>
    <p:sldId id="352" r:id="rId9"/>
    <p:sldId id="353" r:id="rId10"/>
    <p:sldId id="303" r:id="rId11"/>
    <p:sldId id="305" r:id="rId12"/>
    <p:sldId id="307" r:id="rId13"/>
    <p:sldId id="351" r:id="rId14"/>
    <p:sldId id="310" r:id="rId15"/>
    <p:sldId id="350" r:id="rId16"/>
    <p:sldId id="330" r:id="rId17"/>
    <p:sldId id="311" r:id="rId18"/>
    <p:sldId id="314" r:id="rId19"/>
    <p:sldId id="349" r:id="rId20"/>
    <p:sldId id="355" r:id="rId21"/>
    <p:sldId id="361" r:id="rId22"/>
    <p:sldId id="362" r:id="rId23"/>
    <p:sldId id="363" r:id="rId24"/>
    <p:sldId id="368" r:id="rId25"/>
    <p:sldId id="370" r:id="rId26"/>
    <p:sldId id="372" r:id="rId27"/>
    <p:sldId id="348" r:id="rId2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66" autoAdjust="0"/>
    <p:restoredTop sz="94671" autoAdjust="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12" y="75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8" name="عنوان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6400800" y="6355080"/>
            <a:ext cx="2286000" cy="365760"/>
          </a:xfrm>
        </p:spPr>
        <p:txBody>
          <a:bodyPr/>
          <a:lstStyle>
            <a:lvl1pPr>
              <a:defRPr sz="1400"/>
            </a:lvl1pPr>
          </a:lstStyle>
          <a:p>
            <a:fld id="{1B8ABB09-4A1D-463E-8065-109CC2B7EFAA}" type="datetimeFigureOut">
              <a:rPr lang="ar-SA" smtClean="0"/>
              <a:pPr/>
              <a:t>27/06/1440</a:t>
            </a:fld>
            <a:endParaRPr lang="ar-SA"/>
          </a:p>
        </p:txBody>
      </p:sp>
      <p:sp>
        <p:nvSpPr>
          <p:cNvPr id="17" name="عنصر نائب للتذييل 16"/>
          <p:cNvSpPr>
            <a:spLocks noGrp="1"/>
          </p:cNvSpPr>
          <p:nvPr>
            <p:ph type="ftr" sz="quarter" idx="11"/>
          </p:nvPr>
        </p:nvSpPr>
        <p:spPr>
          <a:xfrm>
            <a:off x="2898648" y="6355080"/>
            <a:ext cx="3474720" cy="365760"/>
          </a:xfrm>
        </p:spPr>
        <p:txBody>
          <a:bodyPr/>
          <a:lstStyle/>
          <a:p>
            <a:endParaRPr lang="ar-SA"/>
          </a:p>
        </p:txBody>
      </p:sp>
      <p:sp>
        <p:nvSpPr>
          <p:cNvPr id="29" name="عنصر نائب لرقم الشريحة 28"/>
          <p:cNvSpPr>
            <a:spLocks noGrp="1"/>
          </p:cNvSpPr>
          <p:nvPr>
            <p:ph type="sldNum" sz="quarter" idx="12"/>
          </p:nvPr>
        </p:nvSpPr>
        <p:spPr>
          <a:xfrm>
            <a:off x="1216152" y="6355080"/>
            <a:ext cx="1219200" cy="365760"/>
          </a:xfrm>
        </p:spPr>
        <p:txBody>
          <a:bodyPr/>
          <a:lstStyle/>
          <a:p>
            <a:fld id="{0B34F065-1154-456A-91E3-76DE8E75E17B}" type="slidenum">
              <a:rPr lang="ar-SA" smtClean="0"/>
              <a:pPr/>
              <a:t>‹#›</a:t>
            </a:fld>
            <a:endParaRPr lang="ar-SA"/>
          </a:p>
        </p:txBody>
      </p:sp>
      <p:sp>
        <p:nvSpPr>
          <p:cNvPr id="21" name="مستطيل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مستطيل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مستطيل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مستطيل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
        <p:nvSpPr>
          <p:cNvPr id="7" name="رابط مستقيم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مثلث متساوي الساقين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رابط مستقيم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
        <p:nvSpPr>
          <p:cNvPr id="8" name="عنصر نائب للمحتوى 7"/>
          <p:cNvSpPr>
            <a:spLocks noGrp="1"/>
          </p:cNvSpPr>
          <p:nvPr>
            <p:ph sz="quarter" idx="1"/>
          </p:nvPr>
        </p:nvSpPr>
        <p:spPr>
          <a:xfrm>
            <a:off x="457200" y="1219200"/>
            <a:ext cx="8229600" cy="493776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a:xfrm>
            <a:off x="6400800" y="6355080"/>
            <a:ext cx="2286000" cy="365760"/>
          </a:xfrm>
        </p:spPr>
        <p:txBody>
          <a:bodyPr/>
          <a:lstStyle/>
          <a:p>
            <a:fld id="{1B8ABB09-4A1D-463E-8065-109CC2B7EFAA}" type="datetimeFigureOut">
              <a:rPr lang="ar-SA" smtClean="0"/>
              <a:pPr/>
              <a:t>27/06/1440</a:t>
            </a:fld>
            <a:endParaRPr lang="ar-SA"/>
          </a:p>
        </p:txBody>
      </p:sp>
      <p:sp>
        <p:nvSpPr>
          <p:cNvPr id="5" name="عنصر نائب للتذييل 4"/>
          <p:cNvSpPr>
            <a:spLocks noGrp="1"/>
          </p:cNvSpPr>
          <p:nvPr>
            <p:ph type="ftr" sz="quarter" idx="11"/>
          </p:nvPr>
        </p:nvSpPr>
        <p:spPr>
          <a:xfrm>
            <a:off x="2898648" y="6355080"/>
            <a:ext cx="3474720" cy="365760"/>
          </a:xfrm>
        </p:spPr>
        <p:txBody>
          <a:bodyPr/>
          <a:lstStyle/>
          <a:p>
            <a:endParaRPr lang="ar-SA"/>
          </a:p>
        </p:txBody>
      </p:sp>
      <p:sp>
        <p:nvSpPr>
          <p:cNvPr id="6" name="عنصر نائب لرقم الشريحة 5"/>
          <p:cNvSpPr>
            <a:spLocks noGrp="1"/>
          </p:cNvSpPr>
          <p:nvPr>
            <p:ph type="sldNum" sz="quarter" idx="12"/>
          </p:nvPr>
        </p:nvSpPr>
        <p:spPr>
          <a:xfrm>
            <a:off x="1069848" y="6355080"/>
            <a:ext cx="1520952" cy="365760"/>
          </a:xfrm>
        </p:spPr>
        <p:txBody>
          <a:bodyPr/>
          <a:lstStyle/>
          <a:p>
            <a:fld id="{0B34F065-1154-456A-91E3-76DE8E75E17B}" type="slidenum">
              <a:rPr lang="ar-SA" smtClean="0"/>
              <a:pPr/>
              <a:t>‹#›</a:t>
            </a:fld>
            <a:endParaRPr lang="ar-SA"/>
          </a:p>
        </p:txBody>
      </p:sp>
      <p:sp>
        <p:nvSpPr>
          <p:cNvPr id="7" name="مستطيل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8229600" cy="914400"/>
          </a:xfrm>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
        <p:nvSpPr>
          <p:cNvPr id="9" name="عنصر نائب للمحتوى 8"/>
          <p:cNvSpPr>
            <a:spLocks noGrp="1"/>
          </p:cNvSpPr>
          <p:nvPr>
            <p:ph sz="quarter" idx="1"/>
          </p:nvPr>
        </p:nvSpPr>
        <p:spPr>
          <a:xfrm>
            <a:off x="457200" y="1219200"/>
            <a:ext cx="4041648" cy="493776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632198" y="1216152"/>
            <a:ext cx="4041648" cy="493776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8229600" cy="9144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
        <p:nvSpPr>
          <p:cNvPr id="11" name="عنصر نائب للمحتوى 10"/>
          <p:cNvSpPr>
            <a:spLocks noGrp="1"/>
          </p:cNvSpPr>
          <p:nvPr>
            <p:ph sz="quarter" idx="2"/>
          </p:nvPr>
        </p:nvSpPr>
        <p:spPr>
          <a:xfrm>
            <a:off x="457200" y="2133600"/>
            <a:ext cx="4038600" cy="4038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648200" y="2133600"/>
            <a:ext cx="4038600" cy="4038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8229600" cy="914400"/>
          </a:xfrm>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
        <p:nvSpPr>
          <p:cNvPr id="6" name="مثلث متساوي الساقين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
        <p:nvSpPr>
          <p:cNvPr id="5" name="رابط مستقيم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مثلث متساوي الساقين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
        <p:nvSpPr>
          <p:cNvPr id="8" name="رابط مستقيم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رابط مستقيم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مثلث متساوي الساقين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عنصر نائب للمحتوى 11"/>
          <p:cNvSpPr>
            <a:spLocks noGrp="1"/>
          </p:cNvSpPr>
          <p:nvPr>
            <p:ph sz="quarter" idx="1"/>
          </p:nvPr>
        </p:nvSpPr>
        <p:spPr>
          <a:xfrm>
            <a:off x="304800" y="304800"/>
            <a:ext cx="5715000" cy="5715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
        <p:nvSpPr>
          <p:cNvPr id="8" name="رابط مستقيم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مثلث متساوي الساقين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457200" y="152400"/>
            <a:ext cx="8229600" cy="990600"/>
          </a:xfrm>
          <a:prstGeom prst="rect">
            <a:avLst/>
          </a:prstGeom>
        </p:spPr>
        <p:txBody>
          <a:bodyPr vert="horz" anchor="b" anchorCtr="0">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B8ABB09-4A1D-463E-8065-109CC2B7EFAA}" type="datetimeFigureOut">
              <a:rPr lang="ar-SA" smtClean="0"/>
              <a:pPr/>
              <a:t>27/06/1440</a:t>
            </a:fld>
            <a:endParaRPr lang="ar-SA"/>
          </a:p>
        </p:txBody>
      </p:sp>
      <p:sp>
        <p:nvSpPr>
          <p:cNvPr id="3" name="عنصر نائب للتذييل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ar-SA"/>
          </a:p>
        </p:txBody>
      </p:sp>
      <p:sp>
        <p:nvSpPr>
          <p:cNvPr id="23" name="عنصر نائب لرقم الشريحة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0B34F065-1154-456A-91E3-76DE8E75E17B}" type="slidenum">
              <a:rPr lang="ar-SA" smtClean="0"/>
              <a:pPr/>
              <a:t>‹#›</a:t>
            </a:fld>
            <a:endParaRPr lang="ar-SA"/>
          </a:p>
        </p:txBody>
      </p:sp>
      <p:sp>
        <p:nvSpPr>
          <p:cNvPr id="28" name="رابط مستقيم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رابط مستقيم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مثلث متساوي الساقين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200" kern="120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r" rtl="1"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r" rtl="1"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r" rtl="1"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r" rtl="1"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r" rtl="1"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r" rtl="1"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r" rtl="1"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r" rtl="1"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عنصر نائب للمحتوى 2"/>
          <p:cNvSpPr>
            <a:spLocks noGrp="1"/>
          </p:cNvSpPr>
          <p:nvPr>
            <p:ph sz="quarter" idx="1"/>
          </p:nvPr>
        </p:nvSpPr>
        <p:spPr>
          <a:xfrm>
            <a:off x="179388" y="1484313"/>
            <a:ext cx="8713787" cy="4968875"/>
          </a:xfrm>
        </p:spPr>
        <p:txBody>
          <a:bodyPr/>
          <a:lstStyle/>
          <a:p>
            <a:pPr marL="0" indent="0" algn="ctr">
              <a:buFont typeface="Wingdings 2" pitchFamily="18" charset="2"/>
              <a:buNone/>
            </a:pPr>
            <a:r>
              <a:rPr lang="en-US" sz="4000" b="1" dirty="0" err="1" smtClean="0">
                <a:cs typeface="Times New Roman" pitchFamily="18" charset="0"/>
              </a:rPr>
              <a:t>ThiQar</a:t>
            </a:r>
            <a:r>
              <a:rPr lang="en-US" sz="4000" b="1" dirty="0" smtClean="0">
                <a:cs typeface="Times New Roman" pitchFamily="18" charset="0"/>
              </a:rPr>
              <a:t> college of Medicine</a:t>
            </a:r>
            <a:br>
              <a:rPr lang="en-US" sz="4000" b="1" dirty="0" smtClean="0">
                <a:cs typeface="Times New Roman" pitchFamily="18" charset="0"/>
              </a:rPr>
            </a:br>
            <a:r>
              <a:rPr lang="en-US" sz="4000" b="1" dirty="0" smtClean="0">
                <a:cs typeface="Times New Roman" pitchFamily="18" charset="0"/>
              </a:rPr>
              <a:t>Family &amp; Community medicine dept.</a:t>
            </a:r>
          </a:p>
          <a:p>
            <a:pPr marL="0" indent="0" algn="ctr">
              <a:buFont typeface="Wingdings 2" pitchFamily="18" charset="2"/>
              <a:buNone/>
            </a:pPr>
            <a:r>
              <a:rPr lang="en-US" sz="4000" dirty="0" smtClean="0">
                <a:cs typeface="Times New Roman" pitchFamily="18" charset="0"/>
              </a:rPr>
              <a:t>Foundation Lecture 8</a:t>
            </a:r>
            <a:br>
              <a:rPr lang="en-US" sz="4000" dirty="0" smtClean="0">
                <a:cs typeface="Times New Roman" pitchFamily="18" charset="0"/>
              </a:rPr>
            </a:br>
            <a:r>
              <a:rPr lang="en-US" sz="4000" dirty="0" smtClean="0">
                <a:cs typeface="Times New Roman" pitchFamily="18" charset="0"/>
              </a:rPr>
              <a:t>prepared by: Dr. Muslim N. </a:t>
            </a:r>
            <a:r>
              <a:rPr lang="en-US" sz="4000" dirty="0" err="1" smtClean="0">
                <a:cs typeface="Times New Roman" pitchFamily="18" charset="0"/>
              </a:rPr>
              <a:t>Saeed</a:t>
            </a:r>
            <a:r>
              <a:rPr lang="en-US" sz="4000" dirty="0" smtClean="0">
                <a:cs typeface="Times New Roman" pitchFamily="18" charset="0"/>
              </a:rPr>
              <a:t/>
            </a:r>
            <a:br>
              <a:rPr lang="en-US" sz="4000" dirty="0" smtClean="0">
                <a:cs typeface="Times New Roman" pitchFamily="18" charset="0"/>
              </a:rPr>
            </a:br>
            <a:r>
              <a:rPr lang="en-US" sz="4000" dirty="0" smtClean="0">
                <a:cs typeface="Times New Roman" pitchFamily="18" charset="0"/>
              </a:rPr>
              <a:t>March 4</a:t>
            </a:r>
            <a:r>
              <a:rPr lang="en-US" sz="4000" baseline="30000" dirty="0" smtClean="0">
                <a:cs typeface="Times New Roman" pitchFamily="18" charset="0"/>
              </a:rPr>
              <a:t>th</a:t>
            </a:r>
            <a:r>
              <a:rPr lang="en-US" sz="4000" dirty="0" smtClean="0">
                <a:cs typeface="Times New Roman" pitchFamily="18" charset="0"/>
              </a:rPr>
              <a:t>,2019</a:t>
            </a:r>
            <a:endParaRPr lang="en-US" sz="4000" dirty="0" smtClean="0">
              <a:cs typeface="Times New Roman" pitchFamily="18" charset="0"/>
            </a:endParaRPr>
          </a:p>
        </p:txBody>
      </p:sp>
    </p:spTree>
    <p:extLst>
      <p:ext uri="{BB962C8B-B14F-4D97-AF65-F5344CB8AC3E}">
        <p14:creationId xmlns:p14="http://schemas.microsoft.com/office/powerpoint/2010/main" xmlns="" val="2742785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1484784"/>
            <a:ext cx="8229600" cy="4641379"/>
          </a:xfrm>
        </p:spPr>
        <p:txBody>
          <a:bodyPr>
            <a:normAutofit/>
          </a:bodyPr>
          <a:lstStyle/>
          <a:p>
            <a:pPr marL="0" indent="0" algn="l">
              <a:buNone/>
            </a:pPr>
            <a:r>
              <a:rPr lang="en-US" sz="3600" dirty="0"/>
              <a:t>Acupuncture is now practiced in different countries around the </a:t>
            </a:r>
            <a:r>
              <a:rPr lang="en-US" sz="3600" dirty="0" smtClean="0"/>
              <a:t>world to </a:t>
            </a:r>
            <a:r>
              <a:rPr lang="en-US" sz="3600" dirty="0"/>
              <a:t>relieve some types of pain e.g. neck pain and also to treat postoperative nausea and </a:t>
            </a:r>
            <a:r>
              <a:rPr lang="en-US" sz="3600" dirty="0" smtClean="0"/>
              <a:t>vomiting, </a:t>
            </a:r>
            <a:r>
              <a:rPr lang="en-US" sz="3600" dirty="0"/>
              <a:t>While in China, it is used to treat pain as well as different types of diseases.</a:t>
            </a:r>
          </a:p>
        </p:txBody>
      </p:sp>
    </p:spTree>
    <p:extLst>
      <p:ext uri="{BB962C8B-B14F-4D97-AF65-F5344CB8AC3E}">
        <p14:creationId xmlns:p14="http://schemas.microsoft.com/office/powerpoint/2010/main" xmlns="" val="28579783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1268760"/>
            <a:ext cx="8229600" cy="4857403"/>
          </a:xfrm>
        </p:spPr>
        <p:txBody>
          <a:bodyPr>
            <a:noAutofit/>
          </a:bodyPr>
          <a:lstStyle/>
          <a:p>
            <a:pPr marL="0" indent="0" algn="l">
              <a:buNone/>
            </a:pPr>
            <a:r>
              <a:rPr lang="en-US" sz="4000" b="1" dirty="0" smtClean="0"/>
              <a:t>Acupressure</a:t>
            </a:r>
            <a:r>
              <a:rPr lang="en-US" sz="4000" dirty="0" smtClean="0"/>
              <a:t> </a:t>
            </a:r>
            <a:r>
              <a:rPr lang="en-US" sz="4000" dirty="0"/>
              <a:t>is applying pressure to acupuncture points e.g. through non-penetrating needles.</a:t>
            </a:r>
          </a:p>
        </p:txBody>
      </p:sp>
    </p:spTree>
    <p:extLst>
      <p:ext uri="{BB962C8B-B14F-4D97-AF65-F5344CB8AC3E}">
        <p14:creationId xmlns:p14="http://schemas.microsoft.com/office/powerpoint/2010/main" xmlns="" val="2489287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400" b="1" dirty="0"/>
              <a:t>Homeopathy</a:t>
            </a:r>
          </a:p>
        </p:txBody>
      </p:sp>
      <p:sp>
        <p:nvSpPr>
          <p:cNvPr id="3" name="عنصر نائب للمحتوى 2"/>
          <p:cNvSpPr>
            <a:spLocks noGrp="1"/>
          </p:cNvSpPr>
          <p:nvPr>
            <p:ph sz="quarter" idx="1"/>
          </p:nvPr>
        </p:nvSpPr>
        <p:spPr/>
        <p:txBody>
          <a:bodyPr>
            <a:normAutofit/>
          </a:bodyPr>
          <a:lstStyle/>
          <a:p>
            <a:pPr marL="0" indent="0" algn="l">
              <a:buNone/>
            </a:pPr>
            <a:r>
              <a:rPr lang="en-US" sz="3200" dirty="0"/>
              <a:t>Homeopathy </a:t>
            </a:r>
            <a:r>
              <a:rPr lang="en-US" sz="3200" dirty="0" smtClean="0"/>
              <a:t>is using </a:t>
            </a:r>
            <a:r>
              <a:rPr lang="en-US" sz="3200" dirty="0"/>
              <a:t>highly diluted preparations of </a:t>
            </a:r>
            <a:r>
              <a:rPr lang="en-US" sz="3200" dirty="0" smtClean="0"/>
              <a:t>substances that can be derived from animal, plant, mineral and synthetic substances e.g. arsenic oxide, sodium chloride, venom of snake, opium and thyroid hormones. </a:t>
            </a:r>
          </a:p>
          <a:p>
            <a:pPr marL="0" indent="0" algn="l">
              <a:buNone/>
            </a:pPr>
            <a:endParaRPr lang="en-US" sz="3200" dirty="0"/>
          </a:p>
        </p:txBody>
      </p:sp>
    </p:spTree>
    <p:extLst>
      <p:ext uri="{BB962C8B-B14F-4D97-AF65-F5344CB8AC3E}">
        <p14:creationId xmlns:p14="http://schemas.microsoft.com/office/powerpoint/2010/main" xmlns="" val="14621764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78098"/>
          </a:xfrm>
        </p:spPr>
        <p:txBody>
          <a:bodyPr/>
          <a:lstStyle/>
          <a:p>
            <a:r>
              <a:rPr lang="en-US" b="1" dirty="0" err="1" smtClean="0"/>
              <a:t>Homepathy</a:t>
            </a:r>
            <a:endParaRPr lang="ar-IQ" b="1" dirty="0"/>
          </a:p>
        </p:txBody>
      </p:sp>
      <p:pic>
        <p:nvPicPr>
          <p:cNvPr id="56322" name="Picture 2"/>
          <p:cNvPicPr>
            <a:picLocks noGrp="1" noChangeAspect="1" noChangeArrowheads="1"/>
          </p:cNvPicPr>
          <p:nvPr>
            <p:ph sz="quarter" idx="1"/>
          </p:nvPr>
        </p:nvPicPr>
        <p:blipFill>
          <a:blip r:embed="rId2" cstate="print"/>
          <a:srcRect/>
          <a:stretch>
            <a:fillRect/>
          </a:stretch>
        </p:blipFill>
        <p:spPr bwMode="auto">
          <a:xfrm>
            <a:off x="395536" y="980728"/>
            <a:ext cx="8496944" cy="5688632"/>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400" b="1" dirty="0"/>
              <a:t>Chiropractic</a:t>
            </a:r>
          </a:p>
        </p:txBody>
      </p:sp>
      <p:sp>
        <p:nvSpPr>
          <p:cNvPr id="3" name="عنصر نائب للمحتوى 2"/>
          <p:cNvSpPr>
            <a:spLocks noGrp="1"/>
          </p:cNvSpPr>
          <p:nvPr>
            <p:ph sz="quarter" idx="1"/>
          </p:nvPr>
        </p:nvSpPr>
        <p:spPr>
          <a:xfrm>
            <a:off x="457200" y="1196752"/>
            <a:ext cx="8229600" cy="4929411"/>
          </a:xfrm>
        </p:spPr>
        <p:txBody>
          <a:bodyPr>
            <a:noAutofit/>
          </a:bodyPr>
          <a:lstStyle/>
          <a:p>
            <a:pPr marL="0" indent="0" algn="l">
              <a:buNone/>
            </a:pPr>
            <a:r>
              <a:rPr lang="en-US" sz="3600" dirty="0"/>
              <a:t>Chiropractic </a:t>
            </a:r>
            <a:r>
              <a:rPr lang="en-US" sz="3600" dirty="0" smtClean="0"/>
              <a:t>aims </a:t>
            </a:r>
            <a:r>
              <a:rPr lang="en-US" sz="3600" dirty="0"/>
              <a:t>to treat and prevent mechanical disorders of the musculoskeletal system especially the spine</a:t>
            </a:r>
            <a:r>
              <a:rPr lang="en-US" sz="3600" dirty="0" smtClean="0"/>
              <a:t>.</a:t>
            </a:r>
          </a:p>
          <a:p>
            <a:pPr marL="0" indent="0" algn="l">
              <a:buNone/>
            </a:pPr>
            <a:r>
              <a:rPr lang="en-US" sz="3600" dirty="0" smtClean="0"/>
              <a:t>Spinal manipulation (spinal adjustment) is the most common treatment used in chiropractic care. </a:t>
            </a:r>
          </a:p>
          <a:p>
            <a:pPr marL="0" indent="0" algn="l">
              <a:buNone/>
            </a:pPr>
            <a:r>
              <a:rPr lang="en-US" sz="3600" dirty="0" smtClean="0"/>
              <a:t> </a:t>
            </a:r>
          </a:p>
          <a:p>
            <a:pPr marL="0" indent="0" algn="l">
              <a:buNone/>
            </a:pPr>
            <a:endParaRPr lang="en-US" sz="3600" dirty="0" smtClean="0"/>
          </a:p>
        </p:txBody>
      </p:sp>
    </p:spTree>
    <p:extLst>
      <p:ext uri="{BB962C8B-B14F-4D97-AF65-F5344CB8AC3E}">
        <p14:creationId xmlns:p14="http://schemas.microsoft.com/office/powerpoint/2010/main" xmlns="" val="139849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chiropractic.jpg"/>
          <p:cNvPicPr>
            <a:picLocks noGrp="1" noChangeAspect="1"/>
          </p:cNvPicPr>
          <p:nvPr>
            <p:ph sz="quarter" idx="1"/>
          </p:nvPr>
        </p:nvPicPr>
        <p:blipFill>
          <a:blip r:embed="rId2" cstate="print"/>
          <a:stretch>
            <a:fillRect/>
          </a:stretch>
        </p:blipFill>
        <p:spPr>
          <a:xfrm>
            <a:off x="611560" y="260648"/>
            <a:ext cx="7920880" cy="6192688"/>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1412776"/>
            <a:ext cx="8229600" cy="4744184"/>
          </a:xfrm>
        </p:spPr>
        <p:txBody>
          <a:bodyPr>
            <a:normAutofit/>
          </a:bodyPr>
          <a:lstStyle/>
          <a:p>
            <a:pPr marL="0" indent="0" algn="l">
              <a:buNone/>
            </a:pPr>
            <a:r>
              <a:rPr lang="en-US" sz="3600" dirty="0" smtClean="0"/>
              <a:t>Many procedures are used by chiropractors for treatment of  the spine, other joints. These procedures include: </a:t>
            </a:r>
          </a:p>
          <a:p>
            <a:pPr marL="0" indent="0" algn="l">
              <a:buNone/>
            </a:pPr>
            <a:r>
              <a:rPr lang="en-US" sz="3600" dirty="0" smtClean="0"/>
              <a:t>1-physical fitness promotion</a:t>
            </a:r>
          </a:p>
          <a:p>
            <a:pPr marL="0" indent="0" algn="l">
              <a:buNone/>
            </a:pPr>
            <a:r>
              <a:rPr lang="en-US" sz="3600" dirty="0" smtClean="0"/>
              <a:t>2-postural advice</a:t>
            </a:r>
          </a:p>
          <a:p>
            <a:pPr marL="0" indent="0" algn="l">
              <a:buNone/>
            </a:pPr>
            <a:r>
              <a:rPr lang="en-US" sz="3600" dirty="0" smtClean="0"/>
              <a:t>3-relaxation </a:t>
            </a:r>
          </a:p>
          <a:p>
            <a:pPr marL="0" indent="0" algn="l">
              <a:buNone/>
            </a:pPr>
            <a:r>
              <a:rPr lang="en-US" sz="3600" dirty="0" smtClean="0"/>
              <a:t>4-stress reduction</a:t>
            </a:r>
            <a:endParaRPr lang="en-US" sz="3600" dirty="0"/>
          </a:p>
          <a:p>
            <a:pPr marL="0" indent="0" algn="l">
              <a:buNone/>
            </a:pPr>
            <a:endParaRPr lang="en-US" sz="3600" dirty="0"/>
          </a:p>
        </p:txBody>
      </p:sp>
    </p:spTree>
    <p:extLst>
      <p:ext uri="{BB962C8B-B14F-4D97-AF65-F5344CB8AC3E}">
        <p14:creationId xmlns:p14="http://schemas.microsoft.com/office/powerpoint/2010/main" xmlns="" val="42243149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395536" y="980728"/>
            <a:ext cx="8229600" cy="5472608"/>
          </a:xfrm>
        </p:spPr>
        <p:txBody>
          <a:bodyPr>
            <a:noAutofit/>
          </a:bodyPr>
          <a:lstStyle/>
          <a:p>
            <a:pPr marL="0" indent="0" algn="l">
              <a:buNone/>
            </a:pPr>
            <a:r>
              <a:rPr lang="en-US" sz="3200" dirty="0" smtClean="0"/>
              <a:t>Chiropractic is considered </a:t>
            </a:r>
            <a:r>
              <a:rPr lang="en-US" sz="3200" dirty="0"/>
              <a:t>the largest alternative profession behind medicine and dentistry in the U.S. </a:t>
            </a:r>
            <a:r>
              <a:rPr lang="en-US" sz="3200" dirty="0" smtClean="0"/>
              <a:t>A</a:t>
            </a:r>
            <a:endParaRPr lang="en-US" sz="3200" dirty="0"/>
          </a:p>
          <a:p>
            <a:pPr marL="0" indent="0" algn="l">
              <a:buNone/>
            </a:pPr>
            <a:r>
              <a:rPr lang="en-US" sz="3200" dirty="0" smtClean="0"/>
              <a:t>Chiropractic </a:t>
            </a:r>
            <a:r>
              <a:rPr lang="en-US" sz="3200" dirty="0"/>
              <a:t>found effective in treatment of low back pain, neck pain, some kinds of </a:t>
            </a:r>
            <a:r>
              <a:rPr lang="en-US" sz="3200" dirty="0" smtClean="0"/>
              <a:t>headaches.</a:t>
            </a:r>
            <a:endParaRPr lang="en-US" sz="3200" dirty="0"/>
          </a:p>
          <a:p>
            <a:pPr marL="0" indent="0" algn="l">
              <a:buNone/>
            </a:pPr>
            <a:endParaRPr lang="en-US" sz="3200" dirty="0"/>
          </a:p>
        </p:txBody>
      </p:sp>
    </p:spTree>
    <p:extLst>
      <p:ext uri="{BB962C8B-B14F-4D97-AF65-F5344CB8AC3E}">
        <p14:creationId xmlns:p14="http://schemas.microsoft.com/office/powerpoint/2010/main" xmlns="" val="31915956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435280" cy="828328"/>
          </a:xfrm>
        </p:spPr>
        <p:txBody>
          <a:bodyPr>
            <a:normAutofit fontScale="90000"/>
          </a:bodyPr>
          <a:lstStyle/>
          <a:p>
            <a:r>
              <a:rPr lang="en-US" sz="4000" b="1" dirty="0"/>
              <a:t>Osteopath (Osteopathic Medicine)</a:t>
            </a:r>
          </a:p>
        </p:txBody>
      </p:sp>
      <p:sp>
        <p:nvSpPr>
          <p:cNvPr id="3" name="عنصر نائب للمحتوى 2"/>
          <p:cNvSpPr>
            <a:spLocks noGrp="1"/>
          </p:cNvSpPr>
          <p:nvPr>
            <p:ph sz="quarter" idx="1"/>
          </p:nvPr>
        </p:nvSpPr>
        <p:spPr>
          <a:xfrm>
            <a:off x="457200" y="1556792"/>
            <a:ext cx="8229600" cy="4569371"/>
          </a:xfrm>
        </p:spPr>
        <p:txBody>
          <a:bodyPr>
            <a:normAutofit/>
          </a:bodyPr>
          <a:lstStyle/>
          <a:p>
            <a:pPr marL="0" indent="0" algn="l">
              <a:buNone/>
            </a:pPr>
            <a:r>
              <a:rPr lang="en-US" sz="2800" dirty="0" smtClean="0"/>
              <a:t>There are many treatment techniques, both active and passive . </a:t>
            </a:r>
          </a:p>
          <a:p>
            <a:pPr marL="0" indent="0" algn="l">
              <a:buNone/>
            </a:pPr>
            <a:r>
              <a:rPr lang="en-US" sz="2800" dirty="0" smtClean="0"/>
              <a:t>Examples of osteopathic techniques include </a:t>
            </a:r>
          </a:p>
          <a:p>
            <a:pPr marL="0" indent="0" algn="l">
              <a:buNone/>
            </a:pPr>
            <a:r>
              <a:rPr lang="en-US" sz="2800" dirty="0" err="1" smtClean="0"/>
              <a:t>articulatory</a:t>
            </a:r>
            <a:r>
              <a:rPr lang="en-US" sz="2800" dirty="0" smtClean="0"/>
              <a:t> technique</a:t>
            </a:r>
          </a:p>
          <a:p>
            <a:pPr marL="0" indent="0" algn="l">
              <a:buNone/>
            </a:pPr>
            <a:r>
              <a:rPr lang="en-US" sz="2800" dirty="0" smtClean="0"/>
              <a:t>balanced ligament tension</a:t>
            </a:r>
          </a:p>
          <a:p>
            <a:pPr marL="0" indent="0" algn="l">
              <a:buNone/>
            </a:pPr>
            <a:r>
              <a:rPr lang="en-US" sz="2800" dirty="0" smtClean="0"/>
              <a:t>Many osteopaths also manage organic conditions such as asthma, menstrual pain, and pulmonary infections.</a:t>
            </a:r>
          </a:p>
          <a:p>
            <a:pPr marL="0" indent="0" algn="l">
              <a:buNone/>
            </a:pPr>
            <a:endParaRPr lang="en-US" dirty="0" smtClean="0"/>
          </a:p>
          <a:p>
            <a:pPr marL="0" indent="0" algn="l">
              <a:buNone/>
            </a:pPr>
            <a:endParaRPr lang="en-US" dirty="0"/>
          </a:p>
        </p:txBody>
      </p:sp>
    </p:spTree>
    <p:extLst>
      <p:ext uri="{BB962C8B-B14F-4D97-AF65-F5344CB8AC3E}">
        <p14:creationId xmlns:p14="http://schemas.microsoft.com/office/powerpoint/2010/main" xmlns="" val="2676815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نتيجة بحث الصور عن ‪pics of osteopathy‬‏"/>
          <p:cNvPicPr>
            <a:picLocks noGrp="1" noChangeAspect="1" noChangeArrowheads="1"/>
          </p:cNvPicPr>
          <p:nvPr>
            <p:ph sz="quarter" idx="1"/>
          </p:nvPr>
        </p:nvPicPr>
        <p:blipFill>
          <a:blip r:embed="rId2" cstate="print"/>
          <a:srcRect/>
          <a:stretch>
            <a:fillRect/>
          </a:stretch>
        </p:blipFill>
        <p:spPr bwMode="auto">
          <a:xfrm>
            <a:off x="467544" y="332656"/>
            <a:ext cx="8352928" cy="626469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marL="0" indent="0" algn="ctr">
              <a:buNone/>
            </a:pPr>
            <a:endParaRPr lang="en-US" sz="4800" b="1" dirty="0" smtClean="0"/>
          </a:p>
          <a:p>
            <a:pPr marL="0" indent="0" algn="ctr">
              <a:buNone/>
            </a:pPr>
            <a:r>
              <a:rPr lang="en-US" sz="4800" b="1" dirty="0" smtClean="0"/>
              <a:t>Complementary </a:t>
            </a:r>
            <a:r>
              <a:rPr lang="en-US" sz="4800" b="1" dirty="0"/>
              <a:t>and </a:t>
            </a:r>
            <a:r>
              <a:rPr lang="en-US" sz="4800" b="1" dirty="0" smtClean="0"/>
              <a:t>Alternative Medicine</a:t>
            </a:r>
            <a:endParaRPr lang="en-US" sz="4800" b="1" dirty="0"/>
          </a:p>
        </p:txBody>
      </p:sp>
    </p:spTree>
    <p:extLst>
      <p:ext uri="{BB962C8B-B14F-4D97-AF65-F5344CB8AC3E}">
        <p14:creationId xmlns:p14="http://schemas.microsoft.com/office/powerpoint/2010/main" xmlns="" val="3833157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Holistic medicine</a:t>
            </a:r>
            <a:endParaRPr lang="en-US" dirty="0"/>
          </a:p>
        </p:txBody>
      </p:sp>
      <p:sp>
        <p:nvSpPr>
          <p:cNvPr id="3" name="عنصر نائب للمحتوى 2"/>
          <p:cNvSpPr>
            <a:spLocks noGrp="1"/>
          </p:cNvSpPr>
          <p:nvPr>
            <p:ph idx="1"/>
          </p:nvPr>
        </p:nvSpPr>
        <p:spPr>
          <a:xfrm>
            <a:off x="457200" y="1340768"/>
            <a:ext cx="8435280" cy="4785395"/>
          </a:xfrm>
        </p:spPr>
        <p:txBody>
          <a:bodyPr>
            <a:normAutofit/>
          </a:bodyPr>
          <a:lstStyle/>
          <a:p>
            <a:pPr marL="0" indent="0" algn="l">
              <a:buNone/>
            </a:pPr>
            <a:r>
              <a:rPr lang="en-US" dirty="0" smtClean="0"/>
              <a:t> “</a:t>
            </a:r>
            <a:r>
              <a:rPr lang="en-US" dirty="0"/>
              <a:t>Holistic </a:t>
            </a:r>
            <a:r>
              <a:rPr lang="en-US" dirty="0" smtClean="0"/>
              <a:t>medicine is </a:t>
            </a:r>
            <a:r>
              <a:rPr lang="en-US" dirty="0"/>
              <a:t>the art and science of healing that addresses care of </a:t>
            </a:r>
            <a:r>
              <a:rPr lang="en-US" dirty="0" smtClean="0"/>
              <a:t>the  whole person—body</a:t>
            </a:r>
            <a:r>
              <a:rPr lang="en-US" dirty="0"/>
              <a:t>, mind, and spirit. The practice of </a:t>
            </a:r>
            <a:r>
              <a:rPr lang="en-US" dirty="0" smtClean="0"/>
              <a:t>holistic medicine </a:t>
            </a:r>
            <a:r>
              <a:rPr lang="en-US" dirty="0"/>
              <a:t>integrates conventional and </a:t>
            </a:r>
            <a:r>
              <a:rPr lang="en-US" dirty="0" smtClean="0"/>
              <a:t>complementary therapies </a:t>
            </a:r>
            <a:r>
              <a:rPr lang="en-US" dirty="0"/>
              <a:t>to promote optimal health and to prevent and </a:t>
            </a:r>
            <a:r>
              <a:rPr lang="en-US" dirty="0" smtClean="0"/>
              <a:t>treat disease </a:t>
            </a:r>
            <a:r>
              <a:rPr lang="en-US" dirty="0"/>
              <a:t>by addressing contributing factors</a:t>
            </a:r>
            <a:r>
              <a:rPr lang="en-US" dirty="0" smtClean="0"/>
              <a:t>”. </a:t>
            </a:r>
            <a:endParaRPr lang="en-US" dirty="0"/>
          </a:p>
        </p:txBody>
      </p:sp>
    </p:spTree>
    <p:extLst>
      <p:ext uri="{BB962C8B-B14F-4D97-AF65-F5344CB8AC3E}">
        <p14:creationId xmlns:p14="http://schemas.microsoft.com/office/powerpoint/2010/main" xmlns="" val="39133707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Mind-Body Medicine</a:t>
            </a:r>
          </a:p>
        </p:txBody>
      </p:sp>
      <p:sp>
        <p:nvSpPr>
          <p:cNvPr id="3" name="عنصر نائب للمحتوى 2"/>
          <p:cNvSpPr>
            <a:spLocks noGrp="1"/>
          </p:cNvSpPr>
          <p:nvPr>
            <p:ph idx="1"/>
          </p:nvPr>
        </p:nvSpPr>
        <p:spPr>
          <a:xfrm>
            <a:off x="457200" y="1600200"/>
            <a:ext cx="8329642" cy="4757758"/>
          </a:xfrm>
        </p:spPr>
        <p:txBody>
          <a:bodyPr>
            <a:normAutofit/>
          </a:bodyPr>
          <a:lstStyle/>
          <a:p>
            <a:pPr marL="0" indent="0" algn="l">
              <a:buNone/>
            </a:pPr>
            <a:r>
              <a:rPr lang="en-US" dirty="0" smtClean="0"/>
              <a:t>Mind-body medicine approaches may</a:t>
            </a:r>
          </a:p>
          <a:p>
            <a:pPr marL="0" indent="0" algn="l">
              <a:buNone/>
            </a:pPr>
            <a:r>
              <a:rPr lang="en-US" dirty="0" smtClean="0"/>
              <a:t>enhance healing and optimize health. They may be recommended to most patients for health maintenance and disease management and could easily be incorporated through group visits or health coaches.</a:t>
            </a:r>
            <a:endParaRPr lang="en-US" dirty="0"/>
          </a:p>
        </p:txBody>
      </p:sp>
    </p:spTree>
    <p:extLst>
      <p:ext uri="{BB962C8B-B14F-4D97-AF65-F5344CB8AC3E}">
        <p14:creationId xmlns:p14="http://schemas.microsoft.com/office/powerpoint/2010/main" xmlns="" val="28782163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Spirituality</a:t>
            </a:r>
          </a:p>
        </p:txBody>
      </p:sp>
      <p:sp>
        <p:nvSpPr>
          <p:cNvPr id="3" name="عنصر نائب للمحتوى 2"/>
          <p:cNvSpPr>
            <a:spLocks noGrp="1"/>
          </p:cNvSpPr>
          <p:nvPr>
            <p:ph idx="1"/>
          </p:nvPr>
        </p:nvSpPr>
        <p:spPr/>
        <p:txBody>
          <a:bodyPr>
            <a:normAutofit/>
          </a:bodyPr>
          <a:lstStyle/>
          <a:p>
            <a:pPr marL="0" indent="0" algn="l">
              <a:buNone/>
            </a:pPr>
            <a:r>
              <a:rPr lang="en-US" dirty="0"/>
              <a:t>Spirituality </a:t>
            </a:r>
            <a:r>
              <a:rPr lang="en-US" dirty="0" smtClean="0"/>
              <a:t>is </a:t>
            </a:r>
            <a:r>
              <a:rPr lang="en-US" dirty="0"/>
              <a:t>the feelings, thoughts, </a:t>
            </a:r>
            <a:r>
              <a:rPr lang="en-US" dirty="0" smtClean="0"/>
              <a:t>experiences, and </a:t>
            </a:r>
            <a:r>
              <a:rPr lang="en-US" dirty="0"/>
              <a:t>behaviors that arise from a search for </a:t>
            </a:r>
            <a:r>
              <a:rPr lang="en-US" dirty="0" smtClean="0"/>
              <a:t>that which </a:t>
            </a:r>
            <a:r>
              <a:rPr lang="en-US" dirty="0"/>
              <a:t>is generally considered sacred or holy. </a:t>
            </a:r>
            <a:endParaRPr lang="en-US" dirty="0" smtClean="0"/>
          </a:p>
          <a:p>
            <a:pPr marL="0" indent="0" algn="l">
              <a:buNone/>
            </a:pPr>
            <a:r>
              <a:rPr lang="en-US" dirty="0"/>
              <a:t>Religion is the codified and ritualized beliefs and </a:t>
            </a:r>
            <a:r>
              <a:rPr lang="en-US" dirty="0" smtClean="0"/>
              <a:t>behaviors of </a:t>
            </a:r>
            <a:r>
              <a:rPr lang="en-US" dirty="0"/>
              <a:t>those involved in </a:t>
            </a:r>
            <a:r>
              <a:rPr lang="en-US" dirty="0" smtClean="0"/>
              <a:t>spirituality.</a:t>
            </a:r>
            <a:endParaRPr lang="en-US" dirty="0"/>
          </a:p>
        </p:txBody>
      </p:sp>
    </p:spTree>
    <p:extLst>
      <p:ext uri="{BB962C8B-B14F-4D97-AF65-F5344CB8AC3E}">
        <p14:creationId xmlns:p14="http://schemas.microsoft.com/office/powerpoint/2010/main" xmlns="" val="26615009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3600" b="1" dirty="0" smtClean="0"/>
              <a:t>RISKS ASSOCIATED WITH THE USE OF CAM</a:t>
            </a:r>
            <a:endParaRPr lang="ar-IQ" sz="3600" dirty="0"/>
          </a:p>
        </p:txBody>
      </p:sp>
      <p:sp>
        <p:nvSpPr>
          <p:cNvPr id="3" name="عنصر نائب للمحتوى 2"/>
          <p:cNvSpPr>
            <a:spLocks noGrp="1"/>
          </p:cNvSpPr>
          <p:nvPr>
            <p:ph idx="1"/>
          </p:nvPr>
        </p:nvSpPr>
        <p:spPr>
          <a:xfrm>
            <a:off x="457200" y="1340768"/>
            <a:ext cx="8229600" cy="5040560"/>
          </a:xfrm>
        </p:spPr>
        <p:txBody>
          <a:bodyPr>
            <a:normAutofit fontScale="92500" lnSpcReduction="10000"/>
          </a:bodyPr>
          <a:lstStyle/>
          <a:p>
            <a:pPr lvl="0" algn="l">
              <a:buNone/>
            </a:pPr>
            <a:r>
              <a:rPr lang="en-US" dirty="0" smtClean="0"/>
              <a:t>1- Delay in reaching a correct diagnosis. This particularly important in serious diseases such as cancer.</a:t>
            </a:r>
          </a:p>
          <a:p>
            <a:pPr algn="l">
              <a:buNone/>
            </a:pPr>
            <a:r>
              <a:rPr lang="en-US" dirty="0" smtClean="0"/>
              <a:t>2- Alternative therapies are directly related to a number of adverse effects and toxicities. </a:t>
            </a:r>
          </a:p>
          <a:p>
            <a:pPr lvl="0" algn="l">
              <a:buNone/>
            </a:pPr>
            <a:r>
              <a:rPr lang="en-US" dirty="0" smtClean="0"/>
              <a:t>3- Most of the alternative therapies are not evaluated scientifically to assess their safety. </a:t>
            </a:r>
          </a:p>
          <a:p>
            <a:pPr algn="l">
              <a:buNone/>
            </a:pPr>
            <a:r>
              <a:rPr lang="en-US" dirty="0" smtClean="0"/>
              <a:t>4- Forms of alternative remedies can be a source of unwanted interactions with drugs, radiotherapy or during surgery. </a:t>
            </a:r>
          </a:p>
          <a:p>
            <a:pPr algn="l">
              <a:buNone/>
            </a:pPr>
            <a:r>
              <a:rPr lang="en-US" dirty="0" smtClean="0"/>
              <a:t>5- Because there are no clear guidelines for practicing these therapies particularly in developing countries; this makes it easy for those who are unqualified to practice these alternative methods with serious consequences on the health of patients, in addition to a great financial burden on individuals as well as on the economy of the country.</a:t>
            </a:r>
            <a:endParaRPr lang="ar-IQ" dirty="0" smtClean="0"/>
          </a:p>
          <a:p>
            <a:pPr algn="l">
              <a:buNone/>
            </a:pPr>
            <a:endParaRPr lang="en-US" dirty="0" smtClean="0"/>
          </a:p>
          <a:p>
            <a:pPr lvl="0" algn="l">
              <a:buNone/>
            </a:pPr>
            <a:endParaRPr lang="en-US" dirty="0" smtClean="0"/>
          </a:p>
          <a:p>
            <a:pPr algn="l">
              <a:buNone/>
            </a:pPr>
            <a:endParaRPr lang="en-US" dirty="0" smtClean="0"/>
          </a:p>
          <a:p>
            <a:pPr lvl="0" algn="l">
              <a:buNone/>
            </a:pPr>
            <a:endParaRPr lang="en-US" dirty="0" smtClean="0"/>
          </a:p>
          <a:p>
            <a:pPr algn="l">
              <a:buNone/>
            </a:pPr>
            <a:endParaRPr lang="ar-IQ"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3200" b="1" dirty="0" smtClean="0"/>
              <a:t>REASONS FOR POPULARITY OF CAM DESPITE ADVANCES IN CONVENTIONAL MEDICINE</a:t>
            </a:r>
            <a:endParaRPr lang="ar-IQ" sz="3200" dirty="0"/>
          </a:p>
        </p:txBody>
      </p:sp>
      <p:sp>
        <p:nvSpPr>
          <p:cNvPr id="3" name="عنصر نائب للمحتوى 2"/>
          <p:cNvSpPr>
            <a:spLocks noGrp="1"/>
          </p:cNvSpPr>
          <p:nvPr>
            <p:ph idx="1"/>
          </p:nvPr>
        </p:nvSpPr>
        <p:spPr/>
        <p:txBody>
          <a:bodyPr/>
          <a:lstStyle/>
          <a:p>
            <a:pPr lvl="0" algn="l" rtl="0">
              <a:buNone/>
            </a:pPr>
            <a:r>
              <a:rPr lang="en-US" dirty="0" smtClean="0"/>
              <a:t>1- There are a number of diseases that are chronic in nature and so far conventional medicine fails to find a sustainable cure for them or for their complications such as certain types of arthritis, cardiovascular diseases, diabetes, cancers, allergies.</a:t>
            </a:r>
          </a:p>
          <a:p>
            <a:pPr algn="l" rtl="0">
              <a:buNone/>
            </a:pPr>
            <a:r>
              <a:rPr lang="en-US" dirty="0" smtClean="0"/>
              <a:t>2- Critics said that modern medicine concentrates on the disease more than the patient as a whole; bodily, psychologically and socially. They claim that doctors partially trained to deal with the psychology of the patient, and are not trained to deal with the social aspects of patients. </a:t>
            </a:r>
          </a:p>
          <a:p>
            <a:pPr lvl="0" algn="l" rtl="0">
              <a:buNone/>
            </a:pPr>
            <a:endParaRPr lang="en-US" dirty="0" smtClean="0"/>
          </a:p>
          <a:p>
            <a:pPr algn="l" rtl="0">
              <a:buNone/>
            </a:pPr>
            <a:endParaRPr lang="ar-IQ"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124744"/>
            <a:ext cx="8229600" cy="5001419"/>
          </a:xfrm>
        </p:spPr>
        <p:txBody>
          <a:bodyPr/>
          <a:lstStyle/>
          <a:p>
            <a:pPr lvl="0" algn="l" rtl="0">
              <a:buNone/>
            </a:pPr>
            <a:r>
              <a:rPr lang="en-US" dirty="0" smtClean="0"/>
              <a:t>3- People may feel frightened by modern medicine with its surgical operations, invasive diagnostic procedures and treatment with drugs particularly injections with all their painful, unpleasant and sometimes dangerous adverse effects.</a:t>
            </a:r>
          </a:p>
          <a:p>
            <a:pPr algn="l" rtl="0">
              <a:buNone/>
            </a:pPr>
            <a:r>
              <a:rPr lang="en-US" dirty="0" smtClean="0"/>
              <a:t>4- The cost of some conventional diagnostic techniques, drugs and surgical interventions could be very high. These expensive diagnostic and treatment methods may force some patients to seek cheaper alternative therapies.</a:t>
            </a:r>
          </a:p>
          <a:p>
            <a:pPr lvl="0" algn="l" rtl="0">
              <a:buNone/>
            </a:pPr>
            <a:endParaRPr lang="en-US" dirty="0" smtClean="0"/>
          </a:p>
          <a:p>
            <a:pPr algn="l" rtl="0">
              <a:buNone/>
            </a:pPr>
            <a:endParaRPr lang="ar-IQ"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normAutofit/>
          </a:bodyPr>
          <a:lstStyle/>
          <a:p>
            <a:pPr lvl="0" algn="l" rtl="0">
              <a:buNone/>
            </a:pPr>
            <a:r>
              <a:rPr lang="en-US" dirty="0" smtClean="0"/>
              <a:t>5- Alternative therapies become an industry with vigorous marketing, as a profitable trade.</a:t>
            </a:r>
          </a:p>
          <a:p>
            <a:pPr algn="l" rtl="0">
              <a:buNone/>
            </a:pPr>
            <a:endParaRPr lang="en-US" dirty="0" smtClean="0"/>
          </a:p>
          <a:p>
            <a:pPr algn="l" rtl="0">
              <a:buNone/>
            </a:pPr>
            <a:r>
              <a:rPr lang="en-US" dirty="0" smtClean="0"/>
              <a:t>6- Low level of scientific understanding among the public may have contributed to the widespread use of alternative therapies. This, in addition to the psychological effects of these therapies (placebo effect).</a:t>
            </a:r>
          </a:p>
          <a:p>
            <a:pPr lvl="0" algn="l" rtl="0">
              <a:buNone/>
            </a:pPr>
            <a:endParaRPr lang="en-US" dirty="0" smtClean="0"/>
          </a:p>
          <a:p>
            <a:pPr algn="l" rtl="0">
              <a:buNone/>
            </a:pPr>
            <a:endParaRPr lang="ar-IQ"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ctr">
              <a:buNone/>
            </a:pPr>
            <a:r>
              <a:rPr lang="en-US" sz="9600" b="1" dirty="0" smtClean="0"/>
              <a:t>End </a:t>
            </a:r>
            <a:endParaRPr lang="ar-IQ" sz="96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400" b="1" dirty="0" smtClean="0"/>
              <a:t>Definition </a:t>
            </a:r>
            <a:endParaRPr lang="en-US" sz="4400" b="1" dirty="0"/>
          </a:p>
        </p:txBody>
      </p:sp>
      <p:sp>
        <p:nvSpPr>
          <p:cNvPr id="3" name="عنصر نائب للمحتوى 2"/>
          <p:cNvSpPr>
            <a:spLocks noGrp="1"/>
          </p:cNvSpPr>
          <p:nvPr>
            <p:ph sz="quarter" idx="1"/>
          </p:nvPr>
        </p:nvSpPr>
        <p:spPr/>
        <p:txBody>
          <a:bodyPr>
            <a:normAutofit/>
          </a:bodyPr>
          <a:lstStyle/>
          <a:p>
            <a:pPr marL="0" indent="0" algn="l">
              <a:buNone/>
            </a:pPr>
            <a:r>
              <a:rPr lang="en-US" sz="3200" dirty="0"/>
              <a:t>Complementary and alternative medicine is a group of </a:t>
            </a:r>
            <a:r>
              <a:rPr lang="en-US" sz="3200" dirty="0" smtClean="0"/>
              <a:t>medical practices</a:t>
            </a:r>
            <a:r>
              <a:rPr lang="en-US" sz="3200" dirty="0"/>
              <a:t>, and </a:t>
            </a:r>
            <a:r>
              <a:rPr lang="en-US" sz="3200" dirty="0" smtClean="0"/>
              <a:t>products that </a:t>
            </a:r>
            <a:r>
              <a:rPr lang="en-US" sz="3200" dirty="0"/>
              <a:t>are not considered part of conventional medicine</a:t>
            </a:r>
            <a:r>
              <a:rPr lang="en-US" sz="3200" dirty="0" smtClean="0"/>
              <a:t>.</a:t>
            </a:r>
          </a:p>
          <a:p>
            <a:pPr marL="0" indent="0" algn="l">
              <a:buNone/>
            </a:pPr>
            <a:r>
              <a:rPr lang="en-US" sz="3200" dirty="0" smtClean="0"/>
              <a:t>There is no alternative to the proper conventional medical practice. </a:t>
            </a:r>
          </a:p>
          <a:p>
            <a:pPr marL="0" indent="0" algn="l">
              <a:buNone/>
            </a:pPr>
            <a:r>
              <a:rPr lang="en-US" sz="3200" dirty="0" smtClean="0"/>
              <a:t>However, it can complement conventional medicine through relieving pain, alleviating mood, improving the quality of life .That is why the term "complementary medicine" is preferred.</a:t>
            </a:r>
          </a:p>
          <a:p>
            <a:pPr marL="0" indent="0" algn="l">
              <a:buNone/>
            </a:pPr>
            <a:endParaRPr lang="en-US" sz="3200" dirty="0"/>
          </a:p>
          <a:p>
            <a:pPr marL="0" indent="0" algn="l">
              <a:buNone/>
            </a:pPr>
            <a:endParaRPr lang="en-US" sz="3200" dirty="0"/>
          </a:p>
        </p:txBody>
      </p:sp>
    </p:spTree>
    <p:extLst>
      <p:ext uri="{BB962C8B-B14F-4D97-AF65-F5344CB8AC3E}">
        <p14:creationId xmlns:p14="http://schemas.microsoft.com/office/powerpoint/2010/main" xmlns="" val="2528461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1340768"/>
            <a:ext cx="8229600" cy="4785395"/>
          </a:xfrm>
        </p:spPr>
        <p:txBody>
          <a:bodyPr>
            <a:normAutofit fontScale="92500"/>
          </a:bodyPr>
          <a:lstStyle/>
          <a:p>
            <a:pPr marL="0" indent="0" algn="l">
              <a:buNone/>
            </a:pPr>
            <a:r>
              <a:rPr lang="en-US" sz="2800" dirty="0" smtClean="0"/>
              <a:t>Complementary </a:t>
            </a:r>
            <a:r>
              <a:rPr lang="en-US" sz="2800" dirty="0"/>
              <a:t>and alternative medicine is based on </a:t>
            </a:r>
            <a:r>
              <a:rPr lang="en-US" sz="2800" dirty="0" smtClean="0"/>
              <a:t>multiple healing </a:t>
            </a:r>
            <a:r>
              <a:rPr lang="en-US" sz="2800" dirty="0"/>
              <a:t>traditions practiced long before </a:t>
            </a:r>
            <a:r>
              <a:rPr lang="en-US" sz="2800" dirty="0" smtClean="0"/>
              <a:t>conventional medicine.</a:t>
            </a:r>
          </a:p>
          <a:p>
            <a:pPr marL="0" indent="0" algn="l">
              <a:buNone/>
            </a:pPr>
            <a:r>
              <a:rPr lang="en-US" sz="2800" dirty="0" smtClean="0"/>
              <a:t>In the developed world, in contrast to developing and poor countries, many CAM practices (e.g. acupuncture, chiropractic, homeopathy…) are in the hands of physicians or authorized healthcare professionals. In the United States, half of the alternative practitioners are physicians.</a:t>
            </a:r>
          </a:p>
          <a:p>
            <a:pPr marL="0" indent="0" algn="l">
              <a:buNone/>
            </a:pPr>
            <a:r>
              <a:rPr lang="en-US" sz="2800" dirty="0" smtClean="0"/>
              <a:t>Acupuncture has been practiced by an anesthetist to treat pain and primitively by old ladies for local treatment of arthritis.</a:t>
            </a:r>
          </a:p>
          <a:p>
            <a:pPr marL="0" indent="0" algn="l">
              <a:buNone/>
            </a:pPr>
            <a:endParaRPr lang="en-US" sz="2800" dirty="0" smtClean="0"/>
          </a:p>
          <a:p>
            <a:pPr marL="0" indent="0" algn="l">
              <a:buNone/>
            </a:pPr>
            <a:endParaRPr lang="en-US" sz="2800" dirty="0" smtClean="0"/>
          </a:p>
          <a:p>
            <a:pPr marL="0" indent="0" algn="l">
              <a:buNone/>
            </a:pPr>
            <a:endParaRPr lang="en-US" sz="2800" dirty="0" smtClean="0"/>
          </a:p>
          <a:p>
            <a:pPr marL="0" indent="0" algn="l">
              <a:buNone/>
            </a:pPr>
            <a:endParaRPr lang="en-US" sz="2800" dirty="0" smtClean="0"/>
          </a:p>
          <a:p>
            <a:pPr marL="0" indent="0" algn="l">
              <a:buNone/>
            </a:pPr>
            <a:endParaRPr lang="en-US" sz="2800" dirty="0"/>
          </a:p>
        </p:txBody>
      </p:sp>
    </p:spTree>
    <p:extLst>
      <p:ext uri="{BB962C8B-B14F-4D97-AF65-F5344CB8AC3E}">
        <p14:creationId xmlns:p14="http://schemas.microsoft.com/office/powerpoint/2010/main" xmlns="" val="1127142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lstStyle/>
          <a:p>
            <a:pPr marL="0" indent="0" algn="ctr">
              <a:buNone/>
            </a:pP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5576" y="476672"/>
            <a:ext cx="7488832" cy="58326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114861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5400" b="1" dirty="0"/>
              <a:t>Acupuncture</a:t>
            </a:r>
          </a:p>
        </p:txBody>
      </p:sp>
      <p:sp>
        <p:nvSpPr>
          <p:cNvPr id="3" name="عنصر نائب للمحتوى 2"/>
          <p:cNvSpPr>
            <a:spLocks noGrp="1"/>
          </p:cNvSpPr>
          <p:nvPr>
            <p:ph sz="quarter" idx="1"/>
          </p:nvPr>
        </p:nvSpPr>
        <p:spPr/>
        <p:txBody>
          <a:bodyPr>
            <a:normAutofit/>
          </a:bodyPr>
          <a:lstStyle/>
          <a:p>
            <a:pPr marL="0" indent="0" algn="l">
              <a:buNone/>
            </a:pPr>
            <a:r>
              <a:rPr lang="en-US" sz="3600" dirty="0" smtClean="0"/>
              <a:t>Acupuncture </a:t>
            </a:r>
            <a:r>
              <a:rPr lang="en-US" sz="3600" dirty="0"/>
              <a:t>is to treat patients by insertion of needles at particular points in the body (joined together as meridians). </a:t>
            </a:r>
            <a:endParaRPr lang="en-US" sz="3600" dirty="0" smtClean="0"/>
          </a:p>
          <a:p>
            <a:pPr marL="0" indent="0" algn="l">
              <a:buNone/>
            </a:pPr>
            <a:r>
              <a:rPr lang="en-US" sz="3600" dirty="0" smtClean="0"/>
              <a:t>These </a:t>
            </a:r>
            <a:r>
              <a:rPr lang="en-US" sz="3600" dirty="0"/>
              <a:t>needles are stimulated either through manual manipulation or through passing a weak electrical current. </a:t>
            </a:r>
          </a:p>
        </p:txBody>
      </p:sp>
    </p:spTree>
    <p:extLst>
      <p:ext uri="{BB962C8B-B14F-4D97-AF65-F5344CB8AC3E}">
        <p14:creationId xmlns:p14="http://schemas.microsoft.com/office/powerpoint/2010/main" xmlns="" val="1898621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75656" y="692696"/>
            <a:ext cx="5976664" cy="5400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7328033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Acupuncture-Low-Back.jpg"/>
          <p:cNvPicPr>
            <a:picLocks noGrp="1" noChangeAspect="1"/>
          </p:cNvPicPr>
          <p:nvPr>
            <p:ph sz="quarter" idx="1"/>
          </p:nvPr>
        </p:nvPicPr>
        <p:blipFill>
          <a:blip r:embed="rId2" cstate="print"/>
          <a:stretch>
            <a:fillRect/>
          </a:stretch>
        </p:blipFill>
        <p:spPr>
          <a:xfrm>
            <a:off x="323528" y="548680"/>
            <a:ext cx="8496944" cy="576064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Meridians </a:t>
            </a:r>
            <a:endParaRPr lang="ar-IQ" dirty="0"/>
          </a:p>
        </p:txBody>
      </p:sp>
      <p:pic>
        <p:nvPicPr>
          <p:cNvPr id="4" name="عنصر نائب للمحتوى 3" descr="whydoesacupu.jpg"/>
          <p:cNvPicPr>
            <a:picLocks noGrp="1" noChangeAspect="1"/>
          </p:cNvPicPr>
          <p:nvPr>
            <p:ph sz="quarter" idx="1"/>
          </p:nvPr>
        </p:nvPicPr>
        <p:blipFill>
          <a:blip r:embed="rId2" cstate="print"/>
          <a:stretch>
            <a:fillRect/>
          </a:stretch>
        </p:blipFill>
        <p:spPr>
          <a:xfrm>
            <a:off x="251520" y="1484784"/>
            <a:ext cx="8640960" cy="4680520"/>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صل">
  <a:themeElements>
    <a:clrScheme name="أصل">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أصل">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أصل">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1246</TotalTime>
  <Words>926</Words>
  <Application>Microsoft Office PowerPoint</Application>
  <PresentationFormat>عرض على الشاشة (3:4)‏</PresentationFormat>
  <Paragraphs>66</Paragraphs>
  <Slides>27</Slides>
  <Notes>0</Notes>
  <HiddenSlides>0</HiddenSlides>
  <MMClips>0</MMClips>
  <ScaleCrop>false</ScaleCrop>
  <HeadingPairs>
    <vt:vector size="4" baseType="variant">
      <vt:variant>
        <vt:lpstr>سمة</vt:lpstr>
      </vt:variant>
      <vt:variant>
        <vt:i4>1</vt:i4>
      </vt:variant>
      <vt:variant>
        <vt:lpstr>عناوين الشرائح</vt:lpstr>
      </vt:variant>
      <vt:variant>
        <vt:i4>27</vt:i4>
      </vt:variant>
    </vt:vector>
  </HeadingPairs>
  <TitlesOfParts>
    <vt:vector size="28" baseType="lpstr">
      <vt:lpstr>أصل</vt:lpstr>
      <vt:lpstr>الشريحة 1</vt:lpstr>
      <vt:lpstr>الشريحة 2</vt:lpstr>
      <vt:lpstr>Definition </vt:lpstr>
      <vt:lpstr>الشريحة 4</vt:lpstr>
      <vt:lpstr>الشريحة 5</vt:lpstr>
      <vt:lpstr>Acupuncture</vt:lpstr>
      <vt:lpstr>الشريحة 7</vt:lpstr>
      <vt:lpstr>الشريحة 8</vt:lpstr>
      <vt:lpstr>Meridians </vt:lpstr>
      <vt:lpstr>الشريحة 10</vt:lpstr>
      <vt:lpstr>الشريحة 11</vt:lpstr>
      <vt:lpstr>Homeopathy</vt:lpstr>
      <vt:lpstr>Homepathy</vt:lpstr>
      <vt:lpstr>Chiropractic</vt:lpstr>
      <vt:lpstr>الشريحة 15</vt:lpstr>
      <vt:lpstr>الشريحة 16</vt:lpstr>
      <vt:lpstr>الشريحة 17</vt:lpstr>
      <vt:lpstr>Osteopath (Osteopathic Medicine)</vt:lpstr>
      <vt:lpstr>الشريحة 19</vt:lpstr>
      <vt:lpstr>Holistic medicine</vt:lpstr>
      <vt:lpstr>Mind-Body Medicine</vt:lpstr>
      <vt:lpstr>Spirituality</vt:lpstr>
      <vt:lpstr>RISKS ASSOCIATED WITH THE USE OF CAM</vt:lpstr>
      <vt:lpstr>REASONS FOR POPULARITY OF CAM DESPITE ADVANCES IN CONVENTIONAL MEDICINE</vt:lpstr>
      <vt:lpstr>الشريحة 25</vt:lpstr>
      <vt:lpstr>الشريحة 26</vt:lpstr>
      <vt:lpstr>الشريحة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Dr.Muslim</dc:creator>
  <cp:lastModifiedBy>Dr Muslim Al-Hilaly</cp:lastModifiedBy>
  <cp:revision>93</cp:revision>
  <dcterms:created xsi:type="dcterms:W3CDTF">2015-01-24T21:46:29Z</dcterms:created>
  <dcterms:modified xsi:type="dcterms:W3CDTF">2019-03-04T06:55:10Z</dcterms:modified>
</cp:coreProperties>
</file>