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10/09/1440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10/09/1440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10/09/1440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10/09/1440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852936"/>
            <a:ext cx="7772400" cy="1470025"/>
          </a:xfrm>
        </p:spPr>
        <p:txBody>
          <a:bodyPr/>
          <a:lstStyle/>
          <a:p>
            <a:r>
              <a:rPr lang="en-US" dirty="0" smtClean="0"/>
              <a:t>HHV 4(EBV)</a:t>
            </a:r>
            <a:endParaRPr lang="ar-IQ" dirty="0"/>
          </a:p>
        </p:txBody>
      </p:sp>
    </p:spTree>
    <p:extLst>
      <p:ext uri="{BB962C8B-B14F-4D97-AF65-F5344CB8AC3E}">
        <p14:creationId xmlns:p14="http://schemas.microsoft.com/office/powerpoint/2010/main" val="3010497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864096"/>
          </a:xfrm>
        </p:spPr>
        <p:txBody>
          <a:bodyPr>
            <a:normAutofit/>
          </a:bodyPr>
          <a:lstStyle/>
          <a:p>
            <a:r>
              <a:rPr lang="en-US" dirty="0">
                <a:solidFill>
                  <a:srgbClr val="7D8996"/>
                </a:solidFill>
                <a:latin typeface="Arial"/>
              </a:rPr>
              <a:t>Epstein-Barr Virus</a:t>
            </a:r>
            <a:endParaRPr lang="ar-IQ" dirty="0"/>
          </a:p>
        </p:txBody>
      </p:sp>
      <p:sp>
        <p:nvSpPr>
          <p:cNvPr id="3" name="عنصر نائب للمحتوى 2"/>
          <p:cNvSpPr>
            <a:spLocks noGrp="1"/>
          </p:cNvSpPr>
          <p:nvPr>
            <p:ph idx="1"/>
          </p:nvPr>
        </p:nvSpPr>
        <p:spPr>
          <a:xfrm>
            <a:off x="179512" y="908720"/>
            <a:ext cx="8856984" cy="5688632"/>
          </a:xfrm>
        </p:spPr>
        <p:txBody>
          <a:bodyPr>
            <a:normAutofit fontScale="85000" lnSpcReduction="20000"/>
          </a:bodyPr>
          <a:lstStyle/>
          <a:p>
            <a:pPr algn="ctr"/>
            <a:r>
              <a:rPr lang="en-US" dirty="0">
                <a:solidFill>
                  <a:srgbClr val="181D23"/>
                </a:solidFill>
                <a:latin typeface="Arial"/>
              </a:rPr>
              <a:t>Epstein-Barr virus (EBV) </a:t>
            </a:r>
            <a:r>
              <a:rPr lang="en-US">
                <a:solidFill>
                  <a:srgbClr val="181D23"/>
                </a:solidFill>
                <a:latin typeface="Arial"/>
              </a:rPr>
              <a:t>(</a:t>
            </a:r>
            <a:r>
              <a:rPr lang="en-US" smtClean="0">
                <a:solidFill>
                  <a:srgbClr val="181D23"/>
                </a:solidFill>
                <a:latin typeface="Arial"/>
              </a:rPr>
              <a:t>HHV-4) </a:t>
            </a:r>
            <a:r>
              <a:rPr lang="en-US" dirty="0">
                <a:solidFill>
                  <a:srgbClr val="181D23"/>
                </a:solidFill>
                <a:latin typeface="Arial"/>
              </a:rPr>
              <a:t>infects oropharyngeal B-cell lymphocytes; latency is established locally</a:t>
            </a:r>
          </a:p>
          <a:p>
            <a:pPr algn="ctr"/>
            <a:r>
              <a:rPr lang="en-US" dirty="0">
                <a:solidFill>
                  <a:srgbClr val="181D23"/>
                </a:solidFill>
                <a:latin typeface="Arial"/>
              </a:rPr>
              <a:t>and in lymphatic tissue throughout the body. Primary infection mainly occurs when asymptomatic persons</a:t>
            </a:r>
          </a:p>
          <a:p>
            <a:pPr algn="ctr"/>
            <a:r>
              <a:rPr lang="en-US" dirty="0">
                <a:solidFill>
                  <a:srgbClr val="181D23"/>
                </a:solidFill>
                <a:latin typeface="Arial"/>
              </a:rPr>
              <a:t>shedding EBV in saliva have intimate contact with previously uninfected persons. Most often, infection is</a:t>
            </a:r>
          </a:p>
          <a:p>
            <a:pPr algn="ctr"/>
            <a:r>
              <a:rPr lang="en-US" dirty="0">
                <a:solidFill>
                  <a:srgbClr val="181D23"/>
                </a:solidFill>
                <a:latin typeface="Arial"/>
              </a:rPr>
              <a:t>asymptomatic and transpires in children and adolescents; antibodies to EBV are present in 95% of adults</a:t>
            </a:r>
          </a:p>
          <a:p>
            <a:pPr algn="ctr"/>
            <a:r>
              <a:rPr lang="en-US" dirty="0">
                <a:solidFill>
                  <a:srgbClr val="181D23"/>
                </a:solidFill>
                <a:latin typeface="Arial"/>
              </a:rPr>
              <a:t>worldwide. EBV is the most common cause of infectious mononucleosis, characterized by an exudative</a:t>
            </a:r>
          </a:p>
          <a:p>
            <a:pPr algn="ctr"/>
            <a:r>
              <a:rPr lang="en-US" dirty="0">
                <a:solidFill>
                  <a:srgbClr val="181D23"/>
                </a:solidFill>
                <a:latin typeface="Arial"/>
              </a:rPr>
              <a:t>pharyngitis, fever, and lymphadenopathy (mostly cervical).</a:t>
            </a:r>
            <a:endParaRPr lang="ar-IQ" dirty="0"/>
          </a:p>
        </p:txBody>
      </p:sp>
    </p:spTree>
    <p:extLst>
      <p:ext uri="{BB962C8B-B14F-4D97-AF65-F5344CB8AC3E}">
        <p14:creationId xmlns:p14="http://schemas.microsoft.com/office/powerpoint/2010/main" val="85775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784976" cy="6480720"/>
          </a:xfrm>
        </p:spPr>
        <p:txBody>
          <a:bodyPr>
            <a:normAutofit lnSpcReduction="10000"/>
          </a:bodyPr>
          <a:lstStyle/>
          <a:p>
            <a:pPr algn="ctr"/>
            <a:r>
              <a:rPr lang="en-US" dirty="0">
                <a:solidFill>
                  <a:srgbClr val="181D23"/>
                </a:solidFill>
                <a:latin typeface="Arial"/>
              </a:rPr>
              <a:t>Splenomegaly is present in approximately 50%</a:t>
            </a:r>
          </a:p>
          <a:p>
            <a:pPr algn="ctr"/>
            <a:r>
              <a:rPr lang="en-US" dirty="0">
                <a:solidFill>
                  <a:srgbClr val="181D23"/>
                </a:solidFill>
                <a:latin typeface="Arial"/>
              </a:rPr>
              <a:t>of patients. Other, less frequent findings include jaundice, hepatomegaly, and an erythema multiforme</a:t>
            </a:r>
            <a:r>
              <a:rPr lang="en-US" dirty="0">
                <a:solidFill>
                  <a:srgbClr val="181D23"/>
                </a:solidFill>
                <a:latin typeface="Helvetica"/>
              </a:rPr>
              <a:t>–</a:t>
            </a:r>
            <a:r>
              <a:rPr lang="en-US" dirty="0">
                <a:solidFill>
                  <a:srgbClr val="181D23"/>
                </a:solidFill>
                <a:latin typeface="Arial"/>
              </a:rPr>
              <a:t>like</a:t>
            </a:r>
          </a:p>
          <a:p>
            <a:pPr algn="ctr"/>
            <a:r>
              <a:rPr lang="en-US" dirty="0">
                <a:solidFill>
                  <a:srgbClr val="181D23"/>
                </a:solidFill>
                <a:latin typeface="Arial"/>
              </a:rPr>
              <a:t>rash. In most cases, disease spontaneously resolve within 2 to 3 weeks; however, subsequent asthenia</a:t>
            </a:r>
          </a:p>
          <a:p>
            <a:pPr algn="ctr"/>
            <a:r>
              <a:rPr lang="en-US" dirty="0">
                <a:solidFill>
                  <a:srgbClr val="181D23"/>
                </a:solidFill>
                <a:latin typeface="Arial"/>
              </a:rPr>
              <a:t>may persist for variable periods. EBV is associated with the development of certain malignancies in</a:t>
            </a:r>
          </a:p>
          <a:p>
            <a:pPr algn="ctr"/>
            <a:r>
              <a:rPr lang="en-US" dirty="0">
                <a:solidFill>
                  <a:srgbClr val="181D23"/>
                </a:solidFill>
                <a:latin typeface="Arial"/>
              </a:rPr>
              <a:t>immunosuppressed and immunocompetent hosts</a:t>
            </a:r>
            <a:endParaRPr lang="ar-IQ" dirty="0"/>
          </a:p>
        </p:txBody>
      </p:sp>
    </p:spTree>
    <p:extLst>
      <p:ext uri="{BB962C8B-B14F-4D97-AF65-F5344CB8AC3E}">
        <p14:creationId xmlns:p14="http://schemas.microsoft.com/office/powerpoint/2010/main" val="3764976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fontScale="85000" lnSpcReduction="20000"/>
          </a:bodyPr>
          <a:lstStyle/>
          <a:p>
            <a:pPr algn="ctr"/>
            <a:r>
              <a:rPr lang="en-US" dirty="0">
                <a:solidFill>
                  <a:srgbClr val="181D23"/>
                </a:solidFill>
                <a:latin typeface="Arial"/>
              </a:rPr>
              <a:t>Diagnosis can be confirmed by the presence of EBV heterophile (Monospot) antibodies or by the detection</a:t>
            </a:r>
          </a:p>
          <a:p>
            <a:pPr algn="ctr"/>
            <a:r>
              <a:rPr lang="en-US" dirty="0">
                <a:solidFill>
                  <a:srgbClr val="181D23"/>
                </a:solidFill>
                <a:latin typeface="Arial"/>
              </a:rPr>
              <a:t>of EBV-specific antibodies, particularly IgM, to the EBV viral capsid antigen. With mononucleosis, a</a:t>
            </a:r>
          </a:p>
          <a:p>
            <a:pPr algn="ctr"/>
            <a:r>
              <a:rPr lang="en-US" dirty="0">
                <a:solidFill>
                  <a:srgbClr val="181D23"/>
                </a:solidFill>
                <a:latin typeface="Arial"/>
              </a:rPr>
              <a:t>lymphocytosis typically exists, classically consisting of atypical lymphocytes. Thrombocytopenia, elevated</a:t>
            </a:r>
          </a:p>
          <a:p>
            <a:pPr algn="ctr"/>
            <a:r>
              <a:rPr lang="en-US" dirty="0">
                <a:solidFill>
                  <a:srgbClr val="181D23"/>
                </a:solidFill>
                <a:latin typeface="Arial"/>
              </a:rPr>
              <a:t>hepatocellular enzymes, lactate dehydrogenase, and bilirubin are other commonly found laboratory</a:t>
            </a:r>
          </a:p>
          <a:p>
            <a:pPr algn="ctr"/>
            <a:r>
              <a:rPr lang="en-US" dirty="0">
                <a:solidFill>
                  <a:srgbClr val="181D23"/>
                </a:solidFill>
                <a:latin typeface="Arial"/>
              </a:rPr>
              <a:t>abnormalities.</a:t>
            </a:r>
          </a:p>
          <a:p>
            <a:pPr algn="ctr"/>
            <a:r>
              <a:rPr lang="en-US" dirty="0">
                <a:solidFill>
                  <a:srgbClr val="181D23"/>
                </a:solidFill>
                <a:latin typeface="Arial"/>
              </a:rPr>
              <a:t>Acyclovir and other antiviral agents have not proven beneficial in the treatment of infectious mononucleosis</a:t>
            </a:r>
          </a:p>
          <a:p>
            <a:pPr algn="ctr"/>
            <a:r>
              <a:rPr lang="en-US" dirty="0">
                <a:solidFill>
                  <a:srgbClr val="181D23"/>
                </a:solidFill>
                <a:latin typeface="Arial"/>
              </a:rPr>
              <a:t>or EBV malignancies. Glucocorticoids should be reserved for complications of EBV, such as a compromised</a:t>
            </a:r>
          </a:p>
          <a:p>
            <a:pPr algn="ctr"/>
            <a:r>
              <a:rPr lang="en-US" dirty="0">
                <a:solidFill>
                  <a:srgbClr val="181D23"/>
                </a:solidFill>
                <a:latin typeface="Arial"/>
              </a:rPr>
              <a:t>airway or autoimmune hemolytic anemia but in general are not recommended for the treatment of</a:t>
            </a:r>
          </a:p>
          <a:p>
            <a:pPr algn="ctr"/>
            <a:r>
              <a:rPr lang="en-US" dirty="0">
                <a:solidFill>
                  <a:srgbClr val="181D23"/>
                </a:solidFill>
                <a:latin typeface="Arial"/>
              </a:rPr>
              <a:t>mononucleosis.</a:t>
            </a:r>
            <a:endParaRPr lang="ar-IQ" dirty="0"/>
          </a:p>
        </p:txBody>
      </p:sp>
    </p:spTree>
    <p:extLst>
      <p:ext uri="{BB962C8B-B14F-4D97-AF65-F5344CB8AC3E}">
        <p14:creationId xmlns:p14="http://schemas.microsoft.com/office/powerpoint/2010/main" val="103599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008112"/>
          </a:xfrm>
        </p:spPr>
        <p:txBody>
          <a:bodyPr/>
          <a:lstStyle/>
          <a:p>
            <a:r>
              <a:rPr lang="en-US" dirty="0" smtClean="0"/>
              <a:t>Malignancies associated with EBV:</a:t>
            </a:r>
            <a:endParaRPr lang="ar-IQ" dirty="0"/>
          </a:p>
        </p:txBody>
      </p:sp>
      <p:sp>
        <p:nvSpPr>
          <p:cNvPr id="3" name="عنصر نائب للمحتوى 2"/>
          <p:cNvSpPr>
            <a:spLocks noGrp="1"/>
          </p:cNvSpPr>
          <p:nvPr>
            <p:ph idx="1"/>
          </p:nvPr>
        </p:nvSpPr>
        <p:spPr>
          <a:xfrm>
            <a:off x="179512" y="1052736"/>
            <a:ext cx="8784976" cy="5616624"/>
          </a:xfrm>
        </p:spPr>
        <p:txBody>
          <a:bodyPr/>
          <a:lstStyle/>
          <a:p>
            <a:pPr algn="l"/>
            <a:r>
              <a:rPr lang="en-US" dirty="0" smtClean="0"/>
              <a:t>1-NASOPHARYNGEAL CARCINOMA.</a:t>
            </a:r>
          </a:p>
          <a:p>
            <a:pPr algn="l"/>
            <a:r>
              <a:rPr lang="en-US" dirty="0" smtClean="0"/>
              <a:t>2-BURKITT LYMPHOMA.</a:t>
            </a:r>
          </a:p>
          <a:p>
            <a:pPr algn="l"/>
            <a:r>
              <a:rPr lang="en-US" dirty="0" smtClean="0"/>
              <a:t>3-CNS lymphoma (in patients with AIDS).</a:t>
            </a:r>
          </a:p>
          <a:p>
            <a:pPr algn="l"/>
            <a:r>
              <a:rPr lang="en-US" dirty="0" smtClean="0"/>
              <a:t>4-POSTTRANSPLANT LYMPHOPROLIFERATIVE DISORDERS.</a:t>
            </a:r>
          </a:p>
          <a:p>
            <a:pPr algn="l"/>
            <a:r>
              <a:rPr lang="en-US" dirty="0" smtClean="0"/>
              <a:t>5-HAIRY LEUKOPLAKIA</a:t>
            </a:r>
          </a:p>
          <a:p>
            <a:pPr algn="l"/>
            <a:r>
              <a:rPr lang="en-US" dirty="0" smtClean="0"/>
              <a:t>6-Hodgkin lymphoma.</a:t>
            </a:r>
            <a:endParaRPr lang="ar-IQ" dirty="0"/>
          </a:p>
        </p:txBody>
      </p:sp>
    </p:spTree>
    <p:extLst>
      <p:ext uri="{BB962C8B-B14F-4D97-AF65-F5344CB8AC3E}">
        <p14:creationId xmlns:p14="http://schemas.microsoft.com/office/powerpoint/2010/main" val="299426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rPr>
              <a:t>Differential diagnosis of mononucleosis like syndrome:</a:t>
            </a:r>
            <a:endParaRPr lang="ar-IQ" dirty="0">
              <a:solidFill>
                <a:srgbClr val="FF0000"/>
              </a:solidFill>
            </a:endParaRPr>
          </a:p>
        </p:txBody>
      </p:sp>
      <p:sp>
        <p:nvSpPr>
          <p:cNvPr id="3" name="عنصر نائب للمحتوى 2"/>
          <p:cNvSpPr>
            <a:spLocks noGrp="1"/>
          </p:cNvSpPr>
          <p:nvPr>
            <p:ph idx="1"/>
          </p:nvPr>
        </p:nvSpPr>
        <p:spPr>
          <a:xfrm>
            <a:off x="0" y="1600200"/>
            <a:ext cx="8964488" cy="5141168"/>
          </a:xfrm>
        </p:spPr>
        <p:txBody>
          <a:bodyPr>
            <a:normAutofit fontScale="92500" lnSpcReduction="20000"/>
          </a:bodyPr>
          <a:lstStyle/>
          <a:p>
            <a:pPr algn="l"/>
            <a:r>
              <a:rPr lang="en-US" dirty="0" smtClean="0"/>
              <a:t>1-CMV.</a:t>
            </a:r>
          </a:p>
          <a:p>
            <a:pPr algn="l"/>
            <a:r>
              <a:rPr lang="en-US" dirty="0" smtClean="0"/>
              <a:t>2-HIV.</a:t>
            </a:r>
          </a:p>
          <a:p>
            <a:pPr algn="l"/>
            <a:r>
              <a:rPr lang="en-US" dirty="0" smtClean="0"/>
              <a:t>3-HHV-6</a:t>
            </a:r>
          </a:p>
          <a:p>
            <a:pPr algn="l"/>
            <a:r>
              <a:rPr lang="en-US" dirty="0" smtClean="0"/>
              <a:t>4-Herpes simplex virus type 1&amp;2.</a:t>
            </a:r>
          </a:p>
          <a:p>
            <a:pPr algn="l"/>
            <a:r>
              <a:rPr lang="en-US" dirty="0" smtClean="0"/>
              <a:t>5-Group A beta hemolytic streptococcus pyogenes.</a:t>
            </a:r>
          </a:p>
          <a:p>
            <a:pPr algn="l"/>
            <a:r>
              <a:rPr lang="en-US" dirty="0" smtClean="0"/>
              <a:t>6-toxoplasma gondii.</a:t>
            </a:r>
          </a:p>
          <a:p>
            <a:pPr algn="l"/>
            <a:r>
              <a:rPr lang="en-US" dirty="0" smtClean="0"/>
              <a:t>7-Hodgkin and non HODGKIN LYMPHOMA.</a:t>
            </a:r>
          </a:p>
          <a:p>
            <a:pPr algn="l"/>
            <a:endParaRPr lang="en-US" dirty="0"/>
          </a:p>
          <a:p>
            <a:pPr algn="l"/>
            <a:r>
              <a:rPr lang="en-US" dirty="0" smtClean="0"/>
              <a:t>8-Rubella.</a:t>
            </a:r>
          </a:p>
          <a:p>
            <a:pPr algn="l"/>
            <a:r>
              <a:rPr lang="en-US" dirty="0" smtClean="0"/>
              <a:t>9-TB adenitis.</a:t>
            </a:r>
          </a:p>
          <a:p>
            <a:pPr algn="l"/>
            <a:r>
              <a:rPr lang="en-US" dirty="0" smtClean="0"/>
              <a:t>10-hepatitis A and B VIRUS.</a:t>
            </a:r>
            <a:endParaRPr lang="ar-IQ" dirty="0"/>
          </a:p>
        </p:txBody>
      </p:sp>
    </p:spTree>
    <p:extLst>
      <p:ext uri="{BB962C8B-B14F-4D97-AF65-F5344CB8AC3E}">
        <p14:creationId xmlns:p14="http://schemas.microsoft.com/office/powerpoint/2010/main" val="386706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88640"/>
            <a:ext cx="8229600" cy="634082"/>
          </a:xfrm>
        </p:spPr>
        <p:txBody>
          <a:bodyPr>
            <a:normAutofit fontScale="90000"/>
          </a:bodyPr>
          <a:lstStyle/>
          <a:p>
            <a:r>
              <a:rPr lang="en-US" dirty="0">
                <a:solidFill>
                  <a:srgbClr val="0070C0"/>
                </a:solidFill>
                <a:latin typeface="Arial"/>
              </a:rPr>
              <a:t>Human Cytomegalovirus</a:t>
            </a:r>
            <a:endParaRPr lang="ar-IQ" dirty="0">
              <a:solidFill>
                <a:srgbClr val="0070C0"/>
              </a:solidFill>
            </a:endParaRPr>
          </a:p>
        </p:txBody>
      </p:sp>
      <p:sp>
        <p:nvSpPr>
          <p:cNvPr id="3" name="عنصر نائب للمحتوى 2"/>
          <p:cNvSpPr>
            <a:spLocks noGrp="1"/>
          </p:cNvSpPr>
          <p:nvPr>
            <p:ph idx="1"/>
          </p:nvPr>
        </p:nvSpPr>
        <p:spPr>
          <a:xfrm>
            <a:off x="179512" y="980728"/>
            <a:ext cx="8784976" cy="5688632"/>
          </a:xfrm>
        </p:spPr>
        <p:txBody>
          <a:bodyPr>
            <a:normAutofit lnSpcReduction="10000"/>
          </a:bodyPr>
          <a:lstStyle/>
          <a:p>
            <a:pPr algn="ctr"/>
            <a:r>
              <a:rPr lang="en-US" dirty="0">
                <a:solidFill>
                  <a:srgbClr val="181D23"/>
                </a:solidFill>
                <a:latin typeface="Arial"/>
              </a:rPr>
              <a:t>Most cases of cytomegalovirus (CMV) infection (HHV-5) are asymptomatic, and the virus remains latent</a:t>
            </a:r>
          </a:p>
          <a:p>
            <a:pPr algn="ctr"/>
            <a:r>
              <a:rPr lang="en-US" dirty="0">
                <a:solidFill>
                  <a:srgbClr val="181D23"/>
                </a:solidFill>
                <a:latin typeface="Arial"/>
              </a:rPr>
              <a:t>afterward. Serologic evidence of CMV is present in 60% to 100% of adults worldwide. CMV may spread by</a:t>
            </a:r>
          </a:p>
          <a:p>
            <a:pPr algn="ctr"/>
            <a:r>
              <a:rPr lang="en-US" dirty="0">
                <a:solidFill>
                  <a:srgbClr val="181D23"/>
                </a:solidFill>
                <a:latin typeface="Arial"/>
              </a:rPr>
              <a:t>close contact through saliva, blood transfusion, organ transplantation, and breastfeeding. Disease</a:t>
            </a:r>
          </a:p>
          <a:p>
            <a:pPr algn="ctr"/>
            <a:r>
              <a:rPr lang="en-US" dirty="0">
                <a:solidFill>
                  <a:srgbClr val="181D23"/>
                </a:solidFill>
                <a:latin typeface="Arial"/>
              </a:rPr>
              <a:t>acquisition can also occur through congenital or sexual transmission.</a:t>
            </a:r>
            <a:endParaRPr lang="ar-IQ" dirty="0"/>
          </a:p>
        </p:txBody>
      </p:sp>
    </p:spTree>
    <p:extLst>
      <p:ext uri="{BB962C8B-B14F-4D97-AF65-F5344CB8AC3E}">
        <p14:creationId xmlns:p14="http://schemas.microsoft.com/office/powerpoint/2010/main" val="42669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85000" lnSpcReduction="10000"/>
          </a:bodyPr>
          <a:lstStyle/>
          <a:p>
            <a:pPr algn="ctr"/>
            <a:r>
              <a:rPr lang="en-US" dirty="0">
                <a:solidFill>
                  <a:srgbClr val="181D23"/>
                </a:solidFill>
                <a:latin typeface="Arial"/>
              </a:rPr>
              <a:t>Symptomatic primary infection usually</a:t>
            </a:r>
          </a:p>
          <a:p>
            <a:pPr algn="ctr"/>
            <a:r>
              <a:rPr lang="en-US" dirty="0">
                <a:solidFill>
                  <a:srgbClr val="181D23"/>
                </a:solidFill>
                <a:latin typeface="Arial"/>
              </a:rPr>
              <a:t>manifests as a mononucleosis-like syndrome. Compared with patients who have EBV mononucleosis,</a:t>
            </a:r>
          </a:p>
          <a:p>
            <a:pPr algn="ctr"/>
            <a:r>
              <a:rPr lang="en-US" dirty="0">
                <a:solidFill>
                  <a:srgbClr val="181D23"/>
                </a:solidFill>
                <a:latin typeface="Arial"/>
              </a:rPr>
              <a:t>patients are usually older and have pharyngitis less often. Fever alone may predominate, making CMV a</a:t>
            </a:r>
          </a:p>
          <a:p>
            <a:pPr algn="ctr"/>
            <a:r>
              <a:rPr lang="en-US" dirty="0">
                <a:solidFill>
                  <a:srgbClr val="181D23"/>
                </a:solidFill>
                <a:latin typeface="Arial"/>
              </a:rPr>
              <a:t>consideration in persons with fever of unknown origin. The lung, liver, heart, and hematologic and central</a:t>
            </a:r>
          </a:p>
          <a:p>
            <a:pPr algn="ctr"/>
            <a:r>
              <a:rPr lang="en-US" dirty="0">
                <a:solidFill>
                  <a:srgbClr val="181D23"/>
                </a:solidFill>
                <a:latin typeface="Arial"/>
              </a:rPr>
              <a:t>nervous systems may be involved during primary infection. Latent CMV frequently reactivates in</a:t>
            </a:r>
          </a:p>
          <a:p>
            <a:pPr algn="ctr"/>
            <a:r>
              <a:rPr lang="en-US" dirty="0">
                <a:solidFill>
                  <a:srgbClr val="181D23"/>
                </a:solidFill>
                <a:latin typeface="Arial"/>
              </a:rPr>
              <a:t>immunocompromised patients. Manifestations of secondary infection include fever, retinitis, pneumonitis,</a:t>
            </a:r>
          </a:p>
          <a:p>
            <a:pPr algn="ctr"/>
            <a:r>
              <a:rPr lang="en-US" dirty="0">
                <a:solidFill>
                  <a:srgbClr val="181D23"/>
                </a:solidFill>
                <a:latin typeface="Arial"/>
              </a:rPr>
              <a:t>hepatitis, esophagitis, gastritis, colitis, and meningoencephalitis.</a:t>
            </a:r>
            <a:endParaRPr lang="ar-IQ" dirty="0"/>
          </a:p>
        </p:txBody>
      </p:sp>
    </p:spTree>
    <p:extLst>
      <p:ext uri="{BB962C8B-B14F-4D97-AF65-F5344CB8AC3E}">
        <p14:creationId xmlns:p14="http://schemas.microsoft.com/office/powerpoint/2010/main" val="116298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fontScale="92500" lnSpcReduction="10000"/>
          </a:bodyPr>
          <a:lstStyle/>
          <a:p>
            <a:pPr algn="ctr"/>
            <a:r>
              <a:rPr lang="en-US" dirty="0">
                <a:solidFill>
                  <a:srgbClr val="FF0000"/>
                </a:solidFill>
                <a:latin typeface="Arial"/>
              </a:rPr>
              <a:t>Diagnosis</a:t>
            </a:r>
            <a:r>
              <a:rPr lang="en-US" dirty="0">
                <a:solidFill>
                  <a:srgbClr val="181D23"/>
                </a:solidFill>
                <a:latin typeface="Arial"/>
              </a:rPr>
              <a:t> relies on isolation of the virus from body fluids, such as urine; detection of CMV pp65 antigen in</a:t>
            </a:r>
          </a:p>
          <a:p>
            <a:pPr algn="ctr"/>
            <a:r>
              <a:rPr lang="en-US" dirty="0">
                <a:solidFill>
                  <a:srgbClr val="181D23"/>
                </a:solidFill>
                <a:latin typeface="Helvetica"/>
              </a:rPr>
              <a:t>leukocytes; cytopathic demonstration of “owl's eye” intracellular inclusions; PCR; and serologic assays.</a:t>
            </a:r>
          </a:p>
          <a:p>
            <a:pPr algn="ctr"/>
            <a:r>
              <a:rPr lang="en-US" dirty="0">
                <a:solidFill>
                  <a:srgbClr val="FF0000"/>
                </a:solidFill>
                <a:latin typeface="Arial"/>
              </a:rPr>
              <a:t>Antiviral treatment </a:t>
            </a:r>
            <a:r>
              <a:rPr lang="en-US" dirty="0">
                <a:solidFill>
                  <a:srgbClr val="181D23"/>
                </a:solidFill>
                <a:latin typeface="Arial"/>
              </a:rPr>
              <a:t>is typically indicated in cases of disease reactivation in immunocompromised </a:t>
            </a:r>
            <a:r>
              <a:rPr lang="en-US" dirty="0" smtClean="0">
                <a:solidFill>
                  <a:srgbClr val="181D23"/>
                </a:solidFill>
                <a:latin typeface="Arial"/>
              </a:rPr>
              <a:t>patients and occasionally in immunocompetent hosts with severe disease,Ganciclovir and valganciclovir are first line agents and can be used as prophylaxis in certain transplant patients.Fascarnet and cidofovir are second line agents. </a:t>
            </a:r>
            <a:endParaRPr lang="ar-IQ" dirty="0"/>
          </a:p>
        </p:txBody>
      </p:sp>
    </p:spTree>
    <p:extLst>
      <p:ext uri="{BB962C8B-B14F-4D97-AF65-F5344CB8AC3E}">
        <p14:creationId xmlns:p14="http://schemas.microsoft.com/office/powerpoint/2010/main" val="368967721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593</Words>
  <Application>Microsoft Office PowerPoint</Application>
  <PresentationFormat>عرض على الشاشة (3:4)‏</PresentationFormat>
  <Paragraphs>56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HHV 4(EBV)</vt:lpstr>
      <vt:lpstr>Epstein-Barr Virus</vt:lpstr>
      <vt:lpstr>عرض تقديمي في PowerPoint</vt:lpstr>
      <vt:lpstr>عرض تقديمي في PowerPoint</vt:lpstr>
      <vt:lpstr>Malignancies associated with EBV:</vt:lpstr>
      <vt:lpstr>Differential diagnosis of mononucleosis like syndrome:</vt:lpstr>
      <vt:lpstr>Human Cytomegalovirus</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HHV 4(EBV)</dc:title>
  <dc:creator>Dr.haidar shaheed</dc:creator>
  <cp:lastModifiedBy>DR.Ahmed Saker 2o1O</cp:lastModifiedBy>
  <cp:revision>6</cp:revision>
  <dcterms:created xsi:type="dcterms:W3CDTF">2018-08-18T16:47:50Z</dcterms:created>
  <dcterms:modified xsi:type="dcterms:W3CDTF">2019-05-14T13:56:43Z</dcterms:modified>
</cp:coreProperties>
</file>