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5"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en-US" dirty="0" smtClean="0"/>
              <a:t>OPPORTUNISTIC INFECTIONS</a:t>
            </a:r>
            <a:endParaRPr lang="ar-IQ" dirty="0"/>
          </a:p>
        </p:txBody>
      </p:sp>
      <p:sp>
        <p:nvSpPr>
          <p:cNvPr id="3" name="عنصر نائب للمحتوى 2"/>
          <p:cNvSpPr>
            <a:spLocks noGrp="1"/>
          </p:cNvSpPr>
          <p:nvPr>
            <p:ph idx="1"/>
          </p:nvPr>
        </p:nvSpPr>
        <p:spPr>
          <a:xfrm>
            <a:off x="107504" y="1196752"/>
            <a:ext cx="8856984" cy="5544616"/>
          </a:xfrm>
        </p:spPr>
        <p:txBody>
          <a:bodyPr>
            <a:normAutofit fontScale="85000" lnSpcReduction="20000"/>
          </a:bodyPr>
          <a:lstStyle/>
          <a:p>
            <a:pPr algn="ctr"/>
            <a:r>
              <a:rPr lang="en-US" dirty="0">
                <a:solidFill>
                  <a:srgbClr val="181D23"/>
                </a:solidFill>
                <a:latin typeface="Arial"/>
              </a:rPr>
              <a:t>In patients with untreated HIV infection, decreasing CD4 cell counts predispose them to infections that do</a:t>
            </a:r>
          </a:p>
          <a:p>
            <a:pPr algn="ctr"/>
            <a:r>
              <a:rPr lang="en-US" dirty="0">
                <a:solidFill>
                  <a:srgbClr val="181D23"/>
                </a:solidFill>
                <a:latin typeface="Arial"/>
              </a:rPr>
              <a:t>not usually occur in persons with an intact immune system. These opportunistic infections usually develop</a:t>
            </a:r>
          </a:p>
          <a:p>
            <a:pPr algn="ctr"/>
            <a:r>
              <a:rPr lang="en-US" dirty="0">
                <a:solidFill>
                  <a:srgbClr val="181D23"/>
                </a:solidFill>
                <a:latin typeface="Helvetica"/>
              </a:rPr>
              <a:t>when the CD4 cell count is less than 200/</a:t>
            </a:r>
            <a:r>
              <a:rPr lang="en-US" dirty="0" err="1">
                <a:solidFill>
                  <a:srgbClr val="181D23"/>
                </a:solidFill>
                <a:latin typeface="Helvetica"/>
              </a:rPr>
              <a:t>μL</a:t>
            </a:r>
            <a:r>
              <a:rPr lang="en-US" dirty="0">
                <a:solidFill>
                  <a:srgbClr val="181D23"/>
                </a:solidFill>
                <a:latin typeface="Helvetica"/>
              </a:rPr>
              <a:t> </a:t>
            </a:r>
            <a:r>
              <a:rPr lang="en-US" dirty="0">
                <a:solidFill>
                  <a:srgbClr val="181D23"/>
                </a:solidFill>
                <a:latin typeface="Arial"/>
              </a:rPr>
              <a:t>and become even more likely when the count is lower. However,</a:t>
            </a:r>
          </a:p>
          <a:p>
            <a:pPr algn="ctr"/>
            <a:r>
              <a:rPr lang="en-US" dirty="0">
                <a:solidFill>
                  <a:srgbClr val="181D23"/>
                </a:solidFill>
                <a:latin typeface="Arial"/>
              </a:rPr>
              <a:t>mucocutaneous</a:t>
            </a:r>
            <a:r>
              <a:rPr lang="en-US" i="1" dirty="0">
                <a:solidFill>
                  <a:srgbClr val="181D23"/>
                </a:solidFill>
                <a:latin typeface="Arial"/>
              </a:rPr>
              <a:t>Candida </a:t>
            </a:r>
            <a:r>
              <a:rPr lang="en-US" dirty="0">
                <a:solidFill>
                  <a:srgbClr val="181D23"/>
                </a:solidFill>
                <a:latin typeface="Helvetica"/>
              </a:rPr>
              <a:t>infection can develop with CD4 cell counts greater than 200/</a:t>
            </a:r>
            <a:r>
              <a:rPr lang="en-US" dirty="0" err="1">
                <a:solidFill>
                  <a:srgbClr val="181D23"/>
                </a:solidFill>
                <a:latin typeface="Helvetica"/>
              </a:rPr>
              <a:t>μL</a:t>
            </a:r>
            <a:r>
              <a:rPr lang="en-US" dirty="0">
                <a:solidFill>
                  <a:srgbClr val="181D23"/>
                </a:solidFill>
                <a:latin typeface="Helvetica"/>
              </a:rPr>
              <a:t>. Oral candidiasis</a:t>
            </a:r>
          </a:p>
          <a:p>
            <a:pPr algn="ctr"/>
            <a:r>
              <a:rPr lang="en-US" dirty="0">
                <a:solidFill>
                  <a:srgbClr val="181D23"/>
                </a:solidFill>
                <a:latin typeface="Arial"/>
              </a:rPr>
              <a:t>(thrush) most often can be treated with topical agents such as clotrimazole troches. Dysphagia or other</a:t>
            </a:r>
          </a:p>
          <a:p>
            <a:pPr algn="ctr"/>
            <a:r>
              <a:rPr lang="en-US" dirty="0">
                <a:solidFill>
                  <a:srgbClr val="181D23"/>
                </a:solidFill>
                <a:latin typeface="Arial"/>
              </a:rPr>
              <a:t>swallowing symptoms indicate esophageal involvement, and treatment of esophageal candidiasis requires</a:t>
            </a:r>
          </a:p>
          <a:p>
            <a:pPr algn="ctr"/>
            <a:r>
              <a:rPr lang="en-US" dirty="0">
                <a:solidFill>
                  <a:srgbClr val="181D23"/>
                </a:solidFill>
                <a:latin typeface="Arial"/>
              </a:rPr>
              <a:t>a systemic agent such as fluconazole.</a:t>
            </a:r>
            <a:endParaRPr lang="ar-IQ" dirty="0"/>
          </a:p>
        </p:txBody>
      </p:sp>
    </p:spTree>
    <p:extLst>
      <p:ext uri="{BB962C8B-B14F-4D97-AF65-F5344CB8AC3E}">
        <p14:creationId xmlns:p14="http://schemas.microsoft.com/office/powerpoint/2010/main" val="377277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229600" cy="706090"/>
          </a:xfrm>
        </p:spPr>
        <p:txBody>
          <a:bodyPr>
            <a:normAutofit fontScale="90000"/>
          </a:bodyPr>
          <a:lstStyle/>
          <a:p>
            <a:r>
              <a:rPr lang="en-US" dirty="0" smtClean="0"/>
              <a:t>Cryptoccocal meningitis</a:t>
            </a:r>
            <a:endParaRPr lang="ar-IQ" dirty="0"/>
          </a:p>
        </p:txBody>
      </p:sp>
      <p:sp>
        <p:nvSpPr>
          <p:cNvPr id="3" name="عنصر نائب للمحتوى 2"/>
          <p:cNvSpPr>
            <a:spLocks noGrp="1"/>
          </p:cNvSpPr>
          <p:nvPr>
            <p:ph idx="1"/>
          </p:nvPr>
        </p:nvSpPr>
        <p:spPr>
          <a:xfrm>
            <a:off x="179512" y="1052736"/>
            <a:ext cx="8784976" cy="5616624"/>
          </a:xfrm>
        </p:spPr>
        <p:txBody>
          <a:bodyPr>
            <a:noAutofit/>
          </a:bodyPr>
          <a:lstStyle/>
          <a:p>
            <a:pPr algn="ctr"/>
            <a:r>
              <a:rPr lang="en-US" sz="3600" dirty="0" smtClean="0"/>
              <a:t>Cryptococcus may be isolated to the lung but usually has disseminated before diagnosis and manifests as subacute or chronic meningitis,cryptoccocal meningitis is usually diagnosed by CSF culture or by cryptoccocal antigen test in serum or CSF fluid.</a:t>
            </a:r>
          </a:p>
          <a:p>
            <a:pPr algn="ctr"/>
            <a:r>
              <a:rPr lang="en-US" sz="3600" dirty="0" smtClean="0"/>
              <a:t>Treatment includes antifungal agents and control of increased ICP by serial LP and shunting.</a:t>
            </a:r>
            <a:endParaRPr lang="ar-IQ" sz="3600" dirty="0"/>
          </a:p>
        </p:txBody>
      </p:sp>
    </p:spTree>
    <p:extLst>
      <p:ext uri="{BB962C8B-B14F-4D97-AF65-F5344CB8AC3E}">
        <p14:creationId xmlns:p14="http://schemas.microsoft.com/office/powerpoint/2010/main" val="390957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p:spPr>
        <p:txBody>
          <a:bodyPr>
            <a:normAutofit fontScale="90000"/>
          </a:bodyPr>
          <a:lstStyle/>
          <a:p>
            <a:r>
              <a:rPr lang="en-US" dirty="0" smtClean="0"/>
              <a:t>Pneumocystis jirovicii pneumonia</a:t>
            </a:r>
            <a:endParaRPr lang="ar-IQ" dirty="0"/>
          </a:p>
        </p:txBody>
      </p:sp>
      <p:sp>
        <p:nvSpPr>
          <p:cNvPr id="3" name="عنصر نائب للمحتوى 2"/>
          <p:cNvSpPr>
            <a:spLocks noGrp="1"/>
          </p:cNvSpPr>
          <p:nvPr>
            <p:ph idx="1"/>
          </p:nvPr>
        </p:nvSpPr>
        <p:spPr>
          <a:xfrm>
            <a:off x="107504" y="836712"/>
            <a:ext cx="8856984" cy="5904656"/>
          </a:xfrm>
        </p:spPr>
        <p:txBody>
          <a:bodyPr>
            <a:normAutofit fontScale="77500" lnSpcReduction="20000"/>
          </a:bodyPr>
          <a:lstStyle/>
          <a:p>
            <a:pPr algn="ctr"/>
            <a:r>
              <a:rPr lang="en-US" i="1" dirty="0">
                <a:solidFill>
                  <a:srgbClr val="181D23"/>
                </a:solidFill>
                <a:latin typeface="Arial"/>
              </a:rPr>
              <a:t>Pneumocystis jirovecii </a:t>
            </a:r>
            <a:r>
              <a:rPr lang="en-US" dirty="0">
                <a:solidFill>
                  <a:srgbClr val="181D23"/>
                </a:solidFill>
                <a:latin typeface="Arial"/>
              </a:rPr>
              <a:t>pneumonia is a common complication in patients with HIV infection who have not</a:t>
            </a:r>
          </a:p>
          <a:p>
            <a:pPr algn="ctr"/>
            <a:r>
              <a:rPr lang="en-US" dirty="0">
                <a:solidFill>
                  <a:srgbClr val="181D23"/>
                </a:solidFill>
                <a:latin typeface="Arial"/>
              </a:rPr>
              <a:t>received prophylaxis. Patients present with subacute onset of fever, dyspnea, and dry cough, and chest</a:t>
            </a:r>
          </a:p>
          <a:p>
            <a:pPr algn="ctr"/>
            <a:r>
              <a:rPr lang="en-US" dirty="0">
                <a:solidFill>
                  <a:srgbClr val="181D23"/>
                </a:solidFill>
                <a:latin typeface="Arial"/>
              </a:rPr>
              <a:t>radiographs most commonly show diffuse interstitial or alveolar infiltrates </a:t>
            </a:r>
            <a:r>
              <a:rPr lang="en-US" dirty="0" smtClean="0">
                <a:solidFill>
                  <a:srgbClr val="181D23"/>
                </a:solidFill>
                <a:latin typeface="Arial"/>
              </a:rPr>
              <a:t>.Although </a:t>
            </a:r>
            <a:r>
              <a:rPr lang="en-US" dirty="0">
                <a:solidFill>
                  <a:srgbClr val="181D23"/>
                </a:solidFill>
                <a:latin typeface="Arial"/>
              </a:rPr>
              <a:t>the</a:t>
            </a:r>
          </a:p>
          <a:p>
            <a:pPr algn="ctr"/>
            <a:r>
              <a:rPr lang="en-US" dirty="0">
                <a:solidFill>
                  <a:srgbClr val="181D23"/>
                </a:solidFill>
                <a:latin typeface="Arial"/>
              </a:rPr>
              <a:t>microorganisms may be found in induced sputum, diagnosis usually requires stains of bronchoalveolar</a:t>
            </a:r>
          </a:p>
          <a:p>
            <a:pPr algn="ctr"/>
            <a:r>
              <a:rPr lang="en-US" dirty="0">
                <a:solidFill>
                  <a:srgbClr val="181D23"/>
                </a:solidFill>
                <a:latin typeface="Arial"/>
              </a:rPr>
              <a:t>lavage fluid. High-dose trimethoprim-</a:t>
            </a:r>
            <a:r>
              <a:rPr lang="en-US" dirty="0" err="1">
                <a:solidFill>
                  <a:srgbClr val="181D23"/>
                </a:solidFill>
                <a:latin typeface="Arial"/>
              </a:rPr>
              <a:t>sulfamethoxazole</a:t>
            </a:r>
            <a:r>
              <a:rPr lang="en-US" dirty="0">
                <a:solidFill>
                  <a:srgbClr val="181D23"/>
                </a:solidFill>
                <a:latin typeface="Arial"/>
              </a:rPr>
              <a:t> is the treatment of choice. During treatment, an</a:t>
            </a:r>
          </a:p>
          <a:p>
            <a:pPr algn="ctr"/>
            <a:r>
              <a:rPr lang="en-US" dirty="0">
                <a:solidFill>
                  <a:srgbClr val="181D23"/>
                </a:solidFill>
                <a:latin typeface="Arial"/>
              </a:rPr>
              <a:t>immune response to dying microorganisms may actually worsen disease in the first few days. Adjunctive</a:t>
            </a:r>
          </a:p>
          <a:p>
            <a:pPr algn="ctr"/>
            <a:r>
              <a:rPr lang="en-US" dirty="0">
                <a:solidFill>
                  <a:srgbClr val="181D23"/>
                </a:solidFill>
                <a:latin typeface="Arial"/>
              </a:rPr>
              <a:t>glucocorticoids are beneficial and should be used in patients with an arterial partial pressure of oxygen</a:t>
            </a:r>
          </a:p>
          <a:p>
            <a:pPr algn="ctr"/>
            <a:r>
              <a:rPr lang="en-US" dirty="0">
                <a:solidFill>
                  <a:srgbClr val="181D23"/>
                </a:solidFill>
                <a:latin typeface="Arial"/>
              </a:rPr>
              <a:t>(breathing ambient air) of less than 70 mm Hg (9.31 </a:t>
            </a:r>
            <a:r>
              <a:rPr lang="en-US" dirty="0" err="1">
                <a:solidFill>
                  <a:srgbClr val="181D23"/>
                </a:solidFill>
                <a:latin typeface="Arial"/>
              </a:rPr>
              <a:t>kPa</a:t>
            </a:r>
            <a:r>
              <a:rPr lang="en-US" dirty="0">
                <a:solidFill>
                  <a:srgbClr val="181D23"/>
                </a:solidFill>
                <a:latin typeface="Arial"/>
              </a:rPr>
              <a:t>) or an alveolar-arterial gradient of greater than 35</a:t>
            </a:r>
          </a:p>
          <a:p>
            <a:pPr algn="ctr"/>
            <a:r>
              <a:rPr lang="en-US" dirty="0">
                <a:solidFill>
                  <a:srgbClr val="181D23"/>
                </a:solidFill>
                <a:latin typeface="Arial"/>
              </a:rPr>
              <a:t>mm Hg (4.66 </a:t>
            </a:r>
            <a:r>
              <a:rPr lang="en-US" dirty="0" err="1">
                <a:solidFill>
                  <a:srgbClr val="181D23"/>
                </a:solidFill>
                <a:latin typeface="Arial"/>
              </a:rPr>
              <a:t>kPa</a:t>
            </a:r>
            <a:r>
              <a:rPr lang="en-US" dirty="0">
                <a:solidFill>
                  <a:srgbClr val="181D23"/>
                </a:solidFill>
                <a:latin typeface="Arial"/>
              </a:rPr>
              <a:t>).</a:t>
            </a:r>
            <a:endParaRPr lang="ar-IQ" dirty="0"/>
          </a:p>
        </p:txBody>
      </p:sp>
    </p:spTree>
    <p:extLst>
      <p:ext uri="{BB962C8B-B14F-4D97-AF65-F5344CB8AC3E}">
        <p14:creationId xmlns:p14="http://schemas.microsoft.com/office/powerpoint/2010/main" val="185099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p:spPr>
        <p:txBody>
          <a:bodyPr>
            <a:normAutofit fontScale="90000"/>
          </a:bodyPr>
          <a:lstStyle/>
          <a:p>
            <a:r>
              <a:rPr lang="en-US" dirty="0" smtClean="0"/>
              <a:t>Toxoplasma gondii</a:t>
            </a:r>
            <a:endParaRPr lang="ar-IQ" dirty="0"/>
          </a:p>
        </p:txBody>
      </p:sp>
      <p:sp>
        <p:nvSpPr>
          <p:cNvPr id="3" name="عنصر نائب للمحتوى 2"/>
          <p:cNvSpPr>
            <a:spLocks noGrp="1"/>
          </p:cNvSpPr>
          <p:nvPr>
            <p:ph idx="1"/>
          </p:nvPr>
        </p:nvSpPr>
        <p:spPr>
          <a:xfrm>
            <a:off x="179512" y="836712"/>
            <a:ext cx="8712968" cy="5904656"/>
          </a:xfrm>
        </p:spPr>
        <p:txBody>
          <a:bodyPr>
            <a:normAutofit fontScale="85000" lnSpcReduction="20000"/>
          </a:bodyPr>
          <a:lstStyle/>
          <a:p>
            <a:pPr algn="ctr"/>
            <a:r>
              <a:rPr lang="en-US" i="1" dirty="0">
                <a:solidFill>
                  <a:srgbClr val="181D23"/>
                </a:solidFill>
                <a:latin typeface="Arial"/>
              </a:rPr>
              <a:t>Toxoplasma gondii </a:t>
            </a:r>
            <a:r>
              <a:rPr lang="en-US" dirty="0">
                <a:solidFill>
                  <a:srgbClr val="181D23"/>
                </a:solidFill>
                <a:latin typeface="Arial"/>
              </a:rPr>
              <a:t>can cause encep</a:t>
            </a:r>
            <a:r>
              <a:rPr lang="en-US" dirty="0">
                <a:solidFill>
                  <a:srgbClr val="181D23"/>
                </a:solidFill>
                <a:latin typeface="Helvetica"/>
              </a:rPr>
              <a:t>halitis in patients with CD4 cell counts less than 100/</a:t>
            </a:r>
            <a:r>
              <a:rPr lang="en-US" dirty="0" err="1">
                <a:solidFill>
                  <a:srgbClr val="181D23"/>
                </a:solidFill>
                <a:latin typeface="Helvetica"/>
              </a:rPr>
              <a:t>μL</a:t>
            </a:r>
            <a:r>
              <a:rPr lang="en-US" dirty="0">
                <a:solidFill>
                  <a:srgbClr val="181D23"/>
                </a:solidFill>
                <a:latin typeface="Helvetica"/>
              </a:rPr>
              <a:t>. Diagnosis is</a:t>
            </a:r>
          </a:p>
          <a:p>
            <a:pPr algn="ctr"/>
            <a:r>
              <a:rPr lang="en-US" dirty="0">
                <a:solidFill>
                  <a:srgbClr val="181D23"/>
                </a:solidFill>
                <a:latin typeface="Arial"/>
              </a:rPr>
              <a:t>typically based on signs and symptoms and imaging findings. Patients present with headache, fever, focal</a:t>
            </a:r>
          </a:p>
          <a:p>
            <a:pPr algn="ctr"/>
            <a:r>
              <a:rPr lang="en-US" dirty="0">
                <a:solidFill>
                  <a:srgbClr val="181D23"/>
                </a:solidFill>
                <a:latin typeface="Arial"/>
              </a:rPr>
              <a:t>neurologic deficits, and possibly seizures. Multiple ring-enhancing lesions are seen on imaging</a:t>
            </a:r>
          </a:p>
          <a:p>
            <a:pPr algn="ctr"/>
            <a:r>
              <a:rPr lang="en-US" dirty="0" smtClean="0">
                <a:solidFill>
                  <a:srgbClr val="181D23"/>
                </a:solidFill>
                <a:latin typeface="Arial"/>
              </a:rPr>
              <a:t>studies. </a:t>
            </a:r>
            <a:r>
              <a:rPr lang="en-US" dirty="0">
                <a:solidFill>
                  <a:srgbClr val="181D23"/>
                </a:solidFill>
                <a:latin typeface="Arial"/>
              </a:rPr>
              <a:t>MRI is preferred to CT because of higher sensitivity. Toxoplasmosis in patients with</a:t>
            </a:r>
          </a:p>
          <a:p>
            <a:pPr algn="ctr"/>
            <a:r>
              <a:rPr lang="en-US" dirty="0">
                <a:solidFill>
                  <a:srgbClr val="181D23"/>
                </a:solidFill>
                <a:latin typeface="Arial"/>
              </a:rPr>
              <a:t>AIDS is almost always a reactivation disease; therefore, results of serologic testing for anti-</a:t>
            </a:r>
            <a:r>
              <a:rPr lang="en-US" i="1" dirty="0">
                <a:solidFill>
                  <a:srgbClr val="181D23"/>
                </a:solidFill>
                <a:latin typeface="Arial"/>
              </a:rPr>
              <a:t>Toxoplasma </a:t>
            </a:r>
            <a:r>
              <a:rPr lang="en-US" dirty="0" err="1">
                <a:solidFill>
                  <a:srgbClr val="181D23"/>
                </a:solidFill>
                <a:latin typeface="Arial"/>
              </a:rPr>
              <a:t>IgG</a:t>
            </a:r>
            <a:endParaRPr lang="en-US" dirty="0">
              <a:solidFill>
                <a:srgbClr val="181D23"/>
              </a:solidFill>
              <a:latin typeface="Arial"/>
            </a:endParaRPr>
          </a:p>
          <a:p>
            <a:pPr algn="ctr"/>
            <a:r>
              <a:rPr lang="en-US" dirty="0">
                <a:solidFill>
                  <a:srgbClr val="181D23"/>
                </a:solidFill>
                <a:latin typeface="Arial"/>
              </a:rPr>
              <a:t>antibodies are usually positive. After presumptive treatment (with pyrimethamine plus either sulfadiazine or</a:t>
            </a:r>
          </a:p>
          <a:p>
            <a:pPr algn="ctr"/>
            <a:r>
              <a:rPr lang="en-US" dirty="0">
                <a:solidFill>
                  <a:srgbClr val="181D23"/>
                </a:solidFill>
                <a:latin typeface="Arial"/>
              </a:rPr>
              <a:t>clindamycin), patients should be assessed for response within 1 or 2 weeks of starting therapy.</a:t>
            </a:r>
            <a:endParaRPr lang="ar-IQ" dirty="0"/>
          </a:p>
        </p:txBody>
      </p:sp>
    </p:spTree>
    <p:extLst>
      <p:ext uri="{BB962C8B-B14F-4D97-AF65-F5344CB8AC3E}">
        <p14:creationId xmlns:p14="http://schemas.microsoft.com/office/powerpoint/2010/main" val="71943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p:spPr>
        <p:txBody>
          <a:bodyPr>
            <a:normAutofit fontScale="90000"/>
          </a:bodyPr>
          <a:lstStyle/>
          <a:p>
            <a:r>
              <a:rPr lang="en-US" dirty="0" smtClean="0"/>
              <a:t>Mycobacterial infections</a:t>
            </a:r>
            <a:endParaRPr lang="ar-IQ" dirty="0"/>
          </a:p>
        </p:txBody>
      </p:sp>
      <p:sp>
        <p:nvSpPr>
          <p:cNvPr id="3" name="عنصر نائب للمحتوى 2"/>
          <p:cNvSpPr>
            <a:spLocks noGrp="1"/>
          </p:cNvSpPr>
          <p:nvPr>
            <p:ph idx="1"/>
          </p:nvPr>
        </p:nvSpPr>
        <p:spPr>
          <a:xfrm>
            <a:off x="179512" y="836712"/>
            <a:ext cx="8856984" cy="5832648"/>
          </a:xfrm>
        </p:spPr>
        <p:txBody>
          <a:bodyPr>
            <a:noAutofit/>
          </a:bodyPr>
          <a:lstStyle/>
          <a:p>
            <a:pPr algn="ctr"/>
            <a:r>
              <a:rPr lang="en-US" sz="2400" dirty="0">
                <a:solidFill>
                  <a:srgbClr val="181D23"/>
                </a:solidFill>
                <a:latin typeface="Arial"/>
              </a:rPr>
              <a:t>Tuberculosis and MAC infection are the most common mycobacterial infections in patients with AIDS.</a:t>
            </a:r>
          </a:p>
          <a:p>
            <a:pPr algn="ctr"/>
            <a:r>
              <a:rPr lang="en-US" sz="2400" dirty="0">
                <a:solidFill>
                  <a:srgbClr val="181D23"/>
                </a:solidFill>
                <a:latin typeface="Arial"/>
              </a:rPr>
              <a:t>Tuberculosis may present at any CD4 cell count, is more likely to be </a:t>
            </a:r>
            <a:r>
              <a:rPr lang="en-US" sz="2400" dirty="0" smtClean="0">
                <a:solidFill>
                  <a:srgbClr val="181D23"/>
                </a:solidFill>
                <a:latin typeface="Arial"/>
              </a:rPr>
              <a:t>extra pulmonary </a:t>
            </a:r>
            <a:r>
              <a:rPr lang="en-US" sz="2400" dirty="0">
                <a:solidFill>
                  <a:srgbClr val="181D23"/>
                </a:solidFill>
                <a:latin typeface="Arial"/>
              </a:rPr>
              <a:t>at presentation, and</a:t>
            </a:r>
          </a:p>
          <a:p>
            <a:pPr algn="ctr"/>
            <a:r>
              <a:rPr lang="en-US" sz="2400" dirty="0">
                <a:solidFill>
                  <a:srgbClr val="181D23"/>
                </a:solidFill>
                <a:latin typeface="Arial"/>
              </a:rPr>
              <a:t>may not have the classic chest radiographic findings. Treatment of tuberculosis and HIV </a:t>
            </a:r>
            <a:r>
              <a:rPr lang="en-US" sz="2400" dirty="0" smtClean="0">
                <a:solidFill>
                  <a:srgbClr val="181D23"/>
                </a:solidFill>
                <a:latin typeface="Arial"/>
              </a:rPr>
              <a:t>confection </a:t>
            </a:r>
            <a:r>
              <a:rPr lang="en-US" sz="2400" dirty="0">
                <a:solidFill>
                  <a:srgbClr val="181D23"/>
                </a:solidFill>
                <a:latin typeface="Arial"/>
              </a:rPr>
              <a:t>must</a:t>
            </a:r>
          </a:p>
          <a:p>
            <a:pPr algn="ctr"/>
            <a:r>
              <a:rPr lang="en-US" sz="2400" dirty="0">
                <a:solidFill>
                  <a:srgbClr val="181D23"/>
                </a:solidFill>
                <a:latin typeface="Arial"/>
              </a:rPr>
              <a:t>take into account drug interactions between the rifamycins and many antiretroviral agents. MAC infection in</a:t>
            </a:r>
          </a:p>
          <a:p>
            <a:pPr algn="ctr"/>
            <a:r>
              <a:rPr lang="en-US" sz="2400" dirty="0">
                <a:solidFill>
                  <a:srgbClr val="181D23"/>
                </a:solidFill>
                <a:latin typeface="Arial"/>
              </a:rPr>
              <a:t>patients with AIDS is usually disseminated at presentation and </a:t>
            </a:r>
            <a:r>
              <a:rPr lang="en-US" sz="2400" dirty="0">
                <a:solidFill>
                  <a:srgbClr val="181D23"/>
                </a:solidFill>
                <a:latin typeface="Helvetica"/>
              </a:rPr>
              <a:t>develops at CD4 cell counts less than 50/</a:t>
            </a:r>
            <a:r>
              <a:rPr lang="en-US" sz="2400" dirty="0" err="1">
                <a:solidFill>
                  <a:srgbClr val="181D23"/>
                </a:solidFill>
                <a:latin typeface="Helvetica"/>
              </a:rPr>
              <a:t>μL</a:t>
            </a:r>
            <a:r>
              <a:rPr lang="en-US" sz="2400" dirty="0">
                <a:solidFill>
                  <a:srgbClr val="181D23"/>
                </a:solidFill>
                <a:latin typeface="Helvetica"/>
              </a:rPr>
              <a:t>.</a:t>
            </a:r>
          </a:p>
          <a:p>
            <a:pPr algn="ctr"/>
            <a:r>
              <a:rPr lang="en-US" sz="2400" dirty="0">
                <a:solidFill>
                  <a:srgbClr val="181D23"/>
                </a:solidFill>
                <a:latin typeface="Arial"/>
              </a:rPr>
              <a:t>Clinical features include fever, sweats, weight loss, lymphadenopathy, hepatosplenomegaly, and</a:t>
            </a:r>
          </a:p>
          <a:p>
            <a:pPr algn="ctr"/>
            <a:r>
              <a:rPr lang="en-US" sz="2400" dirty="0">
                <a:solidFill>
                  <a:srgbClr val="181D23"/>
                </a:solidFill>
                <a:latin typeface="Arial"/>
              </a:rPr>
              <a:t>cytopenias. Treatment involves a multidrug regimen with clarithromycin or azithromycin as the cornerstone</a:t>
            </a:r>
          </a:p>
          <a:p>
            <a:pPr algn="ctr"/>
            <a:r>
              <a:rPr lang="en-US" sz="2400" dirty="0">
                <a:solidFill>
                  <a:srgbClr val="181D23"/>
                </a:solidFill>
                <a:latin typeface="Arial"/>
              </a:rPr>
              <a:t>of therapy.</a:t>
            </a:r>
            <a:endParaRPr lang="ar-IQ" sz="2400" dirty="0"/>
          </a:p>
        </p:txBody>
      </p:sp>
    </p:spTree>
    <p:extLst>
      <p:ext uri="{BB962C8B-B14F-4D97-AF65-F5344CB8AC3E}">
        <p14:creationId xmlns:p14="http://schemas.microsoft.com/office/powerpoint/2010/main" val="428650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en-US" dirty="0" smtClean="0"/>
              <a:t>CMV infections:</a:t>
            </a:r>
            <a:endParaRPr lang="ar-IQ" dirty="0"/>
          </a:p>
        </p:txBody>
      </p:sp>
      <p:sp>
        <p:nvSpPr>
          <p:cNvPr id="3" name="عنصر نائب للمحتوى 2"/>
          <p:cNvSpPr>
            <a:spLocks noGrp="1"/>
          </p:cNvSpPr>
          <p:nvPr>
            <p:ph idx="1"/>
          </p:nvPr>
        </p:nvSpPr>
        <p:spPr>
          <a:xfrm>
            <a:off x="179512" y="908720"/>
            <a:ext cx="8856984" cy="5688632"/>
          </a:xfrm>
        </p:spPr>
        <p:txBody>
          <a:bodyPr>
            <a:normAutofit fontScale="92500" lnSpcReduction="20000"/>
          </a:bodyPr>
          <a:lstStyle/>
          <a:p>
            <a:pPr algn="ctr"/>
            <a:r>
              <a:rPr lang="en-US" dirty="0">
                <a:solidFill>
                  <a:srgbClr val="181D23"/>
                </a:solidFill>
                <a:latin typeface="Arial"/>
              </a:rPr>
              <a:t>Cytomegalovirus (CMV) infection in patients with AIDS usually presents with specific end-organ dysfunction</a:t>
            </a:r>
          </a:p>
          <a:p>
            <a:pPr algn="ctr"/>
            <a:r>
              <a:rPr lang="en-US" dirty="0">
                <a:solidFill>
                  <a:srgbClr val="181D23"/>
                </a:solidFill>
                <a:latin typeface="Arial"/>
              </a:rPr>
              <a:t>rather than a nonspecific systemic illness. The most common manifestations are retinitis, esophagitis or</a:t>
            </a:r>
          </a:p>
          <a:p>
            <a:pPr algn="ctr"/>
            <a:r>
              <a:rPr lang="en-US" dirty="0">
                <a:solidFill>
                  <a:srgbClr val="181D23"/>
                </a:solidFill>
                <a:latin typeface="Arial"/>
              </a:rPr>
              <a:t>colitis, and polyradiculitis or encephalitis. The diagnosis may be made clinically or by demonstrating CMV</a:t>
            </a:r>
          </a:p>
          <a:p>
            <a:pPr algn="ctr"/>
            <a:r>
              <a:rPr lang="en-US" dirty="0">
                <a:solidFill>
                  <a:srgbClr val="181D23"/>
                </a:solidFill>
                <a:latin typeface="Arial"/>
              </a:rPr>
              <a:t>by </a:t>
            </a:r>
            <a:r>
              <a:rPr lang="en-US" dirty="0" smtClean="0">
                <a:solidFill>
                  <a:srgbClr val="181D23"/>
                </a:solidFill>
                <a:latin typeface="Arial"/>
              </a:rPr>
              <a:t>histopathology </a:t>
            </a:r>
            <a:r>
              <a:rPr lang="en-US" dirty="0">
                <a:solidFill>
                  <a:srgbClr val="181D23"/>
                </a:solidFill>
                <a:latin typeface="Arial"/>
              </a:rPr>
              <a:t>studies or NAAT. Initial treatment of CMV infection is oral valganciclovir or intravenous</a:t>
            </a:r>
          </a:p>
          <a:p>
            <a:pPr algn="ctr"/>
            <a:r>
              <a:rPr lang="en-US" dirty="0">
                <a:solidFill>
                  <a:srgbClr val="181D23"/>
                </a:solidFill>
                <a:latin typeface="Arial"/>
              </a:rPr>
              <a:t>ganciclovir.</a:t>
            </a:r>
            <a:endParaRPr lang="ar-IQ" dirty="0"/>
          </a:p>
        </p:txBody>
      </p:sp>
    </p:spTree>
    <p:extLst>
      <p:ext uri="{BB962C8B-B14F-4D97-AF65-F5344CB8AC3E}">
        <p14:creationId xmlns:p14="http://schemas.microsoft.com/office/powerpoint/2010/main" val="283065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en-US" dirty="0" smtClean="0"/>
              <a:t>Skin opportunistic infections:</a:t>
            </a:r>
            <a:endParaRPr lang="ar-IQ" dirty="0"/>
          </a:p>
        </p:txBody>
      </p:sp>
      <p:sp>
        <p:nvSpPr>
          <p:cNvPr id="3" name="عنصر نائب للمحتوى 2"/>
          <p:cNvSpPr>
            <a:spLocks noGrp="1"/>
          </p:cNvSpPr>
          <p:nvPr>
            <p:ph idx="1"/>
          </p:nvPr>
        </p:nvSpPr>
        <p:spPr>
          <a:xfrm>
            <a:off x="179512" y="1052736"/>
            <a:ext cx="8856984" cy="5688632"/>
          </a:xfrm>
        </p:spPr>
        <p:txBody>
          <a:bodyPr>
            <a:normAutofit fontScale="85000" lnSpcReduction="20000"/>
          </a:bodyPr>
          <a:lstStyle/>
          <a:p>
            <a:pPr algn="ctr"/>
            <a:r>
              <a:rPr lang="en-US" dirty="0">
                <a:solidFill>
                  <a:srgbClr val="181D23"/>
                </a:solidFill>
                <a:latin typeface="Arial"/>
              </a:rPr>
              <a:t>Molluscum contagiosum is a poxvirus infection that most commonly causes multiple small papules on the</a:t>
            </a:r>
          </a:p>
          <a:p>
            <a:pPr algn="ctr"/>
            <a:r>
              <a:rPr lang="en-US" dirty="0">
                <a:solidFill>
                  <a:srgbClr val="181D23"/>
                </a:solidFill>
                <a:latin typeface="Arial"/>
              </a:rPr>
              <a:t>face and trunk; it usually responds to immune reconstitution after treatment of the HIV</a:t>
            </a:r>
          </a:p>
          <a:p>
            <a:pPr algn="ctr"/>
            <a:r>
              <a:rPr lang="en-US" dirty="0">
                <a:solidFill>
                  <a:srgbClr val="181D23"/>
                </a:solidFill>
                <a:latin typeface="Arial"/>
              </a:rPr>
              <a:t>infection.</a:t>
            </a:r>
            <a:r>
              <a:rPr lang="en-US" i="1" dirty="0">
                <a:solidFill>
                  <a:srgbClr val="181D23"/>
                </a:solidFill>
                <a:latin typeface="Arial"/>
              </a:rPr>
              <a:t>Bartonella </a:t>
            </a:r>
            <a:r>
              <a:rPr lang="en-US" dirty="0">
                <a:solidFill>
                  <a:srgbClr val="181D23"/>
                </a:solidFill>
                <a:latin typeface="Arial"/>
              </a:rPr>
              <a:t>infection causes bacillary angiomatosis and is characterized by skin lesions that</a:t>
            </a:r>
          </a:p>
          <a:p>
            <a:pPr algn="ctr"/>
            <a:r>
              <a:rPr lang="en-US" dirty="0">
                <a:solidFill>
                  <a:srgbClr val="181D23"/>
                </a:solidFill>
                <a:latin typeface="Arial"/>
              </a:rPr>
              <a:t>resemble Kaposi sarcoma (KS). KS is caused by a herpes family virus (human </a:t>
            </a:r>
            <a:r>
              <a:rPr lang="en-US" dirty="0" smtClean="0">
                <a:solidFill>
                  <a:srgbClr val="181D23"/>
                </a:solidFill>
                <a:latin typeface="Arial"/>
              </a:rPr>
              <a:t>herpes virus </a:t>
            </a:r>
            <a:r>
              <a:rPr lang="en-US" dirty="0">
                <a:solidFill>
                  <a:srgbClr val="181D23"/>
                </a:solidFill>
                <a:latin typeface="Arial"/>
              </a:rPr>
              <a:t>8) and presents</a:t>
            </a:r>
          </a:p>
          <a:p>
            <a:pPr algn="ctr"/>
            <a:r>
              <a:rPr lang="en-US" dirty="0">
                <a:solidFill>
                  <a:srgbClr val="181D23"/>
                </a:solidFill>
                <a:latin typeface="Arial"/>
              </a:rPr>
              <a:t>with lesions that may vary in color from red to purple to brown and may be macules, papules, plaques, or</a:t>
            </a:r>
          </a:p>
          <a:p>
            <a:pPr algn="ctr"/>
            <a:r>
              <a:rPr lang="en-US" dirty="0">
                <a:solidFill>
                  <a:srgbClr val="181D23"/>
                </a:solidFill>
                <a:latin typeface="Arial"/>
              </a:rPr>
              <a:t>nodules. KS is most often found on the skin but may also occur on mucous membranes of the respiratory</a:t>
            </a:r>
          </a:p>
          <a:p>
            <a:pPr algn="ctr"/>
            <a:r>
              <a:rPr lang="en-US" dirty="0">
                <a:solidFill>
                  <a:srgbClr val="181D23"/>
                </a:solidFill>
                <a:latin typeface="Arial"/>
              </a:rPr>
              <a:t>and gastrointestinal tracts.</a:t>
            </a:r>
            <a:endParaRPr lang="ar-IQ" dirty="0"/>
          </a:p>
        </p:txBody>
      </p:sp>
    </p:spTree>
    <p:extLst>
      <p:ext uri="{BB962C8B-B14F-4D97-AF65-F5344CB8AC3E}">
        <p14:creationId xmlns:p14="http://schemas.microsoft.com/office/powerpoint/2010/main" val="1419095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en-US" dirty="0" smtClean="0"/>
              <a:t>Management guidelines:</a:t>
            </a:r>
            <a:endParaRPr lang="ar-IQ" dirty="0"/>
          </a:p>
        </p:txBody>
      </p:sp>
      <p:sp>
        <p:nvSpPr>
          <p:cNvPr id="3" name="عنصر نائب للمحتوى 2"/>
          <p:cNvSpPr>
            <a:spLocks noGrp="1"/>
          </p:cNvSpPr>
          <p:nvPr>
            <p:ph idx="1"/>
          </p:nvPr>
        </p:nvSpPr>
        <p:spPr>
          <a:xfrm>
            <a:off x="457200" y="1268760"/>
            <a:ext cx="8229600" cy="5400600"/>
          </a:xfrm>
        </p:spPr>
        <p:txBody>
          <a:bodyPr>
            <a:normAutofit fontScale="85000" lnSpcReduction="20000"/>
          </a:bodyPr>
          <a:lstStyle/>
          <a:p>
            <a:pPr algn="ctr"/>
            <a:r>
              <a:rPr lang="en-US" dirty="0" smtClean="0"/>
              <a:t>1-the treatment by HAART(highly active antiretroviral therapy).</a:t>
            </a:r>
          </a:p>
          <a:p>
            <a:pPr algn="ctr"/>
            <a:r>
              <a:rPr lang="en-US" dirty="0" smtClean="0"/>
              <a:t>2-the treatment should be initiated in any adult with symptoms ascribed to HIV infection regardless of CD4 count.</a:t>
            </a:r>
          </a:p>
          <a:p>
            <a:pPr algn="ctr"/>
            <a:r>
              <a:rPr lang="en-US" dirty="0" smtClean="0"/>
              <a:t>3-the treatment should be initiated in any asymptomatic patients with CD4 cell count less than 350 cells per microliter.</a:t>
            </a:r>
          </a:p>
          <a:p>
            <a:pPr algn="ctr"/>
            <a:r>
              <a:rPr lang="en-US" dirty="0" smtClean="0"/>
              <a:t>4-treatment is recommended for 3 conditions regardless of CD4 count or whether the patient symptomatic or not. (pregnancy,HIV nephropathy, hepatitis B virus confection).</a:t>
            </a:r>
          </a:p>
          <a:p>
            <a:pPr algn="ctr"/>
            <a:r>
              <a:rPr lang="en-US" dirty="0" smtClean="0"/>
              <a:t>5-Antiretroviral treatment should be offered to all patients who are ready to take treatment.</a:t>
            </a:r>
            <a:endParaRPr lang="ar-IQ" dirty="0"/>
          </a:p>
        </p:txBody>
      </p:sp>
    </p:spTree>
    <p:extLst>
      <p:ext uri="{BB962C8B-B14F-4D97-AF65-F5344CB8AC3E}">
        <p14:creationId xmlns:p14="http://schemas.microsoft.com/office/powerpoint/2010/main" val="1495480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814</Words>
  <Application>Microsoft Office PowerPoint</Application>
  <PresentationFormat>عرض على الشاشة (3:4)‏</PresentationFormat>
  <Paragraphs>58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OPPORTUNISTIC INFECTIONS</vt:lpstr>
      <vt:lpstr>Cryptoccocal meningitis</vt:lpstr>
      <vt:lpstr>Pneumocystis jirovicii pneumonia</vt:lpstr>
      <vt:lpstr>Toxoplasma gondii</vt:lpstr>
      <vt:lpstr>Mycobacterial infections</vt:lpstr>
      <vt:lpstr>CMV infections:</vt:lpstr>
      <vt:lpstr>Skin opportunistic infections:</vt:lpstr>
      <vt:lpstr>Management guidelines: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OPPORTUNISTIC INFECTIONS</dc:title>
  <dc:creator>Dr.haidar shaheed</dc:creator>
  <cp:lastModifiedBy>DR.Ahmed Saker 2o1O</cp:lastModifiedBy>
  <cp:revision>6</cp:revision>
  <dcterms:created xsi:type="dcterms:W3CDTF">2018-08-19T15:27:42Z</dcterms:created>
  <dcterms:modified xsi:type="dcterms:W3CDTF">2019-03-27T14:50:35Z</dcterms:modified>
</cp:coreProperties>
</file>