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8" r:id="rId2"/>
    <p:sldId id="260" r:id="rId3"/>
    <p:sldId id="262" r:id="rId4"/>
    <p:sldId id="264"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23/08/1440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23/08/1440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23/08/1440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23/08/1440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23/08/1440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23/08/1440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552728"/>
          </a:xfrm>
        </p:spPr>
        <p:txBody>
          <a:bodyPr>
            <a:normAutofit fontScale="92500"/>
          </a:bodyPr>
          <a:lstStyle/>
          <a:p>
            <a:pPr algn="just"/>
            <a:r>
              <a:rPr lang="en-US" sz="2400" dirty="0" smtClean="0">
                <a:solidFill>
                  <a:srgbClr val="FF0000"/>
                </a:solidFill>
              </a:rPr>
              <a:t>Human herpes virus type </a:t>
            </a:r>
            <a:r>
              <a:rPr lang="en-US" sz="2400" dirty="0" smtClean="0"/>
              <a:t>6: a lymphotropic virus and the single commonest cause of hospital visits in infants with fever. The cause of roseola.                                                                                                                      </a:t>
            </a:r>
          </a:p>
          <a:p>
            <a:pPr algn="just"/>
            <a:r>
              <a:rPr lang="en-US" sz="2400" dirty="0" smtClean="0">
                <a:solidFill>
                  <a:srgbClr val="FF0000"/>
                </a:solidFill>
              </a:rPr>
              <a:t>Human herpesvirus type 7:                                                                                     </a:t>
            </a:r>
          </a:p>
          <a:p>
            <a:pPr algn="just"/>
            <a:r>
              <a:rPr lang="en-US" sz="2400" dirty="0" smtClean="0">
                <a:solidFill>
                  <a:srgbClr val="FF0000"/>
                </a:solidFill>
              </a:rPr>
              <a:t>Epidemiology:                                                                                                          </a:t>
            </a:r>
          </a:p>
          <a:p>
            <a:pPr marL="0" indent="0" algn="just">
              <a:buNone/>
            </a:pPr>
            <a:r>
              <a:rPr lang="en-US" sz="2400" dirty="0" smtClean="0"/>
              <a:t>-first demonstrated in 1990 from peripheral blood mononuclear cells of a healthy adults. Its role in human disease is yet to be defined.                                                                                                            </a:t>
            </a:r>
          </a:p>
          <a:p>
            <a:pPr algn="just"/>
            <a:r>
              <a:rPr lang="en-US" sz="2400" dirty="0" smtClean="0">
                <a:solidFill>
                  <a:srgbClr val="FF0000"/>
                </a:solidFill>
              </a:rPr>
              <a:t>PATHOGENESIS:                                                                                                        </a:t>
            </a:r>
          </a:p>
          <a:p>
            <a:pPr algn="just"/>
            <a:r>
              <a:rPr lang="en-US" sz="2400" dirty="0" smtClean="0"/>
              <a:t>Very similar to HHV-6;it is a lymphotropic virus that infect CD4 T cells and encode genes allowing it to invade the immune system.                                 </a:t>
            </a:r>
          </a:p>
          <a:p>
            <a:pPr algn="just"/>
            <a:r>
              <a:rPr lang="en-US" sz="2400" dirty="0" smtClean="0">
                <a:solidFill>
                  <a:srgbClr val="FF0000"/>
                </a:solidFill>
              </a:rPr>
              <a:t>CLINICAL FEATURES:                                                                                                </a:t>
            </a:r>
          </a:p>
          <a:p>
            <a:pPr algn="just"/>
            <a:r>
              <a:rPr lang="en-US" sz="2400" dirty="0" smtClean="0">
                <a:solidFill>
                  <a:srgbClr val="00B050"/>
                </a:solidFill>
              </a:rPr>
              <a:t>1</a:t>
            </a:r>
            <a:r>
              <a:rPr lang="en-US" sz="2400" dirty="0" smtClean="0"/>
              <a:t>- </a:t>
            </a:r>
            <a:r>
              <a:rPr lang="en-US" sz="2400" dirty="0" smtClean="0">
                <a:solidFill>
                  <a:srgbClr val="FF0000"/>
                </a:solidFill>
              </a:rPr>
              <a:t>Generally asymptomatic</a:t>
            </a:r>
            <a:r>
              <a:rPr lang="en-US" sz="2400" dirty="0" smtClean="0"/>
              <a:t>. Probably causes similar fever and rash syndromes to HHV-6.                                                                                              </a:t>
            </a:r>
          </a:p>
          <a:p>
            <a:pPr algn="just"/>
            <a:r>
              <a:rPr lang="en-US" sz="2400" dirty="0" smtClean="0">
                <a:solidFill>
                  <a:srgbClr val="00B050"/>
                </a:solidFill>
              </a:rPr>
              <a:t>2- </a:t>
            </a:r>
            <a:r>
              <a:rPr lang="en-US" sz="2400" dirty="0" smtClean="0"/>
              <a:t>IT may be a cofactor for symptomatic CMV disease in renal transplant recipients.                                                                                                                 </a:t>
            </a:r>
            <a:endParaRPr lang="ar-IQ" sz="2400" dirty="0"/>
          </a:p>
        </p:txBody>
      </p:sp>
    </p:spTree>
    <p:extLst>
      <p:ext uri="{BB962C8B-B14F-4D97-AF65-F5344CB8AC3E}">
        <p14:creationId xmlns:p14="http://schemas.microsoft.com/office/powerpoint/2010/main" val="4196155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56984" cy="6624736"/>
          </a:xfrm>
        </p:spPr>
        <p:txBody>
          <a:bodyPr>
            <a:normAutofit fontScale="92500" lnSpcReduction="10000"/>
          </a:bodyPr>
          <a:lstStyle/>
          <a:p>
            <a:pPr marL="0" indent="0" algn="just">
              <a:buNone/>
            </a:pPr>
            <a:r>
              <a:rPr lang="en-US" sz="2400" dirty="0" smtClean="0">
                <a:solidFill>
                  <a:srgbClr val="FF0000"/>
                </a:solidFill>
              </a:rPr>
              <a:t>Human herpesvirus type 8:                                                                                        </a:t>
            </a:r>
          </a:p>
          <a:p>
            <a:pPr marL="0" indent="0" algn="just">
              <a:buNone/>
            </a:pPr>
            <a:r>
              <a:rPr lang="en-US" sz="2400" dirty="0" smtClean="0"/>
              <a:t>A herpesvirus associated with several human neoplasms, including </a:t>
            </a:r>
            <a:r>
              <a:rPr lang="en-US" sz="2400" dirty="0" smtClean="0">
                <a:solidFill>
                  <a:srgbClr val="FF0000"/>
                </a:solidFill>
              </a:rPr>
              <a:t>Kaposi sarcoma(KS),primary effusion lymphoma</a:t>
            </a:r>
            <a:r>
              <a:rPr lang="en-US" sz="2400" dirty="0" smtClean="0"/>
              <a:t>, and </a:t>
            </a:r>
            <a:r>
              <a:rPr lang="en-US" sz="2400" dirty="0" smtClean="0">
                <a:solidFill>
                  <a:srgbClr val="FF0000"/>
                </a:solidFill>
              </a:rPr>
              <a:t>Castleman disease</a:t>
            </a:r>
            <a:r>
              <a:rPr lang="en-US" sz="2400" dirty="0" smtClean="0"/>
              <a:t>.                                                                                                                </a:t>
            </a:r>
          </a:p>
          <a:p>
            <a:pPr marL="0" indent="0" algn="just">
              <a:buNone/>
            </a:pPr>
            <a:r>
              <a:rPr lang="en-US" sz="2400" dirty="0" smtClean="0">
                <a:solidFill>
                  <a:srgbClr val="FF0000"/>
                </a:solidFill>
              </a:rPr>
              <a:t>THE VIRUS:                                                                                                                    </a:t>
            </a:r>
          </a:p>
          <a:p>
            <a:pPr marL="0" indent="0" algn="just">
              <a:buNone/>
            </a:pPr>
            <a:r>
              <a:rPr lang="en-US" sz="2400" dirty="0" smtClean="0"/>
              <a:t>A gamma-herpesvirus(like EBV),first identified in KS tissue from patients infected with HIV.                                                                                                         </a:t>
            </a:r>
          </a:p>
          <a:p>
            <a:pPr marL="0" indent="0" algn="just">
              <a:buNone/>
            </a:pPr>
            <a:r>
              <a:rPr lang="en-US" sz="2400" dirty="0" smtClean="0">
                <a:solidFill>
                  <a:srgbClr val="FF0000"/>
                </a:solidFill>
              </a:rPr>
              <a:t>Epidemiology:</a:t>
            </a:r>
            <a:r>
              <a:rPr lang="en-US" sz="2400" dirty="0" smtClean="0"/>
              <a:t>                                                                                                               </a:t>
            </a:r>
          </a:p>
          <a:p>
            <a:pPr marL="0" indent="0" algn="just">
              <a:buNone/>
            </a:pPr>
            <a:r>
              <a:rPr lang="en-US" sz="2400" dirty="0" smtClean="0">
                <a:solidFill>
                  <a:srgbClr val="00B050"/>
                </a:solidFill>
              </a:rPr>
              <a:t>1</a:t>
            </a:r>
            <a:r>
              <a:rPr lang="en-US" sz="2400" dirty="0" smtClean="0"/>
              <a:t>-In 1980,clusters of KS amongst homosexual men contributed to the recognition of HIV .It has also seen in renal transplant recepients.HHV-8 has been identified in lesions from all forms of KS.                                                       </a:t>
            </a:r>
          </a:p>
          <a:p>
            <a:pPr marL="0" indent="0" algn="just">
              <a:buNone/>
            </a:pPr>
            <a:r>
              <a:rPr lang="en-US" sz="2400" dirty="0" smtClean="0">
                <a:solidFill>
                  <a:srgbClr val="00B050"/>
                </a:solidFill>
              </a:rPr>
              <a:t>2</a:t>
            </a:r>
            <a:r>
              <a:rPr lang="en-US" sz="2400" dirty="0" smtClean="0"/>
              <a:t>-Over 95%of HIV-associated KS cases are in homosexual men, in whom it is up to 15 times commoner than in those acquiring HIV non-sexually.                                                                                                               </a:t>
            </a:r>
          </a:p>
          <a:p>
            <a:pPr marL="0" indent="0" algn="just">
              <a:buNone/>
            </a:pPr>
            <a:r>
              <a:rPr lang="en-US" sz="2400" dirty="0" smtClean="0">
                <a:solidFill>
                  <a:srgbClr val="00B050"/>
                </a:solidFill>
              </a:rPr>
              <a:t>3</a:t>
            </a:r>
            <a:r>
              <a:rPr lang="en-US" sz="2400" dirty="0" smtClean="0"/>
              <a:t>-Epidemiological studies suggests a sexual route of HHV-8 transmission, but other means of transmission are not clear.HHV-8 DNA has been detected in the semen and saliva of HIV-infected patients with KS, and not healthy controls.                                                                                                          </a:t>
            </a:r>
            <a:endParaRPr lang="ar-IQ" sz="2400" dirty="0"/>
          </a:p>
        </p:txBody>
      </p:sp>
    </p:spTree>
    <p:extLst>
      <p:ext uri="{BB962C8B-B14F-4D97-AF65-F5344CB8AC3E}">
        <p14:creationId xmlns:p14="http://schemas.microsoft.com/office/powerpoint/2010/main" val="26229483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0"/>
            <a:ext cx="8856984" cy="6624736"/>
          </a:xfrm>
        </p:spPr>
        <p:txBody>
          <a:bodyPr>
            <a:normAutofit/>
          </a:bodyPr>
          <a:lstStyle/>
          <a:p>
            <a:pPr algn="just"/>
            <a:r>
              <a:rPr lang="en-US" sz="2400" dirty="0" smtClean="0">
                <a:solidFill>
                  <a:srgbClr val="FF0000"/>
                </a:solidFill>
              </a:rPr>
              <a:t>CLINICAL FEATURES OF HERPESVIRUSES-TYPE 8:                                    </a:t>
            </a:r>
          </a:p>
          <a:p>
            <a:pPr algn="just"/>
            <a:r>
              <a:rPr lang="en-US" sz="2400" dirty="0" smtClean="0">
                <a:solidFill>
                  <a:srgbClr val="00B0F0"/>
                </a:solidFill>
              </a:rPr>
              <a:t>1-Primary infection</a:t>
            </a:r>
            <a:r>
              <a:rPr lang="en-US" sz="2400" dirty="0" smtClean="0"/>
              <a:t>: may be associated with </a:t>
            </a:r>
            <a:r>
              <a:rPr lang="en-US" sz="2400" dirty="0" smtClean="0">
                <a:solidFill>
                  <a:srgbClr val="FF0000"/>
                </a:solidFill>
              </a:rPr>
              <a:t>fever</a:t>
            </a:r>
            <a:r>
              <a:rPr lang="en-US" sz="2400" dirty="0" smtClean="0"/>
              <a:t> and </a:t>
            </a:r>
            <a:r>
              <a:rPr lang="en-US" sz="2400" dirty="0" smtClean="0">
                <a:solidFill>
                  <a:srgbClr val="FF0000"/>
                </a:solidFill>
              </a:rPr>
              <a:t>rash</a:t>
            </a:r>
            <a:r>
              <a:rPr lang="en-US" sz="2400" dirty="0" smtClean="0"/>
              <a:t> in children, and new </a:t>
            </a:r>
            <a:r>
              <a:rPr lang="en-US" sz="2400" dirty="0" smtClean="0">
                <a:solidFill>
                  <a:srgbClr val="FF0000"/>
                </a:solidFill>
              </a:rPr>
              <a:t>onset lymphadenopathy </a:t>
            </a:r>
            <a:r>
              <a:rPr lang="en-US" sz="2400" dirty="0" smtClean="0"/>
              <a:t>has been described in HIV-negative homosexual men </a:t>
            </a:r>
            <a:r>
              <a:rPr lang="en-US" sz="2400" dirty="0" smtClean="0"/>
              <a:t>undergoing </a:t>
            </a:r>
            <a:r>
              <a:rPr lang="en-US" sz="2400" dirty="0" smtClean="0"/>
              <a:t>HHV-8 seroconversion.Fever,splenomegaly,pancytopenia,and rapid-onset KS has been described in immunocompromised patients.                   </a:t>
            </a:r>
          </a:p>
          <a:p>
            <a:pPr algn="just"/>
            <a:r>
              <a:rPr lang="en-US" sz="2400" dirty="0" smtClean="0">
                <a:solidFill>
                  <a:srgbClr val="00B0F0"/>
                </a:solidFill>
              </a:rPr>
              <a:t>2</a:t>
            </a:r>
            <a:r>
              <a:rPr lang="en-US" sz="2400" dirty="0" smtClean="0"/>
              <a:t>-</a:t>
            </a:r>
            <a:r>
              <a:rPr lang="en-US" sz="2400" dirty="0" smtClean="0">
                <a:solidFill>
                  <a:srgbClr val="00B0F0"/>
                </a:solidFill>
              </a:rPr>
              <a:t>KS</a:t>
            </a:r>
            <a:r>
              <a:rPr lang="en-US" sz="2400" dirty="0" smtClean="0"/>
              <a:t>:four epidemiological types</a:t>
            </a:r>
            <a:r>
              <a:rPr lang="en-US" sz="2400" dirty="0" smtClean="0">
                <a:sym typeface="Wingdings" pitchFamily="2" charset="2"/>
              </a:rPr>
              <a:t>:</a:t>
            </a:r>
            <a:r>
              <a:rPr lang="en-US" sz="2400" dirty="0" smtClean="0">
                <a:solidFill>
                  <a:srgbClr val="FF0000"/>
                </a:solidFill>
                <a:sym typeface="Wingdings" pitchFamily="2" charset="2"/>
              </a:rPr>
              <a:t>classic</a:t>
            </a:r>
            <a:r>
              <a:rPr lang="en-US" sz="2400" dirty="0" smtClean="0">
                <a:sym typeface="Wingdings" pitchFamily="2" charset="2"/>
              </a:rPr>
              <a:t>,</a:t>
            </a:r>
            <a:r>
              <a:rPr lang="en-US" sz="2400" dirty="0" smtClean="0">
                <a:solidFill>
                  <a:srgbClr val="FF0000"/>
                </a:solidFill>
                <a:sym typeface="Wingdings" pitchFamily="2" charset="2"/>
              </a:rPr>
              <a:t>endemic</a:t>
            </a:r>
            <a:r>
              <a:rPr lang="en-US" sz="2400" dirty="0" smtClean="0">
                <a:sym typeface="Wingdings" pitchFamily="2" charset="2"/>
              </a:rPr>
              <a:t>.</a:t>
            </a:r>
            <a:r>
              <a:rPr lang="en-US" sz="2400" dirty="0" smtClean="0">
                <a:solidFill>
                  <a:srgbClr val="FF0000"/>
                </a:solidFill>
                <a:sym typeface="Wingdings" pitchFamily="2" charset="2"/>
              </a:rPr>
              <a:t>HIV</a:t>
            </a:r>
            <a:r>
              <a:rPr lang="en-US" sz="2400" dirty="0" smtClean="0">
                <a:sym typeface="Wingdings" pitchFamily="2" charset="2"/>
              </a:rPr>
              <a:t>-ssociated,</a:t>
            </a:r>
            <a:r>
              <a:rPr lang="en-US" sz="2400" dirty="0" smtClean="0">
                <a:solidFill>
                  <a:srgbClr val="FF0000"/>
                </a:solidFill>
                <a:sym typeface="Wingdings" pitchFamily="2" charset="2"/>
              </a:rPr>
              <a:t>transplant-</a:t>
            </a:r>
            <a:r>
              <a:rPr lang="en-US" sz="2400" dirty="0" smtClean="0">
                <a:sym typeface="Wingdings" pitchFamily="2" charset="2"/>
              </a:rPr>
              <a:t> associated).and appear on skin, mucous membranes and viscera(</a:t>
            </a:r>
            <a:r>
              <a:rPr lang="en-US" sz="2400" dirty="0" err="1" smtClean="0">
                <a:sym typeface="Wingdings" pitchFamily="2" charset="2"/>
              </a:rPr>
              <a:t>lung,and</a:t>
            </a:r>
            <a:r>
              <a:rPr lang="en-US" sz="2400" dirty="0" smtClean="0">
                <a:sym typeface="Wingdings" pitchFamily="2" charset="2"/>
              </a:rPr>
              <a:t> biliary tract particularly).Lesions are highly vascular and nodular(o.5 cm-2 cm in diameter).                 </a:t>
            </a:r>
          </a:p>
          <a:p>
            <a:pPr algn="just"/>
            <a:r>
              <a:rPr lang="en-US" sz="2400" dirty="0" smtClean="0">
                <a:solidFill>
                  <a:srgbClr val="FF0000"/>
                </a:solidFill>
                <a:sym typeface="Wingdings" pitchFamily="2" charset="2"/>
              </a:rPr>
              <a:t>Violacious or brown/black in pigmented skin</a:t>
            </a:r>
            <a:r>
              <a:rPr lang="en-US" sz="2400" dirty="0" smtClean="0">
                <a:sym typeface="Wingdings" pitchFamily="2" charset="2"/>
              </a:rPr>
              <a:t>. </a:t>
            </a:r>
            <a:r>
              <a:rPr lang="en-US" sz="2400" dirty="0" smtClean="0">
                <a:solidFill>
                  <a:srgbClr val="FF0000"/>
                </a:solidFill>
                <a:sym typeface="Wingdings" pitchFamily="2" charset="2"/>
              </a:rPr>
              <a:t>Visceral disease </a:t>
            </a:r>
            <a:r>
              <a:rPr lang="en-US" sz="2400" dirty="0" smtClean="0">
                <a:sym typeface="Wingdings" pitchFamily="2" charset="2"/>
              </a:rPr>
              <a:t>may involve any organ(e.g.GI can bleed, pulmonary-effusions).</a:t>
            </a:r>
            <a:r>
              <a:rPr lang="en-US" sz="2400" dirty="0" smtClean="0">
                <a:solidFill>
                  <a:srgbClr val="FF0000"/>
                </a:solidFill>
                <a:sym typeface="Wingdings" pitchFamily="2" charset="2"/>
              </a:rPr>
              <a:t>Lymphedema</a:t>
            </a:r>
            <a:r>
              <a:rPr lang="en-US" sz="2400" dirty="0" smtClean="0">
                <a:sym typeface="Wingdings" pitchFamily="2" charset="2"/>
              </a:rPr>
              <a:t> may follow regional lymph node infilteration.</a:t>
            </a:r>
            <a:r>
              <a:rPr lang="en-US" sz="2400" dirty="0" smtClean="0">
                <a:solidFill>
                  <a:srgbClr val="FF0000"/>
                </a:solidFill>
                <a:sym typeface="Wingdings" pitchFamily="2" charset="2"/>
              </a:rPr>
              <a:t>Endemic KS </a:t>
            </a:r>
            <a:r>
              <a:rPr lang="en-US" sz="2400" dirty="0" smtClean="0">
                <a:sym typeface="Wingdings" pitchFamily="2" charset="2"/>
              </a:rPr>
              <a:t>is slow growing and has little prognostic significance. In </a:t>
            </a:r>
            <a:r>
              <a:rPr lang="en-US" sz="2400" dirty="0" smtClean="0">
                <a:solidFill>
                  <a:srgbClr val="FF0000"/>
                </a:solidFill>
                <a:sym typeface="Wingdings" pitchFamily="2" charset="2"/>
              </a:rPr>
              <a:t>AIDS</a:t>
            </a:r>
            <a:r>
              <a:rPr lang="en-US" sz="2400" dirty="0" smtClean="0">
                <a:sym typeface="Wingdings" pitchFamily="2" charset="2"/>
              </a:rPr>
              <a:t> patients with KS ,the health impact of the lesion is generally of less importance than opportunistic infections.  </a:t>
            </a:r>
          </a:p>
          <a:p>
            <a:pPr algn="just"/>
            <a:endParaRPr lang="ar-IQ" sz="2400" dirty="0"/>
          </a:p>
        </p:txBody>
      </p:sp>
    </p:spTree>
    <p:extLst>
      <p:ext uri="{BB962C8B-B14F-4D97-AF65-F5344CB8AC3E}">
        <p14:creationId xmlns:p14="http://schemas.microsoft.com/office/powerpoint/2010/main" val="1244982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856984" cy="6624736"/>
          </a:xfrm>
        </p:spPr>
        <p:txBody>
          <a:bodyPr>
            <a:normAutofit fontScale="92500" lnSpcReduction="20000"/>
          </a:bodyPr>
          <a:lstStyle/>
          <a:p>
            <a:pPr algn="just"/>
            <a:r>
              <a:rPr lang="en-US" sz="2400" dirty="0" smtClean="0">
                <a:solidFill>
                  <a:schemeClr val="tx2">
                    <a:lumMod val="60000"/>
                    <a:lumOff val="40000"/>
                  </a:schemeClr>
                </a:solidFill>
              </a:rPr>
              <a:t>3-Primary effusion lymphoma(PEL):</a:t>
            </a:r>
            <a:r>
              <a:rPr lang="en-US" sz="2400" dirty="0" smtClean="0"/>
              <a:t>an aggressive B-cell lymphoma seen in AIDS patients, with predilection for a body cavities, presents as lymphomatous effusions, arising predominantly in the pleural, pericardial and peritoneal cavities.                                                                                         </a:t>
            </a:r>
          </a:p>
          <a:p>
            <a:pPr algn="just"/>
            <a:r>
              <a:rPr lang="en-US" sz="2400" dirty="0" smtClean="0">
                <a:solidFill>
                  <a:schemeClr val="tx2">
                    <a:lumMod val="60000"/>
                    <a:lumOff val="40000"/>
                  </a:schemeClr>
                </a:solidFill>
              </a:rPr>
              <a:t>4-Castlemans disease: </a:t>
            </a:r>
            <a:r>
              <a:rPr lang="en-US" sz="2400" dirty="0" smtClean="0"/>
              <a:t>an uncommon lymphoproliferative disorders, first described in 1950.</a:t>
            </a:r>
            <a:r>
              <a:rPr lang="en-US" sz="2400" dirty="0" smtClean="0">
                <a:solidFill>
                  <a:srgbClr val="FF0000"/>
                </a:solidFill>
              </a:rPr>
              <a:t>Localized</a:t>
            </a:r>
            <a:r>
              <a:rPr lang="en-US" sz="2400" dirty="0" smtClean="0"/>
              <a:t>(</a:t>
            </a:r>
            <a:r>
              <a:rPr lang="en-US" sz="2400" dirty="0" err="1" smtClean="0"/>
              <a:t>Unicentric</a:t>
            </a:r>
            <a:r>
              <a:rPr lang="en-US" sz="2400" dirty="0" smtClean="0"/>
              <a:t> ,UCD) FORMS ARE BENIGN AND MAY BE CURED BY SURGICAL </a:t>
            </a:r>
            <a:r>
              <a:rPr lang="en-US" sz="2400" dirty="0" smtClean="0">
                <a:solidFill>
                  <a:srgbClr val="FF0000"/>
                </a:solidFill>
              </a:rPr>
              <a:t>EXCISION.Multicentric castleman disease(MCD) </a:t>
            </a:r>
            <a:r>
              <a:rPr lang="en-US" sz="2400" dirty="0" smtClean="0"/>
              <a:t>is associated with HIV, and is aggressive and is often fatal.</a:t>
            </a:r>
          </a:p>
          <a:p>
            <a:pPr algn="just"/>
            <a:r>
              <a:rPr lang="en-US" sz="2400" dirty="0" smtClean="0"/>
              <a:t>HHV-8 is associated with less than 50% of HIV-negative MCD and 100% of </a:t>
            </a:r>
            <a:r>
              <a:rPr lang="ar-IQ" sz="2400" dirty="0" smtClean="0"/>
              <a:t> </a:t>
            </a:r>
            <a:r>
              <a:rPr lang="en-US" sz="2400" dirty="0" smtClean="0"/>
              <a:t>HIV-positive MCD.                                                                                                 </a:t>
            </a:r>
          </a:p>
          <a:p>
            <a:pPr algn="just"/>
            <a:r>
              <a:rPr lang="en-US" sz="2400" dirty="0" smtClean="0">
                <a:solidFill>
                  <a:srgbClr val="FF0000"/>
                </a:solidFill>
              </a:rPr>
              <a:t>DIAGNOSIS:                                                                                                              </a:t>
            </a:r>
          </a:p>
          <a:p>
            <a:pPr algn="just"/>
            <a:r>
              <a:rPr lang="en-US" sz="2400" dirty="0" smtClean="0">
                <a:solidFill>
                  <a:srgbClr val="00B050"/>
                </a:solidFill>
              </a:rPr>
              <a:t>1</a:t>
            </a:r>
            <a:r>
              <a:rPr lang="en-US" sz="2400" dirty="0" smtClean="0"/>
              <a:t>-diagnosis of KS is clinical and confirmed by biopsy.                                          </a:t>
            </a:r>
          </a:p>
          <a:p>
            <a:pPr algn="just"/>
            <a:r>
              <a:rPr lang="en-US" sz="2400" dirty="0" smtClean="0">
                <a:solidFill>
                  <a:srgbClr val="00B050"/>
                </a:solidFill>
              </a:rPr>
              <a:t>2</a:t>
            </a:r>
            <a:r>
              <a:rPr lang="en-US" sz="2400" dirty="0" smtClean="0"/>
              <a:t>-Lesion biopsy is required for the diagnosis of PEL and Castleman disease.                                                                                                                   </a:t>
            </a:r>
          </a:p>
          <a:p>
            <a:pPr algn="just"/>
            <a:r>
              <a:rPr lang="en-US" sz="2400" dirty="0" smtClean="0">
                <a:solidFill>
                  <a:srgbClr val="00B050"/>
                </a:solidFill>
              </a:rPr>
              <a:t>3</a:t>
            </a:r>
            <a:r>
              <a:rPr lang="en-US" sz="2400" dirty="0" smtClean="0"/>
              <a:t>- serology is of limited clinical utility.                                                                                        </a:t>
            </a:r>
          </a:p>
          <a:p>
            <a:pPr algn="just"/>
            <a:r>
              <a:rPr lang="en-US" sz="2400" dirty="0" smtClean="0">
                <a:solidFill>
                  <a:srgbClr val="00B050"/>
                </a:solidFill>
              </a:rPr>
              <a:t>4-</a:t>
            </a:r>
            <a:r>
              <a:rPr lang="en-US" sz="2400" dirty="0" smtClean="0"/>
              <a:t>PCR for HHV-8 is of little benefit in the diagnosis of KS BECAUSE VIREMIA IS NOT UNIVERSAL WHILE IT IS SO USEFUL IN THE DIAGNOSIS OF MCD,because patients with active disease is viremic and quantification of HHV-8 IS used to track response to treatment.                   </a:t>
            </a:r>
            <a:endParaRPr lang="ar-IQ" sz="2400" dirty="0"/>
          </a:p>
        </p:txBody>
      </p:sp>
    </p:spTree>
    <p:extLst>
      <p:ext uri="{BB962C8B-B14F-4D97-AF65-F5344CB8AC3E}">
        <p14:creationId xmlns:p14="http://schemas.microsoft.com/office/powerpoint/2010/main" val="76331716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560</Words>
  <Application>Microsoft Office PowerPoint</Application>
  <PresentationFormat>عرض على الشاشة (3:4)‏</PresentationFormat>
  <Paragraphs>29</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Dr.haidar shaheed</dc:creator>
  <cp:lastModifiedBy>DR.Ahmed Saker 2o1O</cp:lastModifiedBy>
  <cp:revision>2</cp:revision>
  <dcterms:created xsi:type="dcterms:W3CDTF">2019-04-28T13:47:36Z</dcterms:created>
  <dcterms:modified xsi:type="dcterms:W3CDTF">2019-04-28T14:01:43Z</dcterms:modified>
</cp:coreProperties>
</file>