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9" r:id="rId13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4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29/07/1440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29/07/1440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29/07/1440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ABB09-4A1D-463E-8065-109CC2B7EFAA}" type="datetimeFigureOut">
              <a:rPr lang="ar-SA" smtClean="0"/>
              <a:t>29/07/1440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8ABB09-4A1D-463E-8065-109CC2B7EFAA}" type="datetimeFigureOut">
              <a:rPr lang="ar-SA" smtClean="0"/>
              <a:t>29/07/1440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4F065-1154-456A-91E3-76DE8E75E17B}" type="slidenum">
              <a:rPr lang="ar-SA" smtClean="0"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755576" y="2564904"/>
            <a:ext cx="7772400" cy="1470025"/>
          </a:xfrm>
        </p:spPr>
        <p:txBody>
          <a:bodyPr/>
          <a:lstStyle/>
          <a:p>
            <a:r>
              <a:rPr lang="en-US" dirty="0" smtClean="0"/>
              <a:t>Influenza virus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5930858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Antiviral therapy begun within 48 hours of symptom onset reduces symptom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duration, decreases hospitalization rates, and reduces the incidence and severity of complications; however,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adults younger than 65 years without high-risk conditions are unlikely to benefit from antiviral therapy begun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later. When treatment is required, the neuraminidase inhibitors oseltamivir and zanamivir are active against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influenza A and B.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41452285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260648"/>
            <a:ext cx="8856984" cy="6336704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>
                <a:solidFill>
                  <a:srgbClr val="FF0000"/>
                </a:solidFill>
                <a:latin typeface="Arial"/>
              </a:rPr>
              <a:t>Oseltamivir or zanamivir </a:t>
            </a:r>
            <a:r>
              <a:rPr lang="en-US" dirty="0">
                <a:solidFill>
                  <a:srgbClr val="181D23"/>
                </a:solidFill>
                <a:latin typeface="Arial"/>
              </a:rPr>
              <a:t>is recommended for patients with confirmed or highly suspected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influenza infection who have an increased risk for complications.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Peramivir</a:t>
            </a:r>
            <a:r>
              <a:rPr lang="en-US" dirty="0">
                <a:solidFill>
                  <a:srgbClr val="181D23"/>
                </a:solidFill>
                <a:latin typeface="Arial"/>
              </a:rPr>
              <a:t>, an intravenous neuraminidase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inhibitor, was approved for use in adults in 2014. All hospitalized patients should receive a neuraminidase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inhibitor promptly, even if 48 hours or more has elapsed since disease onset. Treatment duration is generally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5 days but may be longer in immunocompromised or severely ill patients.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8360576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6632"/>
            <a:ext cx="8856984" cy="6624736"/>
          </a:xfrm>
        </p:spPr>
        <p:txBody>
          <a:bodyPr>
            <a:noAutofit/>
          </a:bodyPr>
          <a:lstStyle/>
          <a:p>
            <a:pPr algn="just"/>
            <a:r>
              <a:rPr lang="en-US" sz="2000" dirty="0" smtClean="0"/>
              <a:t>PREVENTION: vaccine and antiviral agents.                                                                  </a:t>
            </a:r>
          </a:p>
          <a:p>
            <a:pPr algn="just"/>
            <a:r>
              <a:rPr lang="en-US" sz="2000" dirty="0" smtClean="0"/>
              <a:t>VACCINE: inactivated vaccines are the main control measures.                                </a:t>
            </a:r>
          </a:p>
          <a:p>
            <a:pPr algn="just"/>
            <a:r>
              <a:rPr lang="en-US" sz="2000" dirty="0" smtClean="0"/>
              <a:t>Recommendation of vaccination:                                                                                     </a:t>
            </a:r>
          </a:p>
          <a:p>
            <a:pPr algn="just"/>
            <a:r>
              <a:rPr lang="en-US" sz="2000" dirty="0" smtClean="0"/>
              <a:t>1-more than 65 year old.                                                                                                     </a:t>
            </a:r>
          </a:p>
          <a:p>
            <a:pPr algn="just"/>
            <a:r>
              <a:rPr lang="en-US" sz="2000" dirty="0" smtClean="0"/>
              <a:t>2-All patients aged 6 months or older in a clinical risk group(chronic respiratory disease, chronic heart disease, chronic kidney disease, chronic liver disease,diabetes,immunosuppressed people,asplenia,pregnancy,morbid obesity.</a:t>
            </a:r>
          </a:p>
          <a:p>
            <a:pPr algn="just"/>
            <a:r>
              <a:rPr lang="en-US" sz="2000" dirty="0" smtClean="0"/>
              <a:t>3-All children aged between 2-16 years not in clinical risk group                               </a:t>
            </a:r>
          </a:p>
          <a:p>
            <a:pPr algn="just"/>
            <a:r>
              <a:rPr lang="en-US" sz="2000" dirty="0" smtClean="0"/>
              <a:t>Vaccination is also offered to: household contact to of immunocompromised people, health care workers, others as clinical judgment suggests(</a:t>
            </a:r>
            <a:r>
              <a:rPr lang="en-US" sz="2000" dirty="0" err="1" smtClean="0"/>
              <a:t>e.g:other</a:t>
            </a:r>
            <a:r>
              <a:rPr lang="en-US" sz="2000" dirty="0" smtClean="0"/>
              <a:t> chronic illnesse,long-term care home residents).                                                         </a:t>
            </a:r>
          </a:p>
          <a:p>
            <a:pPr algn="just"/>
            <a:r>
              <a:rPr lang="en-US" sz="2000" dirty="0" smtClean="0"/>
              <a:t>4- two doses are required in children under 9 years who have been not previously vaccinated. Otherwise single dose is sufficient, usually given in October                                                                                                                                  </a:t>
            </a:r>
          </a:p>
          <a:p>
            <a:pPr algn="just"/>
            <a:r>
              <a:rPr lang="en-US" sz="2000" dirty="0" smtClean="0"/>
              <a:t>5-The main contraindication to vaccination is :hypersensitivity to hens eggs.         </a:t>
            </a:r>
          </a:p>
          <a:p>
            <a:pPr algn="just"/>
            <a:r>
              <a:rPr lang="en-US" sz="2000" dirty="0" smtClean="0"/>
              <a:t>6- protection is around 70% and lasts for 1 year. Diminished responses are seen in organ transplant recipients receiving immunosuppressive therapy. Protection is reduced in elderly.                                                                                                                                       </a:t>
            </a:r>
          </a:p>
          <a:p>
            <a:pPr algn="just"/>
            <a:endParaRPr lang="ar-IQ" sz="2000" dirty="0"/>
          </a:p>
        </p:txBody>
      </p:sp>
    </p:spTree>
    <p:extLst>
      <p:ext uri="{BB962C8B-B14F-4D97-AF65-F5344CB8AC3E}">
        <p14:creationId xmlns:p14="http://schemas.microsoft.com/office/powerpoint/2010/main" val="13105648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936104"/>
          </a:xfrm>
        </p:spPr>
        <p:txBody>
          <a:bodyPr/>
          <a:lstStyle/>
          <a:p>
            <a:r>
              <a:rPr lang="en-US" dirty="0" smtClean="0"/>
              <a:t>Overview of influenza virus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980728"/>
            <a:ext cx="8856984" cy="576064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The influenza virus group consists of three enveloped RNA members of the family Orthomyxoviridae: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influenza A, B, and C.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Influenza A </a:t>
            </a:r>
            <a:r>
              <a:rPr lang="en-US" dirty="0">
                <a:solidFill>
                  <a:srgbClr val="181D23"/>
                </a:solidFill>
                <a:latin typeface="Arial"/>
              </a:rPr>
              <a:t>viruses are further classified into hemagglutinin (H) and neuraminidase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(N) subtypes based on activity of their surface envelope glycoproteins.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Influenza A viruses </a:t>
            </a:r>
            <a:r>
              <a:rPr lang="en-US" dirty="0">
                <a:solidFill>
                  <a:srgbClr val="181D23"/>
                </a:solidFill>
                <a:latin typeface="Arial"/>
              </a:rPr>
              <a:t>infect humans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and other animal (for example, avian and swine) hosts.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Influenza B viruses </a:t>
            </a:r>
            <a:r>
              <a:rPr lang="en-US" dirty="0">
                <a:solidFill>
                  <a:srgbClr val="181D23"/>
                </a:solidFill>
                <a:latin typeface="Arial"/>
              </a:rPr>
              <a:t>infect only humans.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Influenza C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Arial"/>
              </a:rPr>
              <a:t>viruses</a:t>
            </a:r>
            <a:r>
              <a:rPr lang="en-US" dirty="0">
                <a:solidFill>
                  <a:srgbClr val="181D23"/>
                </a:solidFill>
                <a:latin typeface="Arial"/>
              </a:rPr>
              <a:t> are rarely recognized in humans.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651110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16632"/>
            <a:ext cx="8784976" cy="655272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H and N surface envelope glycoproteins (antigenic variation) change frequently. Minor changes (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antigenic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Arial"/>
              </a:rPr>
              <a:t>drift</a:t>
            </a:r>
            <a:r>
              <a:rPr lang="en-US" dirty="0">
                <a:solidFill>
                  <a:srgbClr val="181D23"/>
                </a:solidFill>
                <a:latin typeface="Arial"/>
              </a:rPr>
              <a:t>) are partly responsible for seasonal outbreaks or epidemics that occur almost yearly. Major changes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(</a:t>
            </a:r>
            <a:r>
              <a:rPr lang="en-US" dirty="0">
                <a:solidFill>
                  <a:srgbClr val="00B050"/>
                </a:solidFill>
                <a:latin typeface="Arial"/>
              </a:rPr>
              <a:t>antigenic shift</a:t>
            </a:r>
            <a:r>
              <a:rPr lang="en-US" dirty="0">
                <a:solidFill>
                  <a:srgbClr val="181D23"/>
                </a:solidFill>
                <a:latin typeface="Arial"/>
              </a:rPr>
              <a:t>) are alterations in the virus caused by reassortment of genes between human and animal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influenza A strains. Emergence of a new influenza virus for which humans have no previous protective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immunity may result in severe worldwide pandemics</a:t>
            </a:r>
            <a:r>
              <a:rPr lang="en-US" i="1" dirty="0">
                <a:solidFill>
                  <a:srgbClr val="181D23"/>
                </a:solidFill>
                <a:latin typeface="Arial"/>
              </a:rPr>
              <a:t>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251807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260648"/>
            <a:ext cx="8784976" cy="6480720"/>
          </a:xfrm>
        </p:spPr>
        <p:txBody>
          <a:bodyPr>
            <a:normAutofit fontScale="92500" lnSpcReduction="20000"/>
          </a:bodyPr>
          <a:lstStyle/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Influenza A outbreaks generally occur in winter, with attack rates of 10% to 20%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.</a:t>
            </a:r>
            <a:r>
              <a:rPr lang="en-US" dirty="0">
                <a:solidFill>
                  <a:srgbClr val="181D23"/>
                </a:solidFill>
                <a:latin typeface="Arial"/>
              </a:rPr>
              <a:t> Seasonal influenza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disproportionately affects persons 65 years of age or older. Very old persons, very young children, persons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with chronic medical conditions, and pregnant women often develop severe disease, which accounts for most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hospitalizations and deaths attributable to this infection. In pandemics, disease extends beyond the usual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season with higher attack rates and increased mortality in all age groups, especially otherwise healthy young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adults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29149752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16632"/>
            <a:ext cx="8928992" cy="6552728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The highly pathogenic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H5N1</a:t>
            </a:r>
            <a:r>
              <a:rPr lang="en-US" dirty="0">
                <a:solidFill>
                  <a:srgbClr val="181D23"/>
                </a:solidFill>
                <a:latin typeface="Arial"/>
              </a:rPr>
              <a:t> avian influenza virus predominantly affects children and young adults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recently exposed to infected birds and poultry in Europe and Asia. Person-to-person human transmission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appears to be limited. The novel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H7N9</a:t>
            </a:r>
            <a:r>
              <a:rPr lang="en-US" dirty="0">
                <a:solidFill>
                  <a:srgbClr val="181D23"/>
                </a:solidFill>
                <a:latin typeface="Arial"/>
              </a:rPr>
              <a:t> influenza virus in China is also believed to result from exposure to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infected poultry or contaminated environments. To date, no evidence of sustained person-to-person spread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has been found.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396165239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116632"/>
            <a:ext cx="8229600" cy="864096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Clinical features and evaluation</a:t>
            </a:r>
            <a:r>
              <a:rPr lang="en-US" dirty="0" smtClean="0"/>
              <a:t>:</a:t>
            </a:r>
            <a:endParaRPr lang="ar-IQ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908720"/>
            <a:ext cx="8856984" cy="594928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Influenza virus is transmitted by sneezing and coughing. After an incubation period of 1 to 4 days, patients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develop fever, headache, myalgia, pharyngeal irritation, and respiratory symptoms (dry cough and nasal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discharge). Mild or asymptomatic infections occur, particularly with influenza B. Viral shedding begins 24 to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48 hours before symptom onset and may continue for 5 to 10 days.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142442951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79512" y="188640"/>
            <a:ext cx="8784976" cy="6336704"/>
          </a:xfrm>
        </p:spPr>
        <p:txBody>
          <a:bodyPr>
            <a:normAutofit/>
          </a:bodyPr>
          <a:lstStyle/>
          <a:p>
            <a:pPr algn="ctr"/>
            <a:r>
              <a:rPr lang="en-US" sz="4000" dirty="0">
                <a:solidFill>
                  <a:srgbClr val="181D23"/>
                </a:solidFill>
                <a:latin typeface="Arial"/>
              </a:rPr>
              <a:t>Patients with uncomplicated infection</a:t>
            </a:r>
          </a:p>
          <a:p>
            <a:pPr algn="ctr"/>
            <a:r>
              <a:rPr lang="en-US" sz="4000" dirty="0">
                <a:solidFill>
                  <a:srgbClr val="181D23"/>
                </a:solidFill>
                <a:latin typeface="Arial"/>
              </a:rPr>
              <a:t>improve within 2 to 5 days. </a:t>
            </a:r>
            <a:r>
              <a:rPr lang="en-US" sz="4000" dirty="0">
                <a:solidFill>
                  <a:srgbClr val="00B0F0"/>
                </a:solidFill>
                <a:latin typeface="Arial"/>
              </a:rPr>
              <a:t>The most common complications are primary influenza pneumonia and</a:t>
            </a:r>
          </a:p>
          <a:p>
            <a:pPr algn="ctr"/>
            <a:r>
              <a:rPr lang="en-US" sz="4000" dirty="0">
                <a:solidFill>
                  <a:srgbClr val="00B0F0"/>
                </a:solidFill>
                <a:latin typeface="Arial"/>
              </a:rPr>
              <a:t>secondary bacterial pneumonia</a:t>
            </a:r>
            <a:r>
              <a:rPr lang="en-US" sz="4000" dirty="0">
                <a:solidFill>
                  <a:srgbClr val="181D23"/>
                </a:solidFill>
                <a:latin typeface="Arial"/>
              </a:rPr>
              <a:t>, which are mainly responsible for increased morbidity and mortality in</a:t>
            </a:r>
          </a:p>
          <a:p>
            <a:pPr algn="ctr"/>
            <a:r>
              <a:rPr lang="en-US" sz="4000" dirty="0">
                <a:solidFill>
                  <a:srgbClr val="181D23"/>
                </a:solidFill>
                <a:latin typeface="Arial"/>
              </a:rPr>
              <a:t>patients aged 65 years and older</a:t>
            </a:r>
            <a:endParaRPr lang="ar-IQ" sz="4000" dirty="0"/>
          </a:p>
        </p:txBody>
      </p:sp>
    </p:spTree>
    <p:extLst>
      <p:ext uri="{BB962C8B-B14F-4D97-AF65-F5344CB8AC3E}">
        <p14:creationId xmlns:p14="http://schemas.microsoft.com/office/powerpoint/2010/main" val="22382047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552728"/>
          </a:xfrm>
        </p:spPr>
        <p:txBody>
          <a:bodyPr>
            <a:normAutofit fontScale="92500" lnSpcReduction="10000"/>
          </a:bodyPr>
          <a:lstStyle/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During a confirmed local influenza outbreak, infection can be reliably diagnosed on the basis of clinical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criteria alone. When confirmation is needed, </a:t>
            </a:r>
            <a:r>
              <a:rPr lang="en-US" dirty="0">
                <a:solidFill>
                  <a:srgbClr val="00B0F0"/>
                </a:solidFill>
                <a:latin typeface="Arial"/>
              </a:rPr>
              <a:t>rapid antigen tests</a:t>
            </a:r>
            <a:r>
              <a:rPr lang="en-US" dirty="0">
                <a:solidFill>
                  <a:srgbClr val="181D23"/>
                </a:solidFill>
                <a:latin typeface="Arial"/>
              </a:rPr>
              <a:t> of respiratory samples from nasopharyngeal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swabs detect both influenza A and B. Positive test results are highly specific. However, sensitivity ranges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from 40% to 80%. Detection of viral nucleic acid by polymerase chain reaction </a:t>
            </a:r>
            <a:r>
              <a:rPr lang="en-US" dirty="0">
                <a:solidFill>
                  <a:srgbClr val="00B0F0"/>
                </a:solidFill>
                <a:latin typeface="Arial"/>
              </a:rPr>
              <a:t>(PCR)</a:t>
            </a:r>
            <a:r>
              <a:rPr lang="en-US" dirty="0">
                <a:solidFill>
                  <a:srgbClr val="181D23"/>
                </a:solidFill>
                <a:latin typeface="Arial"/>
              </a:rPr>
              <a:t> is rapid, has high</a:t>
            </a:r>
          </a:p>
          <a:p>
            <a:pPr algn="ctr"/>
            <a:r>
              <a:rPr lang="en-US" dirty="0">
                <a:solidFill>
                  <a:srgbClr val="181D23"/>
                </a:solidFill>
                <a:latin typeface="Arial"/>
              </a:rPr>
              <a:t>sensitivity and specificity, and can determine the type and subtype of influenza virus.</a:t>
            </a:r>
            <a:endParaRPr lang="ar-IQ" dirty="0"/>
          </a:p>
        </p:txBody>
      </p:sp>
    </p:spTree>
    <p:extLst>
      <p:ext uri="{BB962C8B-B14F-4D97-AF65-F5344CB8AC3E}">
        <p14:creationId xmlns:p14="http://schemas.microsoft.com/office/powerpoint/2010/main" val="8104790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7504" y="188640"/>
            <a:ext cx="8928992" cy="6480720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rgbClr val="92D050"/>
                </a:solidFill>
                <a:latin typeface="Arial"/>
              </a:rPr>
              <a:t>Serologic assays are</a:t>
            </a:r>
          </a:p>
          <a:p>
            <a:pPr algn="ctr"/>
            <a:r>
              <a:rPr lang="en-US" dirty="0">
                <a:solidFill>
                  <a:srgbClr val="92D050"/>
                </a:solidFill>
                <a:latin typeface="Arial"/>
              </a:rPr>
              <a:t>useful only for diagnosing infection retrospectively</a:t>
            </a:r>
            <a:r>
              <a:rPr lang="en-US" dirty="0">
                <a:solidFill>
                  <a:srgbClr val="181D23"/>
                </a:solidFill>
                <a:latin typeface="Arial"/>
              </a:rPr>
              <a:t>.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/>
              </a:rPr>
              <a:t>Whether to test is based on how the result will influence</a:t>
            </a:r>
          </a:p>
          <a:p>
            <a:pPr algn="ctr"/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Arial"/>
              </a:rPr>
              <a:t>management</a:t>
            </a:r>
            <a:r>
              <a:rPr lang="en-US" dirty="0">
                <a:solidFill>
                  <a:srgbClr val="181D23"/>
                </a:solidFill>
                <a:latin typeface="Arial"/>
              </a:rPr>
              <a:t>; </a:t>
            </a:r>
            <a:r>
              <a:rPr lang="en-US" dirty="0">
                <a:solidFill>
                  <a:srgbClr val="FF0000"/>
                </a:solidFill>
                <a:latin typeface="Arial"/>
              </a:rPr>
              <a:t>testing is generally reserved for patients at high risk for complications, including adults older</a:t>
            </a:r>
          </a:p>
          <a:p>
            <a:pPr algn="ctr"/>
            <a:r>
              <a:rPr lang="en-US" dirty="0">
                <a:solidFill>
                  <a:srgbClr val="FF0000"/>
                </a:solidFill>
                <a:latin typeface="Arial"/>
              </a:rPr>
              <a:t>than 65 years, immunocompromised patients, pregnant and postpartum women, and health care workers</a:t>
            </a:r>
            <a:endParaRPr lang="ar-IQ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79145426"/>
      </p:ext>
    </p:extLst>
  </p:cSld>
  <p:clrMapOvr>
    <a:masterClrMapping/>
  </p:clrMapOvr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</TotalTime>
  <Words>887</Words>
  <Application>Microsoft Office PowerPoint</Application>
  <PresentationFormat>عرض على الشاشة (3:4)‏</PresentationFormat>
  <Paragraphs>61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سمة Office</vt:lpstr>
      <vt:lpstr>Influenza virus</vt:lpstr>
      <vt:lpstr>Overview of influenza virus</vt:lpstr>
      <vt:lpstr>عرض تقديمي في PowerPoint</vt:lpstr>
      <vt:lpstr>عرض تقديمي في PowerPoint</vt:lpstr>
      <vt:lpstr>عرض تقديمي في PowerPoint</vt:lpstr>
      <vt:lpstr>Clinical features and evaluation: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Influenza virus</dc:title>
  <dc:creator>Dr.haidar shaheed</dc:creator>
  <cp:lastModifiedBy>DR.Ahmed Saker 2o1O</cp:lastModifiedBy>
  <cp:revision>6</cp:revision>
  <dcterms:created xsi:type="dcterms:W3CDTF">2018-08-18T19:19:08Z</dcterms:created>
  <dcterms:modified xsi:type="dcterms:W3CDTF">2019-04-04T10:08:09Z</dcterms:modified>
</cp:coreProperties>
</file>