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5" r:id="rId10"/>
    <p:sldId id="277" r:id="rId11"/>
    <p:sldId id="264" r:id="rId12"/>
    <p:sldId id="265" r:id="rId13"/>
    <p:sldId id="266" r:id="rId14"/>
    <p:sldId id="267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09DC-6EBB-45E4-BA06-77D09C4CC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F1C3AB-065E-4164-920A-F918136D3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ECAC8-21C0-40B2-BDDD-623B35DE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1607-8B72-408B-9C15-9AE9A380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388EC-6831-4AB8-A8F1-2C905136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79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E0D6-573E-4A8B-B4CB-B82D56A7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97FB0-C721-4B9F-8AB7-C85B3F691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2A4C-E616-4806-B3DF-64854AB0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63301-F57C-4563-ACB6-05A80A9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84870-C9C0-42A1-88CF-CEF7FEAA9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57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D3A90-FD53-4316-BD11-8A4F2A15D5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3000D-9122-4EFF-882D-5F72830F6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6FDD2-4D7E-44A6-A219-C320B5B2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7A4A8-02E0-438E-9F12-4F700767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9FB0A-F7D0-42F5-B44E-086F3F8C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099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02F35-9721-4290-87D7-170D01F1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A18D-827E-49AA-88F5-C82EDB08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F2169-05D0-4A2C-9F83-A0D89D279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3308-1771-497D-BF94-1528804F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5F15B-6F9E-4A48-8B69-A9A6FD98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1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7FBF-B5A9-4F9F-B230-2E20DB85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38FE9-3BB3-4473-AFDA-A757437D5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A6B09-F648-47A5-8967-0BDB24F7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2970F-FCE5-4786-9128-E08BBEFA4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0C765-7C9F-4F32-B548-52B36808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8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ED68-2236-46E8-AA39-DB008CBE2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FECB3-441E-4DC0-827E-98160FF5D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965C8-15E7-4A4D-8D03-F6D3B2175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A7128-E77C-48A6-B840-C46C1597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2C468-5621-4C74-ABAA-6CC00E78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F24E0-7537-4103-93A2-DBD4F213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52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84156-45B5-4272-9061-1FE7AC216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9DDA1-3252-471F-BB8D-118BA4406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63147-4158-48A8-8787-95C135779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36BD13-32E4-48DB-9ED7-E2DE8BD8C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95BE6A-0A97-4F73-9751-9FE9CC120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81529-789A-44A8-8A0A-5F556838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D37AE9-94CC-4597-96B0-76A47D11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8A779-5A10-4671-A575-0FA32825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199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1A27-593C-45B0-9C31-DAD0CFB5D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EC0AB9-C934-486C-883A-2EA5643D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6676A-68D6-4C7F-997D-E609DB39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115D9-2155-45AC-AB60-C7D0CA56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13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AD3ABA-BF46-4026-8C67-9F116D01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3B75C8-2A9A-49A6-8CE6-21F7362C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8A2CA-6CC4-40F1-AA69-C4BEB9C2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99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828-B84B-4216-8453-2F7CC0988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A4A2-9660-4A3A-9A05-356AB47CD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57A41-EF1C-4E76-8AEF-34D558526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50980-AD3D-437D-BCDD-A1F8DBB8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FBD3B-AF50-42C1-98C7-BBA79F27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84691-AA9D-4423-B9D9-3DD16EF5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56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37C9-DC15-4C60-9FF6-0C4F56FA0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2EF222-45C7-4CAE-B5BE-2D4CF3728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DB009-F367-4ED4-8688-487BAF51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A9AC2-6437-4B5B-8E2D-4E3C5D4C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0DE5D-EEF8-4DBC-8D13-DB01D626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186D4-568A-4BE7-B4F9-8BA7F65F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193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2C243-DA28-4F77-9EF0-AB9131F7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56688-160E-439F-8188-837DD1F10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C1734-2605-40AE-8434-5D5247204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8867-C876-4EE0-BF80-32045FC56FC1}" type="datetimeFigureOut">
              <a:rPr lang="en-AU" smtClean="0"/>
              <a:t>31/12/2018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D4298-471C-4C3C-9FE8-B84EFE476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3DF3E-436C-4743-A7B0-8E075E068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209F7-3381-4C21-B5EF-E172202592D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4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FE18-AD85-4674-A476-50AAB0D9E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/>
              <a:t>Pulmonary eosinophilia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0C388-6230-49DA-A66C-E412F34032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423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8606-5387-4B46-B742-1D88D122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9D5F1-5DA0-4CAC-950B-37F48864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Treatment of pulmonary vasculitis is glucocorticoids &amp; chemotherapy.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333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4431-DB0A-4B24-8F24-2894BC38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7673B-88A3-42D3-B72B-AEF69624E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Goodpasture’s disease:</a:t>
            </a:r>
          </a:p>
          <a:p>
            <a:r>
              <a:rPr lang="en-AU" sz="2400" dirty="0"/>
              <a:t>A syndrome of pulmonary haemorrhage &amp; glomerulonephritis with IgG </a:t>
            </a:r>
          </a:p>
          <a:p>
            <a:pPr marL="0" indent="0">
              <a:buNone/>
            </a:pPr>
            <a:r>
              <a:rPr lang="en-AU" sz="2400" dirty="0"/>
              <a:t>antibodies attached to glomerular or alveolar basement membrane. The </a:t>
            </a:r>
          </a:p>
          <a:p>
            <a:pPr marL="0" indent="0">
              <a:buNone/>
            </a:pPr>
            <a:r>
              <a:rPr lang="en-AU" sz="2400" dirty="0"/>
              <a:t>incidence is higher in smoker males. 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Pulmonary manifestations are proceeding renal involvement with hypoxia and/or </a:t>
            </a:r>
          </a:p>
          <a:p>
            <a:pPr marL="0" indent="0">
              <a:buNone/>
            </a:pPr>
            <a:r>
              <a:rPr lang="en-AU" sz="2400" dirty="0"/>
              <a:t>haemoptysis associated with pulmonary infiltrates on CXR.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4545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17D3-4E2C-41A0-A6FE-28AEDEA5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>
                <a:latin typeface="+mn-lt"/>
              </a:rPr>
              <a:t>Connective tissue diseases &amp; pulmonary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6CED1-635A-4C67-AA25-41A6A1257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3"/>
            <a:ext cx="10515600" cy="4878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/>
              <a:t>Rheumatoid diseases:</a:t>
            </a:r>
          </a:p>
          <a:p>
            <a:r>
              <a:rPr lang="en-AU" sz="2400" dirty="0"/>
              <a:t>Lung involvement appears within 5 years of rheumatoid disease onset but it can </a:t>
            </a:r>
          </a:p>
          <a:p>
            <a:pPr marL="0" indent="0">
              <a:buNone/>
            </a:pPr>
            <a:r>
              <a:rPr lang="en-AU" sz="2400" dirty="0"/>
              <a:t>be earlier manifestation in 10-20% of patients.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Pulmonary manifestations are pulmonary fibrosis, non-specific interstitial </a:t>
            </a:r>
          </a:p>
          <a:p>
            <a:pPr marL="0" indent="0">
              <a:buNone/>
            </a:pPr>
            <a:r>
              <a:rPr lang="en-AU" sz="2400" dirty="0"/>
              <a:t>pneumonia, rheumatoid nodules ( multiple, subpleural), Caplan’s </a:t>
            </a:r>
          </a:p>
          <a:p>
            <a:pPr marL="0" indent="0">
              <a:buNone/>
            </a:pPr>
            <a:r>
              <a:rPr lang="en-AU" sz="2400" dirty="0"/>
              <a:t>syndrome ( rheumatoid nodules &amp; pneumoconiosis), bronchitis &amp; bronchiectasis, </a:t>
            </a:r>
          </a:p>
          <a:p>
            <a:pPr marL="0" indent="0">
              <a:buNone/>
            </a:pPr>
            <a:r>
              <a:rPr lang="en-AU" sz="2400" dirty="0" err="1"/>
              <a:t>crico</a:t>
            </a:r>
            <a:r>
              <a:rPr lang="en-AU" sz="2400" dirty="0"/>
              <a:t>-arytenoid arthritis, stridor, pleural effusion, pneumothorax.</a:t>
            </a:r>
          </a:p>
          <a:p>
            <a:r>
              <a:rPr lang="en-AU" sz="2400" dirty="0"/>
              <a:t>Treatment-related side effects (methotrexate-pulmonary fibrosis, anti-TNF-</a:t>
            </a:r>
          </a:p>
          <a:p>
            <a:pPr marL="0" indent="0">
              <a:buNone/>
            </a:pPr>
            <a:r>
              <a:rPr lang="en-AU" sz="2400" dirty="0"/>
              <a:t>reactivation of TB) . 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55378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D8AA-2C3A-4249-B7B5-02E7A0813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4C319-6AC1-416B-A0A6-66C6BCD11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652"/>
            <a:ext cx="10515600" cy="5249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/>
              <a:t>Systemic lupus erythematosus: </a:t>
            </a:r>
          </a:p>
          <a:p>
            <a:r>
              <a:rPr lang="en-AU" sz="2400" dirty="0"/>
              <a:t>Pleuro-pulmonary involvement is very common &amp; can be a presenting feature of </a:t>
            </a:r>
          </a:p>
          <a:p>
            <a:pPr marL="0" indent="0">
              <a:buNone/>
            </a:pPr>
            <a:r>
              <a:rPr lang="en-AU" sz="2400" dirty="0"/>
              <a:t>SLE.</a:t>
            </a:r>
          </a:p>
          <a:p>
            <a:r>
              <a:rPr lang="en-AU" sz="2400" dirty="0"/>
              <a:t>Pleural manifestations- very common (up to two thirds of patients) with repeated </a:t>
            </a:r>
          </a:p>
          <a:p>
            <a:pPr marL="0" indent="0">
              <a:buNone/>
            </a:pPr>
            <a:r>
              <a:rPr lang="en-AU" sz="2400" dirty="0"/>
              <a:t>episodes of pleurisy &amp;/or effusion with possible pericardial involvement.</a:t>
            </a:r>
          </a:p>
          <a:p>
            <a:r>
              <a:rPr lang="en-AU" sz="2400" dirty="0"/>
              <a:t>Acute alveolitis-life threatening diffuse alveolar haemorrhage requires rapid </a:t>
            </a:r>
          </a:p>
          <a:p>
            <a:pPr marL="0" indent="0">
              <a:buNone/>
            </a:pPr>
            <a:r>
              <a:rPr lang="en-AU" sz="2400" dirty="0"/>
              <a:t>supportive treatment, immunosuppression &amp; glucocorticoids.</a:t>
            </a:r>
          </a:p>
          <a:p>
            <a:r>
              <a:rPr lang="en-AU" sz="2400" dirty="0"/>
              <a:t>Others- pulmonary fibrosis, shrinking lung (SOB with elevated diaphragm due to </a:t>
            </a:r>
          </a:p>
          <a:p>
            <a:pPr marL="0" indent="0">
              <a:buNone/>
            </a:pPr>
            <a:r>
              <a:rPr lang="en-AU" sz="2400" dirty="0"/>
              <a:t>diaphragmatic myopathy) &amp; pulmonary thromboembolic disease (SLE &amp; Anti-</a:t>
            </a:r>
          </a:p>
          <a:p>
            <a:pPr marL="0" indent="0">
              <a:buNone/>
            </a:pPr>
            <a:r>
              <a:rPr lang="en-AU" sz="2400" dirty="0"/>
              <a:t>phospholipid syndrome).</a:t>
            </a:r>
          </a:p>
        </p:txBody>
      </p:sp>
    </p:spTree>
    <p:extLst>
      <p:ext uri="{BB962C8B-B14F-4D97-AF65-F5344CB8AC3E}">
        <p14:creationId xmlns:p14="http://schemas.microsoft.com/office/powerpoint/2010/main" val="23665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65A7-6A5D-4798-A1A9-366D8B2C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62B82-7C15-4753-9F25-62B563E7B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Systemic sclerosis:</a:t>
            </a:r>
          </a:p>
          <a:p>
            <a:r>
              <a:rPr lang="en-AU" sz="2400" dirty="0"/>
              <a:t>Pulmonary fibrosis- 90% of patients mainly the diffuse form.</a:t>
            </a:r>
          </a:p>
          <a:p>
            <a:r>
              <a:rPr lang="en-AU" sz="2400" dirty="0"/>
              <a:t>Pulmonary hypertension- more common with limited SS (CREST syndrome).</a:t>
            </a:r>
          </a:p>
          <a:p>
            <a:r>
              <a:rPr lang="en-AU" sz="2400" dirty="0"/>
              <a:t>Recurrent aspiration pneumonia- secondary to oesophageal disease.</a:t>
            </a:r>
          </a:p>
          <a:p>
            <a:r>
              <a:rPr lang="en-AU" sz="2400" dirty="0"/>
              <a:t>Hidebound chest- restricted chest wall movement due to extensive skin </a:t>
            </a:r>
          </a:p>
          <a:p>
            <a:pPr marL="0" indent="0">
              <a:buNone/>
            </a:pPr>
            <a:r>
              <a:rPr lang="en-AU" sz="2400" dirty="0"/>
              <a:t>Involvement.</a:t>
            </a:r>
          </a:p>
        </p:txBody>
      </p:sp>
    </p:spTree>
    <p:extLst>
      <p:ext uri="{BB962C8B-B14F-4D97-AF65-F5344CB8AC3E}">
        <p14:creationId xmlns:p14="http://schemas.microsoft.com/office/powerpoint/2010/main" val="1510746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19E3C-C064-4217-9106-08519565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20127"/>
          </a:xfrm>
        </p:spPr>
        <p:txBody>
          <a:bodyPr>
            <a:normAutofit/>
          </a:bodyPr>
          <a:lstStyle/>
          <a:p>
            <a:pPr algn="ctr"/>
            <a:r>
              <a:rPr lang="en-AU" sz="3600" b="1" dirty="0"/>
              <a:t>Occupational lung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D26C9-A1D5-42C9-8CE9-341B5140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487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3B323-CFD4-4026-8873-CE469445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Pneumoconiosis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C94CD-168A-436E-AA36-C8C3BA9D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Coal worker’s pneumoconiosis: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Cause: prolonged inhalation of coal dust causing pulmonary fibrosis through </a:t>
            </a:r>
          </a:p>
          <a:p>
            <a:pPr marL="0" indent="0">
              <a:buNone/>
            </a:pPr>
            <a:r>
              <a:rPr lang="en-AU" sz="2400" dirty="0"/>
              <a:t>aggregation of alveolar macrophages.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396481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0168-4FA8-40BC-B03A-75438D5D8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DD6C2-9C27-4406-87FB-6FA3C85D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311965"/>
            <a:ext cx="11436626" cy="4864998"/>
          </a:xfrm>
        </p:spPr>
        <p:txBody>
          <a:bodyPr/>
          <a:lstStyle/>
          <a:p>
            <a:r>
              <a:rPr lang="en-AU" b="1" dirty="0"/>
              <a:t>Classification: </a:t>
            </a:r>
          </a:p>
          <a:p>
            <a:r>
              <a:rPr lang="en-AU" sz="2400" b="1" dirty="0"/>
              <a:t>A/ Simple CWP</a:t>
            </a:r>
            <a:r>
              <a:rPr lang="en-AU" sz="2400" dirty="0"/>
              <a:t>: asymptomatic.</a:t>
            </a:r>
          </a:p>
          <a:p>
            <a:r>
              <a:rPr lang="en-AU" sz="2400" dirty="0"/>
              <a:t>CXR with small radiographic nodules &amp; lung function test is unaffected. </a:t>
            </a:r>
          </a:p>
          <a:p>
            <a:r>
              <a:rPr lang="en-AU" sz="2400" dirty="0"/>
              <a:t>Ceasing exposure prevents progression.</a:t>
            </a:r>
          </a:p>
          <a:p>
            <a:endParaRPr lang="en-AU" sz="2400" dirty="0"/>
          </a:p>
          <a:p>
            <a:r>
              <a:rPr lang="en-AU" sz="2400" b="1" dirty="0"/>
              <a:t>B/ Progressive massive fibrosis: </a:t>
            </a:r>
            <a:r>
              <a:rPr lang="en-AU" sz="2400" dirty="0"/>
              <a:t>symptomatic ( productive cough (</a:t>
            </a:r>
            <a:r>
              <a:rPr lang="en-AU" sz="2400" dirty="0" err="1"/>
              <a:t>melanoptysis</a:t>
            </a:r>
            <a:r>
              <a:rPr lang="en-AU" sz="2400" dirty="0"/>
              <a:t>) &amp; </a:t>
            </a:r>
          </a:p>
          <a:p>
            <a:pPr marL="0" indent="0">
              <a:buNone/>
            </a:pPr>
            <a:r>
              <a:rPr lang="en-AU" sz="2400" dirty="0"/>
              <a:t>SOB) &amp; may end with respiratory failure. </a:t>
            </a:r>
          </a:p>
          <a:p>
            <a:r>
              <a:rPr lang="en-AU" sz="2400" dirty="0"/>
              <a:t>CXR shows masses &amp; cavitation (</a:t>
            </a:r>
            <a:r>
              <a:rPr lang="en-AU" sz="2400" dirty="0" err="1"/>
              <a:t>DDx</a:t>
            </a:r>
            <a:r>
              <a:rPr lang="en-AU" sz="2400" dirty="0"/>
              <a:t>: TB, lung cancer &amp; polyangiitis &amp; granulomatosis).  </a:t>
            </a:r>
          </a:p>
          <a:p>
            <a:r>
              <a:rPr lang="en-AU" sz="2400" dirty="0"/>
              <a:t>Disease is progressive even with ceasing exposure.</a:t>
            </a:r>
          </a:p>
        </p:txBody>
      </p:sp>
    </p:spTree>
    <p:extLst>
      <p:ext uri="{BB962C8B-B14F-4D97-AF65-F5344CB8AC3E}">
        <p14:creationId xmlns:p14="http://schemas.microsoft.com/office/powerpoint/2010/main" val="2629593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60CE-923A-4873-B771-57E212DB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b="1" dirty="0"/>
              <a:t>Lung diseases due to organic dusts:</a:t>
            </a:r>
            <a:br>
              <a:rPr lang="en-AU" sz="3600" b="1" dirty="0"/>
            </a:br>
            <a:r>
              <a:rPr lang="en-AU" sz="3600" b="1" dirty="0"/>
              <a:t>Hypersensitivity pneumonitis </a:t>
            </a:r>
            <a:br>
              <a:rPr lang="en-AU" sz="3600" b="1" dirty="0"/>
            </a:br>
            <a:r>
              <a:rPr lang="en-AU" sz="3600" b="1" dirty="0"/>
              <a:t>(extrinsic allergic alveolitis)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C12D3-89A4-421A-81D9-87D29072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Causes:</a:t>
            </a:r>
            <a:r>
              <a:rPr lang="en-AU" sz="2400" dirty="0"/>
              <a:t> inhalation of organic dust  leading to type III or IV diffuse immune </a:t>
            </a:r>
          </a:p>
          <a:p>
            <a:pPr marL="0" indent="0">
              <a:buNone/>
            </a:pPr>
            <a:r>
              <a:rPr lang="en-AU" sz="2400" dirty="0"/>
              <a:t>complex reaction with in the alveolar &amp; bronchial walls.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b="1" dirty="0"/>
              <a:t>Clinical features: </a:t>
            </a:r>
            <a:r>
              <a:rPr lang="en-AU" sz="2400" dirty="0"/>
              <a:t>more in farmers (farmer’s lung) or pigeon fanciers (bird </a:t>
            </a:r>
          </a:p>
          <a:p>
            <a:pPr marL="0" indent="0">
              <a:buNone/>
            </a:pPr>
            <a:r>
              <a:rPr lang="en-AU" sz="2400" dirty="0"/>
              <a:t>fancier’s lung) with symptoms related to the extent of exposure to the triggering </a:t>
            </a:r>
          </a:p>
          <a:p>
            <a:pPr marL="0" indent="0">
              <a:buNone/>
            </a:pPr>
            <a:r>
              <a:rPr lang="en-AU" sz="2400" dirty="0"/>
              <a:t>organic dusts.</a:t>
            </a:r>
          </a:p>
          <a:p>
            <a:r>
              <a:rPr lang="en-AU" sz="2400" dirty="0"/>
              <a:t>Symptoms either acute as influenza-like syndrome or chronic with progressive </a:t>
            </a:r>
          </a:p>
          <a:p>
            <a:pPr marL="0" indent="0">
              <a:buNone/>
            </a:pPr>
            <a:r>
              <a:rPr lang="en-AU" sz="2400" dirty="0"/>
              <a:t>pulmonary fibrosis.</a:t>
            </a:r>
          </a:p>
        </p:txBody>
      </p:sp>
    </p:spTree>
    <p:extLst>
      <p:ext uri="{BB962C8B-B14F-4D97-AF65-F5344CB8AC3E}">
        <p14:creationId xmlns:p14="http://schemas.microsoft.com/office/powerpoint/2010/main" val="3050773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520C-20D9-45B5-A748-DFBEE3394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06345-567D-4874-8EA1-3F1FFD1F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Investigations:</a:t>
            </a:r>
          </a:p>
          <a:p>
            <a:pPr marL="0" indent="0">
              <a:buNone/>
            </a:pPr>
            <a:r>
              <a:rPr lang="en-AU" sz="2400" b="1" dirty="0"/>
              <a:t>CXR- </a:t>
            </a:r>
            <a:r>
              <a:rPr lang="en-AU" sz="2400" dirty="0"/>
              <a:t>ill-defined patchy shadowing.</a:t>
            </a:r>
          </a:p>
          <a:p>
            <a:pPr marL="0" indent="0">
              <a:buNone/>
            </a:pPr>
            <a:r>
              <a:rPr lang="en-AU" sz="2400" b="1" dirty="0"/>
              <a:t>HRCT- </a:t>
            </a:r>
            <a:r>
              <a:rPr lang="en-AU" sz="2400" dirty="0"/>
              <a:t>ground-glass shadowing &amp; consolidations mainly in upper &amp; middle lobes. </a:t>
            </a:r>
          </a:p>
          <a:p>
            <a:pPr marL="0" indent="0">
              <a:buNone/>
            </a:pPr>
            <a:r>
              <a:rPr lang="en-AU" sz="2400" dirty="0"/>
              <a:t>In chronic cases, CT shows lung volume loss, linear opacities &amp; structural damage.</a:t>
            </a:r>
          </a:p>
          <a:p>
            <a:pPr marL="0" indent="0">
              <a:buNone/>
            </a:pPr>
            <a:r>
              <a:rPr lang="en-AU" sz="2400" b="1" dirty="0"/>
              <a:t>Pulmonary function test- </a:t>
            </a:r>
            <a:r>
              <a:rPr lang="en-AU" sz="2400" dirty="0"/>
              <a:t>restrictive defect, reduced lung volume &amp; gas transfer. </a:t>
            </a:r>
          </a:p>
          <a:p>
            <a:pPr marL="0" indent="0">
              <a:buNone/>
            </a:pPr>
            <a:r>
              <a:rPr lang="en-AU" sz="2400" dirty="0"/>
              <a:t>Type I respiratory failure in advanced cases.</a:t>
            </a:r>
          </a:p>
          <a:p>
            <a:pPr marL="0" indent="0">
              <a:buNone/>
            </a:pPr>
            <a:r>
              <a:rPr lang="en-AU" sz="2400" b="1" dirty="0"/>
              <a:t>Serology- </a:t>
            </a:r>
            <a:r>
              <a:rPr lang="en-AU" sz="2400" dirty="0"/>
              <a:t>searching for positive precipitin antigen.</a:t>
            </a:r>
          </a:p>
        </p:txBody>
      </p:sp>
    </p:spTree>
    <p:extLst>
      <p:ext uri="{BB962C8B-B14F-4D97-AF65-F5344CB8AC3E}">
        <p14:creationId xmlns:p14="http://schemas.microsoft.com/office/powerpoint/2010/main" val="27946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5299-8837-48DE-BFEA-EC7B0D9B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2AF2C-82DF-4EDF-821A-5CB8F132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Pulmonary eosinophilia </a:t>
            </a:r>
            <a:r>
              <a:rPr lang="en-AU" sz="2400" dirty="0"/>
              <a:t>is a group of diseases with eosinophil cells–mediated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pulmonary tissue damage and characterized by the association of radiographic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(usually pneumonic) abnormalities and peripheral blood eosinophilia. 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41196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224E-1632-455A-A201-4F125FE3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B3869-D801-490C-AD79-D11D7BA1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Clinical predictors:</a:t>
            </a:r>
          </a:p>
          <a:p>
            <a:r>
              <a:rPr lang="en-AU" sz="2400" dirty="0"/>
              <a:t> Exposure to a known offending antigen</a:t>
            </a:r>
          </a:p>
          <a:p>
            <a:r>
              <a:rPr lang="en-AU" sz="2400" dirty="0"/>
              <a:t>Positive precipitating antibodies to offending antigen</a:t>
            </a:r>
          </a:p>
          <a:p>
            <a:r>
              <a:rPr lang="en-AU" sz="2400" dirty="0"/>
              <a:t> Recurrent episodes of symptoms</a:t>
            </a:r>
          </a:p>
          <a:p>
            <a:r>
              <a:rPr lang="en-AU" sz="2400" dirty="0"/>
              <a:t> Inspiratory crackles on examination</a:t>
            </a:r>
          </a:p>
          <a:p>
            <a:r>
              <a:rPr lang="en-AU" sz="2400" dirty="0"/>
              <a:t>Symptoms occurring 4–8 hours after exposure</a:t>
            </a:r>
          </a:p>
          <a:p>
            <a:r>
              <a:rPr lang="en-AU" sz="2400" dirty="0"/>
              <a:t>Weight loss</a:t>
            </a:r>
          </a:p>
        </p:txBody>
      </p:sp>
    </p:spTree>
    <p:extLst>
      <p:ext uri="{BB962C8B-B14F-4D97-AF65-F5344CB8AC3E}">
        <p14:creationId xmlns:p14="http://schemas.microsoft.com/office/powerpoint/2010/main" val="3930108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7002-4B8C-48F6-99D9-D9DB99702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AC5CA-5C2B-4F80-B5F7-AE071EAE4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Management:</a:t>
            </a:r>
          </a:p>
          <a:p>
            <a:pPr marL="457200" indent="-457200">
              <a:buAutoNum type="arabicPeriod"/>
            </a:pPr>
            <a:r>
              <a:rPr lang="en-AU" sz="2400" dirty="0"/>
              <a:t>Avoid exposure to possible triggers.</a:t>
            </a:r>
          </a:p>
          <a:p>
            <a:pPr marL="457200" indent="-457200">
              <a:buAutoNum type="arabicPeriod"/>
            </a:pPr>
            <a:r>
              <a:rPr lang="en-AU" sz="2400" dirty="0"/>
              <a:t>Wearing masks.</a:t>
            </a:r>
          </a:p>
          <a:p>
            <a:pPr marL="457200" indent="-457200">
              <a:buAutoNum type="arabicPeriod"/>
            </a:pPr>
            <a:r>
              <a:rPr lang="en-AU" sz="2400" dirty="0"/>
              <a:t>Glucocorticoids.</a:t>
            </a:r>
          </a:p>
          <a:p>
            <a:pPr marL="457200" indent="-457200">
              <a:buAutoNum type="arabicPeriod"/>
            </a:pPr>
            <a:r>
              <a:rPr lang="en-AU" sz="2400" dirty="0"/>
              <a:t>O2 therapy.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b="1" dirty="0"/>
              <a:t>Complications:</a:t>
            </a:r>
          </a:p>
          <a:p>
            <a:pPr marL="0" indent="0">
              <a:buNone/>
            </a:pPr>
            <a:r>
              <a:rPr lang="en-AU" sz="2400" dirty="0"/>
              <a:t>Pulmonary fibrosis, respiratory failure, pulmonary hypertension &amp; right side heart failure.</a:t>
            </a:r>
          </a:p>
          <a:p>
            <a:pPr marL="457200" indent="-457200">
              <a:buAutoNum type="arabicPeriod"/>
            </a:pPr>
            <a:endParaRPr lang="en-AU" sz="2400" dirty="0"/>
          </a:p>
          <a:p>
            <a:pPr marL="457200" indent="-457200">
              <a:buAutoNum type="arabicPeriod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96313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7500-A83A-4FA5-BA6E-728EC1D1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8A0BC-5B40-4410-8259-C4B43A2A0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60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88465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1C946-B3C7-458D-8952-D06D7AF5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b="1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AB3E5-C6C6-4731-BC2A-6E4AD0CC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400" b="1" dirty="0"/>
              <a:t>A/ Extrinsic (cause known)</a:t>
            </a:r>
          </a:p>
          <a:p>
            <a:pPr marL="457200" indent="-457200">
              <a:buAutoNum type="arabicPeriod"/>
            </a:pPr>
            <a:r>
              <a:rPr lang="en-AU" sz="2400" dirty="0"/>
              <a:t>Helminths: e.g. Ascaris, </a:t>
            </a:r>
            <a:r>
              <a:rPr lang="en-AU" sz="2400" dirty="0" err="1"/>
              <a:t>Toxocara</a:t>
            </a:r>
            <a:r>
              <a:rPr lang="en-AU" sz="2400" dirty="0"/>
              <a:t>, Filaria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2. Drugs: nitrofurantoin, sulfasalazine, imipramine, chlorpropamide.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3. Fungi: e.g. Aspergillus fumigatus causing allergic bronchopulmonary aspergillosis.</a:t>
            </a:r>
          </a:p>
        </p:txBody>
      </p:sp>
    </p:spTree>
    <p:extLst>
      <p:ext uri="{BB962C8B-B14F-4D97-AF65-F5344CB8AC3E}">
        <p14:creationId xmlns:p14="http://schemas.microsoft.com/office/powerpoint/2010/main" val="279277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4338-FF9D-4115-8994-CA0E6319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93084-0DA6-4C46-AF7D-BFA31C337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B/ Intrinsic (cause unknown)</a:t>
            </a:r>
          </a:p>
          <a:p>
            <a:pPr marL="0" indent="0">
              <a:buNone/>
            </a:pPr>
            <a:r>
              <a:rPr lang="en-AU" sz="2400" dirty="0"/>
              <a:t>1. Cryptogenic eosinophilic pneumonia</a:t>
            </a:r>
          </a:p>
          <a:p>
            <a:pPr marL="0" indent="0">
              <a:buNone/>
            </a:pPr>
            <a:r>
              <a:rPr lang="en-AU" sz="2400" dirty="0"/>
              <a:t>2. Eosinophilic granulomatosis with polyangiitis (formerly Churg–Strauss </a:t>
            </a:r>
          </a:p>
          <a:p>
            <a:pPr marL="0" indent="0">
              <a:buNone/>
            </a:pPr>
            <a:r>
              <a:rPr lang="en-AU" sz="2400" dirty="0"/>
              <a:t>syndrome)</a:t>
            </a:r>
          </a:p>
          <a:p>
            <a:pPr marL="0" indent="0">
              <a:buNone/>
            </a:pPr>
            <a:r>
              <a:rPr lang="en-AU" sz="2400" dirty="0"/>
              <a:t>3. </a:t>
            </a:r>
            <a:r>
              <a:rPr lang="en-AU" sz="2400" dirty="0" err="1"/>
              <a:t>Hypereosinophilic</a:t>
            </a:r>
            <a:r>
              <a:rPr lang="en-AU" sz="2400" dirty="0"/>
              <a:t> syndrome</a:t>
            </a:r>
          </a:p>
          <a:p>
            <a:pPr marL="0" indent="0">
              <a:buNone/>
            </a:pPr>
            <a:r>
              <a:rPr lang="en-AU" sz="2400" dirty="0"/>
              <a:t>4. Polyarteritis nodosa</a:t>
            </a:r>
          </a:p>
        </p:txBody>
      </p:sp>
    </p:spTree>
    <p:extLst>
      <p:ext uri="{BB962C8B-B14F-4D97-AF65-F5344CB8AC3E}">
        <p14:creationId xmlns:p14="http://schemas.microsoft.com/office/powerpoint/2010/main" val="94691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FA03C-5B91-4128-A465-35118C30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AU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7DEAF-9573-4306-B218-F2F9ADCAA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Acute eosinophilic pneumonia: </a:t>
            </a:r>
          </a:p>
          <a:p>
            <a:pPr marL="0" indent="0">
              <a:buNone/>
            </a:pPr>
            <a:r>
              <a:rPr lang="en-AU" sz="2400" dirty="0"/>
              <a:t>a febrile illness of less than 5 days duration with diffuse alveolar damage causing </a:t>
            </a:r>
          </a:p>
          <a:p>
            <a:pPr marL="0" indent="0">
              <a:buNone/>
            </a:pPr>
            <a:r>
              <a:rPr lang="en-AU" sz="2400" dirty="0"/>
              <a:t>pulmonary infiltrates &amp; hypoxic respiratory failure. 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Diagnosis is confirmed by bronchoalveolar lavage with &gt; 25% of infiltrate is </a:t>
            </a:r>
          </a:p>
          <a:p>
            <a:pPr marL="0" indent="0">
              <a:buNone/>
            </a:pPr>
            <a:r>
              <a:rPr lang="en-AU" sz="2400" dirty="0"/>
              <a:t>eosinophil and the treatment is mainly with corticosteroids.</a:t>
            </a:r>
          </a:p>
          <a:p>
            <a:pPr marL="0" indent="0">
              <a:buNone/>
            </a:pP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68554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011A-6A9F-4E28-943C-089AE6BE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61EC-EDE4-47BE-86A1-CDA54ACB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Chronic eosinophilic pneumonia: </a:t>
            </a:r>
          </a:p>
          <a:p>
            <a:pPr marL="0" indent="0">
              <a:buNone/>
            </a:pPr>
            <a:r>
              <a:rPr lang="en-AU" sz="2400" dirty="0"/>
              <a:t>a insidious onset of fever, malaise, SOB &amp; dry cough, more common in middle-</a:t>
            </a:r>
          </a:p>
          <a:p>
            <a:pPr marL="0" indent="0">
              <a:buNone/>
            </a:pPr>
            <a:r>
              <a:rPr lang="en-AU" sz="2400" dirty="0"/>
              <a:t>aged females. </a:t>
            </a:r>
          </a:p>
          <a:p>
            <a:r>
              <a:rPr lang="en-AU" sz="2400" dirty="0"/>
              <a:t>Radiologically characterized by bilateral &amp; peripheral pulmonary shadowing </a:t>
            </a:r>
          </a:p>
          <a:p>
            <a:pPr marL="0" indent="0">
              <a:buNone/>
            </a:pPr>
            <a:r>
              <a:rPr lang="en-AU" sz="2400" dirty="0"/>
              <a:t>(photographic negative of pulmonary oedema) with peripheral eosinophilia &amp; high </a:t>
            </a:r>
          </a:p>
          <a:p>
            <a:pPr marL="0" indent="0">
              <a:buNone/>
            </a:pPr>
            <a:r>
              <a:rPr lang="en-AU" sz="2400" dirty="0"/>
              <a:t>ESR &amp; </a:t>
            </a:r>
            <a:r>
              <a:rPr lang="en-AU" sz="2400" dirty="0" err="1"/>
              <a:t>IgE</a:t>
            </a:r>
            <a:r>
              <a:rPr lang="en-AU" sz="2400" dirty="0"/>
              <a:t>. 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Treatment is with steroids.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224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A616B-41D3-4307-865F-E4D5B946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305"/>
          </a:xfrm>
        </p:spPr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3CB2-EE70-4AB8-B668-1E446C08C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Tropical pulmonary eosinophilia: </a:t>
            </a:r>
            <a:r>
              <a:rPr lang="en-AU" sz="2400" dirty="0"/>
              <a:t>secondary to a mosquito borne filarial </a:t>
            </a:r>
          </a:p>
          <a:p>
            <a:pPr marL="0" indent="0">
              <a:buNone/>
            </a:pPr>
            <a:r>
              <a:rPr lang="en-AU" sz="2400" dirty="0"/>
              <a:t>infection with </a:t>
            </a:r>
            <a:r>
              <a:rPr lang="en-AU" sz="2400" dirty="0" err="1"/>
              <a:t>Wuchereria</a:t>
            </a:r>
            <a:r>
              <a:rPr lang="en-AU" sz="2400" dirty="0"/>
              <a:t> </a:t>
            </a:r>
            <a:r>
              <a:rPr lang="en-AU" sz="2400" dirty="0" err="1"/>
              <a:t>bancrofti</a:t>
            </a:r>
            <a:r>
              <a:rPr lang="en-AU" sz="2400" dirty="0"/>
              <a:t> or </a:t>
            </a:r>
            <a:r>
              <a:rPr lang="en-AU" sz="2400" dirty="0" err="1"/>
              <a:t>Brugia</a:t>
            </a:r>
            <a:r>
              <a:rPr lang="en-AU" sz="2400" dirty="0"/>
              <a:t> </a:t>
            </a:r>
            <a:r>
              <a:rPr lang="en-AU" sz="2400" dirty="0" err="1"/>
              <a:t>malayi</a:t>
            </a:r>
            <a:r>
              <a:rPr lang="en-AU" sz="2400" dirty="0"/>
              <a:t>.</a:t>
            </a:r>
          </a:p>
          <a:p>
            <a:pPr marL="0" indent="0">
              <a:buNone/>
            </a:pPr>
            <a:endParaRPr lang="en-AU" sz="2400" dirty="0"/>
          </a:p>
          <a:p>
            <a:r>
              <a:rPr lang="en-AU" sz="2400" dirty="0"/>
              <a:t>Treatment is with diethylcarbamazine (6 mg/kg/day for 3 weeks).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310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0527-EA2E-4BC4-8E6A-0322EDC9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sz="3600" b="1" dirty="0">
                <a:latin typeface="+mn-lt"/>
              </a:rPr>
              <a:t>Pulmonary vasculitis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5E223-5113-4A60-81C2-8403D5F56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/>
              <a:t>Granulomatosis with polyangiitis (Wegener’s granulomatosis):</a:t>
            </a:r>
          </a:p>
          <a:p>
            <a:r>
              <a:rPr lang="en-AU" sz="2400" dirty="0"/>
              <a:t>an idiopathic disease manifested by a combination of glomerulonephritis, </a:t>
            </a:r>
          </a:p>
          <a:p>
            <a:pPr marL="0" indent="0">
              <a:buNone/>
            </a:pPr>
            <a:r>
              <a:rPr lang="en-AU" sz="2400" dirty="0"/>
              <a:t>necrotizing granulomatous vasculitis of the upper and lower respiratory </a:t>
            </a:r>
          </a:p>
          <a:p>
            <a:pPr marL="0" indent="0">
              <a:buNone/>
            </a:pPr>
            <a:r>
              <a:rPr lang="en-AU" sz="2400" dirty="0"/>
              <a:t>tracts, and varying degrees of small-vessel vasculitis.</a:t>
            </a:r>
          </a:p>
          <a:p>
            <a:pPr marL="0" indent="0">
              <a:buNone/>
            </a:pPr>
            <a:r>
              <a:rPr lang="en-AU" sz="2400" b="1" dirty="0"/>
              <a:t>Symptoms: </a:t>
            </a:r>
            <a:r>
              <a:rPr lang="en-AU" sz="2400" dirty="0"/>
              <a:t>cough, haemoptysis, chest pain, nasal discharge, crusting, otitis </a:t>
            </a:r>
          </a:p>
          <a:p>
            <a:pPr marL="0" indent="0">
              <a:buNone/>
            </a:pPr>
            <a:r>
              <a:rPr lang="en-AU" sz="2400" dirty="0"/>
              <a:t>media, fever, weight loss &amp; anaemia. </a:t>
            </a:r>
          </a:p>
          <a:p>
            <a:pPr marL="0" indent="0">
              <a:buNone/>
            </a:pPr>
            <a:r>
              <a:rPr lang="en-AU" sz="2400" b="1" dirty="0"/>
              <a:t>CXR: </a:t>
            </a:r>
            <a:r>
              <a:rPr lang="en-AU" sz="2400" dirty="0"/>
              <a:t>multiple nodules &amp; cavitation ( mimicking pulmonary tumours or abscess in </a:t>
            </a:r>
          </a:p>
          <a:p>
            <a:pPr marL="0" indent="0">
              <a:buNone/>
            </a:pPr>
            <a:r>
              <a:rPr lang="en-AU" sz="2400" dirty="0"/>
              <a:t>the lung).</a:t>
            </a:r>
          </a:p>
          <a:p>
            <a:pPr marL="0" indent="0">
              <a:buNone/>
            </a:pPr>
            <a:r>
              <a:rPr lang="en-AU" sz="2400" b="1" dirty="0"/>
              <a:t>Lung biopsy: </a:t>
            </a:r>
            <a:r>
              <a:rPr lang="en-AU" sz="2400" dirty="0"/>
              <a:t>necrotising granulomas and necrotising vasculitis.</a:t>
            </a:r>
          </a:p>
          <a:p>
            <a:pPr marL="0" indent="0">
              <a:buNone/>
            </a:pPr>
            <a:r>
              <a:rPr lang="en-AU" sz="2400" b="1" dirty="0"/>
              <a:t>Complications: </a:t>
            </a:r>
            <a:r>
              <a:rPr lang="en-AU" sz="2400" dirty="0"/>
              <a:t>tracheal subglottic stenosis and saddle nose deformity.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635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F310-7DF3-455F-840A-69DD547A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318B6-EB9A-4C19-8B58-061D5CF7E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7166"/>
            <a:ext cx="10515600" cy="55791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11200" b="1" dirty="0"/>
              <a:t>Eosinophilic granulomatosis with polyangiitis (formerly Churg-Strauss syndrome)</a:t>
            </a:r>
          </a:p>
          <a:p>
            <a:r>
              <a:rPr lang="en-AU" sz="9600" dirty="0"/>
              <a:t>an idiopathic multisystem vasculitis of small and medium-sized arteries that </a:t>
            </a:r>
          </a:p>
          <a:p>
            <a:pPr marL="0" indent="0">
              <a:buNone/>
            </a:pPr>
            <a:r>
              <a:rPr lang="en-AU" sz="9600" dirty="0"/>
              <a:t>occurs in patients with asthma. It can be part of a spectrum that includes </a:t>
            </a:r>
          </a:p>
          <a:p>
            <a:pPr marL="0" indent="0">
              <a:buNone/>
            </a:pPr>
            <a:r>
              <a:rPr lang="en-AU" sz="9600" dirty="0"/>
              <a:t>polyarteritis nodosa. </a:t>
            </a:r>
          </a:p>
          <a:p>
            <a:r>
              <a:rPr lang="en-AU" sz="9600" dirty="0"/>
              <a:t> The skin and lungs are most often involved, but other organs, including the </a:t>
            </a:r>
          </a:p>
          <a:p>
            <a:pPr marL="0" indent="0">
              <a:buNone/>
            </a:pPr>
            <a:r>
              <a:rPr lang="en-AU" sz="9600" dirty="0"/>
              <a:t>paranasal sinuses, the heart, gastrointestinal tract, liver, and peripheral nerves, may </a:t>
            </a:r>
          </a:p>
          <a:p>
            <a:pPr marL="0" indent="0">
              <a:buNone/>
            </a:pPr>
            <a:r>
              <a:rPr lang="en-AU" sz="9600" dirty="0"/>
              <a:t>also be affected. </a:t>
            </a:r>
          </a:p>
          <a:p>
            <a:r>
              <a:rPr lang="en-AU" sz="9600" dirty="0"/>
              <a:t>Peripheral eosinophilia greater than 1.5 × 109/L or greater than 10% of peripheral </a:t>
            </a:r>
          </a:p>
          <a:p>
            <a:pPr marL="0" indent="0">
              <a:buNone/>
            </a:pPr>
            <a:r>
              <a:rPr lang="en-AU" sz="9600" dirty="0"/>
              <a:t>WBCs is the rule. </a:t>
            </a:r>
          </a:p>
          <a:p>
            <a:r>
              <a:rPr lang="en-AU" sz="9600" dirty="0"/>
              <a:t>CXR-transient opacities, multiple nodules.</a:t>
            </a:r>
          </a:p>
          <a:p>
            <a:r>
              <a:rPr lang="en-AU" sz="9600" dirty="0"/>
              <a:t> The diagnosis requires demonstration of histologic features, including fibrinoid </a:t>
            </a:r>
          </a:p>
          <a:p>
            <a:pPr marL="0" indent="0">
              <a:buNone/>
            </a:pPr>
            <a:r>
              <a:rPr lang="en-AU" sz="9600" dirty="0"/>
              <a:t>necrotizing epithelioid and eosinophilic granulomas.</a:t>
            </a:r>
          </a:p>
        </p:txBody>
      </p:sp>
    </p:spTree>
    <p:extLst>
      <p:ext uri="{BB962C8B-B14F-4D97-AF65-F5344CB8AC3E}">
        <p14:creationId xmlns:p14="http://schemas.microsoft.com/office/powerpoint/2010/main" val="182766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5581</TotalTime>
  <Words>1030</Words>
  <Application>Microsoft Office PowerPoint</Application>
  <PresentationFormat>Widescreen</PresentationFormat>
  <Paragraphs>144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Pulmonary eosinophilia</vt:lpstr>
      <vt:lpstr>Definition</vt:lpstr>
      <vt:lpstr>Classification</vt:lpstr>
      <vt:lpstr>PowerPoint Presentation</vt:lpstr>
      <vt:lpstr>PowerPoint Presentation</vt:lpstr>
      <vt:lpstr>PowerPoint Presentation</vt:lpstr>
      <vt:lpstr>PowerPoint Presentation</vt:lpstr>
      <vt:lpstr>Pulmonary vasculitis</vt:lpstr>
      <vt:lpstr>PowerPoint Presentation</vt:lpstr>
      <vt:lpstr>PowerPoint Presentation</vt:lpstr>
      <vt:lpstr>PowerPoint Presentation</vt:lpstr>
      <vt:lpstr>Connective tissue diseases &amp; pulmonary involvement</vt:lpstr>
      <vt:lpstr>PowerPoint Presentation</vt:lpstr>
      <vt:lpstr>PowerPoint Presentation</vt:lpstr>
      <vt:lpstr>Occupational lung diseases</vt:lpstr>
      <vt:lpstr>Pneumoconiosis</vt:lpstr>
      <vt:lpstr>PowerPoint Presentation</vt:lpstr>
      <vt:lpstr>Lung diseases due to organic dusts: Hypersensitivity pneumonitis  (extrinsic allergic alveolitis)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Interstitial Lung Diseases-1</dc:title>
  <dc:creator>Loma Ahmed Abdullah Al-Mansouri</dc:creator>
  <cp:lastModifiedBy>Loma Ahmed Abdullah Al-Mansouri</cp:lastModifiedBy>
  <cp:revision>66</cp:revision>
  <dcterms:created xsi:type="dcterms:W3CDTF">2018-11-12T11:50:47Z</dcterms:created>
  <dcterms:modified xsi:type="dcterms:W3CDTF">2019-01-02T04:41:05Z</dcterms:modified>
</cp:coreProperties>
</file>