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7" r:id="rId8"/>
    <p:sldId id="261" r:id="rId9"/>
    <p:sldId id="262" r:id="rId10"/>
    <p:sldId id="263" r:id="rId11"/>
    <p:sldId id="264" r:id="rId12"/>
    <p:sldId id="270" r:id="rId13"/>
    <p:sldId id="265" r:id="rId14"/>
    <p:sldId id="266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6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590B7-FBC9-4ECF-8A6F-785A7930AD33}" type="datetimeFigureOut">
              <a:rPr lang="ar-IQ" smtClean="0"/>
              <a:t>09/05/1440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8AD2-E42F-4C2E-89B9-2953E37E2548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L 2 </a:t>
            </a:r>
            <a:r>
              <a:rPr lang="en-US" i="1" dirty="0">
                <a:solidFill>
                  <a:srgbClr val="0070C0"/>
                </a:solidFill>
              </a:rPr>
              <a:t>Second lecture</a:t>
            </a:r>
            <a:endParaRPr lang="ar-IQ" i="1" dirty="0">
              <a:solidFill>
                <a:srgbClr val="0070C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د. </a:t>
            </a:r>
            <a:r>
              <a:rPr lang="ar-SA" smtClean="0"/>
              <a:t>خالد </a:t>
            </a:r>
            <a:endParaRPr lang="ar-IQ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rtl="0"/>
            <a:r>
              <a:rPr lang="en-US" b="1" i="1" dirty="0">
                <a:solidFill>
                  <a:schemeClr val="accent4">
                    <a:lumMod val="75000"/>
                  </a:schemeClr>
                </a:solidFill>
              </a:rPr>
              <a:t>Tendon</a:t>
            </a:r>
            <a:endParaRPr lang="ar-IQ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It is part of muscle and always connect muscles to other structures</a:t>
            </a:r>
          </a:p>
          <a:p>
            <a:pPr algn="l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We have two types of tendons</a:t>
            </a:r>
            <a:endParaRPr lang="ar-IQ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l">
              <a:buNone/>
            </a:pPr>
            <a:r>
              <a:rPr lang="en-US" b="1" i="1" dirty="0">
                <a:solidFill>
                  <a:srgbClr val="FF0000"/>
                </a:solidFill>
              </a:rPr>
              <a:t>Thick: </a:t>
            </a:r>
            <a:r>
              <a:rPr lang="en-US" sz="4000" dirty="0"/>
              <a:t>located at the end of muscles near the insertion region </a:t>
            </a:r>
            <a:r>
              <a:rPr lang="en-US" sz="4000" dirty="0" err="1"/>
              <a:t>e.g.calcaneus</a:t>
            </a:r>
            <a:r>
              <a:rPr lang="en-US" sz="4000" dirty="0"/>
              <a:t> tendon and biceps tendon</a:t>
            </a:r>
          </a:p>
          <a:p>
            <a:pPr algn="l" rtl="0"/>
            <a:endParaRPr lang="en-US" dirty="0"/>
          </a:p>
          <a:p>
            <a:pPr algn="l" rtl="0">
              <a:buNone/>
            </a:pPr>
            <a:r>
              <a:rPr lang="en-US" b="1" i="1" dirty="0">
                <a:solidFill>
                  <a:srgbClr val="FF0000"/>
                </a:solidFill>
              </a:rPr>
              <a:t>Thin:  </a:t>
            </a:r>
            <a:r>
              <a:rPr lang="en-US" dirty="0"/>
              <a:t>(</a:t>
            </a:r>
            <a:r>
              <a:rPr lang="en-US" sz="4000" dirty="0" err="1"/>
              <a:t>apponeurosis</a:t>
            </a:r>
            <a:r>
              <a:rPr lang="en-US" sz="4000" dirty="0"/>
              <a:t>)</a:t>
            </a:r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" name="عنصر نائب للصورة 4" descr="lesson-2-tendons-ligaments-cartilage-and-joints-2-72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786842" cy="7143776"/>
          </a:xfrm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6500834"/>
            <a:ext cx="5486400" cy="357166"/>
          </a:xfrm>
        </p:spPr>
        <p:txBody>
          <a:bodyPr/>
          <a:lstStyle/>
          <a:p>
            <a:endParaRPr lang="ar-IQ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/>
              <a:t>Cartilage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/>
              <a:t>Three types</a:t>
            </a:r>
          </a:p>
          <a:p>
            <a:pPr algn="l"/>
            <a:r>
              <a:rPr lang="en-US" sz="4000" b="1" dirty="0"/>
              <a:t>1-hyaline cartilage: found at the rings of trachea and ribs</a:t>
            </a:r>
          </a:p>
          <a:p>
            <a:pPr algn="l"/>
            <a:r>
              <a:rPr lang="en-US" sz="4000" b="1" dirty="0"/>
              <a:t>2-fibrous cartilage: </a:t>
            </a:r>
            <a:r>
              <a:rPr lang="en-US" sz="4000" b="1" dirty="0" err="1"/>
              <a:t>IVD,shoulder,hip</a:t>
            </a:r>
            <a:r>
              <a:rPr lang="en-US" sz="4000" b="1" dirty="0"/>
              <a:t> and knee</a:t>
            </a:r>
          </a:p>
          <a:p>
            <a:pPr algn="l"/>
            <a:r>
              <a:rPr lang="en-US" sz="4000" b="1" dirty="0"/>
              <a:t>3-ellastic: ENT</a:t>
            </a:r>
            <a:endParaRPr lang="ar-IQ" sz="4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343044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5" name="عنصر نائب للصورة 4" descr="lesson-2-tendons-ligaments-cartilage-and-joints-4-72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10" y="0"/>
            <a:ext cx="7929618" cy="6215082"/>
          </a:xfrm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715016"/>
            <a:ext cx="5486400" cy="45718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Cartilage</a:t>
            </a:r>
            <a:endParaRPr lang="ar-IQ"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" name="عنصر نائب للصورة 4" descr="joint1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9406" b="9406"/>
          <a:stretch>
            <a:fillRect/>
          </a:stretch>
        </p:blipFill>
        <p:spPr>
          <a:xfrm>
            <a:off x="214282" y="285728"/>
            <a:ext cx="8358246" cy="6143668"/>
          </a:xfrm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" name="عنصر نائب للصورة 4" descr="image00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586" b="10586"/>
          <a:stretch>
            <a:fillRect/>
          </a:stretch>
        </p:blipFill>
        <p:spPr/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" name="عنصر نائب للصورة 4" descr="almastba.com_1427783457_45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599" r="12599"/>
          <a:stretch>
            <a:fillRect/>
          </a:stretch>
        </p:blipFill>
        <p:spPr/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Major differences between male and female</a:t>
            </a:r>
            <a:endParaRPr lang="ar-IQ" b="1" i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600" b="1" dirty="0">
                <a:solidFill>
                  <a:srgbClr val="0070C0"/>
                </a:solidFill>
              </a:rPr>
              <a:t>1-male is </a:t>
            </a:r>
            <a:r>
              <a:rPr lang="en-US" sz="3600" b="1" dirty="0" err="1">
                <a:solidFill>
                  <a:srgbClr val="0070C0"/>
                </a:solidFill>
              </a:rPr>
              <a:t>generaly</a:t>
            </a:r>
            <a:r>
              <a:rPr lang="en-US" sz="3600" b="1" dirty="0">
                <a:solidFill>
                  <a:srgbClr val="0070C0"/>
                </a:solidFill>
              </a:rPr>
              <a:t> thinner than female because of accumulation of fat in the </a:t>
            </a:r>
            <a:r>
              <a:rPr lang="en-US" sz="3600" b="1" dirty="0" err="1">
                <a:solidFill>
                  <a:srgbClr val="0070C0"/>
                </a:solidFill>
              </a:rPr>
              <a:t>subcut.tissue</a:t>
            </a:r>
            <a:r>
              <a:rPr lang="en-US" sz="3600" b="1" dirty="0">
                <a:solidFill>
                  <a:srgbClr val="0070C0"/>
                </a:solidFill>
              </a:rPr>
              <a:t> of the female body.</a:t>
            </a:r>
          </a:p>
          <a:p>
            <a:pPr algn="l">
              <a:buNone/>
            </a:pPr>
            <a:r>
              <a:rPr lang="en-US" sz="3600" b="1" dirty="0">
                <a:solidFill>
                  <a:srgbClr val="00B050"/>
                </a:solidFill>
              </a:rPr>
              <a:t>2-The boney landmarks of the ……</a:t>
            </a:r>
          </a:p>
          <a:p>
            <a:pPr algn="l">
              <a:buNone/>
            </a:pPr>
            <a:r>
              <a:rPr lang="en-US" sz="3600" b="1" dirty="0">
                <a:solidFill>
                  <a:srgbClr val="7030A0"/>
                </a:solidFill>
              </a:rPr>
              <a:t>3-The shoulder region of the male is wider……….</a:t>
            </a:r>
            <a:endParaRPr lang="ar-IQ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/>
          </a:bodyPr>
          <a:lstStyle/>
          <a:p>
            <a:pPr rtl="0"/>
            <a:r>
              <a:rPr lang="en-US" b="1" i="1" dirty="0" err="1">
                <a:solidFill>
                  <a:srgbClr val="FF0000"/>
                </a:solidFill>
              </a:rPr>
              <a:t>Histologically</a:t>
            </a:r>
            <a:r>
              <a:rPr lang="en-US" b="1" i="1" dirty="0">
                <a:solidFill>
                  <a:srgbClr val="FF0000"/>
                </a:solidFill>
              </a:rPr>
              <a:t> the human body is consist of 4 basic tissue :</a:t>
            </a:r>
            <a:endParaRPr lang="ar-IQ" b="1" i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125791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600" b="1" dirty="0"/>
              <a:t>* Epithelial tissue</a:t>
            </a:r>
          </a:p>
          <a:p>
            <a:pPr algn="l">
              <a:buNone/>
            </a:pPr>
            <a:r>
              <a:rPr lang="en-US" sz="3600" b="1" dirty="0"/>
              <a:t>*Connective tissue  C.T.</a:t>
            </a:r>
            <a:endParaRPr lang="ar-IQ" sz="3600" b="1" dirty="0"/>
          </a:p>
          <a:p>
            <a:pPr algn="l">
              <a:buNone/>
            </a:pPr>
            <a:r>
              <a:rPr lang="en-US" sz="3600" b="1" dirty="0"/>
              <a:t>*Muscle</a:t>
            </a:r>
          </a:p>
          <a:p>
            <a:pPr algn="l">
              <a:buNone/>
            </a:pPr>
            <a:r>
              <a:rPr lang="en-US" sz="3600" b="1" dirty="0"/>
              <a:t>*Nerve</a:t>
            </a:r>
            <a:endParaRPr lang="ar-IQ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Anatomicaly</a:t>
            </a:r>
            <a:r>
              <a:rPr lang="en-US" dirty="0"/>
              <a:t>  the basic structure of the human body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1" dirty="0"/>
              <a:t>1-Fascia </a:t>
            </a:r>
          </a:p>
          <a:p>
            <a:pPr algn="l"/>
            <a:r>
              <a:rPr lang="en-US" b="1" i="1" dirty="0"/>
              <a:t>2-Ligament</a:t>
            </a:r>
          </a:p>
          <a:p>
            <a:pPr algn="l"/>
            <a:r>
              <a:rPr lang="en-US" b="1" i="1" dirty="0"/>
              <a:t>3-Tendon</a:t>
            </a:r>
          </a:p>
          <a:p>
            <a:pPr algn="l"/>
            <a:r>
              <a:rPr lang="en-US" b="1" i="1" dirty="0"/>
              <a:t>4-Cartilage</a:t>
            </a:r>
          </a:p>
          <a:p>
            <a:pPr algn="l"/>
            <a:r>
              <a:rPr lang="en-US" b="1" i="1" dirty="0"/>
              <a:t>5-Bone</a:t>
            </a:r>
          </a:p>
          <a:p>
            <a:pPr algn="l"/>
            <a:r>
              <a:rPr lang="en-US" b="1" i="1" dirty="0"/>
              <a:t>6-Vessel</a:t>
            </a:r>
          </a:p>
          <a:p>
            <a:pPr algn="l"/>
            <a:r>
              <a:rPr lang="en-US" b="1" i="1" dirty="0"/>
              <a:t>7-Muscle</a:t>
            </a:r>
          </a:p>
          <a:p>
            <a:pPr algn="l"/>
            <a:r>
              <a:rPr lang="en-US" b="1" i="1" dirty="0"/>
              <a:t>8-Nerve</a:t>
            </a:r>
            <a:endParaRPr lang="ar-IQ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Only 4 of these will be taken at this lecture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sz="6000" b="1" dirty="0"/>
              <a:t>Fascia </a:t>
            </a:r>
          </a:p>
          <a:p>
            <a:r>
              <a:rPr lang="en-US" sz="6000" b="1" dirty="0"/>
              <a:t>Ligament</a:t>
            </a:r>
          </a:p>
          <a:p>
            <a:r>
              <a:rPr lang="en-US" sz="6000" b="1" dirty="0"/>
              <a:t>Tendon</a:t>
            </a:r>
          </a:p>
          <a:p>
            <a:r>
              <a:rPr lang="en-US" sz="6000" b="1" dirty="0"/>
              <a:t>cartilage</a:t>
            </a:r>
            <a:endParaRPr lang="ar-IQ" sz="6000" b="1" dirty="0"/>
          </a:p>
        </p:txBody>
      </p:sp>
    </p:spTree>
    <p:extLst>
      <p:ext uri="{BB962C8B-B14F-4D97-AF65-F5344CB8AC3E}">
        <p14:creationId xmlns:p14="http://schemas.microsoft.com/office/powerpoint/2010/main" val="2834035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Fascia</a:t>
            </a:r>
            <a:endParaRPr lang="ar-IQ" b="1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sz="3500" b="1" i="1" dirty="0"/>
              <a:t>It is a </a:t>
            </a:r>
            <a:r>
              <a:rPr lang="en-US" sz="3500" b="1" i="1" dirty="0" err="1"/>
              <a:t>continous</a:t>
            </a:r>
            <a:r>
              <a:rPr lang="en-US" sz="3500" b="1" i="1" dirty="0"/>
              <a:t> layer of fibrous connective tissue that arranged in sheets.</a:t>
            </a:r>
          </a:p>
          <a:p>
            <a:pPr algn="ctr">
              <a:buNone/>
            </a:pPr>
            <a:r>
              <a:rPr lang="en-US" dirty="0"/>
              <a:t>Two types of fascia </a:t>
            </a:r>
          </a:p>
          <a:p>
            <a:pPr algn="l">
              <a:buNone/>
            </a:pPr>
            <a:r>
              <a:rPr lang="en-US" b="1" dirty="0"/>
              <a:t>*superficial  </a:t>
            </a:r>
            <a:r>
              <a:rPr lang="en-US" dirty="0"/>
              <a:t>(</a:t>
            </a:r>
            <a:r>
              <a:rPr lang="en-US" dirty="0" err="1"/>
              <a:t>subcut.t</a:t>
            </a:r>
            <a:r>
              <a:rPr lang="en-US" dirty="0"/>
              <a:t>.)  it connect……….</a:t>
            </a:r>
          </a:p>
          <a:p>
            <a:pPr>
              <a:buNone/>
            </a:pPr>
            <a:endParaRPr lang="en-US" dirty="0"/>
          </a:p>
          <a:p>
            <a:pPr algn="l">
              <a:buNone/>
            </a:pPr>
            <a:r>
              <a:rPr lang="en-US" b="1" dirty="0"/>
              <a:t>*deep </a:t>
            </a:r>
          </a:p>
          <a:p>
            <a:pPr algn="ctr">
              <a:buNone/>
            </a:pPr>
            <a:r>
              <a:rPr lang="en-US" i="1" dirty="0">
                <a:solidFill>
                  <a:srgbClr val="FF0000"/>
                </a:solidFill>
              </a:rPr>
              <a:t>-femoral sheath</a:t>
            </a:r>
          </a:p>
          <a:p>
            <a:pPr algn="ctr">
              <a:buNone/>
            </a:pPr>
            <a:r>
              <a:rPr lang="en-US" i="1" dirty="0">
                <a:solidFill>
                  <a:srgbClr val="FF0000"/>
                </a:solidFill>
              </a:rPr>
              <a:t>-</a:t>
            </a:r>
            <a:r>
              <a:rPr lang="en-US" i="1" dirty="0" err="1">
                <a:solidFill>
                  <a:srgbClr val="FF0000"/>
                </a:solidFill>
              </a:rPr>
              <a:t>retinacula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" name="عنصر نائب للصورة 4" descr="bone1.gif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44" r="444"/>
          <a:stretch>
            <a:fillRect/>
          </a:stretch>
        </p:blipFill>
        <p:spPr>
          <a:xfrm>
            <a:off x="785786" y="214290"/>
            <a:ext cx="7715304" cy="6215106"/>
          </a:xfrm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Ligament</a:t>
            </a:r>
            <a:endParaRPr lang="ar-IQ" b="1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 rtl="0"/>
            <a:r>
              <a:rPr lang="en-US" sz="4000" b="1" i="1" dirty="0"/>
              <a:t>Usually connect something to something else</a:t>
            </a:r>
          </a:p>
          <a:p>
            <a:pPr algn="l" rtl="0"/>
            <a:r>
              <a:rPr lang="en-US" sz="4000" b="1" i="1" dirty="0"/>
              <a:t>Mostly connect bone to bone</a:t>
            </a:r>
          </a:p>
          <a:p>
            <a:pPr algn="l" rtl="0"/>
            <a:r>
              <a:rPr lang="en-US" sz="4000" b="1" i="1" dirty="0"/>
              <a:t>It is a dense </a:t>
            </a:r>
            <a:r>
              <a:rPr lang="en-US" sz="4000" b="1" i="1" dirty="0" err="1"/>
              <a:t>C.T.thicker</a:t>
            </a:r>
            <a:r>
              <a:rPr lang="en-US" sz="4000" b="1" i="1" dirty="0"/>
              <a:t> than the fascia &amp; </a:t>
            </a:r>
            <a:r>
              <a:rPr lang="en-US" sz="4000" b="1" i="1" dirty="0" err="1"/>
              <a:t>devided</a:t>
            </a:r>
            <a:r>
              <a:rPr lang="en-US" sz="4000" b="1" i="1" dirty="0"/>
              <a:t> into two types:</a:t>
            </a:r>
            <a:endParaRPr lang="ar-IQ" sz="4000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71504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sz="4000" b="1" dirty="0"/>
              <a:t>1-Thin:</a:t>
            </a:r>
            <a:r>
              <a:rPr lang="en-US" dirty="0"/>
              <a:t>examples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FF0000"/>
                </a:solidFill>
              </a:rPr>
              <a:t>mesentaries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rgbClr val="FF0000"/>
                </a:solidFill>
              </a:rPr>
              <a:t>*coronary ligament of the liver</a:t>
            </a:r>
            <a:endParaRPr lang="ar-IQ" dirty="0">
              <a:solidFill>
                <a:srgbClr val="FF0000"/>
              </a:solidFill>
            </a:endParaRPr>
          </a:p>
          <a:p>
            <a:pPr algn="l"/>
            <a:r>
              <a:rPr lang="en-US" sz="4000" b="1" dirty="0"/>
              <a:t>2-Thick:examples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FF0000"/>
                </a:solidFill>
              </a:rPr>
              <a:t>pattelar</a:t>
            </a:r>
            <a:r>
              <a:rPr lang="en-US" dirty="0">
                <a:solidFill>
                  <a:srgbClr val="FF0000"/>
                </a:solidFill>
              </a:rPr>
              <a:t> ligament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>
                <a:solidFill>
                  <a:srgbClr val="FF0000"/>
                </a:solidFill>
              </a:rPr>
              <a:t>ligamentum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flavum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241</Words>
  <Application>Microsoft Office PowerPoint</Application>
  <PresentationFormat>عرض على الشاشة (3:4)‏</PresentationFormat>
  <Paragraphs>55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سمة Office</vt:lpstr>
      <vt:lpstr>L 2 Second lecture</vt:lpstr>
      <vt:lpstr>Major differences between male and female</vt:lpstr>
      <vt:lpstr>Histologically the human body is consist of 4 basic tissue :</vt:lpstr>
      <vt:lpstr>Anatomicaly  the basic structure of the human body </vt:lpstr>
      <vt:lpstr>Only 4 of these will be taken at this lecture</vt:lpstr>
      <vt:lpstr>Fascia</vt:lpstr>
      <vt:lpstr>عرض تقديمي في PowerPoint</vt:lpstr>
      <vt:lpstr>Ligament</vt:lpstr>
      <vt:lpstr>عرض تقديمي في PowerPoint</vt:lpstr>
      <vt:lpstr>Tendon</vt:lpstr>
      <vt:lpstr>عرض تقديمي في PowerPoint</vt:lpstr>
      <vt:lpstr>عرض تقديمي في PowerPoint</vt:lpstr>
      <vt:lpstr>Cartilage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By DR.Ahmed Saker 2o1O 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 2 Second lecture</dc:title>
  <dc:creator>Khaled Dabbas Almolaa</dc:creator>
  <cp:lastModifiedBy>ALI SAHIUNY</cp:lastModifiedBy>
  <cp:revision>17</cp:revision>
  <dcterms:created xsi:type="dcterms:W3CDTF">2016-11-14T18:14:57Z</dcterms:created>
  <dcterms:modified xsi:type="dcterms:W3CDTF">2019-01-14T22:33:21Z</dcterms:modified>
</cp:coreProperties>
</file>