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7" r:id="rId2"/>
    <p:sldId id="277" r:id="rId3"/>
    <p:sldId id="258" r:id="rId4"/>
    <p:sldId id="276" r:id="rId5"/>
    <p:sldId id="279" r:id="rId6"/>
    <p:sldId id="280" r:id="rId7"/>
    <p:sldId id="283" r:id="rId8"/>
    <p:sldId id="285" r:id="rId9"/>
    <p:sldId id="284" r:id="rId10"/>
    <p:sldId id="281" r:id="rId11"/>
    <p:sldId id="286" r:id="rId12"/>
    <p:sldId id="282" r:id="rId13"/>
    <p:sldId id="287" r:id="rId14"/>
    <p:sldId id="259" r:id="rId15"/>
    <p:sldId id="260" r:id="rId16"/>
    <p:sldId id="261" r:id="rId17"/>
    <p:sldId id="262" r:id="rId18"/>
    <p:sldId id="263" r:id="rId19"/>
    <p:sldId id="264" r:id="rId20"/>
    <p:sldId id="265" r:id="rId21"/>
    <p:sldId id="266" r:id="rId22"/>
    <p:sldId id="267" r:id="rId23"/>
    <p:sldId id="268" r:id="rId24"/>
    <p:sldId id="269" r:id="rId25"/>
    <p:sldId id="270" r:id="rId26"/>
    <p:sldId id="271" r:id="rId27"/>
    <p:sldId id="272" r:id="rId28"/>
    <p:sldId id="273" r:id="rId29"/>
    <p:sldId id="274" r:id="rId30"/>
    <p:sldId id="275" r:id="rId31"/>
    <p:sldId id="278" r:id="rId32"/>
    <p:sldId id="256" r:id="rId33"/>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59" d="100"/>
          <a:sy n="59" d="100"/>
        </p:scale>
        <p:origin x="-1590"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a:t>انقر لتحرير نمط العنوان الرئيسي</a:t>
            </a:r>
            <a:endParaRPr lang="ar-IQ"/>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a:t>انقر لتحرير نمط العنوان الثانوي الرئيسي</a:t>
            </a:r>
            <a:endParaRPr lang="ar-IQ"/>
          </a:p>
        </p:txBody>
      </p:sp>
      <p:sp>
        <p:nvSpPr>
          <p:cNvPr id="4" name="عنصر نائب للتاريخ 3"/>
          <p:cNvSpPr>
            <a:spLocks noGrp="1"/>
          </p:cNvSpPr>
          <p:nvPr>
            <p:ph type="dt" sz="half" idx="10"/>
          </p:nvPr>
        </p:nvSpPr>
        <p:spPr/>
        <p:txBody>
          <a:bodyPr/>
          <a:lstStyle/>
          <a:p>
            <a:fld id="{451632EF-FE02-4C0F-8FA8-116BEC457C4F}" type="datetimeFigureOut">
              <a:rPr lang="ar-IQ" smtClean="0"/>
              <a:pPr/>
              <a:t>12/05/1440</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1EFEC629-11F9-405A-8CF5-87F5B7724E7B}" type="slidenum">
              <a:rPr lang="ar-IQ" smtClean="0"/>
              <a:pPr/>
              <a:t>‹#›</a:t>
            </a:fld>
            <a:endParaRPr lang="ar-IQ"/>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endParaRPr lang="ar-IQ"/>
          </a:p>
        </p:txBody>
      </p:sp>
      <p:sp>
        <p:nvSpPr>
          <p:cNvPr id="3" name="عنصر نائب للعنوان العمودي 2"/>
          <p:cNvSpPr>
            <a:spLocks noGrp="1"/>
          </p:cNvSpPr>
          <p:nvPr>
            <p:ph type="body" orient="vert" idx="1"/>
          </p:nvPr>
        </p:nvSpPr>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IQ"/>
          </a:p>
        </p:txBody>
      </p:sp>
      <p:sp>
        <p:nvSpPr>
          <p:cNvPr id="4" name="عنصر نائب للتاريخ 3"/>
          <p:cNvSpPr>
            <a:spLocks noGrp="1"/>
          </p:cNvSpPr>
          <p:nvPr>
            <p:ph type="dt" sz="half" idx="10"/>
          </p:nvPr>
        </p:nvSpPr>
        <p:spPr/>
        <p:txBody>
          <a:bodyPr/>
          <a:lstStyle/>
          <a:p>
            <a:fld id="{451632EF-FE02-4C0F-8FA8-116BEC457C4F}" type="datetimeFigureOut">
              <a:rPr lang="ar-IQ" smtClean="0"/>
              <a:pPr/>
              <a:t>12/05/1440</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1EFEC629-11F9-405A-8CF5-87F5B7724E7B}" type="slidenum">
              <a:rPr lang="ar-IQ" smtClean="0"/>
              <a:pPr/>
              <a:t>‹#›</a:t>
            </a:fld>
            <a:endParaRPr lang="ar-IQ"/>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a:t>انقر لتحرير نمط العنوان الرئيسي</a:t>
            </a:r>
            <a:endParaRPr lang="ar-IQ"/>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IQ"/>
          </a:p>
        </p:txBody>
      </p:sp>
      <p:sp>
        <p:nvSpPr>
          <p:cNvPr id="4" name="عنصر نائب للتاريخ 3"/>
          <p:cNvSpPr>
            <a:spLocks noGrp="1"/>
          </p:cNvSpPr>
          <p:nvPr>
            <p:ph type="dt" sz="half" idx="10"/>
          </p:nvPr>
        </p:nvSpPr>
        <p:spPr/>
        <p:txBody>
          <a:bodyPr/>
          <a:lstStyle/>
          <a:p>
            <a:fld id="{451632EF-FE02-4C0F-8FA8-116BEC457C4F}" type="datetimeFigureOut">
              <a:rPr lang="ar-IQ" smtClean="0"/>
              <a:pPr/>
              <a:t>12/05/1440</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1EFEC629-11F9-405A-8CF5-87F5B7724E7B}" type="slidenum">
              <a:rPr lang="ar-IQ" smtClean="0"/>
              <a:pPr/>
              <a:t>‹#›</a:t>
            </a:fld>
            <a:endParaRPr lang="ar-IQ"/>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endParaRPr lang="ar-IQ"/>
          </a:p>
        </p:txBody>
      </p:sp>
      <p:sp>
        <p:nvSpPr>
          <p:cNvPr id="3" name="عنصر نائب للمحتوى 2"/>
          <p:cNvSpPr>
            <a:spLocks noGrp="1"/>
          </p:cNvSpPr>
          <p:nvPr>
            <p:ph idx="1"/>
          </p:nvPr>
        </p:nvSpPr>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IQ"/>
          </a:p>
        </p:txBody>
      </p:sp>
      <p:sp>
        <p:nvSpPr>
          <p:cNvPr id="4" name="عنصر نائب للتاريخ 3"/>
          <p:cNvSpPr>
            <a:spLocks noGrp="1"/>
          </p:cNvSpPr>
          <p:nvPr>
            <p:ph type="dt" sz="half" idx="10"/>
          </p:nvPr>
        </p:nvSpPr>
        <p:spPr/>
        <p:txBody>
          <a:bodyPr/>
          <a:lstStyle/>
          <a:p>
            <a:fld id="{451632EF-FE02-4C0F-8FA8-116BEC457C4F}" type="datetimeFigureOut">
              <a:rPr lang="ar-IQ" smtClean="0"/>
              <a:pPr/>
              <a:t>12/05/1440</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1EFEC629-11F9-405A-8CF5-87F5B7724E7B}" type="slidenum">
              <a:rPr lang="ar-IQ" smtClean="0"/>
              <a:pPr/>
              <a:t>‹#›</a:t>
            </a:fld>
            <a:endParaRPr lang="ar-IQ"/>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a:t>انقر لتحرير نمط العنوان الرئيسي</a:t>
            </a:r>
            <a:endParaRPr lang="ar-IQ"/>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النص الرئيسي</a:t>
            </a:r>
          </a:p>
        </p:txBody>
      </p:sp>
      <p:sp>
        <p:nvSpPr>
          <p:cNvPr id="4" name="عنصر نائب للتاريخ 3"/>
          <p:cNvSpPr>
            <a:spLocks noGrp="1"/>
          </p:cNvSpPr>
          <p:nvPr>
            <p:ph type="dt" sz="half" idx="10"/>
          </p:nvPr>
        </p:nvSpPr>
        <p:spPr/>
        <p:txBody>
          <a:bodyPr/>
          <a:lstStyle/>
          <a:p>
            <a:fld id="{451632EF-FE02-4C0F-8FA8-116BEC457C4F}" type="datetimeFigureOut">
              <a:rPr lang="ar-IQ" smtClean="0"/>
              <a:pPr/>
              <a:t>12/05/1440</a:t>
            </a:fld>
            <a:endParaRPr lang="ar-IQ"/>
          </a:p>
        </p:txBody>
      </p:sp>
      <p:sp>
        <p:nvSpPr>
          <p:cNvPr id="5" name="عنصر نائب للتذييل 4"/>
          <p:cNvSpPr>
            <a:spLocks noGrp="1"/>
          </p:cNvSpPr>
          <p:nvPr>
            <p:ph type="ftr" sz="quarter" idx="11"/>
          </p:nvPr>
        </p:nvSpPr>
        <p:spPr/>
        <p:txBody>
          <a:bodyPr/>
          <a:lstStyle/>
          <a:p>
            <a:endParaRPr lang="ar-IQ"/>
          </a:p>
        </p:txBody>
      </p:sp>
      <p:sp>
        <p:nvSpPr>
          <p:cNvPr id="6" name="عنصر نائب لرقم الشريحة 5"/>
          <p:cNvSpPr>
            <a:spLocks noGrp="1"/>
          </p:cNvSpPr>
          <p:nvPr>
            <p:ph type="sldNum" sz="quarter" idx="12"/>
          </p:nvPr>
        </p:nvSpPr>
        <p:spPr/>
        <p:txBody>
          <a:bodyPr/>
          <a:lstStyle/>
          <a:p>
            <a:fld id="{1EFEC629-11F9-405A-8CF5-87F5B7724E7B}" type="slidenum">
              <a:rPr lang="ar-IQ" smtClean="0"/>
              <a:pPr/>
              <a:t>‹#›</a:t>
            </a:fld>
            <a:endParaRPr lang="ar-IQ"/>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endParaRPr lang="ar-IQ"/>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IQ"/>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IQ"/>
          </a:p>
        </p:txBody>
      </p:sp>
      <p:sp>
        <p:nvSpPr>
          <p:cNvPr id="5" name="عنصر نائب للتاريخ 4"/>
          <p:cNvSpPr>
            <a:spLocks noGrp="1"/>
          </p:cNvSpPr>
          <p:nvPr>
            <p:ph type="dt" sz="half" idx="10"/>
          </p:nvPr>
        </p:nvSpPr>
        <p:spPr/>
        <p:txBody>
          <a:bodyPr/>
          <a:lstStyle/>
          <a:p>
            <a:fld id="{451632EF-FE02-4C0F-8FA8-116BEC457C4F}" type="datetimeFigureOut">
              <a:rPr lang="ar-IQ" smtClean="0"/>
              <a:pPr/>
              <a:t>12/05/1440</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1EFEC629-11F9-405A-8CF5-87F5B7724E7B}" type="slidenum">
              <a:rPr lang="ar-IQ" smtClean="0"/>
              <a:pPr/>
              <a:t>‹#›</a:t>
            </a:fld>
            <a:endParaRPr lang="ar-IQ"/>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a:t>انقر لتحرير نمط العنوان الرئيسي</a:t>
            </a:r>
            <a:endParaRPr lang="ar-IQ"/>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IQ"/>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IQ"/>
          </a:p>
        </p:txBody>
      </p:sp>
      <p:sp>
        <p:nvSpPr>
          <p:cNvPr id="7" name="عنصر نائب للتاريخ 6"/>
          <p:cNvSpPr>
            <a:spLocks noGrp="1"/>
          </p:cNvSpPr>
          <p:nvPr>
            <p:ph type="dt" sz="half" idx="10"/>
          </p:nvPr>
        </p:nvSpPr>
        <p:spPr/>
        <p:txBody>
          <a:bodyPr/>
          <a:lstStyle/>
          <a:p>
            <a:fld id="{451632EF-FE02-4C0F-8FA8-116BEC457C4F}" type="datetimeFigureOut">
              <a:rPr lang="ar-IQ" smtClean="0"/>
              <a:pPr/>
              <a:t>12/05/1440</a:t>
            </a:fld>
            <a:endParaRPr lang="ar-IQ"/>
          </a:p>
        </p:txBody>
      </p:sp>
      <p:sp>
        <p:nvSpPr>
          <p:cNvPr id="8" name="عنصر نائب للتذييل 7"/>
          <p:cNvSpPr>
            <a:spLocks noGrp="1"/>
          </p:cNvSpPr>
          <p:nvPr>
            <p:ph type="ftr" sz="quarter" idx="11"/>
          </p:nvPr>
        </p:nvSpPr>
        <p:spPr/>
        <p:txBody>
          <a:bodyPr/>
          <a:lstStyle/>
          <a:p>
            <a:endParaRPr lang="ar-IQ"/>
          </a:p>
        </p:txBody>
      </p:sp>
      <p:sp>
        <p:nvSpPr>
          <p:cNvPr id="9" name="عنصر نائب لرقم الشريحة 8"/>
          <p:cNvSpPr>
            <a:spLocks noGrp="1"/>
          </p:cNvSpPr>
          <p:nvPr>
            <p:ph type="sldNum" sz="quarter" idx="12"/>
          </p:nvPr>
        </p:nvSpPr>
        <p:spPr/>
        <p:txBody>
          <a:bodyPr/>
          <a:lstStyle/>
          <a:p>
            <a:fld id="{1EFEC629-11F9-405A-8CF5-87F5B7724E7B}" type="slidenum">
              <a:rPr lang="ar-IQ" smtClean="0"/>
              <a:pPr/>
              <a:t>‹#›</a:t>
            </a:fld>
            <a:endParaRPr lang="ar-IQ"/>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endParaRPr lang="ar-IQ"/>
          </a:p>
        </p:txBody>
      </p:sp>
      <p:sp>
        <p:nvSpPr>
          <p:cNvPr id="3" name="عنصر نائب للتاريخ 2"/>
          <p:cNvSpPr>
            <a:spLocks noGrp="1"/>
          </p:cNvSpPr>
          <p:nvPr>
            <p:ph type="dt" sz="half" idx="10"/>
          </p:nvPr>
        </p:nvSpPr>
        <p:spPr/>
        <p:txBody>
          <a:bodyPr/>
          <a:lstStyle/>
          <a:p>
            <a:fld id="{451632EF-FE02-4C0F-8FA8-116BEC457C4F}" type="datetimeFigureOut">
              <a:rPr lang="ar-IQ" smtClean="0"/>
              <a:pPr/>
              <a:t>12/05/1440</a:t>
            </a:fld>
            <a:endParaRPr lang="ar-IQ"/>
          </a:p>
        </p:txBody>
      </p:sp>
      <p:sp>
        <p:nvSpPr>
          <p:cNvPr id="4" name="عنصر نائب للتذييل 3"/>
          <p:cNvSpPr>
            <a:spLocks noGrp="1"/>
          </p:cNvSpPr>
          <p:nvPr>
            <p:ph type="ftr" sz="quarter" idx="11"/>
          </p:nvPr>
        </p:nvSpPr>
        <p:spPr/>
        <p:txBody>
          <a:bodyPr/>
          <a:lstStyle/>
          <a:p>
            <a:endParaRPr lang="ar-IQ"/>
          </a:p>
        </p:txBody>
      </p:sp>
      <p:sp>
        <p:nvSpPr>
          <p:cNvPr id="5" name="عنصر نائب لرقم الشريحة 4"/>
          <p:cNvSpPr>
            <a:spLocks noGrp="1"/>
          </p:cNvSpPr>
          <p:nvPr>
            <p:ph type="sldNum" sz="quarter" idx="12"/>
          </p:nvPr>
        </p:nvSpPr>
        <p:spPr/>
        <p:txBody>
          <a:bodyPr/>
          <a:lstStyle/>
          <a:p>
            <a:fld id="{1EFEC629-11F9-405A-8CF5-87F5B7724E7B}" type="slidenum">
              <a:rPr lang="ar-IQ" smtClean="0"/>
              <a:pPr/>
              <a:t>‹#›</a:t>
            </a:fld>
            <a:endParaRPr lang="ar-IQ"/>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451632EF-FE02-4C0F-8FA8-116BEC457C4F}" type="datetimeFigureOut">
              <a:rPr lang="ar-IQ" smtClean="0"/>
              <a:pPr/>
              <a:t>12/05/1440</a:t>
            </a:fld>
            <a:endParaRPr lang="ar-IQ"/>
          </a:p>
        </p:txBody>
      </p:sp>
      <p:sp>
        <p:nvSpPr>
          <p:cNvPr id="3" name="عنصر نائب للتذييل 2"/>
          <p:cNvSpPr>
            <a:spLocks noGrp="1"/>
          </p:cNvSpPr>
          <p:nvPr>
            <p:ph type="ftr" sz="quarter" idx="11"/>
          </p:nvPr>
        </p:nvSpPr>
        <p:spPr/>
        <p:txBody>
          <a:bodyPr/>
          <a:lstStyle/>
          <a:p>
            <a:endParaRPr lang="ar-IQ"/>
          </a:p>
        </p:txBody>
      </p:sp>
      <p:sp>
        <p:nvSpPr>
          <p:cNvPr id="4" name="عنصر نائب لرقم الشريحة 3"/>
          <p:cNvSpPr>
            <a:spLocks noGrp="1"/>
          </p:cNvSpPr>
          <p:nvPr>
            <p:ph type="sldNum" sz="quarter" idx="12"/>
          </p:nvPr>
        </p:nvSpPr>
        <p:spPr/>
        <p:txBody>
          <a:bodyPr/>
          <a:lstStyle/>
          <a:p>
            <a:fld id="{1EFEC629-11F9-405A-8CF5-87F5B7724E7B}" type="slidenum">
              <a:rPr lang="ar-IQ" smtClean="0"/>
              <a:pPr/>
              <a:t>‹#›</a:t>
            </a:fld>
            <a:endParaRPr lang="ar-IQ"/>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a:t>انقر لتحرير نمط العنوان الرئيسي</a:t>
            </a:r>
            <a:endParaRPr lang="ar-IQ"/>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IQ"/>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النص الرئيسي</a:t>
            </a:r>
          </a:p>
        </p:txBody>
      </p:sp>
      <p:sp>
        <p:nvSpPr>
          <p:cNvPr id="5" name="عنصر نائب للتاريخ 4"/>
          <p:cNvSpPr>
            <a:spLocks noGrp="1"/>
          </p:cNvSpPr>
          <p:nvPr>
            <p:ph type="dt" sz="half" idx="10"/>
          </p:nvPr>
        </p:nvSpPr>
        <p:spPr/>
        <p:txBody>
          <a:bodyPr/>
          <a:lstStyle/>
          <a:p>
            <a:fld id="{451632EF-FE02-4C0F-8FA8-116BEC457C4F}" type="datetimeFigureOut">
              <a:rPr lang="ar-IQ" smtClean="0"/>
              <a:pPr/>
              <a:t>12/05/1440</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1EFEC629-11F9-405A-8CF5-87F5B7724E7B}" type="slidenum">
              <a:rPr lang="ar-IQ" smtClean="0"/>
              <a:pPr/>
              <a:t>‹#›</a:t>
            </a:fld>
            <a:endParaRPr lang="ar-IQ"/>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a:t>انقر لتحرير نمط العنوان الرئيسي</a:t>
            </a:r>
            <a:endParaRPr lang="ar-IQ"/>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النص الرئيسي</a:t>
            </a:r>
          </a:p>
        </p:txBody>
      </p:sp>
      <p:sp>
        <p:nvSpPr>
          <p:cNvPr id="5" name="عنصر نائب للتاريخ 4"/>
          <p:cNvSpPr>
            <a:spLocks noGrp="1"/>
          </p:cNvSpPr>
          <p:nvPr>
            <p:ph type="dt" sz="half" idx="10"/>
          </p:nvPr>
        </p:nvSpPr>
        <p:spPr/>
        <p:txBody>
          <a:bodyPr/>
          <a:lstStyle/>
          <a:p>
            <a:fld id="{451632EF-FE02-4C0F-8FA8-116BEC457C4F}" type="datetimeFigureOut">
              <a:rPr lang="ar-IQ" smtClean="0"/>
              <a:pPr/>
              <a:t>12/05/1440</a:t>
            </a:fld>
            <a:endParaRPr lang="ar-IQ"/>
          </a:p>
        </p:txBody>
      </p:sp>
      <p:sp>
        <p:nvSpPr>
          <p:cNvPr id="6" name="عنصر نائب للتذييل 5"/>
          <p:cNvSpPr>
            <a:spLocks noGrp="1"/>
          </p:cNvSpPr>
          <p:nvPr>
            <p:ph type="ftr" sz="quarter" idx="11"/>
          </p:nvPr>
        </p:nvSpPr>
        <p:spPr/>
        <p:txBody>
          <a:bodyPr/>
          <a:lstStyle/>
          <a:p>
            <a:endParaRPr lang="ar-IQ"/>
          </a:p>
        </p:txBody>
      </p:sp>
      <p:sp>
        <p:nvSpPr>
          <p:cNvPr id="7" name="عنصر نائب لرقم الشريحة 6"/>
          <p:cNvSpPr>
            <a:spLocks noGrp="1"/>
          </p:cNvSpPr>
          <p:nvPr>
            <p:ph type="sldNum" sz="quarter" idx="12"/>
          </p:nvPr>
        </p:nvSpPr>
        <p:spPr/>
        <p:txBody>
          <a:bodyPr/>
          <a:lstStyle/>
          <a:p>
            <a:fld id="{1EFEC629-11F9-405A-8CF5-87F5B7724E7B}" type="slidenum">
              <a:rPr lang="ar-IQ" smtClean="0"/>
              <a:pPr/>
              <a:t>‹#›</a:t>
            </a:fld>
            <a:endParaRPr lang="ar-IQ"/>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a:t>انقر لتحرير نمط العنوان الرئيسي</a:t>
            </a:r>
            <a:endParaRPr lang="ar-IQ"/>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ar-IQ"/>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451632EF-FE02-4C0F-8FA8-116BEC457C4F}" type="datetimeFigureOut">
              <a:rPr lang="ar-IQ" smtClean="0"/>
              <a:pPr/>
              <a:t>12/05/1440</a:t>
            </a:fld>
            <a:endParaRPr lang="ar-IQ"/>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IQ"/>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1EFEC629-11F9-405A-8CF5-87F5B7724E7B}" type="slidenum">
              <a:rPr lang="ar-IQ" smtClean="0"/>
              <a:pPr/>
              <a:t>‹#›</a:t>
            </a:fld>
            <a:endParaRPr lang="ar-IQ"/>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hyperlink" Target="http://www.teachpe.com/anatomy/bone_structure.php"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15.jpe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image" Target="../media/image17.jpe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image" Target="../media/image19.jpe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image" Target="../media/image22.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ar-SA" dirty="0" smtClean="0">
                <a:solidFill>
                  <a:srgbClr val="C00000"/>
                </a:solidFill>
              </a:rPr>
              <a:t>د. خالد</a:t>
            </a:r>
            <a:r>
              <a:rPr lang="en-US" dirty="0" smtClean="0">
                <a:solidFill>
                  <a:srgbClr val="C00000"/>
                </a:solidFill>
              </a:rPr>
              <a:t/>
            </a:r>
            <a:br>
              <a:rPr lang="en-US" dirty="0" smtClean="0">
                <a:solidFill>
                  <a:srgbClr val="C00000"/>
                </a:solidFill>
              </a:rPr>
            </a:br>
            <a:r>
              <a:rPr lang="en-US" dirty="0" err="1" smtClean="0">
                <a:solidFill>
                  <a:srgbClr val="C00000"/>
                </a:solidFill>
              </a:rPr>
              <a:t>Arthrology</a:t>
            </a:r>
            <a:endParaRPr lang="ar-IQ" dirty="0">
              <a:solidFill>
                <a:srgbClr val="C00000"/>
              </a:solidFill>
            </a:endParaRPr>
          </a:p>
        </p:txBody>
      </p:sp>
      <p:sp>
        <p:nvSpPr>
          <p:cNvPr id="3" name="عنصر نائب للمحتوى 2"/>
          <p:cNvSpPr>
            <a:spLocks noGrp="1"/>
          </p:cNvSpPr>
          <p:nvPr>
            <p:ph idx="1"/>
          </p:nvPr>
        </p:nvSpPr>
        <p:spPr/>
        <p:txBody>
          <a:bodyPr>
            <a:normAutofit/>
          </a:bodyPr>
          <a:lstStyle/>
          <a:p>
            <a:pPr algn="l"/>
            <a:r>
              <a:rPr lang="en-US" sz="4000" dirty="0">
                <a:solidFill>
                  <a:srgbClr val="0070C0"/>
                </a:solidFill>
              </a:rPr>
              <a:t>Field of study concerned with the study of joints.</a:t>
            </a:r>
            <a:endParaRPr lang="ar-IQ" sz="4000" dirty="0">
              <a:solidFill>
                <a:srgbClr val="0070C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7544" y="188640"/>
            <a:ext cx="7920880" cy="6186309"/>
          </a:xfrm>
          <a:prstGeom prst="rect">
            <a:avLst/>
          </a:prstGeom>
          <a:solidFill>
            <a:schemeClr val="accent2">
              <a:lumMod val="40000"/>
              <a:lumOff val="60000"/>
            </a:schemeClr>
          </a:solidFill>
        </p:spPr>
        <p:txBody>
          <a:bodyPr wrap="square">
            <a:spAutoFit/>
          </a:bodyPr>
          <a:lstStyle/>
          <a:p>
            <a:pPr algn="l"/>
            <a:r>
              <a:rPr lang="en-US" sz="3600" dirty="0"/>
              <a:t>2 . Cartilaginous Joints : of two types</a:t>
            </a:r>
          </a:p>
          <a:p>
            <a:pPr algn="l"/>
            <a:r>
              <a:rPr lang="en-US" sz="3600" dirty="0"/>
              <a:t>a. </a:t>
            </a:r>
            <a:r>
              <a:rPr lang="en-US" sz="3600" dirty="0" err="1">
                <a:solidFill>
                  <a:srgbClr val="FF0000"/>
                </a:solidFill>
              </a:rPr>
              <a:t>Synchondrosis</a:t>
            </a:r>
            <a:r>
              <a:rPr lang="en-US" sz="3600" dirty="0"/>
              <a:t> or Primary cartilaginous j.</a:t>
            </a:r>
          </a:p>
          <a:p>
            <a:pPr algn="l"/>
            <a:r>
              <a:rPr lang="en-US" sz="3600" dirty="0"/>
              <a:t>Bones are united by plate of hyaline cartilage</a:t>
            </a:r>
          </a:p>
          <a:p>
            <a:pPr algn="l"/>
            <a:r>
              <a:rPr lang="en-US" sz="3600" dirty="0" err="1"/>
              <a:t>eg</a:t>
            </a:r>
            <a:r>
              <a:rPr lang="en-US" sz="3600" dirty="0"/>
              <a:t>. Union between the epiphysis and the</a:t>
            </a:r>
          </a:p>
          <a:p>
            <a:pPr algn="l"/>
            <a:r>
              <a:rPr lang="en-US" sz="3600" dirty="0"/>
              <a:t>diaphysis of a growing bone, eg.2 between first</a:t>
            </a:r>
          </a:p>
          <a:p>
            <a:pPr algn="l"/>
            <a:r>
              <a:rPr lang="en-US" sz="3600" dirty="0"/>
              <a:t>rib and manubrium </a:t>
            </a:r>
            <a:r>
              <a:rPr lang="en-US" sz="3600" dirty="0" err="1"/>
              <a:t>sterni</a:t>
            </a:r>
            <a:r>
              <a:rPr lang="en-US" sz="3600" dirty="0"/>
              <a:t>, no movement is</a:t>
            </a:r>
          </a:p>
          <a:p>
            <a:pPr algn="l"/>
            <a:r>
              <a:rPr lang="en-US" sz="3600" dirty="0"/>
              <a:t>possible.</a:t>
            </a:r>
            <a:endParaRPr lang="ar-IQ" sz="3600" dirty="0"/>
          </a:p>
        </p:txBody>
      </p:sp>
    </p:spTree>
    <p:extLst>
      <p:ext uri="{BB962C8B-B14F-4D97-AF65-F5344CB8AC3E}">
        <p14:creationId xmlns:p14="http://schemas.microsoft.com/office/powerpoint/2010/main" val="24797938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5536" y="116632"/>
            <a:ext cx="8208912" cy="5078313"/>
          </a:xfrm>
          <a:prstGeom prst="rect">
            <a:avLst/>
          </a:prstGeom>
        </p:spPr>
        <p:txBody>
          <a:bodyPr wrap="square">
            <a:spAutoFit/>
          </a:bodyPr>
          <a:lstStyle/>
          <a:p>
            <a:pPr algn="l"/>
            <a:r>
              <a:rPr lang="en-US" sz="3600" dirty="0"/>
              <a:t>A fracture of a long bone in a child may be extremely serious if it</a:t>
            </a:r>
          </a:p>
          <a:p>
            <a:pPr algn="l"/>
            <a:r>
              <a:rPr lang="en-US" sz="3600" dirty="0"/>
              <a:t>involves the mitotically active epiphyseal plate of a </a:t>
            </a:r>
            <a:r>
              <a:rPr lang="en-US" sz="3600" dirty="0" err="1"/>
              <a:t>synchondrotic</a:t>
            </a:r>
            <a:endParaRPr lang="en-US" sz="3600" dirty="0"/>
          </a:p>
          <a:p>
            <a:pPr algn="l"/>
            <a:r>
              <a:rPr lang="en-US" sz="3600" dirty="0"/>
              <a:t>joint. If such an injury is left untreated, bone growth is usually</a:t>
            </a:r>
          </a:p>
          <a:p>
            <a:pPr algn="l"/>
            <a:r>
              <a:rPr lang="en-US" sz="3600" dirty="0"/>
              <a:t>retarded or arrested, so that the appendage will be shorter</a:t>
            </a:r>
          </a:p>
          <a:p>
            <a:pPr algn="l"/>
            <a:r>
              <a:rPr lang="en-US" sz="3600" dirty="0"/>
              <a:t>than normal.</a:t>
            </a:r>
            <a:endParaRPr lang="ar-IQ" sz="3600" dirty="0"/>
          </a:p>
        </p:txBody>
      </p:sp>
    </p:spTree>
    <p:extLst>
      <p:ext uri="{BB962C8B-B14F-4D97-AF65-F5344CB8AC3E}">
        <p14:creationId xmlns:p14="http://schemas.microsoft.com/office/powerpoint/2010/main" val="33223355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5536" y="188640"/>
            <a:ext cx="8352928" cy="4524315"/>
          </a:xfrm>
          <a:prstGeom prst="rect">
            <a:avLst/>
          </a:prstGeom>
          <a:solidFill>
            <a:schemeClr val="accent2">
              <a:lumMod val="40000"/>
              <a:lumOff val="60000"/>
            </a:schemeClr>
          </a:solidFill>
        </p:spPr>
        <p:txBody>
          <a:bodyPr wrap="square">
            <a:spAutoFit/>
          </a:bodyPr>
          <a:lstStyle/>
          <a:p>
            <a:pPr algn="l"/>
            <a:r>
              <a:rPr lang="en-US" sz="3600" dirty="0"/>
              <a:t>b. </a:t>
            </a:r>
            <a:r>
              <a:rPr lang="en-US" sz="3600" dirty="0" err="1">
                <a:solidFill>
                  <a:srgbClr val="FF0000"/>
                </a:solidFill>
              </a:rPr>
              <a:t>Symphyses</a:t>
            </a:r>
            <a:r>
              <a:rPr lang="en-US" sz="3600" dirty="0">
                <a:solidFill>
                  <a:srgbClr val="FF0000"/>
                </a:solidFill>
              </a:rPr>
              <a:t> </a:t>
            </a:r>
            <a:r>
              <a:rPr lang="en-US" sz="3600" dirty="0"/>
              <a:t>or Secondary Cartilaginous J .</a:t>
            </a:r>
          </a:p>
          <a:p>
            <a:pPr algn="l"/>
            <a:r>
              <a:rPr lang="en-US" sz="3600" dirty="0"/>
              <a:t>Bones are united by a plate of fibrocartilage,</a:t>
            </a:r>
          </a:p>
          <a:p>
            <a:pPr algn="l"/>
            <a:r>
              <a:rPr lang="en-US" sz="3600" dirty="0"/>
              <a:t>and the articular surfaces are covered by thin</a:t>
            </a:r>
          </a:p>
          <a:p>
            <a:pPr algn="l"/>
            <a:r>
              <a:rPr lang="en-US" sz="3600" dirty="0"/>
              <a:t>plate of hyaline cartilage </a:t>
            </a:r>
            <a:r>
              <a:rPr lang="en-US" sz="3600" dirty="0" err="1"/>
              <a:t>eg</a:t>
            </a:r>
            <a:r>
              <a:rPr lang="en-US" sz="3600" dirty="0"/>
              <a:t>. Joints between</a:t>
            </a:r>
          </a:p>
          <a:p>
            <a:pPr algn="l"/>
            <a:r>
              <a:rPr lang="en-US" sz="3600" dirty="0"/>
              <a:t>vertebral bodies, </a:t>
            </a:r>
            <a:r>
              <a:rPr lang="en-US" sz="3600" dirty="0" err="1"/>
              <a:t>eg</a:t>
            </a:r>
            <a:r>
              <a:rPr lang="en-US" sz="3600" dirty="0"/>
              <a:t> . </a:t>
            </a:r>
            <a:r>
              <a:rPr lang="en-US" sz="3600" dirty="0" err="1"/>
              <a:t>symphysis</a:t>
            </a:r>
            <a:r>
              <a:rPr lang="en-US" sz="3600" dirty="0"/>
              <a:t> pubis, small</a:t>
            </a:r>
          </a:p>
          <a:p>
            <a:pPr algn="l"/>
            <a:r>
              <a:rPr lang="en-US" sz="3600" dirty="0"/>
              <a:t>amount of movement is possible.</a:t>
            </a:r>
            <a:endParaRPr lang="ar-IQ" sz="3600" dirty="0"/>
          </a:p>
        </p:txBody>
      </p:sp>
    </p:spTree>
    <p:extLst>
      <p:ext uri="{BB962C8B-B14F-4D97-AF65-F5344CB8AC3E}">
        <p14:creationId xmlns:p14="http://schemas.microsoft.com/office/powerpoint/2010/main" val="26137951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91680" y="476672"/>
            <a:ext cx="6552728" cy="56886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012376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3010" name="Picture 2" descr="Ribcage"/>
          <p:cNvPicPr>
            <a:picLocks noChangeAspect="1" noChangeArrowheads="1"/>
          </p:cNvPicPr>
          <p:nvPr/>
        </p:nvPicPr>
        <p:blipFill>
          <a:blip r:embed="rId2"/>
          <a:srcRect/>
          <a:stretch>
            <a:fillRect/>
          </a:stretch>
        </p:blipFill>
        <p:spPr bwMode="auto">
          <a:xfrm>
            <a:off x="214282" y="571480"/>
            <a:ext cx="8929718" cy="5786478"/>
          </a:xfrm>
          <a:prstGeom prst="rect">
            <a:avLst/>
          </a:prstGeom>
          <a:noFill/>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928662" y="285728"/>
            <a:ext cx="7572428" cy="830997"/>
          </a:xfrm>
          <a:prstGeom prst="rect">
            <a:avLst/>
          </a:prstGeom>
        </p:spPr>
        <p:txBody>
          <a:bodyPr wrap="square">
            <a:spAutoFit/>
          </a:bodyPr>
          <a:lstStyle/>
          <a:p>
            <a:pPr algn="ctr"/>
            <a:r>
              <a:rPr lang="en-US" sz="4800" b="1" dirty="0"/>
              <a:t>Types of Joint </a:t>
            </a:r>
            <a:endParaRPr lang="ar-IQ" sz="4800" dirty="0"/>
          </a:p>
        </p:txBody>
      </p:sp>
      <p:sp>
        <p:nvSpPr>
          <p:cNvPr id="4" name="مستطيل 3"/>
          <p:cNvSpPr/>
          <p:nvPr/>
        </p:nvSpPr>
        <p:spPr>
          <a:xfrm>
            <a:off x="928662" y="2143116"/>
            <a:ext cx="7215238" cy="3416320"/>
          </a:xfrm>
          <a:prstGeom prst="rect">
            <a:avLst/>
          </a:prstGeom>
        </p:spPr>
        <p:txBody>
          <a:bodyPr wrap="square">
            <a:spAutoFit/>
          </a:bodyPr>
          <a:lstStyle/>
          <a:p>
            <a:pPr algn="l"/>
            <a:r>
              <a:rPr lang="en-US" sz="3600" dirty="0"/>
              <a:t>A joint is the point where two or more bones meet. There are three main types of joints; </a:t>
            </a:r>
            <a:r>
              <a:rPr lang="en-US" sz="3600" b="1" dirty="0"/>
              <a:t>Fibrous</a:t>
            </a:r>
            <a:r>
              <a:rPr lang="en-US" sz="3600" dirty="0"/>
              <a:t> (immoveable), </a:t>
            </a:r>
            <a:r>
              <a:rPr lang="en-US" sz="3600" b="1" dirty="0"/>
              <a:t>Cartilaginous</a:t>
            </a:r>
            <a:r>
              <a:rPr lang="en-US" sz="3600" dirty="0"/>
              <a:t> (partially moveable) and the </a:t>
            </a:r>
            <a:r>
              <a:rPr lang="en-US" sz="3600" b="1" dirty="0"/>
              <a:t>Synovial </a:t>
            </a:r>
            <a:r>
              <a:rPr lang="en-US" sz="3600" dirty="0"/>
              <a:t>(freely moveable) joint</a:t>
            </a:r>
            <a:endParaRPr lang="ar-IQ" sz="36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0178" name="Picture 2" descr="Fibrous joint"/>
          <p:cNvPicPr>
            <a:picLocks noChangeAspect="1" noChangeArrowheads="1"/>
          </p:cNvPicPr>
          <p:nvPr/>
        </p:nvPicPr>
        <p:blipFill>
          <a:blip r:embed="rId2"/>
          <a:srcRect/>
          <a:stretch>
            <a:fillRect/>
          </a:stretch>
        </p:blipFill>
        <p:spPr bwMode="auto">
          <a:xfrm>
            <a:off x="1928794" y="1357298"/>
            <a:ext cx="5072098" cy="4714908"/>
          </a:xfrm>
          <a:prstGeom prst="rect">
            <a:avLst/>
          </a:prstGeom>
          <a:noFill/>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357290" y="857232"/>
            <a:ext cx="6572296" cy="5262979"/>
          </a:xfrm>
          <a:prstGeom prst="rect">
            <a:avLst/>
          </a:prstGeom>
        </p:spPr>
        <p:txBody>
          <a:bodyPr wrap="square">
            <a:spAutoFit/>
          </a:bodyPr>
          <a:lstStyle/>
          <a:p>
            <a:pPr algn="l"/>
            <a:r>
              <a:rPr lang="en-US" sz="2800" b="1" dirty="0"/>
              <a:t>Fibrous joints </a:t>
            </a:r>
          </a:p>
          <a:p>
            <a:pPr algn="l"/>
            <a:r>
              <a:rPr lang="en-US" sz="2800" dirty="0"/>
              <a:t>Fibrous (</a:t>
            </a:r>
            <a:r>
              <a:rPr lang="en-US" sz="2800" dirty="0" err="1"/>
              <a:t>synarthrodial</a:t>
            </a:r>
            <a:r>
              <a:rPr lang="en-US" sz="2800" dirty="0"/>
              <a:t>): This type of joint is held together by only a ligament. Examples are where the teeth are held to their bony sockets and at both the </a:t>
            </a:r>
            <a:r>
              <a:rPr lang="en-US" sz="2800" dirty="0" err="1"/>
              <a:t>radioulnar</a:t>
            </a:r>
            <a:r>
              <a:rPr lang="en-US" sz="2800" dirty="0"/>
              <a:t> and </a:t>
            </a:r>
            <a:r>
              <a:rPr lang="en-US" sz="2800" dirty="0" err="1"/>
              <a:t>tibiofibular</a:t>
            </a:r>
            <a:r>
              <a:rPr lang="en-US" sz="2800" dirty="0"/>
              <a:t> </a:t>
            </a:r>
            <a:r>
              <a:rPr lang="en-US" sz="2800" dirty="0" err="1"/>
              <a:t>joints.sutural</a:t>
            </a:r>
            <a:r>
              <a:rPr lang="en-US" sz="2800" dirty="0"/>
              <a:t> joints. </a:t>
            </a:r>
          </a:p>
          <a:p>
            <a:pPr algn="l"/>
            <a:r>
              <a:rPr lang="en-US" sz="2800" b="1" dirty="0"/>
              <a:t>Cartilaginous</a:t>
            </a:r>
          </a:p>
          <a:p>
            <a:pPr algn="l"/>
            <a:r>
              <a:rPr lang="en-US" sz="2800" b="1" dirty="0"/>
              <a:t>Cartilaginous</a:t>
            </a:r>
            <a:r>
              <a:rPr lang="en-US" sz="2800" dirty="0"/>
              <a:t> (</a:t>
            </a:r>
            <a:r>
              <a:rPr lang="en-US" sz="2800" dirty="0" err="1"/>
              <a:t>synchondroses</a:t>
            </a:r>
            <a:r>
              <a:rPr lang="en-US" sz="2800" dirty="0"/>
              <a:t> and </a:t>
            </a:r>
            <a:r>
              <a:rPr lang="en-US" sz="2800" dirty="0" err="1"/>
              <a:t>sympheses</a:t>
            </a:r>
            <a:r>
              <a:rPr lang="en-US" sz="2800" dirty="0"/>
              <a:t>): These joints occur where the connection between the articulating bones is made up of cartilage for example between vertebrae in the spine.</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02" name="Picture 2" descr="Cartilagenous"/>
          <p:cNvPicPr>
            <a:picLocks noChangeAspect="1" noChangeArrowheads="1"/>
          </p:cNvPicPr>
          <p:nvPr/>
        </p:nvPicPr>
        <p:blipFill>
          <a:blip r:embed="rId2"/>
          <a:srcRect/>
          <a:stretch>
            <a:fillRect/>
          </a:stretch>
        </p:blipFill>
        <p:spPr bwMode="auto">
          <a:xfrm>
            <a:off x="1285852" y="1000108"/>
            <a:ext cx="6072230" cy="5143536"/>
          </a:xfrm>
          <a:prstGeom prst="rect">
            <a:avLst/>
          </a:prstGeom>
          <a:noFill/>
        </p:spPr>
      </p:pic>
      <p:sp>
        <p:nvSpPr>
          <p:cNvPr id="3" name="مستطيل 2"/>
          <p:cNvSpPr/>
          <p:nvPr/>
        </p:nvSpPr>
        <p:spPr>
          <a:xfrm>
            <a:off x="1000100" y="285728"/>
            <a:ext cx="6357982" cy="461665"/>
          </a:xfrm>
          <a:prstGeom prst="rect">
            <a:avLst/>
          </a:prstGeom>
        </p:spPr>
        <p:txBody>
          <a:bodyPr wrap="square">
            <a:spAutoFit/>
          </a:bodyPr>
          <a:lstStyle/>
          <a:p>
            <a:pPr algn="l"/>
            <a:r>
              <a:rPr lang="en-US" sz="2400" b="1" dirty="0">
                <a:solidFill>
                  <a:srgbClr val="0070C0"/>
                </a:solidFill>
              </a:rPr>
              <a:t>A </a:t>
            </a:r>
            <a:r>
              <a:rPr lang="en-US" sz="2400" b="1" dirty="0" err="1">
                <a:solidFill>
                  <a:srgbClr val="0070C0"/>
                </a:solidFill>
              </a:rPr>
              <a:t>cartilagenous</a:t>
            </a:r>
            <a:r>
              <a:rPr lang="en-US" sz="2400" b="1" dirty="0">
                <a:solidFill>
                  <a:srgbClr val="0070C0"/>
                </a:solidFill>
              </a:rPr>
              <a:t> joint between two vertebrae </a:t>
            </a:r>
            <a:endParaRPr lang="ar-IQ" sz="2400" b="1" dirty="0">
              <a:solidFill>
                <a:srgbClr val="0070C0"/>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928662" y="1428736"/>
            <a:ext cx="6715172" cy="4524315"/>
          </a:xfrm>
          <a:prstGeom prst="rect">
            <a:avLst/>
          </a:prstGeom>
        </p:spPr>
        <p:txBody>
          <a:bodyPr wrap="square">
            <a:spAutoFit/>
          </a:bodyPr>
          <a:lstStyle/>
          <a:p>
            <a:pPr algn="l"/>
            <a:r>
              <a:rPr lang="en-US" sz="3600" dirty="0" err="1">
                <a:solidFill>
                  <a:srgbClr val="FF0000"/>
                </a:solidFill>
              </a:rPr>
              <a:t>Synchondroses</a:t>
            </a:r>
            <a:r>
              <a:rPr lang="en-US" sz="3600" dirty="0"/>
              <a:t> are temporary joints which are only present in children, up until the end of puberty. For example the </a:t>
            </a:r>
            <a:r>
              <a:rPr lang="en-US" sz="3600" dirty="0" err="1">
                <a:hlinkClick r:id="rId2"/>
              </a:rPr>
              <a:t>epiphyseal</a:t>
            </a:r>
            <a:r>
              <a:rPr lang="en-US" sz="3600" dirty="0">
                <a:hlinkClick r:id="rId2"/>
              </a:rPr>
              <a:t> plates</a:t>
            </a:r>
            <a:r>
              <a:rPr lang="en-US" sz="3600" dirty="0"/>
              <a:t> in long bones. </a:t>
            </a:r>
            <a:r>
              <a:rPr lang="en-US" sz="3600" dirty="0" err="1"/>
              <a:t>Symphesis</a:t>
            </a:r>
            <a:r>
              <a:rPr lang="en-US" sz="3600" dirty="0"/>
              <a:t> joints are </a:t>
            </a:r>
            <a:r>
              <a:rPr lang="en-US" sz="3600" dirty="0" err="1"/>
              <a:t>permanant</a:t>
            </a:r>
            <a:r>
              <a:rPr lang="en-US" sz="3600" dirty="0"/>
              <a:t> </a:t>
            </a:r>
            <a:r>
              <a:rPr lang="en-US" sz="3600" dirty="0" err="1"/>
              <a:t>cartilagenous</a:t>
            </a:r>
            <a:r>
              <a:rPr lang="en-US" sz="3600" dirty="0"/>
              <a:t> joints, for example the pubic </a:t>
            </a:r>
            <a:r>
              <a:rPr lang="en-US" sz="3600" dirty="0" err="1"/>
              <a:t>symphesis</a:t>
            </a:r>
            <a:r>
              <a:rPr lang="en-US" sz="3600" dirty="0"/>
              <a:t>.</a:t>
            </a:r>
            <a:endParaRPr lang="ar-IQ" sz="36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solidFill>
            <a:schemeClr val="accent6">
              <a:lumMod val="20000"/>
              <a:lumOff val="80000"/>
            </a:schemeClr>
          </a:solidFill>
        </p:spPr>
        <p:txBody>
          <a:bodyPr/>
          <a:lstStyle/>
          <a:p>
            <a:r>
              <a:rPr lang="en-US" i="1" dirty="0"/>
              <a:t>Definition of joint</a:t>
            </a:r>
            <a:endParaRPr lang="ar-IQ" i="1" dirty="0"/>
          </a:p>
        </p:txBody>
      </p:sp>
      <p:sp>
        <p:nvSpPr>
          <p:cNvPr id="3" name="عنصر نائب للمحتوى 2"/>
          <p:cNvSpPr>
            <a:spLocks noGrp="1"/>
          </p:cNvSpPr>
          <p:nvPr>
            <p:ph idx="1"/>
          </p:nvPr>
        </p:nvSpPr>
        <p:spPr>
          <a:solidFill>
            <a:srgbClr val="FFFF00"/>
          </a:solidFill>
        </p:spPr>
        <p:txBody>
          <a:bodyPr>
            <a:normAutofit/>
          </a:bodyPr>
          <a:lstStyle/>
          <a:p>
            <a:pPr algn="l">
              <a:buNone/>
            </a:pPr>
            <a:r>
              <a:rPr lang="en-US" sz="4000" dirty="0">
                <a:solidFill>
                  <a:schemeClr val="accent4">
                    <a:lumMod val="60000"/>
                    <a:lumOff val="40000"/>
                  </a:schemeClr>
                </a:solidFill>
              </a:rPr>
              <a:t>Is the articulation between boney surfaces </a:t>
            </a:r>
            <a:r>
              <a:rPr lang="en-US" sz="4000" dirty="0" err="1">
                <a:solidFill>
                  <a:schemeClr val="accent4">
                    <a:lumMod val="60000"/>
                    <a:lumOff val="40000"/>
                  </a:schemeClr>
                </a:solidFill>
              </a:rPr>
              <a:t>wich</a:t>
            </a:r>
            <a:r>
              <a:rPr lang="en-US" sz="4000" dirty="0">
                <a:solidFill>
                  <a:schemeClr val="accent4">
                    <a:lumMod val="60000"/>
                    <a:lumOff val="40000"/>
                  </a:schemeClr>
                </a:solidFill>
              </a:rPr>
              <a:t> allow free or limited movement.</a:t>
            </a:r>
          </a:p>
          <a:p>
            <a:pPr algn="l" rtl="0">
              <a:buNone/>
            </a:pPr>
            <a:r>
              <a:rPr lang="en-US" sz="4000" dirty="0">
                <a:solidFill>
                  <a:schemeClr val="accent2">
                    <a:lumMod val="60000"/>
                    <a:lumOff val="40000"/>
                  </a:schemeClr>
                </a:solidFill>
              </a:rPr>
              <a:t>The classification is according to the type of material by </a:t>
            </a:r>
            <a:r>
              <a:rPr lang="en-US" sz="4000" dirty="0" err="1">
                <a:solidFill>
                  <a:schemeClr val="accent2">
                    <a:lumMod val="60000"/>
                    <a:lumOff val="40000"/>
                  </a:schemeClr>
                </a:solidFill>
              </a:rPr>
              <a:t>wich</a:t>
            </a:r>
            <a:r>
              <a:rPr lang="en-US" sz="4000" dirty="0">
                <a:solidFill>
                  <a:schemeClr val="accent2">
                    <a:lumMod val="60000"/>
                    <a:lumOff val="40000"/>
                  </a:schemeClr>
                </a:solidFill>
              </a:rPr>
              <a:t> the articulating bones are united.</a:t>
            </a:r>
            <a:endParaRPr lang="ar-IQ" sz="4000" dirty="0">
              <a:solidFill>
                <a:schemeClr val="accent2">
                  <a:lumMod val="60000"/>
                  <a:lumOff val="40000"/>
                </a:schemeClr>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428728" y="1443841"/>
            <a:ext cx="5929354" cy="5262979"/>
          </a:xfrm>
          <a:prstGeom prst="rect">
            <a:avLst/>
          </a:prstGeom>
        </p:spPr>
        <p:txBody>
          <a:bodyPr wrap="square">
            <a:spAutoFit/>
          </a:bodyPr>
          <a:lstStyle/>
          <a:p>
            <a:pPr algn="l"/>
            <a:r>
              <a:rPr lang="en-US" sz="2400" b="1" dirty="0"/>
              <a:t>Synovial Joints </a:t>
            </a:r>
          </a:p>
          <a:p>
            <a:pPr algn="l"/>
            <a:r>
              <a:rPr lang="en-US" sz="2400" dirty="0"/>
              <a:t>Synovial (</a:t>
            </a:r>
            <a:r>
              <a:rPr lang="en-US" sz="2400" dirty="0" err="1"/>
              <a:t>diarthrosis</a:t>
            </a:r>
            <a:r>
              <a:rPr lang="en-US" sz="2400" dirty="0"/>
              <a:t>): Synovial joints are by far the most common classification of joint within the human body. They are highly moveable and all have a synovial capsule (</a:t>
            </a:r>
            <a:r>
              <a:rPr lang="en-US" sz="2400" dirty="0" err="1"/>
              <a:t>collagenous</a:t>
            </a:r>
            <a:r>
              <a:rPr lang="en-US" sz="2400" dirty="0"/>
              <a:t> structure) surrounding the entire joint, a synovial membrane (the inner layer of the capsule) which secretes synovial fluid (a lubricating liquid) and cartilage known as hyaline cartilage which pads the ends of the articulating bones. There are 6 types of synovial joints which are classified by the shape of the joint and the movement available.</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214415" y="3244334"/>
            <a:ext cx="6786610" cy="923330"/>
          </a:xfrm>
          <a:prstGeom prst="rect">
            <a:avLst/>
          </a:prstGeom>
        </p:spPr>
        <p:txBody>
          <a:bodyPr wrap="square">
            <a:spAutoFit/>
          </a:bodyPr>
          <a:lstStyle/>
          <a:p>
            <a:pPr algn="ctr"/>
            <a:r>
              <a:rPr lang="en-US" sz="5400" b="1" i="1" u="sng" dirty="0"/>
              <a:t>Types of Synovial Joint </a:t>
            </a:r>
            <a:endParaRPr lang="ar-IQ" sz="5400" i="1" u="sng"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صورة 1" descr="types of synovial joints [1]"/>
          <p:cNvPicPr/>
          <p:nvPr/>
        </p:nvPicPr>
        <p:blipFill>
          <a:blip r:embed="rId2"/>
          <a:srcRect/>
          <a:stretch>
            <a:fillRect/>
          </a:stretch>
        </p:blipFill>
        <p:spPr bwMode="auto">
          <a:xfrm>
            <a:off x="1285852" y="857232"/>
            <a:ext cx="7072361" cy="6000768"/>
          </a:xfrm>
          <a:prstGeom prst="rect">
            <a:avLst/>
          </a:prstGeom>
          <a:noFill/>
          <a:ln w="9525">
            <a:noFill/>
            <a:miter lim="800000"/>
            <a:headEnd/>
            <a:tailEnd/>
          </a:ln>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مستطيل 4"/>
          <p:cNvSpPr/>
          <p:nvPr/>
        </p:nvSpPr>
        <p:spPr>
          <a:xfrm>
            <a:off x="1000101" y="357166"/>
            <a:ext cx="6572296" cy="1569660"/>
          </a:xfrm>
          <a:prstGeom prst="rect">
            <a:avLst/>
          </a:prstGeom>
        </p:spPr>
        <p:txBody>
          <a:bodyPr wrap="square">
            <a:spAutoFit/>
          </a:bodyPr>
          <a:lstStyle/>
          <a:p>
            <a:pPr algn="ctr" rtl="0"/>
            <a:r>
              <a:rPr lang="en-US" sz="3200" b="1" dirty="0"/>
              <a:t>Hinge</a:t>
            </a:r>
            <a:r>
              <a:rPr lang="en-US" sz="3200" dirty="0"/>
              <a:t> </a:t>
            </a:r>
            <a:r>
              <a:rPr lang="en-US" sz="2800" dirty="0"/>
              <a:t>                          </a:t>
            </a:r>
            <a:r>
              <a:rPr lang="en-US" sz="3200" b="1" dirty="0"/>
              <a:t>Flexion/Extension </a:t>
            </a:r>
            <a:r>
              <a:rPr lang="en-US" sz="3200" b="1" dirty="0" err="1"/>
              <a:t>e.g</a:t>
            </a:r>
            <a:r>
              <a:rPr lang="en-US" sz="3200" b="1" dirty="0"/>
              <a:t> </a:t>
            </a:r>
            <a:r>
              <a:rPr lang="en-US" sz="3200" b="1" dirty="0" err="1"/>
              <a:t>tibiofemoral</a:t>
            </a:r>
            <a:r>
              <a:rPr lang="en-US" sz="3200" b="1" dirty="0"/>
              <a:t> joint</a:t>
            </a:r>
            <a:endParaRPr lang="ar-IQ" sz="3200" b="1" dirty="0"/>
          </a:p>
        </p:txBody>
      </p:sp>
      <p:pic>
        <p:nvPicPr>
          <p:cNvPr id="53252" name="Picture 4" descr="Knee joint"/>
          <p:cNvPicPr>
            <a:picLocks noChangeAspect="1" noChangeArrowheads="1"/>
          </p:cNvPicPr>
          <p:nvPr/>
        </p:nvPicPr>
        <p:blipFill>
          <a:blip r:embed="rId2"/>
          <a:srcRect/>
          <a:stretch>
            <a:fillRect/>
          </a:stretch>
        </p:blipFill>
        <p:spPr bwMode="auto">
          <a:xfrm>
            <a:off x="357158" y="2214554"/>
            <a:ext cx="2643206" cy="2500330"/>
          </a:xfrm>
          <a:prstGeom prst="rect">
            <a:avLst/>
          </a:prstGeom>
          <a:noFill/>
        </p:spPr>
      </p:pic>
      <p:pic>
        <p:nvPicPr>
          <p:cNvPr id="53254" name="Picture 6" descr="Hinge joint"/>
          <p:cNvPicPr>
            <a:picLocks noChangeAspect="1" noChangeArrowheads="1"/>
          </p:cNvPicPr>
          <p:nvPr/>
        </p:nvPicPr>
        <p:blipFill>
          <a:blip r:embed="rId3"/>
          <a:srcRect/>
          <a:stretch>
            <a:fillRect/>
          </a:stretch>
        </p:blipFill>
        <p:spPr bwMode="auto">
          <a:xfrm>
            <a:off x="5214942" y="2428868"/>
            <a:ext cx="2428892" cy="2357454"/>
          </a:xfrm>
          <a:prstGeom prst="rect">
            <a:avLst/>
          </a:prstGeom>
          <a:noFill/>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714480" y="285728"/>
            <a:ext cx="5500726" cy="1077218"/>
          </a:xfrm>
          <a:prstGeom prst="rect">
            <a:avLst/>
          </a:prstGeom>
        </p:spPr>
        <p:txBody>
          <a:bodyPr wrap="square">
            <a:spAutoFit/>
          </a:bodyPr>
          <a:lstStyle/>
          <a:p>
            <a:r>
              <a:rPr lang="en-US" sz="4000" dirty="0">
                <a:solidFill>
                  <a:srgbClr val="FF0000"/>
                </a:solidFill>
              </a:rPr>
              <a:t>Pivot</a:t>
            </a:r>
            <a:r>
              <a:rPr lang="en-US" sz="2400" dirty="0"/>
              <a:t>                      Rotation of one bone around another </a:t>
            </a:r>
            <a:endParaRPr lang="ar-IQ" sz="2400" dirty="0"/>
          </a:p>
        </p:txBody>
      </p:sp>
      <p:pic>
        <p:nvPicPr>
          <p:cNvPr id="57346" name="Picture 2" descr="Pivot joint"/>
          <p:cNvPicPr>
            <a:picLocks noChangeAspect="1" noChangeArrowheads="1"/>
          </p:cNvPicPr>
          <p:nvPr/>
        </p:nvPicPr>
        <p:blipFill>
          <a:blip r:embed="rId2"/>
          <a:srcRect/>
          <a:stretch>
            <a:fillRect/>
          </a:stretch>
        </p:blipFill>
        <p:spPr bwMode="auto">
          <a:xfrm>
            <a:off x="500034" y="1500174"/>
            <a:ext cx="3000396" cy="2643206"/>
          </a:xfrm>
          <a:prstGeom prst="rect">
            <a:avLst/>
          </a:prstGeom>
          <a:noFill/>
        </p:spPr>
      </p:pic>
      <p:sp>
        <p:nvSpPr>
          <p:cNvPr id="4" name="مستطيل 3"/>
          <p:cNvSpPr/>
          <p:nvPr/>
        </p:nvSpPr>
        <p:spPr>
          <a:xfrm>
            <a:off x="-214346" y="4429132"/>
            <a:ext cx="3214710" cy="646331"/>
          </a:xfrm>
          <a:prstGeom prst="rect">
            <a:avLst/>
          </a:prstGeom>
        </p:spPr>
        <p:txBody>
          <a:bodyPr wrap="square">
            <a:spAutoFit/>
          </a:bodyPr>
          <a:lstStyle/>
          <a:p>
            <a:r>
              <a:rPr lang="en-US" b="1" dirty="0"/>
              <a:t>Top of the neck</a:t>
            </a:r>
            <a:r>
              <a:rPr lang="en-US" dirty="0"/>
              <a:t/>
            </a:r>
            <a:br>
              <a:rPr lang="en-US" dirty="0"/>
            </a:br>
            <a:r>
              <a:rPr lang="en-US" dirty="0"/>
              <a:t>(atlas and axis bones)</a:t>
            </a:r>
            <a:endParaRPr lang="ar-IQ" dirty="0"/>
          </a:p>
        </p:txBody>
      </p:sp>
      <p:pic>
        <p:nvPicPr>
          <p:cNvPr id="57348" name="Picture 4" descr="Pivot joint"/>
          <p:cNvPicPr>
            <a:picLocks noChangeAspect="1" noChangeArrowheads="1"/>
          </p:cNvPicPr>
          <p:nvPr/>
        </p:nvPicPr>
        <p:blipFill>
          <a:blip r:embed="rId3"/>
          <a:srcRect/>
          <a:stretch>
            <a:fillRect/>
          </a:stretch>
        </p:blipFill>
        <p:spPr bwMode="auto">
          <a:xfrm>
            <a:off x="4572000" y="2357430"/>
            <a:ext cx="3357586" cy="3714776"/>
          </a:xfrm>
          <a:prstGeom prst="rect">
            <a:avLst/>
          </a:prstGeom>
          <a:noFill/>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071538" y="357167"/>
            <a:ext cx="6715172" cy="1323439"/>
          </a:xfrm>
          <a:prstGeom prst="rect">
            <a:avLst/>
          </a:prstGeom>
        </p:spPr>
        <p:txBody>
          <a:bodyPr wrap="square">
            <a:spAutoFit/>
          </a:bodyPr>
          <a:lstStyle/>
          <a:p>
            <a:pPr algn="l"/>
            <a:r>
              <a:rPr lang="en-US" sz="3200" dirty="0">
                <a:solidFill>
                  <a:srgbClr val="FF0000"/>
                </a:solidFill>
              </a:rPr>
              <a:t>Ball and Socket    </a:t>
            </a:r>
            <a:r>
              <a:rPr lang="en-US" sz="2400" dirty="0"/>
              <a:t>Flexion/Extension/Adduction/</a:t>
            </a:r>
          </a:p>
          <a:p>
            <a:pPr algn="l"/>
            <a:r>
              <a:rPr lang="en-US" sz="2400" dirty="0"/>
              <a:t>Abduction/Internal &amp; External Rotation </a:t>
            </a:r>
          </a:p>
        </p:txBody>
      </p:sp>
      <p:pic>
        <p:nvPicPr>
          <p:cNvPr id="58370" name="Picture 2" descr="Hip joint"/>
          <p:cNvPicPr>
            <a:picLocks noChangeAspect="1" noChangeArrowheads="1"/>
          </p:cNvPicPr>
          <p:nvPr/>
        </p:nvPicPr>
        <p:blipFill>
          <a:blip r:embed="rId2"/>
          <a:srcRect/>
          <a:stretch>
            <a:fillRect/>
          </a:stretch>
        </p:blipFill>
        <p:spPr bwMode="auto">
          <a:xfrm>
            <a:off x="714348" y="2071678"/>
            <a:ext cx="2357454" cy="2071702"/>
          </a:xfrm>
          <a:prstGeom prst="rect">
            <a:avLst/>
          </a:prstGeom>
          <a:noFill/>
        </p:spPr>
      </p:pic>
      <p:sp>
        <p:nvSpPr>
          <p:cNvPr id="4" name="مستطيل 3"/>
          <p:cNvSpPr/>
          <p:nvPr/>
        </p:nvSpPr>
        <p:spPr>
          <a:xfrm>
            <a:off x="571473" y="4714884"/>
            <a:ext cx="2286016" cy="461665"/>
          </a:xfrm>
          <a:prstGeom prst="rect">
            <a:avLst/>
          </a:prstGeom>
        </p:spPr>
        <p:txBody>
          <a:bodyPr wrap="square">
            <a:spAutoFit/>
          </a:bodyPr>
          <a:lstStyle/>
          <a:p>
            <a:pPr algn="l"/>
            <a:r>
              <a:rPr lang="en-US" sz="2400" b="1" dirty="0"/>
              <a:t>Shoulder/Hip</a:t>
            </a:r>
            <a:endParaRPr lang="en-US" sz="2400" dirty="0"/>
          </a:p>
        </p:txBody>
      </p:sp>
      <p:pic>
        <p:nvPicPr>
          <p:cNvPr id="58372" name="Picture 4" descr="Ball and socket"/>
          <p:cNvPicPr>
            <a:picLocks noChangeAspect="1" noChangeArrowheads="1"/>
          </p:cNvPicPr>
          <p:nvPr/>
        </p:nvPicPr>
        <p:blipFill>
          <a:blip r:embed="rId3"/>
          <a:srcRect/>
          <a:stretch>
            <a:fillRect/>
          </a:stretch>
        </p:blipFill>
        <p:spPr bwMode="auto">
          <a:xfrm>
            <a:off x="4786314" y="1928802"/>
            <a:ext cx="3143272" cy="2571768"/>
          </a:xfrm>
          <a:prstGeom prst="rect">
            <a:avLst/>
          </a:prstGeom>
          <a:noFill/>
        </p:spPr>
      </p:pic>
      <p:sp>
        <p:nvSpPr>
          <p:cNvPr id="6" name="مستطيل 5"/>
          <p:cNvSpPr/>
          <p:nvPr/>
        </p:nvSpPr>
        <p:spPr>
          <a:xfrm>
            <a:off x="3929058" y="4572008"/>
            <a:ext cx="4071966" cy="461665"/>
          </a:xfrm>
          <a:prstGeom prst="rect">
            <a:avLst/>
          </a:prstGeom>
        </p:spPr>
        <p:txBody>
          <a:bodyPr wrap="square">
            <a:spAutoFit/>
          </a:bodyPr>
          <a:lstStyle/>
          <a:p>
            <a:pPr algn="ctr"/>
            <a:r>
              <a:rPr lang="en-US" sz="2400" b="1" dirty="0"/>
              <a:t>Ball and socket joint</a:t>
            </a:r>
            <a:endParaRPr lang="ar-IQ" sz="24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785918" y="357167"/>
            <a:ext cx="5572164" cy="1631216"/>
          </a:xfrm>
          <a:prstGeom prst="rect">
            <a:avLst/>
          </a:prstGeom>
        </p:spPr>
        <p:txBody>
          <a:bodyPr wrap="square">
            <a:spAutoFit/>
          </a:bodyPr>
          <a:lstStyle/>
          <a:p>
            <a:pPr algn="l"/>
            <a:r>
              <a:rPr lang="en-US" sz="4400" dirty="0"/>
              <a:t>Saddle</a:t>
            </a:r>
            <a:r>
              <a:rPr lang="en-US" sz="2800" dirty="0"/>
              <a:t>               Flexion/Extension/Adduction/</a:t>
            </a:r>
          </a:p>
          <a:p>
            <a:pPr algn="l"/>
            <a:r>
              <a:rPr lang="en-US" sz="2800" dirty="0"/>
              <a:t>Abduction/</a:t>
            </a:r>
            <a:r>
              <a:rPr lang="en-US" sz="2800" dirty="0" err="1"/>
              <a:t>Circumduction</a:t>
            </a:r>
            <a:endParaRPr lang="en-US" sz="2800" dirty="0"/>
          </a:p>
        </p:txBody>
      </p:sp>
      <p:pic>
        <p:nvPicPr>
          <p:cNvPr id="59394" name="Picture 2" descr="CMC joint of the thumb"/>
          <p:cNvPicPr>
            <a:picLocks noChangeAspect="1" noChangeArrowheads="1"/>
          </p:cNvPicPr>
          <p:nvPr/>
        </p:nvPicPr>
        <p:blipFill>
          <a:blip r:embed="rId2"/>
          <a:srcRect/>
          <a:stretch>
            <a:fillRect/>
          </a:stretch>
        </p:blipFill>
        <p:spPr bwMode="auto">
          <a:xfrm>
            <a:off x="357158" y="2214554"/>
            <a:ext cx="3000396" cy="2500330"/>
          </a:xfrm>
          <a:prstGeom prst="rect">
            <a:avLst/>
          </a:prstGeom>
          <a:noFill/>
        </p:spPr>
      </p:pic>
      <p:sp>
        <p:nvSpPr>
          <p:cNvPr id="4" name="مستطيل 3"/>
          <p:cNvSpPr/>
          <p:nvPr/>
        </p:nvSpPr>
        <p:spPr>
          <a:xfrm>
            <a:off x="285721" y="5429264"/>
            <a:ext cx="4357717" cy="830997"/>
          </a:xfrm>
          <a:prstGeom prst="rect">
            <a:avLst/>
          </a:prstGeom>
        </p:spPr>
        <p:txBody>
          <a:bodyPr wrap="square">
            <a:spAutoFit/>
          </a:bodyPr>
          <a:lstStyle/>
          <a:p>
            <a:r>
              <a:rPr lang="en-US" sz="2400" b="1" dirty="0"/>
              <a:t>CMC joint of the thumb and </a:t>
            </a:r>
            <a:r>
              <a:rPr lang="en-US" sz="2400" b="1" dirty="0" err="1"/>
              <a:t>sternoclavicular</a:t>
            </a:r>
            <a:r>
              <a:rPr lang="en-US" sz="2400" b="1" dirty="0"/>
              <a:t> joint </a:t>
            </a:r>
            <a:endParaRPr lang="en-US" sz="2400" dirty="0"/>
          </a:p>
        </p:txBody>
      </p:sp>
      <p:pic>
        <p:nvPicPr>
          <p:cNvPr id="59396" name="Picture 4" descr="Saddle joint"/>
          <p:cNvPicPr>
            <a:picLocks noChangeAspect="1" noChangeArrowheads="1"/>
          </p:cNvPicPr>
          <p:nvPr/>
        </p:nvPicPr>
        <p:blipFill>
          <a:blip r:embed="rId3"/>
          <a:srcRect/>
          <a:stretch>
            <a:fillRect/>
          </a:stretch>
        </p:blipFill>
        <p:spPr bwMode="auto">
          <a:xfrm>
            <a:off x="4500562" y="2214554"/>
            <a:ext cx="3786214" cy="3143272"/>
          </a:xfrm>
          <a:prstGeom prst="rect">
            <a:avLst/>
          </a:prstGeom>
          <a:noFill/>
        </p:spPr>
      </p:pic>
      <p:sp>
        <p:nvSpPr>
          <p:cNvPr id="6" name="مستطيل 5"/>
          <p:cNvSpPr/>
          <p:nvPr/>
        </p:nvSpPr>
        <p:spPr>
          <a:xfrm>
            <a:off x="5715008" y="5572139"/>
            <a:ext cx="2428892" cy="523220"/>
          </a:xfrm>
          <a:prstGeom prst="rect">
            <a:avLst/>
          </a:prstGeom>
        </p:spPr>
        <p:txBody>
          <a:bodyPr wrap="square">
            <a:spAutoFit/>
          </a:bodyPr>
          <a:lstStyle/>
          <a:p>
            <a:pPr algn="ctr"/>
            <a:r>
              <a:rPr lang="en-US" sz="2800" b="1" dirty="0"/>
              <a:t>Saddle joint </a:t>
            </a:r>
            <a:endParaRPr lang="en-US" sz="28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2286000" y="285729"/>
            <a:ext cx="4572000" cy="1261884"/>
          </a:xfrm>
          <a:prstGeom prst="rect">
            <a:avLst/>
          </a:prstGeom>
        </p:spPr>
        <p:txBody>
          <a:bodyPr wrap="square">
            <a:spAutoFit/>
          </a:bodyPr>
          <a:lstStyle/>
          <a:p>
            <a:pPr algn="l"/>
            <a:r>
              <a:rPr lang="en-US" sz="2800" dirty="0" err="1"/>
              <a:t>Condyloid</a:t>
            </a:r>
            <a:r>
              <a:rPr lang="en-US" sz="2800" dirty="0"/>
              <a:t> </a:t>
            </a:r>
            <a:r>
              <a:rPr lang="en-US" dirty="0"/>
              <a:t>          </a:t>
            </a:r>
            <a:r>
              <a:rPr lang="en-US" sz="2400" dirty="0"/>
              <a:t>Flexion/Extension/Adduction/</a:t>
            </a:r>
          </a:p>
          <a:p>
            <a:pPr algn="l"/>
            <a:r>
              <a:rPr lang="en-US" sz="2400" dirty="0"/>
              <a:t>Abduction/</a:t>
            </a:r>
            <a:r>
              <a:rPr lang="en-US" sz="2400" dirty="0" err="1"/>
              <a:t>Circumduction</a:t>
            </a:r>
            <a:endParaRPr lang="en-US" sz="2400" dirty="0"/>
          </a:p>
        </p:txBody>
      </p:sp>
      <p:pic>
        <p:nvPicPr>
          <p:cNvPr id="60418" name="Picture 2" descr="Condyloid joint"/>
          <p:cNvPicPr>
            <a:picLocks noChangeAspect="1" noChangeArrowheads="1"/>
          </p:cNvPicPr>
          <p:nvPr/>
        </p:nvPicPr>
        <p:blipFill>
          <a:blip r:embed="rId2"/>
          <a:srcRect/>
          <a:stretch>
            <a:fillRect/>
          </a:stretch>
        </p:blipFill>
        <p:spPr bwMode="auto">
          <a:xfrm>
            <a:off x="1000100" y="1857364"/>
            <a:ext cx="2714644" cy="2571768"/>
          </a:xfrm>
          <a:prstGeom prst="rect">
            <a:avLst/>
          </a:prstGeom>
          <a:noFill/>
        </p:spPr>
      </p:pic>
      <p:sp>
        <p:nvSpPr>
          <p:cNvPr id="4" name="مستطيل 3"/>
          <p:cNvSpPr/>
          <p:nvPr/>
        </p:nvSpPr>
        <p:spPr>
          <a:xfrm>
            <a:off x="1" y="4572008"/>
            <a:ext cx="3428991" cy="461665"/>
          </a:xfrm>
          <a:prstGeom prst="rect">
            <a:avLst/>
          </a:prstGeom>
        </p:spPr>
        <p:txBody>
          <a:bodyPr wrap="square">
            <a:spAutoFit/>
          </a:bodyPr>
          <a:lstStyle/>
          <a:p>
            <a:r>
              <a:rPr lang="en-US" sz="2400" b="1" dirty="0"/>
              <a:t>Wrist/MCP &amp; MTP joints </a:t>
            </a:r>
            <a:endParaRPr lang="en-US" sz="2400" dirty="0"/>
          </a:p>
        </p:txBody>
      </p:sp>
      <p:pic>
        <p:nvPicPr>
          <p:cNvPr id="60420" name="Picture 4" descr="Condyloid joint"/>
          <p:cNvPicPr>
            <a:picLocks noChangeAspect="1" noChangeArrowheads="1"/>
          </p:cNvPicPr>
          <p:nvPr/>
        </p:nvPicPr>
        <p:blipFill>
          <a:blip r:embed="rId3"/>
          <a:srcRect/>
          <a:stretch>
            <a:fillRect/>
          </a:stretch>
        </p:blipFill>
        <p:spPr bwMode="auto">
          <a:xfrm>
            <a:off x="5072066" y="2285992"/>
            <a:ext cx="3286148" cy="2286016"/>
          </a:xfrm>
          <a:prstGeom prst="rect">
            <a:avLst/>
          </a:prstGeom>
          <a:noFill/>
        </p:spPr>
      </p:pic>
      <p:sp>
        <p:nvSpPr>
          <p:cNvPr id="6" name="مستطيل 5"/>
          <p:cNvSpPr/>
          <p:nvPr/>
        </p:nvSpPr>
        <p:spPr>
          <a:xfrm>
            <a:off x="6000760" y="4721662"/>
            <a:ext cx="2357454" cy="461665"/>
          </a:xfrm>
          <a:prstGeom prst="rect">
            <a:avLst/>
          </a:prstGeom>
        </p:spPr>
        <p:txBody>
          <a:bodyPr wrap="square">
            <a:spAutoFit/>
          </a:bodyPr>
          <a:lstStyle/>
          <a:p>
            <a:pPr algn="l"/>
            <a:r>
              <a:rPr lang="en-US" sz="2400" b="1" dirty="0" err="1"/>
              <a:t>Condyloid</a:t>
            </a:r>
            <a:r>
              <a:rPr lang="en-US" sz="2400" b="1" dirty="0"/>
              <a:t> joint </a:t>
            </a:r>
            <a:endParaRPr lang="en-US" sz="24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214415" y="285728"/>
            <a:ext cx="4714400" cy="584775"/>
          </a:xfrm>
          <a:prstGeom prst="rect">
            <a:avLst/>
          </a:prstGeom>
        </p:spPr>
        <p:txBody>
          <a:bodyPr wrap="square">
            <a:spAutoFit/>
          </a:bodyPr>
          <a:lstStyle/>
          <a:p>
            <a:r>
              <a:rPr lang="en-US" sz="3200" dirty="0"/>
              <a:t>Gliding</a:t>
            </a:r>
            <a:r>
              <a:rPr lang="en-US" sz="2400" dirty="0"/>
              <a:t>           </a:t>
            </a:r>
            <a:r>
              <a:rPr lang="en-US" sz="2400" dirty="0" err="1"/>
              <a:t>Gliding</a:t>
            </a:r>
            <a:r>
              <a:rPr lang="en-US" sz="2400" dirty="0"/>
              <a:t> movements </a:t>
            </a:r>
            <a:endParaRPr lang="ar-IQ" sz="2400" dirty="0"/>
          </a:p>
        </p:txBody>
      </p:sp>
      <p:pic>
        <p:nvPicPr>
          <p:cNvPr id="61442" name="Picture 2" descr="Gliding joint"/>
          <p:cNvPicPr>
            <a:picLocks noChangeAspect="1" noChangeArrowheads="1"/>
          </p:cNvPicPr>
          <p:nvPr/>
        </p:nvPicPr>
        <p:blipFill>
          <a:blip r:embed="rId2"/>
          <a:srcRect/>
          <a:stretch>
            <a:fillRect/>
          </a:stretch>
        </p:blipFill>
        <p:spPr bwMode="auto">
          <a:xfrm>
            <a:off x="500034" y="1571612"/>
            <a:ext cx="3143272" cy="2786082"/>
          </a:xfrm>
          <a:prstGeom prst="rect">
            <a:avLst/>
          </a:prstGeom>
          <a:noFill/>
        </p:spPr>
      </p:pic>
      <p:sp>
        <p:nvSpPr>
          <p:cNvPr id="4" name="مستطيل 3"/>
          <p:cNvSpPr/>
          <p:nvPr/>
        </p:nvSpPr>
        <p:spPr>
          <a:xfrm>
            <a:off x="357159" y="4721662"/>
            <a:ext cx="5144520" cy="461665"/>
          </a:xfrm>
          <a:prstGeom prst="rect">
            <a:avLst/>
          </a:prstGeom>
        </p:spPr>
        <p:txBody>
          <a:bodyPr wrap="square">
            <a:spAutoFit/>
          </a:bodyPr>
          <a:lstStyle/>
          <a:p>
            <a:pPr algn="l"/>
            <a:r>
              <a:rPr lang="en-US" sz="2400" b="1" dirty="0" err="1"/>
              <a:t>Intercarpal</a:t>
            </a:r>
            <a:r>
              <a:rPr lang="en-US" sz="2400" b="1" dirty="0"/>
              <a:t> joints </a:t>
            </a:r>
            <a:endParaRPr lang="ar-IQ" sz="2400" dirty="0"/>
          </a:p>
        </p:txBody>
      </p:sp>
      <p:pic>
        <p:nvPicPr>
          <p:cNvPr id="61444" name="Picture 4" descr="Gliding joint"/>
          <p:cNvPicPr>
            <a:picLocks noChangeAspect="1" noChangeArrowheads="1"/>
          </p:cNvPicPr>
          <p:nvPr/>
        </p:nvPicPr>
        <p:blipFill>
          <a:blip r:embed="rId3"/>
          <a:srcRect/>
          <a:stretch>
            <a:fillRect/>
          </a:stretch>
        </p:blipFill>
        <p:spPr bwMode="auto">
          <a:xfrm>
            <a:off x="5000628" y="1643050"/>
            <a:ext cx="3071834" cy="2786082"/>
          </a:xfrm>
          <a:prstGeom prst="rect">
            <a:avLst/>
          </a:prstGeom>
          <a:noFill/>
        </p:spPr>
      </p:pic>
      <p:sp>
        <p:nvSpPr>
          <p:cNvPr id="6" name="مستطيل 5"/>
          <p:cNvSpPr/>
          <p:nvPr/>
        </p:nvSpPr>
        <p:spPr>
          <a:xfrm>
            <a:off x="3870783" y="4721662"/>
            <a:ext cx="4844621" cy="461665"/>
          </a:xfrm>
          <a:prstGeom prst="rect">
            <a:avLst/>
          </a:prstGeom>
        </p:spPr>
        <p:txBody>
          <a:bodyPr wrap="square">
            <a:spAutoFit/>
          </a:bodyPr>
          <a:lstStyle/>
          <a:p>
            <a:pPr algn="ctr"/>
            <a:r>
              <a:rPr lang="en-US" sz="2400" b="1" dirty="0"/>
              <a:t>Gliding joint </a:t>
            </a:r>
            <a:endParaRPr lang="en-US" sz="24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142976" y="1428736"/>
            <a:ext cx="5715024" cy="2585323"/>
          </a:xfrm>
          <a:prstGeom prst="rect">
            <a:avLst/>
          </a:prstGeom>
        </p:spPr>
        <p:txBody>
          <a:bodyPr wrap="square">
            <a:spAutoFit/>
          </a:bodyPr>
          <a:lstStyle/>
          <a:p>
            <a:r>
              <a:rPr lang="en-US" sz="3200" dirty="0" err="1">
                <a:solidFill>
                  <a:srgbClr val="FF0000"/>
                </a:solidFill>
              </a:rPr>
              <a:t>Gomphoses</a:t>
            </a:r>
            <a:r>
              <a:rPr lang="en-US" dirty="0"/>
              <a:t>      </a:t>
            </a:r>
            <a:r>
              <a:rPr lang="en-US" sz="2800" dirty="0"/>
              <a:t>(socket joints) are immovable joints found between the teeth and jaws. They are held together by a periodontal ligament that acts as a shock absorber. </a:t>
            </a:r>
            <a:r>
              <a:rPr lang="en-US" dirty="0"/>
              <a:t/>
            </a:r>
            <a:br>
              <a:rPr lang="en-US" dirty="0"/>
            </a:br>
            <a:endParaRPr lang="ar-IQ"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8130" name="Picture 2" descr="Types of joints found in the human body"/>
          <p:cNvPicPr>
            <a:picLocks noChangeAspect="1" noChangeArrowheads="1"/>
          </p:cNvPicPr>
          <p:nvPr/>
        </p:nvPicPr>
        <p:blipFill>
          <a:blip r:embed="rId2"/>
          <a:srcRect/>
          <a:stretch>
            <a:fillRect/>
          </a:stretch>
        </p:blipFill>
        <p:spPr bwMode="auto">
          <a:xfrm>
            <a:off x="500034" y="285728"/>
            <a:ext cx="8286808" cy="6286544"/>
          </a:xfrm>
          <a:prstGeom prst="rect">
            <a:avLst/>
          </a:prstGeom>
          <a:noFill/>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2466" name="Picture 2" descr="http://photos2.demandstudios.com/dm-resize/photos.demandstudios.com%2Fgetty%2Farticle%2F110%2F70%2F87721831_XS.jpg?w=415&amp;h=10000&amp;keep_ratio=1"/>
          <p:cNvPicPr>
            <a:picLocks noChangeAspect="1" noChangeArrowheads="1"/>
          </p:cNvPicPr>
          <p:nvPr/>
        </p:nvPicPr>
        <p:blipFill>
          <a:blip r:embed="rId2"/>
          <a:srcRect/>
          <a:stretch>
            <a:fillRect/>
          </a:stretch>
        </p:blipFill>
        <p:spPr bwMode="auto">
          <a:xfrm rot="16200000">
            <a:off x="1678774" y="1035814"/>
            <a:ext cx="5857892" cy="5786480"/>
          </a:xfrm>
          <a:prstGeom prst="rect">
            <a:avLst/>
          </a:prstGeom>
          <a:noFill/>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548680"/>
            <a:ext cx="8640960" cy="5016758"/>
          </a:xfrm>
          <a:prstGeom prst="rect">
            <a:avLst/>
          </a:prstGeom>
        </p:spPr>
        <p:txBody>
          <a:bodyPr wrap="square">
            <a:spAutoFit/>
          </a:bodyPr>
          <a:lstStyle/>
          <a:p>
            <a:pPr algn="l" fontAlgn="base"/>
            <a:r>
              <a:rPr lang="en-US" sz="3200" b="1" dirty="0">
                <a:solidFill>
                  <a:srgbClr val="077FAB"/>
                </a:solidFill>
                <a:latin typeface="proxima-nova"/>
              </a:rPr>
              <a:t>Saddle Joints</a:t>
            </a:r>
          </a:p>
          <a:p>
            <a:pPr algn="l" fontAlgn="base"/>
            <a:r>
              <a:rPr lang="en-US" sz="3200" b="1" dirty="0">
                <a:solidFill>
                  <a:srgbClr val="222222"/>
                </a:solidFill>
                <a:latin typeface="proxima-nova"/>
              </a:rPr>
              <a:t>Saddle joints</a:t>
            </a:r>
            <a:r>
              <a:rPr lang="en-US" sz="3200" dirty="0">
                <a:solidFill>
                  <a:srgbClr val="222222"/>
                </a:solidFill>
                <a:latin typeface="proxima-nova"/>
              </a:rPr>
              <a:t> are so named because the ends of each bone resemble a saddle, with concave and convex portions that fit together. Saddle joints allow angular movements similar to </a:t>
            </a:r>
            <a:r>
              <a:rPr lang="en-US" sz="3200" dirty="0" err="1">
                <a:solidFill>
                  <a:srgbClr val="222222"/>
                </a:solidFill>
                <a:latin typeface="proxima-nova"/>
              </a:rPr>
              <a:t>condyloid</a:t>
            </a:r>
            <a:r>
              <a:rPr lang="en-US" sz="3200" dirty="0">
                <a:solidFill>
                  <a:srgbClr val="222222"/>
                </a:solidFill>
                <a:latin typeface="proxima-nova"/>
              </a:rPr>
              <a:t> joints but with a greater range of motion. An example of a saddle joint is the thumb joint, which can move back and forth and up and down, but more freely than the wrist or fingers</a:t>
            </a:r>
            <a:endParaRPr lang="en-US" sz="3200" b="0" i="0" dirty="0">
              <a:solidFill>
                <a:srgbClr val="222222"/>
              </a:solidFill>
              <a:effectLst/>
              <a:latin typeface="proxima-nova"/>
            </a:endParaRPr>
          </a:p>
        </p:txBody>
      </p:sp>
    </p:spTree>
    <p:extLst>
      <p:ext uri="{BB962C8B-B14F-4D97-AF65-F5344CB8AC3E}">
        <p14:creationId xmlns:p14="http://schemas.microsoft.com/office/powerpoint/2010/main" val="2463033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endParaRPr lang="ar-IQ" dirty="0"/>
          </a:p>
        </p:txBody>
      </p:sp>
      <p:sp>
        <p:nvSpPr>
          <p:cNvPr id="3" name="عنوان فرعي 2"/>
          <p:cNvSpPr>
            <a:spLocks noGrp="1"/>
          </p:cNvSpPr>
          <p:nvPr>
            <p:ph type="subTitle" idx="1"/>
          </p:nvPr>
        </p:nvSpPr>
        <p:spPr/>
        <p:txBody>
          <a:bodyPr/>
          <a:lstStyle/>
          <a:p>
            <a:endParaRPr lang="ar-IQ" dirty="0"/>
          </a:p>
        </p:txBody>
      </p:sp>
      <p:pic>
        <p:nvPicPr>
          <p:cNvPr id="1026" name="Picture 2" descr="C:\Users\Administrator\Pictures\almastba.com_1427783457_450.jpg"/>
          <p:cNvPicPr>
            <a:picLocks noChangeAspect="1" noChangeArrowheads="1"/>
          </p:cNvPicPr>
          <p:nvPr/>
        </p:nvPicPr>
        <p:blipFill>
          <a:blip r:embed="rId2"/>
          <a:srcRect/>
          <a:stretch>
            <a:fillRect/>
          </a:stretch>
        </p:blipFill>
        <p:spPr bwMode="auto">
          <a:xfrm>
            <a:off x="857224" y="571480"/>
            <a:ext cx="7786741" cy="5357850"/>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solidFill>
            <a:srgbClr val="FFFF00"/>
          </a:solidFill>
        </p:spPr>
        <p:txBody>
          <a:bodyPr/>
          <a:lstStyle/>
          <a:p>
            <a:r>
              <a:rPr lang="en-US" i="1" dirty="0"/>
              <a:t>classification</a:t>
            </a:r>
            <a:endParaRPr lang="ar-IQ" i="1" dirty="0"/>
          </a:p>
        </p:txBody>
      </p:sp>
      <p:sp>
        <p:nvSpPr>
          <p:cNvPr id="3" name="عنصر نائب للمحتوى 2"/>
          <p:cNvSpPr>
            <a:spLocks noGrp="1"/>
          </p:cNvSpPr>
          <p:nvPr>
            <p:ph idx="1"/>
          </p:nvPr>
        </p:nvSpPr>
        <p:spPr>
          <a:xfrm>
            <a:off x="457200" y="1600200"/>
            <a:ext cx="8229600" cy="5257800"/>
          </a:xfrm>
          <a:solidFill>
            <a:schemeClr val="accent4">
              <a:lumMod val="20000"/>
              <a:lumOff val="80000"/>
            </a:schemeClr>
          </a:solidFill>
        </p:spPr>
        <p:txBody>
          <a:bodyPr/>
          <a:lstStyle/>
          <a:p>
            <a:pPr algn="l"/>
            <a:r>
              <a:rPr lang="ar-IQ" sz="3600" b="1" dirty="0"/>
              <a:t> </a:t>
            </a:r>
            <a:r>
              <a:rPr lang="en-US" sz="3600" b="1" dirty="0"/>
              <a:t>1-fibrous joints   </a:t>
            </a:r>
            <a:r>
              <a:rPr lang="en-US" dirty="0"/>
              <a:t>*</a:t>
            </a:r>
            <a:r>
              <a:rPr lang="en-US" dirty="0" err="1">
                <a:solidFill>
                  <a:srgbClr val="FF0000"/>
                </a:solidFill>
              </a:rPr>
              <a:t>syndesmosis</a:t>
            </a:r>
            <a:endParaRPr lang="en-US" dirty="0">
              <a:solidFill>
                <a:srgbClr val="FF0000"/>
              </a:solidFill>
            </a:endParaRPr>
          </a:p>
          <a:p>
            <a:pPr algn="ctr"/>
            <a:r>
              <a:rPr lang="en-US" dirty="0"/>
              <a:t>*</a:t>
            </a:r>
            <a:r>
              <a:rPr lang="en-US" dirty="0" err="1">
                <a:solidFill>
                  <a:srgbClr val="FF0000"/>
                </a:solidFill>
              </a:rPr>
              <a:t>sutural</a:t>
            </a:r>
            <a:r>
              <a:rPr lang="en-US" dirty="0">
                <a:solidFill>
                  <a:srgbClr val="FF0000"/>
                </a:solidFill>
              </a:rPr>
              <a:t> joints</a:t>
            </a:r>
          </a:p>
          <a:p>
            <a:pPr algn="ctr"/>
            <a:r>
              <a:rPr lang="en-US" dirty="0"/>
              <a:t>*</a:t>
            </a:r>
            <a:r>
              <a:rPr lang="en-US" dirty="0" err="1">
                <a:solidFill>
                  <a:srgbClr val="FF0000"/>
                </a:solidFill>
              </a:rPr>
              <a:t>gomphosis</a:t>
            </a:r>
            <a:r>
              <a:rPr lang="en-US" dirty="0"/>
              <a:t>(teeth)</a:t>
            </a:r>
          </a:p>
          <a:p>
            <a:pPr algn="l"/>
            <a:r>
              <a:rPr lang="en-US" sz="3600" b="1" dirty="0"/>
              <a:t>2-Cartilagenous </a:t>
            </a:r>
            <a:r>
              <a:rPr lang="en-US" dirty="0"/>
              <a:t> *</a:t>
            </a:r>
            <a:r>
              <a:rPr lang="en-US" dirty="0" err="1">
                <a:solidFill>
                  <a:schemeClr val="accent3"/>
                </a:solidFill>
              </a:rPr>
              <a:t>symphesis</a:t>
            </a:r>
            <a:endParaRPr lang="en-US" dirty="0">
              <a:solidFill>
                <a:schemeClr val="accent3"/>
              </a:solidFill>
            </a:endParaRPr>
          </a:p>
          <a:p>
            <a:pPr algn="ctr"/>
            <a:r>
              <a:rPr lang="en-US" dirty="0"/>
              <a:t>*</a:t>
            </a:r>
            <a:r>
              <a:rPr lang="en-US" dirty="0" err="1">
                <a:solidFill>
                  <a:schemeClr val="accent3"/>
                </a:solidFill>
              </a:rPr>
              <a:t>synchondrosis</a:t>
            </a:r>
            <a:endParaRPr lang="en-US" dirty="0">
              <a:solidFill>
                <a:schemeClr val="accent3"/>
              </a:solidFill>
            </a:endParaRPr>
          </a:p>
          <a:p>
            <a:pPr algn="l"/>
            <a:r>
              <a:rPr lang="en-US" sz="3600" b="1" dirty="0"/>
              <a:t>3-Synovial joints (6)                                  </a:t>
            </a:r>
            <a:endParaRPr lang="ar-IQ" sz="3600" b="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7504" y="37863"/>
            <a:ext cx="8352928" cy="6986528"/>
          </a:xfrm>
          <a:prstGeom prst="rect">
            <a:avLst/>
          </a:prstGeom>
          <a:solidFill>
            <a:schemeClr val="bg2">
              <a:lumMod val="90000"/>
            </a:schemeClr>
          </a:solidFill>
        </p:spPr>
        <p:txBody>
          <a:bodyPr wrap="square">
            <a:spAutoFit/>
          </a:bodyPr>
          <a:lstStyle/>
          <a:p>
            <a:pPr algn="l"/>
            <a:r>
              <a:rPr lang="en-US" sz="3600" b="1" dirty="0"/>
              <a:t>2. Solid joints:</a:t>
            </a:r>
          </a:p>
          <a:p>
            <a:pPr algn="l"/>
            <a:r>
              <a:rPr lang="en-US" sz="3600" b="1" dirty="0"/>
              <a:t>of two types fibrous and cartilaginous</a:t>
            </a:r>
          </a:p>
          <a:p>
            <a:pPr algn="l"/>
            <a:r>
              <a:rPr lang="en-US" sz="3600" b="1" dirty="0"/>
              <a:t>1. Fibrous : </a:t>
            </a:r>
            <a:r>
              <a:rPr lang="en-US" sz="3600" dirty="0"/>
              <a:t>The articulating surfaces of the bones are</a:t>
            </a:r>
          </a:p>
          <a:p>
            <a:pPr algn="l"/>
            <a:r>
              <a:rPr lang="en-US" sz="3600" dirty="0"/>
              <a:t>joined by fibrous tissue. thus there is very little</a:t>
            </a:r>
          </a:p>
          <a:p>
            <a:pPr algn="l"/>
            <a:r>
              <a:rPr lang="en-US" sz="3600" dirty="0"/>
              <a:t>movement</a:t>
            </a:r>
          </a:p>
          <a:p>
            <a:pPr algn="l"/>
            <a:r>
              <a:rPr lang="en-US" sz="3600" dirty="0"/>
              <a:t>a. </a:t>
            </a:r>
            <a:r>
              <a:rPr lang="en-US" sz="3600" b="1" dirty="0">
                <a:solidFill>
                  <a:srgbClr val="FF0000"/>
                </a:solidFill>
              </a:rPr>
              <a:t>Sutures </a:t>
            </a:r>
            <a:r>
              <a:rPr lang="en-US" sz="3600" dirty="0"/>
              <a:t>of the vault of the skull, where adjacent</a:t>
            </a:r>
          </a:p>
          <a:p>
            <a:pPr algn="l"/>
            <a:r>
              <a:rPr lang="en-US" sz="3600" dirty="0"/>
              <a:t>bones are lined by thin layer of connective tissue</a:t>
            </a:r>
          </a:p>
          <a:p>
            <a:pPr algn="l"/>
            <a:r>
              <a:rPr lang="en-US" sz="3600" dirty="0"/>
              <a:t>termed a </a:t>
            </a:r>
            <a:r>
              <a:rPr lang="en-US" sz="3600" dirty="0" err="1"/>
              <a:t>sutural</a:t>
            </a:r>
            <a:r>
              <a:rPr lang="en-US" sz="3600" dirty="0"/>
              <a:t> ligament.</a:t>
            </a:r>
          </a:p>
          <a:p>
            <a:pPr algn="l"/>
            <a:r>
              <a:rPr lang="en-US" sz="1600" dirty="0"/>
              <a:t>.</a:t>
            </a:r>
            <a:endParaRPr lang="ar-IQ" sz="1600" dirty="0"/>
          </a:p>
        </p:txBody>
      </p:sp>
    </p:spTree>
    <p:extLst>
      <p:ext uri="{BB962C8B-B14F-4D97-AF65-F5344CB8AC3E}">
        <p14:creationId xmlns:p14="http://schemas.microsoft.com/office/powerpoint/2010/main" val="8748096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79512" y="0"/>
            <a:ext cx="8568952" cy="6986528"/>
          </a:xfrm>
          <a:prstGeom prst="rect">
            <a:avLst/>
          </a:prstGeom>
          <a:solidFill>
            <a:schemeClr val="bg2">
              <a:lumMod val="90000"/>
            </a:schemeClr>
          </a:solidFill>
        </p:spPr>
        <p:txBody>
          <a:bodyPr wrap="square">
            <a:spAutoFit/>
          </a:bodyPr>
          <a:lstStyle/>
          <a:p>
            <a:pPr algn="l"/>
            <a:r>
              <a:rPr lang="en-US" sz="3200" b="1" dirty="0"/>
              <a:t>b.</a:t>
            </a:r>
            <a:r>
              <a:rPr lang="en-US" sz="3200" b="1" dirty="0">
                <a:solidFill>
                  <a:srgbClr val="FF0000"/>
                </a:solidFill>
              </a:rPr>
              <a:t> </a:t>
            </a:r>
            <a:r>
              <a:rPr lang="en-US" sz="3200" b="1" dirty="0" err="1">
                <a:solidFill>
                  <a:srgbClr val="FF0000"/>
                </a:solidFill>
              </a:rPr>
              <a:t>Syndesmoses</a:t>
            </a:r>
            <a:r>
              <a:rPr lang="en-US" sz="3200" b="1" dirty="0">
                <a:solidFill>
                  <a:srgbClr val="FF0000"/>
                </a:solidFill>
              </a:rPr>
              <a:t> </a:t>
            </a:r>
            <a:r>
              <a:rPr lang="en-US" sz="3200" b="1" dirty="0"/>
              <a:t>: The two adjacent bones are linked</a:t>
            </a:r>
          </a:p>
          <a:p>
            <a:pPr algn="l"/>
            <a:r>
              <a:rPr lang="en-US" sz="3200" b="1" dirty="0"/>
              <a:t>by a ligament or by an </a:t>
            </a:r>
            <a:r>
              <a:rPr lang="en-US" sz="3200" b="1" dirty="0" err="1"/>
              <a:t>interosseous</a:t>
            </a:r>
            <a:r>
              <a:rPr lang="en-US" sz="3200" b="1" dirty="0"/>
              <a:t> membrane , </a:t>
            </a:r>
            <a:r>
              <a:rPr lang="en-US" sz="3200" b="1" dirty="0" err="1"/>
              <a:t>eg</a:t>
            </a:r>
            <a:r>
              <a:rPr lang="en-US" sz="3200" b="1" dirty="0"/>
              <a:t>.</a:t>
            </a:r>
          </a:p>
          <a:p>
            <a:pPr algn="l"/>
            <a:r>
              <a:rPr lang="en-US" sz="3200" b="1" dirty="0" err="1"/>
              <a:t>Ligamentum</a:t>
            </a:r>
            <a:r>
              <a:rPr lang="en-US" sz="3200" b="1" dirty="0"/>
              <a:t> </a:t>
            </a:r>
            <a:r>
              <a:rPr lang="en-US" sz="3200" b="1" dirty="0" err="1"/>
              <a:t>flavum</a:t>
            </a:r>
            <a:r>
              <a:rPr lang="en-US" sz="3200" b="1" dirty="0"/>
              <a:t> which connects adjacent vertebral</a:t>
            </a:r>
          </a:p>
          <a:p>
            <a:pPr algn="l"/>
            <a:r>
              <a:rPr lang="en-US" sz="3200" b="1" dirty="0"/>
              <a:t>lamina and </a:t>
            </a:r>
            <a:r>
              <a:rPr lang="en-US" sz="3200" b="1" dirty="0" err="1"/>
              <a:t>interosseous</a:t>
            </a:r>
            <a:r>
              <a:rPr lang="en-US" sz="3200" b="1" dirty="0"/>
              <a:t> membrane which links the</a:t>
            </a:r>
          </a:p>
          <a:p>
            <a:pPr algn="l"/>
            <a:r>
              <a:rPr lang="en-US" sz="3200" b="1" dirty="0"/>
              <a:t>radius and ulna.</a:t>
            </a:r>
          </a:p>
          <a:p>
            <a:pPr algn="l"/>
            <a:r>
              <a:rPr lang="en-US" sz="3200" b="1" dirty="0"/>
              <a:t>c. </a:t>
            </a:r>
            <a:r>
              <a:rPr lang="en-US" sz="3200" b="1" dirty="0" err="1">
                <a:solidFill>
                  <a:srgbClr val="FF0000"/>
                </a:solidFill>
              </a:rPr>
              <a:t>Gomphosis</a:t>
            </a:r>
            <a:r>
              <a:rPr lang="en-US" sz="3200" b="1" dirty="0"/>
              <a:t> : occur only between teeth and</a:t>
            </a:r>
          </a:p>
          <a:p>
            <a:pPr algn="l"/>
            <a:r>
              <a:rPr lang="en-US" sz="3200" b="1" dirty="0"/>
              <a:t>adjacent bone , short collagen tissue </a:t>
            </a:r>
            <a:r>
              <a:rPr lang="en-US" sz="3200" b="1" dirty="0" err="1"/>
              <a:t>fibres</a:t>
            </a:r>
            <a:r>
              <a:rPr lang="en-US" sz="3200" b="1" dirty="0"/>
              <a:t> in the</a:t>
            </a:r>
          </a:p>
          <a:p>
            <a:pPr algn="l"/>
            <a:r>
              <a:rPr lang="en-US" sz="3200" b="1" dirty="0"/>
              <a:t>periodontal ligament run between the root of the teeth</a:t>
            </a:r>
          </a:p>
          <a:p>
            <a:pPr algn="l"/>
            <a:r>
              <a:rPr lang="en-US" sz="3200" b="1" dirty="0"/>
              <a:t>and the bony socket</a:t>
            </a:r>
            <a:endParaRPr lang="ar-IQ" sz="3200" b="1" dirty="0"/>
          </a:p>
        </p:txBody>
      </p:sp>
    </p:spTree>
    <p:extLst>
      <p:ext uri="{BB962C8B-B14F-4D97-AF65-F5344CB8AC3E}">
        <p14:creationId xmlns:p14="http://schemas.microsoft.com/office/powerpoint/2010/main" val="20527481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V="1">
            <a:off x="1763688" y="332654"/>
            <a:ext cx="6192687" cy="61926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649832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23728" y="566678"/>
            <a:ext cx="4572000" cy="3970318"/>
          </a:xfrm>
          <a:prstGeom prst="rect">
            <a:avLst/>
          </a:prstGeom>
        </p:spPr>
        <p:txBody>
          <a:bodyPr>
            <a:spAutoFit/>
          </a:bodyPr>
          <a:lstStyle/>
          <a:p>
            <a:pPr algn="l"/>
            <a:r>
              <a:rPr lang="en-US" sz="2800" dirty="0"/>
              <a:t>FIGURE The side-to-side articulation of the ulna and radius</a:t>
            </a:r>
          </a:p>
          <a:p>
            <a:pPr algn="l"/>
            <a:r>
              <a:rPr lang="en-US" sz="2800" dirty="0"/>
              <a:t>forms a </a:t>
            </a:r>
            <a:r>
              <a:rPr lang="en-US" sz="2800" dirty="0" err="1"/>
              <a:t>syndesmotic</a:t>
            </a:r>
            <a:r>
              <a:rPr lang="en-US" sz="2800" dirty="0"/>
              <a:t> joint. An </a:t>
            </a:r>
            <a:r>
              <a:rPr lang="en-US" sz="2800" dirty="0" err="1"/>
              <a:t>interosseous</a:t>
            </a:r>
            <a:r>
              <a:rPr lang="en-US" sz="2800" dirty="0"/>
              <a:t> ligament tightly binds</a:t>
            </a:r>
          </a:p>
          <a:p>
            <a:pPr algn="l"/>
            <a:r>
              <a:rPr lang="en-US" sz="2800" dirty="0"/>
              <a:t>these bones and permits only slight movement between them.</a:t>
            </a:r>
            <a:endParaRPr lang="ar-IQ" sz="2800" dirty="0"/>
          </a:p>
        </p:txBody>
      </p:sp>
    </p:spTree>
    <p:extLst>
      <p:ext uri="{BB962C8B-B14F-4D97-AF65-F5344CB8AC3E}">
        <p14:creationId xmlns:p14="http://schemas.microsoft.com/office/powerpoint/2010/main" val="3537102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V="1">
            <a:off x="179512" y="260647"/>
            <a:ext cx="8856984" cy="65973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17335424"/>
      </p:ext>
    </p:extLst>
  </p:cSld>
  <p:clrMapOvr>
    <a:masterClrMapping/>
  </p:clrMapOvr>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93</TotalTime>
  <Words>728</Words>
  <Application>Microsoft Office PowerPoint</Application>
  <PresentationFormat>عرض على الشاشة (3:4)‏</PresentationFormat>
  <Paragraphs>83</Paragraphs>
  <Slides>32</Slides>
  <Notes>0</Notes>
  <HiddenSlides>0</HiddenSlides>
  <MMClips>0</MMClips>
  <ScaleCrop>false</ScaleCrop>
  <HeadingPairs>
    <vt:vector size="4" baseType="variant">
      <vt:variant>
        <vt:lpstr>نسق</vt:lpstr>
      </vt:variant>
      <vt:variant>
        <vt:i4>1</vt:i4>
      </vt:variant>
      <vt:variant>
        <vt:lpstr>عناوين الشرائح</vt:lpstr>
      </vt:variant>
      <vt:variant>
        <vt:i4>32</vt:i4>
      </vt:variant>
    </vt:vector>
  </HeadingPairs>
  <TitlesOfParts>
    <vt:vector size="33" baseType="lpstr">
      <vt:lpstr>سمة Office</vt:lpstr>
      <vt:lpstr>د. خالد Arthrology</vt:lpstr>
      <vt:lpstr>Definition of joint</vt:lpstr>
      <vt:lpstr>عرض تقديمي في PowerPoint</vt:lpstr>
      <vt:lpstr>classification</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Company>By DR.Ahmed Saker 2o1O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الشريحة 1</dc:title>
  <dc:creator>Khaled Dabbas Almolaa</dc:creator>
  <cp:lastModifiedBy>ALI SAHIUNY</cp:lastModifiedBy>
  <cp:revision>20</cp:revision>
  <dcterms:created xsi:type="dcterms:W3CDTF">2016-11-17T07:29:27Z</dcterms:created>
  <dcterms:modified xsi:type="dcterms:W3CDTF">2019-01-18T19:56:33Z</dcterms:modified>
</cp:coreProperties>
</file>