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1/2/2017</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1/2/2017</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838200"/>
            <a:ext cx="8305800" cy="3429000"/>
          </a:xfrm>
        </p:spPr>
        <p:txBody>
          <a:bodyPr>
            <a:normAutofit/>
          </a:bodyPr>
          <a:lstStyle/>
          <a:p>
            <a:pPr algn="l"/>
            <a:r>
              <a:rPr lang="en-US" sz="6600" b="1" dirty="0" smtClean="0"/>
              <a:t>            </a:t>
            </a:r>
            <a:r>
              <a:rPr lang="en-US" sz="6600" b="1" dirty="0" smtClean="0">
                <a:solidFill>
                  <a:srgbClr val="FFFF00"/>
                </a:solidFill>
              </a:rPr>
              <a:t>Poisoning</a:t>
            </a:r>
            <a:r>
              <a:rPr lang="en-US" sz="6600" dirty="0" smtClean="0">
                <a:solidFill>
                  <a:srgbClr val="FFFF00"/>
                </a:solidFill>
              </a:rPr>
              <a:t/>
            </a:r>
            <a:br>
              <a:rPr lang="en-US" sz="6600" dirty="0" smtClean="0">
                <a:solidFill>
                  <a:srgbClr val="FFFF00"/>
                </a:solidFill>
              </a:rPr>
            </a:br>
            <a:endParaRPr lang="ar-IQ" sz="6600" dirty="0">
              <a:solidFill>
                <a:srgbClr val="FFFF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304800"/>
            <a:ext cx="8458200" cy="6248400"/>
          </a:xfrm>
        </p:spPr>
        <p:txBody>
          <a:bodyPr/>
          <a:lstStyle/>
          <a:p>
            <a:pPr algn="l" rtl="1"/>
            <a:endParaRPr lang="en-US" sz="2800" dirty="0" smtClean="0">
              <a:solidFill>
                <a:schemeClr val="tx1"/>
              </a:solidFill>
            </a:endParaRPr>
          </a:p>
          <a:p>
            <a:pPr algn="l" rtl="1"/>
            <a:r>
              <a:rPr lang="en-US" sz="2800" dirty="0" smtClean="0">
                <a:solidFill>
                  <a:schemeClr val="tx1"/>
                </a:solidFill>
              </a:rPr>
              <a:t>For inhaled toxins, decontamination is accomplished by moving the patient to fresh air or, if necessary, administering oxygen.</a:t>
            </a:r>
          </a:p>
          <a:p>
            <a:pPr algn="l" rtl="1"/>
            <a:r>
              <a:rPr lang="en-US" sz="2800" dirty="0" smtClean="0">
                <a:solidFill>
                  <a:schemeClr val="tx1"/>
                </a:solidFill>
              </a:rPr>
              <a:t> </a:t>
            </a:r>
          </a:p>
          <a:p>
            <a:pPr algn="l" rtl="1"/>
            <a:endParaRPr lang="en-US" sz="2800" dirty="0" smtClean="0">
              <a:solidFill>
                <a:schemeClr val="tx1"/>
              </a:solidFill>
            </a:endParaRPr>
          </a:p>
          <a:p>
            <a:pPr algn="l" rtl="1"/>
            <a:r>
              <a:rPr lang="en-US" sz="2800" dirty="0" smtClean="0">
                <a:solidFill>
                  <a:schemeClr val="tx1"/>
                </a:solidFill>
              </a:rPr>
              <a:t>Gastrointestinal decontamination included induced emesis with ipecac, gastric </a:t>
            </a:r>
            <a:r>
              <a:rPr lang="en-US" sz="2800" dirty="0" err="1" smtClean="0">
                <a:solidFill>
                  <a:schemeClr val="tx1"/>
                </a:solidFill>
              </a:rPr>
              <a:t>lavage</a:t>
            </a:r>
            <a:r>
              <a:rPr lang="en-US" sz="2800" dirty="0" smtClean="0">
                <a:solidFill>
                  <a:schemeClr val="tx1"/>
                </a:solidFill>
              </a:rPr>
              <a:t>, cathartics, activated charcoal, &amp; whole-bowel irrigation(WBI). </a:t>
            </a:r>
          </a:p>
          <a:p>
            <a:pPr algn="l"/>
            <a:endParaRPr lang="ar-IQ"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381000"/>
            <a:ext cx="8382000" cy="6019800"/>
          </a:xfrm>
        </p:spPr>
        <p:txBody>
          <a:bodyPr/>
          <a:lstStyle/>
          <a:p>
            <a:pPr algn="l"/>
            <a:r>
              <a:rPr lang="en-US" sz="2800" dirty="0" smtClean="0">
                <a:solidFill>
                  <a:schemeClr val="tx1"/>
                </a:solidFill>
              </a:rPr>
              <a:t>Most liquid drug products are completely absorbed within 30 min of ingestion, and most solid dosage forms within 1-2 hr. Gastrointestinal decontamination beyond this time is unlikely to be of value.</a:t>
            </a:r>
          </a:p>
          <a:p>
            <a:pPr algn="l"/>
            <a:endParaRPr lang="en-US" sz="2800" dirty="0" smtClean="0">
              <a:solidFill>
                <a:schemeClr val="tx1"/>
              </a:solidFill>
            </a:endParaRPr>
          </a:p>
          <a:p>
            <a:pPr algn="l"/>
            <a:r>
              <a:rPr lang="en-US" sz="2800" b="1" dirty="0" smtClean="0">
                <a:solidFill>
                  <a:srgbClr val="00B0F0"/>
                </a:solidFill>
              </a:rPr>
              <a:t>Emesis</a:t>
            </a:r>
            <a:endParaRPr lang="en-US" sz="2800" dirty="0" smtClean="0">
              <a:solidFill>
                <a:srgbClr val="00B0F0"/>
              </a:solidFill>
            </a:endParaRPr>
          </a:p>
          <a:p>
            <a:pPr algn="l"/>
            <a:r>
              <a:rPr lang="en-US" sz="2800" dirty="0" smtClean="0">
                <a:solidFill>
                  <a:schemeClr val="tx1"/>
                </a:solidFill>
              </a:rPr>
              <a:t> By use syrup of ipecac, which contains two emetic alkaloids that work both in the central nervous system (CNS) and locally in the gastrointestinal tract to produce vomiting.</a:t>
            </a:r>
          </a:p>
          <a:p>
            <a:pPr algn="l"/>
            <a:r>
              <a:rPr lang="en-US" sz="2800" dirty="0" smtClean="0">
                <a:solidFill>
                  <a:schemeClr val="tx1"/>
                </a:solidFill>
              </a:rPr>
              <a:t> </a:t>
            </a:r>
          </a:p>
          <a:p>
            <a:pPr algn="l"/>
            <a:endParaRPr lang="ar-IQ"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228600"/>
            <a:ext cx="8534400" cy="6324600"/>
          </a:xfrm>
        </p:spPr>
        <p:txBody>
          <a:bodyPr>
            <a:normAutofit/>
          </a:bodyPr>
          <a:lstStyle/>
          <a:p>
            <a:pPr algn="l"/>
            <a:endParaRPr lang="en-US" sz="2800" dirty="0" smtClean="0">
              <a:solidFill>
                <a:schemeClr val="tx1"/>
              </a:solidFill>
            </a:endParaRPr>
          </a:p>
          <a:p>
            <a:pPr algn="l"/>
            <a:r>
              <a:rPr lang="en-US" sz="2800" dirty="0" smtClean="0">
                <a:solidFill>
                  <a:schemeClr val="tx1"/>
                </a:solidFill>
              </a:rPr>
              <a:t>The onset of emesis is usually 20-30 min after dosing, with vomiting occurring in 90-95% of patients. </a:t>
            </a:r>
          </a:p>
          <a:p>
            <a:pPr algn="l"/>
            <a:r>
              <a:rPr lang="en-US" sz="2800" dirty="0" smtClean="0">
                <a:solidFill>
                  <a:schemeClr val="tx1"/>
                </a:solidFill>
              </a:rPr>
              <a:t>Several episodes of vomiting usually occur over a period of 1-2 hr. </a:t>
            </a:r>
          </a:p>
          <a:p>
            <a:pPr algn="l"/>
            <a:endParaRPr lang="en-US" sz="2800" dirty="0" smtClean="0">
              <a:solidFill>
                <a:schemeClr val="tx1"/>
              </a:solidFill>
            </a:endParaRPr>
          </a:p>
          <a:p>
            <a:pPr algn="l"/>
            <a:r>
              <a:rPr lang="en-US" sz="2800" dirty="0" smtClean="0">
                <a:solidFill>
                  <a:schemeClr val="tx1"/>
                </a:solidFill>
              </a:rPr>
              <a:t>The recommended dose is 10 </a:t>
            </a:r>
            <a:r>
              <a:rPr lang="en-US" sz="2800" dirty="0" err="1" smtClean="0">
                <a:solidFill>
                  <a:schemeClr val="tx1"/>
                </a:solidFill>
              </a:rPr>
              <a:t>mL</a:t>
            </a:r>
            <a:r>
              <a:rPr lang="en-US" sz="2800" dirty="0" smtClean="0">
                <a:solidFill>
                  <a:schemeClr val="tx1"/>
                </a:solidFill>
              </a:rPr>
              <a:t> for infants 6-12 mo of age, 15 </a:t>
            </a:r>
            <a:r>
              <a:rPr lang="en-US" sz="2800" dirty="0" err="1" smtClean="0">
                <a:solidFill>
                  <a:schemeClr val="tx1"/>
                </a:solidFill>
              </a:rPr>
              <a:t>mL</a:t>
            </a:r>
            <a:r>
              <a:rPr lang="en-US" sz="2800" dirty="0" smtClean="0">
                <a:solidFill>
                  <a:schemeClr val="tx1"/>
                </a:solidFill>
              </a:rPr>
              <a:t> for children age 1-12 yr, and 30 </a:t>
            </a:r>
            <a:r>
              <a:rPr lang="en-US" sz="2800" dirty="0" err="1" smtClean="0">
                <a:solidFill>
                  <a:schemeClr val="tx1"/>
                </a:solidFill>
              </a:rPr>
              <a:t>mL</a:t>
            </a:r>
            <a:r>
              <a:rPr lang="en-US" sz="2800" dirty="0" smtClean="0">
                <a:solidFill>
                  <a:schemeClr val="tx1"/>
                </a:solidFill>
              </a:rPr>
              <a:t> for older children and adults.</a:t>
            </a:r>
          </a:p>
          <a:p>
            <a:pPr algn="l"/>
            <a:endParaRPr lang="en-US" sz="2800" dirty="0" smtClean="0">
              <a:solidFill>
                <a:schemeClr val="tx1"/>
              </a:solidFill>
            </a:endParaRPr>
          </a:p>
          <a:p>
            <a:pPr algn="l"/>
            <a:endParaRPr lang="ar-IQ" sz="2800"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228600"/>
            <a:ext cx="8610600" cy="6324600"/>
          </a:xfrm>
        </p:spPr>
        <p:txBody>
          <a:bodyPr>
            <a:normAutofit fontScale="92500" lnSpcReduction="10000"/>
          </a:bodyPr>
          <a:lstStyle/>
          <a:p>
            <a:pPr algn="l"/>
            <a:r>
              <a:rPr lang="en-US" sz="3000" dirty="0" smtClean="0">
                <a:solidFill>
                  <a:schemeClr val="tx1"/>
                </a:solidFill>
              </a:rPr>
              <a:t>Ipecac should not be used in infants younger than 6 mo.</a:t>
            </a:r>
          </a:p>
          <a:p>
            <a:pPr algn="l"/>
            <a:r>
              <a:rPr lang="en-US" sz="3000" dirty="0" smtClean="0">
                <a:solidFill>
                  <a:schemeClr val="tx1"/>
                </a:solidFill>
              </a:rPr>
              <a:t> Ipecac-induced emesis is contraindicated after the ingestion of caustics, hydrocarbons, and agents likely to cause the rapid onset of CNS or cardiovascular symptoms.</a:t>
            </a:r>
          </a:p>
          <a:p>
            <a:pPr algn="l"/>
            <a:endParaRPr lang="en-US" sz="3000" b="1" dirty="0" smtClean="0">
              <a:solidFill>
                <a:schemeClr val="tx1"/>
              </a:solidFill>
            </a:endParaRPr>
          </a:p>
          <a:p>
            <a:pPr algn="l"/>
            <a:r>
              <a:rPr lang="en-US" sz="3000" b="1" dirty="0" smtClean="0">
                <a:solidFill>
                  <a:srgbClr val="FFFF00"/>
                </a:solidFill>
              </a:rPr>
              <a:t>Gastric  </a:t>
            </a:r>
            <a:r>
              <a:rPr lang="en-US" sz="3000" b="1" dirty="0" err="1" smtClean="0">
                <a:solidFill>
                  <a:srgbClr val="FFFF00"/>
                </a:solidFill>
              </a:rPr>
              <a:t>Lavage</a:t>
            </a:r>
            <a:r>
              <a:rPr lang="en-US" sz="3000" dirty="0" smtClean="0">
                <a:solidFill>
                  <a:srgbClr val="FFFF00"/>
                </a:solidFill>
              </a:rPr>
              <a:t> </a:t>
            </a:r>
            <a:r>
              <a:rPr lang="en-US" sz="3000" dirty="0" smtClean="0">
                <a:solidFill>
                  <a:schemeClr val="tx1"/>
                </a:solidFill>
              </a:rPr>
              <a:t>:</a:t>
            </a:r>
          </a:p>
          <a:p>
            <a:pPr algn="l"/>
            <a:r>
              <a:rPr lang="en-US" sz="3000" dirty="0" smtClean="0">
                <a:solidFill>
                  <a:schemeClr val="tx1"/>
                </a:solidFill>
              </a:rPr>
              <a:t>This technique involves placing a tube into the stomach to aspirate contents, followed by flushing with normal saline.</a:t>
            </a:r>
          </a:p>
          <a:p>
            <a:pPr algn="l"/>
            <a:r>
              <a:rPr lang="en-US" sz="3000" dirty="0" smtClean="0">
                <a:solidFill>
                  <a:schemeClr val="tx1"/>
                </a:solidFill>
              </a:rPr>
              <a:t> </a:t>
            </a:r>
          </a:p>
          <a:p>
            <a:pPr algn="l"/>
            <a:r>
              <a:rPr lang="en-US" b="1" dirty="0" smtClean="0">
                <a:solidFill>
                  <a:srgbClr val="FFFF00"/>
                </a:solidFill>
              </a:rPr>
              <a:t>Activated charcoal(single-dose) </a:t>
            </a:r>
            <a:r>
              <a:rPr lang="en-US" b="1" dirty="0" smtClean="0">
                <a:solidFill>
                  <a:srgbClr val="00B0F0"/>
                </a:solidFill>
              </a:rPr>
              <a:t>:</a:t>
            </a:r>
            <a:endParaRPr lang="en-US" dirty="0" smtClean="0">
              <a:solidFill>
                <a:srgbClr val="00B0F0"/>
              </a:solidFill>
            </a:endParaRPr>
          </a:p>
          <a:p>
            <a:pPr algn="l"/>
            <a:r>
              <a:rPr lang="en-US" dirty="0" smtClean="0">
                <a:solidFill>
                  <a:schemeClr val="tx1"/>
                </a:solidFill>
              </a:rPr>
              <a:t>It is an extensive network of pores that provides a very large adsorptive surface area.</a:t>
            </a:r>
          </a:p>
          <a:p>
            <a:r>
              <a:rPr lang="en-US" dirty="0" smtClean="0"/>
              <a:t>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304800"/>
            <a:ext cx="8458200" cy="6248400"/>
          </a:xfrm>
        </p:spPr>
        <p:txBody>
          <a:bodyPr>
            <a:normAutofit/>
          </a:bodyPr>
          <a:lstStyle/>
          <a:p>
            <a:pPr algn="l"/>
            <a:r>
              <a:rPr lang="en-US" sz="2800" dirty="0" smtClean="0">
                <a:solidFill>
                  <a:schemeClr val="tx1"/>
                </a:solidFill>
              </a:rPr>
              <a:t>Many toxins are adsorbed onto its surface, thus preventing absorption from the GIT. Charcoal is most likely to be effective when given within 1 hr of ingestion.   </a:t>
            </a:r>
          </a:p>
          <a:p>
            <a:pPr algn="l"/>
            <a:endParaRPr lang="en-US" sz="2800" dirty="0" smtClean="0">
              <a:solidFill>
                <a:schemeClr val="tx1"/>
              </a:solidFill>
            </a:endParaRPr>
          </a:p>
          <a:p>
            <a:pPr algn="l"/>
            <a:r>
              <a:rPr lang="en-US" sz="2800" dirty="0" smtClean="0">
                <a:solidFill>
                  <a:schemeClr val="tx1"/>
                </a:solidFill>
              </a:rPr>
              <a:t>Some toxins, including heavy metals, iron, lithium, hydrocarbons, cyanide, and low molecular weight alcohols, are not significantly bound to charcoal.</a:t>
            </a:r>
          </a:p>
          <a:p>
            <a:pPr algn="l"/>
            <a:r>
              <a:rPr lang="en-US" sz="2800" dirty="0" smtClean="0">
                <a:solidFill>
                  <a:schemeClr val="tx1"/>
                </a:solidFill>
              </a:rPr>
              <a:t> </a:t>
            </a:r>
          </a:p>
          <a:p>
            <a:pPr algn="l"/>
            <a:r>
              <a:rPr lang="en-US" sz="2800" dirty="0" smtClean="0">
                <a:solidFill>
                  <a:schemeClr val="tx1"/>
                </a:solidFill>
              </a:rPr>
              <a:t>The dose is 1g/kg in children, 50-100 g in adolescents.  About 25% of patients experience one episode of vomiting. Aspiration into the lungs occasionally occurs.</a:t>
            </a:r>
            <a:endParaRPr lang="en-US" sz="2800"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304800"/>
            <a:ext cx="8534400" cy="6096000"/>
          </a:xfrm>
        </p:spPr>
        <p:txBody>
          <a:bodyPr/>
          <a:lstStyle/>
          <a:p>
            <a:pPr algn="l"/>
            <a:r>
              <a:rPr lang="en-US" b="1" dirty="0" smtClean="0">
                <a:solidFill>
                  <a:srgbClr val="FFFF00"/>
                </a:solidFill>
              </a:rPr>
              <a:t>Cathartics</a:t>
            </a:r>
            <a:r>
              <a:rPr lang="en-US" b="1" dirty="0" smtClean="0">
                <a:solidFill>
                  <a:schemeClr val="tx1"/>
                </a:solidFill>
              </a:rPr>
              <a:t> </a:t>
            </a:r>
            <a:r>
              <a:rPr lang="en-US" dirty="0" smtClean="0">
                <a:solidFill>
                  <a:schemeClr val="tx1"/>
                </a:solidFill>
              </a:rPr>
              <a:t> </a:t>
            </a:r>
          </a:p>
          <a:p>
            <a:pPr algn="l"/>
            <a:r>
              <a:rPr lang="en-US" dirty="0" smtClean="0">
                <a:solidFill>
                  <a:schemeClr val="tx1"/>
                </a:solidFill>
              </a:rPr>
              <a:t> </a:t>
            </a:r>
            <a:r>
              <a:rPr lang="en-US" sz="2800" dirty="0" smtClean="0">
                <a:solidFill>
                  <a:schemeClr val="tx1"/>
                </a:solidFill>
              </a:rPr>
              <a:t>Commonly used in conjunction with activated charcoal to hasten the clearance of the charcoal-toxin complex. </a:t>
            </a:r>
          </a:p>
          <a:p>
            <a:pPr algn="l"/>
            <a:endParaRPr lang="en-US" sz="2800" dirty="0" smtClean="0">
              <a:solidFill>
                <a:schemeClr val="tx1"/>
              </a:solidFill>
            </a:endParaRPr>
          </a:p>
          <a:p>
            <a:pPr algn="l"/>
            <a:r>
              <a:rPr lang="en-US" sz="2800" dirty="0" smtClean="0">
                <a:solidFill>
                  <a:schemeClr val="tx1"/>
                </a:solidFill>
              </a:rPr>
              <a:t>Commonly used are </a:t>
            </a:r>
            <a:r>
              <a:rPr lang="en-US" sz="2800" dirty="0" err="1" smtClean="0">
                <a:solidFill>
                  <a:schemeClr val="tx1"/>
                </a:solidFill>
              </a:rPr>
              <a:t>sorbitol</a:t>
            </a:r>
            <a:r>
              <a:rPr lang="en-US" sz="2800" dirty="0" smtClean="0">
                <a:solidFill>
                  <a:schemeClr val="tx1"/>
                </a:solidFill>
              </a:rPr>
              <a:t>, magnesium sulfate, and magnesium citrate. Cathartics should be used with care in young children because of the risk of dehydration and electrolyte imbalance</a:t>
            </a:r>
            <a:r>
              <a:rPr lang="en-US" dirty="0" smtClean="0">
                <a:solidFill>
                  <a:schemeClr val="tx1"/>
                </a:solidFill>
              </a:rPr>
              <a:t>.</a:t>
            </a:r>
            <a:endParaRPr lang="ar-IQ" dirty="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228600"/>
            <a:ext cx="8610600" cy="6324600"/>
          </a:xfrm>
        </p:spPr>
        <p:txBody>
          <a:bodyPr/>
          <a:lstStyle/>
          <a:p>
            <a:pPr algn="l"/>
            <a:r>
              <a:rPr lang="en-US" sz="2800" b="1" dirty="0" smtClean="0">
                <a:solidFill>
                  <a:srgbClr val="FFFF00"/>
                </a:solidFill>
              </a:rPr>
              <a:t>Whole bowel irrigation:</a:t>
            </a:r>
            <a:endParaRPr lang="en-US" sz="2800" dirty="0" smtClean="0">
              <a:solidFill>
                <a:srgbClr val="FFFF00"/>
              </a:solidFill>
            </a:endParaRPr>
          </a:p>
          <a:p>
            <a:pPr algn="l"/>
            <a:r>
              <a:rPr lang="en-US" sz="2800" dirty="0" smtClean="0">
                <a:solidFill>
                  <a:schemeClr val="tx1"/>
                </a:solidFill>
              </a:rPr>
              <a:t>involves instilling large volumes of a polyethylene glycol electrolyte solution into the stomach to cleanse the entire gastrointestinal tract. </a:t>
            </a:r>
          </a:p>
          <a:p>
            <a:pPr algn="l"/>
            <a:r>
              <a:rPr lang="en-US" sz="2800" dirty="0" smtClean="0">
                <a:solidFill>
                  <a:schemeClr val="tx1"/>
                </a:solidFill>
              </a:rPr>
              <a:t>This technique used to remove slowly absorbed products such as iron or sustained-release preparations. Whole bowel irrigation can be combined with the use of activated charcoal, if appropriate. </a:t>
            </a:r>
          </a:p>
          <a:p>
            <a:pPr algn="l"/>
            <a:endParaRPr lang="en-US" sz="2800" dirty="0" smtClean="0">
              <a:solidFill>
                <a:schemeClr val="tx1"/>
              </a:solidFill>
            </a:endParaRPr>
          </a:p>
          <a:p>
            <a:pPr algn="l"/>
            <a:r>
              <a:rPr lang="en-US" sz="2800" dirty="0" smtClean="0">
                <a:solidFill>
                  <a:schemeClr val="tx1"/>
                </a:solidFill>
              </a:rPr>
              <a:t>Complications include vomiting, abdominal pain, &amp; distention</a:t>
            </a:r>
            <a:r>
              <a:rPr lang="en-US" dirty="0" smtClean="0"/>
              <a:t>.</a:t>
            </a:r>
          </a:p>
          <a:p>
            <a:pPr algn="l"/>
            <a:r>
              <a:rPr lang="en-US" dirty="0" smtClean="0"/>
              <a:t> </a:t>
            </a:r>
          </a:p>
          <a:p>
            <a:pPr algn="l"/>
            <a:endParaRPr lang="ar-IQ"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228600"/>
            <a:ext cx="8458200" cy="6400800"/>
          </a:xfrm>
        </p:spPr>
        <p:txBody>
          <a:bodyPr/>
          <a:lstStyle/>
          <a:p>
            <a:pPr algn="l"/>
            <a:r>
              <a:rPr lang="en-US" sz="2800" b="1" dirty="0" smtClean="0">
                <a:solidFill>
                  <a:srgbClr val="FFFF00"/>
                </a:solidFill>
              </a:rPr>
              <a:t>2. Enhancing elimination:</a:t>
            </a:r>
            <a:endParaRPr lang="en-US" sz="2800" dirty="0" smtClean="0">
              <a:solidFill>
                <a:srgbClr val="FFFF00"/>
              </a:solidFill>
            </a:endParaRPr>
          </a:p>
          <a:p>
            <a:pPr algn="l"/>
            <a:r>
              <a:rPr lang="en-US" sz="2800" b="1" dirty="0" smtClean="0">
                <a:solidFill>
                  <a:schemeClr val="tx1"/>
                </a:solidFill>
              </a:rPr>
              <a:t>*</a:t>
            </a:r>
            <a:r>
              <a:rPr lang="en-US" sz="2800" b="1" dirty="0" smtClean="0">
                <a:solidFill>
                  <a:srgbClr val="FF0000"/>
                </a:solidFill>
              </a:rPr>
              <a:t>Multiple-dose activated charcoal</a:t>
            </a:r>
            <a:r>
              <a:rPr lang="en-US" sz="2800" b="1" dirty="0" smtClean="0">
                <a:solidFill>
                  <a:schemeClr val="tx1"/>
                </a:solidFill>
              </a:rPr>
              <a:t>: </a:t>
            </a:r>
            <a:r>
              <a:rPr lang="en-US" sz="2800" dirty="0" smtClean="0">
                <a:solidFill>
                  <a:schemeClr val="tx1"/>
                </a:solidFill>
              </a:rPr>
              <a:t>It is given as 0.5g/kg every 4-6 hr.(for ≤24hr). </a:t>
            </a:r>
          </a:p>
          <a:p>
            <a:pPr algn="l"/>
            <a:r>
              <a:rPr lang="en-US" sz="2800" dirty="0" smtClean="0">
                <a:solidFill>
                  <a:schemeClr val="tx1"/>
                </a:solidFill>
              </a:rPr>
              <a:t>It is enhance elimination via two mechanisms: interruption of </a:t>
            </a:r>
            <a:r>
              <a:rPr lang="en-US" sz="2800" dirty="0" err="1" smtClean="0">
                <a:solidFill>
                  <a:schemeClr val="tx1"/>
                </a:solidFill>
              </a:rPr>
              <a:t>enterohepatic</a:t>
            </a:r>
            <a:r>
              <a:rPr lang="en-US" sz="2800" dirty="0" smtClean="0">
                <a:solidFill>
                  <a:schemeClr val="tx1"/>
                </a:solidFill>
              </a:rPr>
              <a:t> recirculation and GI dialysis, which uses the intestinal mucosa as the dialysis membrane and pulls toxins from the bloodstream back into the </a:t>
            </a:r>
            <a:r>
              <a:rPr lang="en-US" sz="2800" dirty="0" err="1" smtClean="0">
                <a:solidFill>
                  <a:schemeClr val="tx1"/>
                </a:solidFill>
              </a:rPr>
              <a:t>intraluminal</a:t>
            </a:r>
            <a:r>
              <a:rPr lang="en-US" sz="2800" dirty="0" smtClean="0">
                <a:solidFill>
                  <a:schemeClr val="tx1"/>
                </a:solidFill>
              </a:rPr>
              <a:t> space, where they are adsorbed to the charcoal.</a:t>
            </a:r>
          </a:p>
          <a:p>
            <a:pPr algn="l"/>
            <a:endParaRPr lang="ar-IQ"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610600" cy="6324600"/>
          </a:xfrm>
        </p:spPr>
        <p:txBody>
          <a:bodyPr>
            <a:normAutofit/>
          </a:bodyPr>
          <a:lstStyle/>
          <a:p>
            <a:pPr algn="l"/>
            <a:r>
              <a:rPr lang="en-US" sz="2800" dirty="0" smtClean="0">
                <a:solidFill>
                  <a:srgbClr val="FF0000"/>
                </a:solidFill>
              </a:rPr>
              <a:t>*</a:t>
            </a:r>
            <a:r>
              <a:rPr lang="en-US" sz="2800" b="1" dirty="0" smtClean="0">
                <a:solidFill>
                  <a:srgbClr val="FF0000"/>
                </a:solidFill>
              </a:rPr>
              <a:t>urinary </a:t>
            </a:r>
            <a:r>
              <a:rPr lang="en-US" sz="2800" b="1" dirty="0" err="1" smtClean="0">
                <a:solidFill>
                  <a:srgbClr val="FF0000"/>
                </a:solidFill>
              </a:rPr>
              <a:t>alkalinization</a:t>
            </a:r>
            <a:endParaRPr lang="en-US" sz="2800" dirty="0" smtClean="0">
              <a:solidFill>
                <a:srgbClr val="FF0000"/>
              </a:solidFill>
            </a:endParaRPr>
          </a:p>
          <a:p>
            <a:pPr algn="l"/>
            <a:r>
              <a:rPr lang="en-US" sz="2800" dirty="0" smtClean="0">
                <a:solidFill>
                  <a:schemeClr val="tx1"/>
                </a:solidFill>
              </a:rPr>
              <a:t>Increasing the pH of the urine with intravenously administered bicarbonate increases the elimination of weak acids, such as </a:t>
            </a:r>
            <a:r>
              <a:rPr lang="en-US" sz="2800" dirty="0" err="1" smtClean="0">
                <a:solidFill>
                  <a:schemeClr val="tx1"/>
                </a:solidFill>
              </a:rPr>
              <a:t>salicylates</a:t>
            </a:r>
            <a:r>
              <a:rPr lang="en-US" sz="2800" dirty="0" smtClean="0">
                <a:solidFill>
                  <a:schemeClr val="tx1"/>
                </a:solidFill>
              </a:rPr>
              <a:t> and Phenobarbital by forming charged particles that are trapped within the renal tubules and thus excreted.  </a:t>
            </a:r>
          </a:p>
          <a:p>
            <a:pPr algn="l"/>
            <a:endParaRPr lang="en-US" sz="2800" dirty="0" smtClean="0">
              <a:solidFill>
                <a:schemeClr val="tx1"/>
              </a:solidFill>
            </a:endParaRPr>
          </a:p>
          <a:p>
            <a:pPr algn="l"/>
            <a:r>
              <a:rPr lang="en-US" sz="2800" dirty="0" smtClean="0">
                <a:solidFill>
                  <a:schemeClr val="tx1"/>
                </a:solidFill>
              </a:rPr>
              <a:t>Complications include electrolyte derangement (</a:t>
            </a:r>
            <a:r>
              <a:rPr lang="en-US" sz="2800" dirty="0" err="1" smtClean="0">
                <a:solidFill>
                  <a:schemeClr val="tx1"/>
                </a:solidFill>
              </a:rPr>
              <a:t>hypokalemia</a:t>
            </a:r>
            <a:r>
              <a:rPr lang="en-US" sz="2800" dirty="0" smtClean="0">
                <a:solidFill>
                  <a:schemeClr val="tx1"/>
                </a:solidFill>
              </a:rPr>
              <a:t> &amp; </a:t>
            </a:r>
            <a:r>
              <a:rPr lang="en-US" sz="2800" dirty="0" err="1" smtClean="0">
                <a:solidFill>
                  <a:schemeClr val="tx1"/>
                </a:solidFill>
              </a:rPr>
              <a:t>hypocalcemia</a:t>
            </a:r>
            <a:r>
              <a:rPr lang="en-US" sz="2800" dirty="0" smtClean="0">
                <a:solidFill>
                  <a:schemeClr val="tx1"/>
                </a:solidFill>
              </a:rPr>
              <a:t>). It is contraindicated in patients with heart failure, renal failure, pulmonary edema, or cerebral edema.</a:t>
            </a:r>
            <a:endParaRPr lang="en-US" sz="2800" dirty="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228600"/>
            <a:ext cx="8534400" cy="6400800"/>
          </a:xfrm>
        </p:spPr>
        <p:txBody>
          <a:bodyPr/>
          <a:lstStyle/>
          <a:p>
            <a:pPr algn="l"/>
            <a:endParaRPr lang="en-US" sz="2800" dirty="0" smtClean="0">
              <a:solidFill>
                <a:schemeClr val="tx1"/>
              </a:solidFill>
            </a:endParaRPr>
          </a:p>
          <a:p>
            <a:pPr algn="l"/>
            <a:endParaRPr lang="en-US" sz="2800" dirty="0" smtClean="0">
              <a:solidFill>
                <a:schemeClr val="tx1"/>
              </a:solidFill>
            </a:endParaRPr>
          </a:p>
          <a:p>
            <a:pPr algn="l"/>
            <a:r>
              <a:rPr lang="en-US" sz="2800" dirty="0" smtClean="0">
                <a:solidFill>
                  <a:srgbClr val="FF0000"/>
                </a:solidFill>
              </a:rPr>
              <a:t>* </a:t>
            </a:r>
            <a:r>
              <a:rPr lang="en-US" sz="2800" b="1" dirty="0" smtClean="0">
                <a:solidFill>
                  <a:srgbClr val="FF0000"/>
                </a:solidFill>
              </a:rPr>
              <a:t>Dialysis</a:t>
            </a:r>
            <a:endParaRPr lang="en-US" sz="2800" dirty="0" smtClean="0">
              <a:solidFill>
                <a:srgbClr val="FF0000"/>
              </a:solidFill>
            </a:endParaRPr>
          </a:p>
          <a:p>
            <a:pPr algn="l"/>
            <a:r>
              <a:rPr lang="en-US" sz="2800" dirty="0" smtClean="0">
                <a:solidFill>
                  <a:schemeClr val="tx1"/>
                </a:solidFill>
              </a:rPr>
              <a:t>Peritoneal dialysis is easier to perform in young children. Examples of toxins for which dialysis useful include </a:t>
            </a:r>
            <a:r>
              <a:rPr lang="en-US" sz="2800" dirty="0" smtClean="0">
                <a:solidFill>
                  <a:schemeClr val="tx1"/>
                </a:solidFill>
              </a:rPr>
              <a:t>methanol, </a:t>
            </a:r>
            <a:r>
              <a:rPr lang="en-US" sz="2800" dirty="0" smtClean="0">
                <a:solidFill>
                  <a:schemeClr val="tx1"/>
                </a:solidFill>
              </a:rPr>
              <a:t>and large symptomatic ingestions of </a:t>
            </a:r>
            <a:r>
              <a:rPr lang="en-US" sz="2800" dirty="0" err="1" smtClean="0">
                <a:solidFill>
                  <a:schemeClr val="tx1"/>
                </a:solidFill>
              </a:rPr>
              <a:t>salicylate</a:t>
            </a:r>
            <a:r>
              <a:rPr lang="en-US" sz="2800" dirty="0" smtClean="0">
                <a:solidFill>
                  <a:schemeClr val="tx1"/>
                </a:solidFill>
              </a:rPr>
              <a:t> or </a:t>
            </a:r>
            <a:r>
              <a:rPr lang="en-US" sz="2800" dirty="0" err="1" smtClean="0">
                <a:solidFill>
                  <a:schemeClr val="tx1"/>
                </a:solidFill>
              </a:rPr>
              <a:t>theophylline</a:t>
            </a:r>
            <a:r>
              <a:rPr lang="en-US" sz="2800" dirty="0" smtClean="0">
                <a:solidFill>
                  <a:schemeClr val="tx1"/>
                </a:solidFill>
              </a:rPr>
              <a:t>.</a:t>
            </a:r>
          </a:p>
          <a:p>
            <a:pPr algn="l"/>
            <a:r>
              <a:rPr lang="en-US" sz="2800" dirty="0" smtClean="0">
                <a:solidFill>
                  <a:schemeClr val="tx1"/>
                </a:solidFill>
              </a:rPr>
              <a:t> </a:t>
            </a:r>
          </a:p>
          <a:p>
            <a:pPr algn="l"/>
            <a:endParaRPr lang="ar-IQ"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228600"/>
            <a:ext cx="8458200" cy="6248400"/>
          </a:xfrm>
        </p:spPr>
        <p:txBody>
          <a:bodyPr/>
          <a:lstStyle/>
          <a:p>
            <a:pPr algn="l" rtl="1"/>
            <a:r>
              <a:rPr lang="en-US" dirty="0" smtClean="0">
                <a:solidFill>
                  <a:srgbClr val="FFFF00"/>
                </a:solidFill>
              </a:rPr>
              <a:t>Epidemiology and Approach to Management</a:t>
            </a:r>
          </a:p>
          <a:p>
            <a:pPr algn="l" rtl="1"/>
            <a:endParaRPr lang="en-US" sz="2800" dirty="0" smtClean="0">
              <a:solidFill>
                <a:schemeClr val="tx1"/>
              </a:solidFill>
            </a:endParaRPr>
          </a:p>
          <a:p>
            <a:pPr algn="l" rtl="1"/>
            <a:r>
              <a:rPr lang="en-US" sz="2800" dirty="0" smtClean="0">
                <a:solidFill>
                  <a:schemeClr val="tx1"/>
                </a:solidFill>
              </a:rPr>
              <a:t>Of the more than 2 million human poisoning exposures reported annually, more than </a:t>
            </a:r>
            <a:r>
              <a:rPr lang="en-US" sz="2800" dirty="0" smtClean="0">
                <a:solidFill>
                  <a:srgbClr val="FF0000"/>
                </a:solidFill>
              </a:rPr>
              <a:t>50% </a:t>
            </a:r>
            <a:r>
              <a:rPr lang="en-US" sz="2800" dirty="0" smtClean="0">
                <a:solidFill>
                  <a:schemeClr val="tx1"/>
                </a:solidFill>
              </a:rPr>
              <a:t>occurred in children 5 yr of age or younger.</a:t>
            </a:r>
          </a:p>
          <a:p>
            <a:pPr algn="l" rtl="1"/>
            <a:r>
              <a:rPr lang="en-US" sz="2800" dirty="0" smtClean="0">
                <a:solidFill>
                  <a:schemeClr val="tx1"/>
                </a:solidFill>
              </a:rPr>
              <a:t>More than </a:t>
            </a:r>
            <a:r>
              <a:rPr lang="en-US" sz="2800" dirty="0" smtClean="0">
                <a:solidFill>
                  <a:srgbClr val="FF0000"/>
                </a:solidFill>
              </a:rPr>
              <a:t>90% </a:t>
            </a:r>
            <a:r>
              <a:rPr lang="en-US" sz="2800" dirty="0" smtClean="0">
                <a:solidFill>
                  <a:schemeClr val="tx1"/>
                </a:solidFill>
              </a:rPr>
              <a:t>of toxic exposures in children occur in the home. </a:t>
            </a:r>
          </a:p>
          <a:p>
            <a:pPr algn="l"/>
            <a:endParaRPr lang="en-US" sz="2800" dirty="0" smtClean="0">
              <a:solidFill>
                <a:schemeClr val="tx1"/>
              </a:solidFill>
            </a:endParaRPr>
          </a:p>
          <a:p>
            <a:pPr algn="l"/>
            <a:r>
              <a:rPr lang="en-US" sz="2800" dirty="0" smtClean="0">
                <a:solidFill>
                  <a:schemeClr val="tx1"/>
                </a:solidFill>
              </a:rPr>
              <a:t>Ingestion is the most common route of poisoning exposure (</a:t>
            </a:r>
            <a:r>
              <a:rPr lang="en-US" sz="2800" dirty="0" smtClean="0">
                <a:solidFill>
                  <a:srgbClr val="FF0000"/>
                </a:solidFill>
              </a:rPr>
              <a:t>76% of cases</a:t>
            </a:r>
            <a:r>
              <a:rPr lang="en-US" sz="2800" dirty="0" smtClean="0">
                <a:solidFill>
                  <a:schemeClr val="tx1"/>
                </a:solidFill>
              </a:rPr>
              <a:t>), with the dermal, ophthalmic, and inhalation routes each occurring in about </a:t>
            </a:r>
            <a:r>
              <a:rPr lang="en-US" sz="2800" dirty="0" smtClean="0">
                <a:solidFill>
                  <a:srgbClr val="FF0000"/>
                </a:solidFill>
              </a:rPr>
              <a:t>6% </a:t>
            </a:r>
            <a:r>
              <a:rPr lang="en-US" sz="2800" dirty="0" smtClean="0">
                <a:solidFill>
                  <a:schemeClr val="tx1"/>
                </a:solidFill>
              </a:rPr>
              <a:t>of cases.</a:t>
            </a:r>
          </a:p>
          <a:p>
            <a:pPr algn="l"/>
            <a:endParaRPr lang="ar-IQ"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228600"/>
            <a:ext cx="8534400" cy="6400800"/>
          </a:xfrm>
        </p:spPr>
        <p:txBody>
          <a:bodyPr>
            <a:normAutofit/>
          </a:bodyPr>
          <a:lstStyle/>
          <a:p>
            <a:pPr algn="l"/>
            <a:r>
              <a:rPr lang="en-US" b="1" dirty="0" smtClean="0"/>
              <a:t> </a:t>
            </a:r>
            <a:r>
              <a:rPr lang="en-US" sz="3600" b="1" dirty="0" smtClean="0">
                <a:solidFill>
                  <a:schemeClr val="tx1"/>
                </a:solidFill>
              </a:rPr>
              <a:t>3.Antidotes</a:t>
            </a:r>
            <a:endParaRPr lang="en-US" sz="3600" dirty="0" smtClean="0">
              <a:solidFill>
                <a:schemeClr val="tx1"/>
              </a:solidFill>
            </a:endParaRPr>
          </a:p>
          <a:p>
            <a:pPr algn="l"/>
            <a:r>
              <a:rPr lang="en-US" sz="3600" b="1" dirty="0" smtClean="0">
                <a:solidFill>
                  <a:schemeClr val="tx1"/>
                </a:solidFill>
              </a:rPr>
              <a:t> </a:t>
            </a:r>
            <a:endParaRPr lang="en-US" sz="3600" dirty="0" smtClean="0">
              <a:solidFill>
                <a:schemeClr val="tx1"/>
              </a:solidFill>
            </a:endParaRPr>
          </a:p>
          <a:p>
            <a:pPr algn="l"/>
            <a:r>
              <a:rPr lang="en-US" sz="3000" dirty="0" smtClean="0">
                <a:solidFill>
                  <a:schemeClr val="tx1"/>
                </a:solidFill>
              </a:rPr>
              <a:t>Poison                                  Antidote</a:t>
            </a:r>
          </a:p>
          <a:p>
            <a:pPr algn="l"/>
            <a:r>
              <a:rPr lang="en-US" sz="3000" dirty="0" smtClean="0">
                <a:solidFill>
                  <a:schemeClr val="tx1"/>
                </a:solidFill>
              </a:rPr>
              <a:t>Acetaminophen                N-</a:t>
            </a:r>
            <a:r>
              <a:rPr lang="en-US" sz="3000" dirty="0" err="1" smtClean="0">
                <a:solidFill>
                  <a:schemeClr val="tx1"/>
                </a:solidFill>
              </a:rPr>
              <a:t>Acetylcysteine</a:t>
            </a:r>
            <a:endParaRPr lang="en-US" sz="3000" dirty="0" smtClean="0">
              <a:solidFill>
                <a:schemeClr val="tx1"/>
              </a:solidFill>
            </a:endParaRPr>
          </a:p>
          <a:p>
            <a:pPr algn="l"/>
            <a:r>
              <a:rPr lang="en-US" sz="3000" dirty="0" err="1" smtClean="0">
                <a:solidFill>
                  <a:schemeClr val="tx1"/>
                </a:solidFill>
              </a:rPr>
              <a:t>Anticholinergics</a:t>
            </a:r>
            <a:r>
              <a:rPr lang="en-US" sz="3000" dirty="0" smtClean="0">
                <a:solidFill>
                  <a:schemeClr val="tx1"/>
                </a:solidFill>
              </a:rPr>
              <a:t>               </a:t>
            </a:r>
            <a:r>
              <a:rPr lang="en-US" sz="3000" dirty="0" err="1" smtClean="0">
                <a:solidFill>
                  <a:schemeClr val="tx1"/>
                </a:solidFill>
              </a:rPr>
              <a:t>physostigmine</a:t>
            </a:r>
            <a:endParaRPr lang="en-US" sz="3000" dirty="0" smtClean="0">
              <a:solidFill>
                <a:schemeClr val="tx1"/>
              </a:solidFill>
            </a:endParaRPr>
          </a:p>
          <a:p>
            <a:pPr algn="l"/>
            <a:r>
              <a:rPr lang="en-US" sz="3000" dirty="0" smtClean="0">
                <a:solidFill>
                  <a:schemeClr val="tx1"/>
                </a:solidFill>
              </a:rPr>
              <a:t>Organophosphate           Atropine</a:t>
            </a:r>
          </a:p>
          <a:p>
            <a:pPr algn="l"/>
            <a:r>
              <a:rPr lang="en-US" sz="3000" dirty="0" smtClean="0">
                <a:solidFill>
                  <a:schemeClr val="tx1"/>
                </a:solidFill>
              </a:rPr>
              <a:t>Benzodiazepines             </a:t>
            </a:r>
            <a:r>
              <a:rPr lang="en-US" sz="3000" dirty="0" err="1" smtClean="0">
                <a:solidFill>
                  <a:schemeClr val="tx1"/>
                </a:solidFill>
              </a:rPr>
              <a:t>Flumazenil</a:t>
            </a:r>
            <a:endParaRPr lang="en-US" sz="3000" dirty="0" smtClean="0">
              <a:solidFill>
                <a:schemeClr val="tx1"/>
              </a:solidFill>
            </a:endParaRPr>
          </a:p>
          <a:p>
            <a:pPr algn="l"/>
            <a:r>
              <a:rPr lang="en-US" sz="3000" dirty="0" smtClean="0">
                <a:solidFill>
                  <a:schemeClr val="tx1"/>
                </a:solidFill>
              </a:rPr>
              <a:t>Digitalis                           </a:t>
            </a:r>
            <a:r>
              <a:rPr lang="en-US" sz="3000" dirty="0" err="1" smtClean="0">
                <a:solidFill>
                  <a:schemeClr val="tx1"/>
                </a:solidFill>
              </a:rPr>
              <a:t>Digoxin</a:t>
            </a:r>
            <a:r>
              <a:rPr lang="en-US" sz="3000" dirty="0" smtClean="0">
                <a:solidFill>
                  <a:schemeClr val="tx1"/>
                </a:solidFill>
              </a:rPr>
              <a:t>-specific </a:t>
            </a:r>
            <a:r>
              <a:rPr lang="en-US" sz="3000" dirty="0" err="1" smtClean="0">
                <a:solidFill>
                  <a:schemeClr val="tx1"/>
                </a:solidFill>
              </a:rPr>
              <a:t>Fab</a:t>
            </a:r>
            <a:r>
              <a:rPr lang="en-US" sz="3000" dirty="0" smtClean="0">
                <a:solidFill>
                  <a:schemeClr val="tx1"/>
                </a:solidFill>
              </a:rPr>
              <a:t> antibodies</a:t>
            </a:r>
          </a:p>
          <a:p>
            <a:pPr algn="l"/>
            <a:r>
              <a:rPr lang="en-US" sz="3000" dirty="0" smtClean="0">
                <a:solidFill>
                  <a:schemeClr val="tx1"/>
                </a:solidFill>
              </a:rPr>
              <a:t>Lead                                 </a:t>
            </a:r>
            <a:r>
              <a:rPr lang="en-US" sz="3000" dirty="0" err="1" smtClean="0">
                <a:solidFill>
                  <a:schemeClr val="tx1"/>
                </a:solidFill>
              </a:rPr>
              <a:t>dimercaprol</a:t>
            </a:r>
            <a:endParaRPr lang="en-US" sz="3000" dirty="0" smtClean="0">
              <a:solidFill>
                <a:schemeClr val="tx1"/>
              </a:solidFill>
            </a:endParaRPr>
          </a:p>
          <a:p>
            <a:pPr algn="l"/>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228600"/>
            <a:ext cx="8534400" cy="6324600"/>
          </a:xfrm>
        </p:spPr>
        <p:txBody>
          <a:bodyPr>
            <a:normAutofit/>
          </a:bodyPr>
          <a:lstStyle/>
          <a:p>
            <a:pPr algn="l"/>
            <a:r>
              <a:rPr lang="en-US" sz="2800" dirty="0" smtClean="0">
                <a:solidFill>
                  <a:schemeClr val="tx1"/>
                </a:solidFill>
              </a:rPr>
              <a:t>Iron                                              </a:t>
            </a:r>
            <a:r>
              <a:rPr lang="en-US" sz="2800" dirty="0" err="1" smtClean="0">
                <a:solidFill>
                  <a:schemeClr val="tx1"/>
                </a:solidFill>
              </a:rPr>
              <a:t>Deferoxamine</a:t>
            </a:r>
            <a:endParaRPr lang="en-US" sz="2800" dirty="0" smtClean="0">
              <a:solidFill>
                <a:schemeClr val="tx1"/>
              </a:solidFill>
            </a:endParaRPr>
          </a:p>
          <a:p>
            <a:pPr algn="l"/>
            <a:r>
              <a:rPr lang="en-US" sz="2800" dirty="0" err="1" smtClean="0">
                <a:solidFill>
                  <a:schemeClr val="tx1"/>
                </a:solidFill>
              </a:rPr>
              <a:t>Opioids</a:t>
            </a:r>
            <a:r>
              <a:rPr lang="en-US" sz="2800" dirty="0" smtClean="0">
                <a:solidFill>
                  <a:schemeClr val="tx1"/>
                </a:solidFill>
              </a:rPr>
              <a:t>(Narcotics)                     </a:t>
            </a:r>
            <a:r>
              <a:rPr lang="en-US" sz="2800" dirty="0" err="1" smtClean="0">
                <a:solidFill>
                  <a:schemeClr val="tx1"/>
                </a:solidFill>
              </a:rPr>
              <a:t>Naloxone</a:t>
            </a:r>
            <a:endParaRPr lang="en-US" sz="2800" dirty="0" smtClean="0">
              <a:solidFill>
                <a:schemeClr val="tx1"/>
              </a:solidFill>
            </a:endParaRPr>
          </a:p>
          <a:p>
            <a:pPr algn="l"/>
            <a:r>
              <a:rPr lang="en-US" sz="2800" dirty="0" err="1" smtClean="0">
                <a:solidFill>
                  <a:schemeClr val="tx1"/>
                </a:solidFill>
              </a:rPr>
              <a:t>Cyanid</a:t>
            </a:r>
            <a:r>
              <a:rPr lang="en-US" sz="2800" dirty="0" smtClean="0">
                <a:solidFill>
                  <a:schemeClr val="tx1"/>
                </a:solidFill>
              </a:rPr>
              <a:t>                              Sodium </a:t>
            </a:r>
            <a:r>
              <a:rPr lang="en-US" sz="2800" dirty="0" err="1" smtClean="0">
                <a:solidFill>
                  <a:schemeClr val="tx1"/>
                </a:solidFill>
              </a:rPr>
              <a:t>thiosulfate</a:t>
            </a:r>
            <a:r>
              <a:rPr lang="en-US" sz="2800" dirty="0" smtClean="0">
                <a:solidFill>
                  <a:schemeClr val="tx1"/>
                </a:solidFill>
              </a:rPr>
              <a:t>, Sodium nitrite</a:t>
            </a:r>
          </a:p>
          <a:p>
            <a:pPr algn="l"/>
            <a:r>
              <a:rPr lang="en-US" sz="2800" dirty="0" err="1" smtClean="0">
                <a:solidFill>
                  <a:schemeClr val="tx1"/>
                </a:solidFill>
              </a:rPr>
              <a:t>Salicylates</a:t>
            </a:r>
            <a:r>
              <a:rPr lang="en-US" sz="2800" dirty="0" smtClean="0">
                <a:solidFill>
                  <a:schemeClr val="tx1"/>
                </a:solidFill>
              </a:rPr>
              <a:t>                                     Sodium bicarbonate</a:t>
            </a:r>
          </a:p>
          <a:p>
            <a:pPr algn="l"/>
            <a:r>
              <a:rPr lang="en-US" sz="2800" dirty="0" err="1" smtClean="0">
                <a:solidFill>
                  <a:schemeClr val="tx1"/>
                </a:solidFill>
              </a:rPr>
              <a:t>Tricyclic</a:t>
            </a:r>
            <a:r>
              <a:rPr lang="en-US" sz="2800" dirty="0" smtClean="0">
                <a:solidFill>
                  <a:schemeClr val="tx1"/>
                </a:solidFill>
              </a:rPr>
              <a:t> antidepressants             Sodium bicarbonate</a:t>
            </a:r>
          </a:p>
          <a:p>
            <a:pPr algn="l"/>
            <a:r>
              <a:rPr lang="en-US" sz="2800" dirty="0" smtClean="0">
                <a:solidFill>
                  <a:schemeClr val="tx1"/>
                </a:solidFill>
              </a:rPr>
              <a:t>Carbon monoxide                         Oxygen</a:t>
            </a:r>
          </a:p>
          <a:p>
            <a:pPr algn="l"/>
            <a:endParaRPr lang="ar-IQ"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686800" cy="6400800"/>
          </a:xfrm>
        </p:spPr>
        <p:txBody>
          <a:bodyPr/>
          <a:lstStyle/>
          <a:p>
            <a:pPr algn="l"/>
            <a:r>
              <a:rPr lang="en-US" b="1" dirty="0" smtClean="0">
                <a:solidFill>
                  <a:schemeClr val="tx1"/>
                </a:solidFill>
              </a:rPr>
              <a:t>Common pediatric poisonings</a:t>
            </a:r>
            <a:endParaRPr lang="en-US" dirty="0" smtClean="0">
              <a:solidFill>
                <a:schemeClr val="tx1"/>
              </a:solidFill>
            </a:endParaRPr>
          </a:p>
          <a:p>
            <a:pPr algn="l"/>
            <a:r>
              <a:rPr lang="en-US" sz="2800" b="1" dirty="0" smtClean="0">
                <a:solidFill>
                  <a:srgbClr val="FFFF00"/>
                </a:solidFill>
              </a:rPr>
              <a:t>Acetaminophen</a:t>
            </a:r>
            <a:endParaRPr lang="en-US" sz="2800" dirty="0" smtClean="0">
              <a:solidFill>
                <a:srgbClr val="FFFF00"/>
              </a:solidFill>
            </a:endParaRPr>
          </a:p>
          <a:p>
            <a:pPr algn="l"/>
            <a:r>
              <a:rPr lang="en-US" sz="2800" dirty="0" smtClean="0">
                <a:solidFill>
                  <a:schemeClr val="tx1"/>
                </a:solidFill>
              </a:rPr>
              <a:t>Acetaminophen is the most widely used analgesic and antipyretic.</a:t>
            </a:r>
          </a:p>
          <a:p>
            <a:r>
              <a:rPr lang="en-US" dirty="0" smtClean="0"/>
              <a:t> </a:t>
            </a:r>
          </a:p>
          <a:p>
            <a:pPr algn="l"/>
            <a:r>
              <a:rPr lang="en-US" dirty="0" err="1" smtClean="0">
                <a:solidFill>
                  <a:schemeClr val="tx1"/>
                </a:solidFill>
              </a:rPr>
              <a:t>Pathophysiology</a:t>
            </a:r>
            <a:r>
              <a:rPr lang="en-US" dirty="0" smtClean="0">
                <a:solidFill>
                  <a:schemeClr val="tx1"/>
                </a:solidFill>
              </a:rPr>
              <a:t>. </a:t>
            </a:r>
          </a:p>
          <a:p>
            <a:pPr algn="l"/>
            <a:r>
              <a:rPr lang="en-US" sz="2800" dirty="0" smtClean="0">
                <a:solidFill>
                  <a:schemeClr val="tx1"/>
                </a:solidFill>
              </a:rPr>
              <a:t>Acetaminophen toxicity results from the formation of a highly reactive  metabolite, </a:t>
            </a:r>
            <a:r>
              <a:rPr lang="en-US" sz="2800" b="1" i="1" dirty="0" smtClean="0">
                <a:solidFill>
                  <a:srgbClr val="FF0000"/>
                </a:solidFill>
              </a:rPr>
              <a:t>N</a:t>
            </a:r>
            <a:r>
              <a:rPr lang="en-US" sz="2800" b="1" dirty="0" smtClean="0">
                <a:solidFill>
                  <a:srgbClr val="FF0000"/>
                </a:solidFill>
              </a:rPr>
              <a:t>-acetyl-</a:t>
            </a:r>
            <a:r>
              <a:rPr lang="en-US" sz="2800" b="1" i="1" dirty="0" smtClean="0">
                <a:solidFill>
                  <a:srgbClr val="FF0000"/>
                </a:solidFill>
              </a:rPr>
              <a:t>p</a:t>
            </a:r>
            <a:r>
              <a:rPr lang="en-US" sz="2800" b="1" dirty="0" smtClean="0">
                <a:solidFill>
                  <a:srgbClr val="FF0000"/>
                </a:solidFill>
              </a:rPr>
              <a:t>-</a:t>
            </a:r>
            <a:r>
              <a:rPr lang="en-US" sz="2800" b="1" dirty="0" err="1" smtClean="0">
                <a:solidFill>
                  <a:srgbClr val="FF0000"/>
                </a:solidFill>
              </a:rPr>
              <a:t>benzoquinoneimine</a:t>
            </a:r>
            <a:r>
              <a:rPr lang="en-US" sz="2800" b="1" dirty="0" smtClean="0">
                <a:solidFill>
                  <a:srgbClr val="FF0000"/>
                </a:solidFill>
              </a:rPr>
              <a:t> (NAPQI)</a:t>
            </a:r>
            <a:endParaRPr lang="en-US" sz="2800" dirty="0" smtClean="0">
              <a:solidFill>
                <a:srgbClr val="FF0000"/>
              </a:solidFill>
            </a:endParaRPr>
          </a:p>
          <a:p>
            <a:r>
              <a:rPr lang="en-US" dirty="0" smtClean="0">
                <a:solidFill>
                  <a:srgbClr val="FF0000"/>
                </a:solidFill>
              </a:rPr>
              <a:t> </a:t>
            </a:r>
          </a:p>
          <a:p>
            <a:pPr algn="l"/>
            <a:r>
              <a:rPr lang="en-US" dirty="0" smtClean="0"/>
              <a:t> </a:t>
            </a:r>
            <a:r>
              <a:rPr lang="en-US" b="1" dirty="0" smtClean="0"/>
              <a:t> </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228600"/>
            <a:ext cx="8610600" cy="6400800"/>
          </a:xfrm>
        </p:spPr>
        <p:txBody>
          <a:bodyPr>
            <a:normAutofit lnSpcReduction="10000"/>
          </a:bodyPr>
          <a:lstStyle/>
          <a:p>
            <a:pPr algn="l"/>
            <a:r>
              <a:rPr lang="en-US" sz="2800" dirty="0" smtClean="0">
                <a:solidFill>
                  <a:schemeClr val="tx1"/>
                </a:solidFill>
              </a:rPr>
              <a:t>When therapeutic doses are administered, only a small amount (5%) of a dose is metabolized by hepatic </a:t>
            </a:r>
            <a:r>
              <a:rPr lang="en-US" sz="2800" dirty="0" err="1" smtClean="0">
                <a:solidFill>
                  <a:schemeClr val="tx1"/>
                </a:solidFill>
              </a:rPr>
              <a:t>cytochrome</a:t>
            </a:r>
            <a:r>
              <a:rPr lang="en-US" sz="2800" dirty="0" smtClean="0">
                <a:solidFill>
                  <a:schemeClr val="tx1"/>
                </a:solidFill>
              </a:rPr>
              <a:t> P450 enzymes to NAPQI, which is immediately conjugated with glutathione to form a harmless </a:t>
            </a:r>
            <a:r>
              <a:rPr lang="en-US" sz="2800" dirty="0" err="1" smtClean="0">
                <a:solidFill>
                  <a:schemeClr val="tx1"/>
                </a:solidFill>
              </a:rPr>
              <a:t>mercapturic</a:t>
            </a:r>
            <a:r>
              <a:rPr lang="en-US" sz="2800" dirty="0" smtClean="0">
                <a:solidFill>
                  <a:schemeClr val="tx1"/>
                </a:solidFill>
              </a:rPr>
              <a:t> acid conjugate.</a:t>
            </a:r>
          </a:p>
          <a:p>
            <a:pPr algn="l"/>
            <a:endParaRPr lang="en-US" sz="2800" dirty="0" smtClean="0">
              <a:solidFill>
                <a:schemeClr val="tx1"/>
              </a:solidFill>
            </a:endParaRPr>
          </a:p>
          <a:p>
            <a:pPr algn="l"/>
            <a:r>
              <a:rPr lang="en-US" sz="2800" dirty="0" smtClean="0">
                <a:solidFill>
                  <a:schemeClr val="tx1"/>
                </a:solidFill>
              </a:rPr>
              <a:t>In overdose, hepatic stores of glutathione are depleted, and the NAPQI metabolite is combine with hepatic macromolecules to produce </a:t>
            </a:r>
            <a:r>
              <a:rPr lang="en-US" sz="2800" dirty="0" err="1" smtClean="0">
                <a:solidFill>
                  <a:schemeClr val="tx1"/>
                </a:solidFill>
              </a:rPr>
              <a:t>hepatocellular</a:t>
            </a:r>
            <a:r>
              <a:rPr lang="en-US" sz="2800" dirty="0" smtClean="0">
                <a:solidFill>
                  <a:schemeClr val="tx1"/>
                </a:solidFill>
              </a:rPr>
              <a:t> damage.</a:t>
            </a:r>
          </a:p>
          <a:p>
            <a:pPr algn="l"/>
            <a:endParaRPr lang="en-US" sz="2800" dirty="0" smtClean="0">
              <a:solidFill>
                <a:schemeClr val="tx1"/>
              </a:solidFill>
            </a:endParaRPr>
          </a:p>
          <a:p>
            <a:pPr algn="l"/>
            <a:r>
              <a:rPr lang="en-US" sz="2800" dirty="0" smtClean="0">
                <a:solidFill>
                  <a:schemeClr val="tx1"/>
                </a:solidFill>
              </a:rPr>
              <a:t>The acute toxic dose of acetaminophen is generally considered to be more than 200 mg/kg in children younger than 12 yr and ˃ 7.5-10 g in adolescents and adults</a:t>
            </a:r>
            <a:r>
              <a:rPr lang="en-US" sz="2800" b="1" dirty="0" smtClean="0">
                <a:solidFill>
                  <a:schemeClr val="tx1"/>
                </a:solidFill>
              </a:rPr>
              <a:t>.</a:t>
            </a:r>
            <a:endParaRPr lang="en-US" sz="2800" dirty="0" smtClean="0">
              <a:solidFill>
                <a:schemeClr val="tx1"/>
              </a:solidFill>
            </a:endParaRPr>
          </a:p>
          <a:p>
            <a:pPr algn="l"/>
            <a:r>
              <a:rPr lang="en-US" sz="2800" dirty="0" smtClean="0">
                <a:solidFill>
                  <a:schemeClr val="tx1"/>
                </a:solidFill>
              </a:rPr>
              <a:t> </a:t>
            </a:r>
            <a:endParaRPr lang="ar-IQ" sz="2800"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686800" cy="6400800"/>
          </a:xfrm>
        </p:spPr>
        <p:txBody>
          <a:bodyPr/>
          <a:lstStyle/>
          <a:p>
            <a:pPr algn="l"/>
            <a:r>
              <a:rPr lang="en-US" dirty="0" smtClean="0">
                <a:solidFill>
                  <a:srgbClr val="FFFF00"/>
                </a:solidFill>
              </a:rPr>
              <a:t>Clinical and Laboratory Manifestations</a:t>
            </a:r>
          </a:p>
          <a:p>
            <a:pPr algn="l"/>
            <a:r>
              <a:rPr lang="en-US" dirty="0" smtClean="0">
                <a:solidFill>
                  <a:schemeClr val="tx1"/>
                </a:solidFill>
              </a:rPr>
              <a:t> Four stages of toxicity:</a:t>
            </a:r>
          </a:p>
          <a:p>
            <a:pPr algn="l"/>
            <a:r>
              <a:rPr lang="en-US" b="1" dirty="0" smtClean="0">
                <a:solidFill>
                  <a:schemeClr val="tx1"/>
                </a:solidFill>
              </a:rPr>
              <a:t> </a:t>
            </a:r>
            <a:endParaRPr lang="en-US" dirty="0" smtClean="0">
              <a:solidFill>
                <a:schemeClr val="tx1"/>
              </a:solidFill>
            </a:endParaRPr>
          </a:p>
          <a:p>
            <a:pPr algn="l"/>
            <a:r>
              <a:rPr lang="en-US" b="1" dirty="0" smtClean="0">
                <a:solidFill>
                  <a:srgbClr val="FF0000"/>
                </a:solidFill>
              </a:rPr>
              <a:t>Stage I </a:t>
            </a:r>
            <a:r>
              <a:rPr lang="en-US" dirty="0" smtClean="0">
                <a:solidFill>
                  <a:srgbClr val="FF0000"/>
                </a:solidFill>
              </a:rPr>
              <a:t>(0.5-24hr) </a:t>
            </a:r>
            <a:r>
              <a:rPr lang="en-US" dirty="0" smtClean="0">
                <a:solidFill>
                  <a:schemeClr val="tx1"/>
                </a:solidFill>
              </a:rPr>
              <a:t>:  anorexia, nausea, vomiting, malaise, pallor, diaphoresis. Labs typically normal, except for acetaminophen level.</a:t>
            </a:r>
          </a:p>
          <a:p>
            <a:pPr algn="l"/>
            <a:r>
              <a:rPr lang="en-US" dirty="0" smtClean="0">
                <a:solidFill>
                  <a:schemeClr val="tx1"/>
                </a:solidFill>
              </a:rPr>
              <a:t> </a:t>
            </a:r>
          </a:p>
          <a:p>
            <a:pPr algn="l"/>
            <a:r>
              <a:rPr lang="en-US" b="1" dirty="0" smtClean="0">
                <a:solidFill>
                  <a:srgbClr val="FF0000"/>
                </a:solidFill>
              </a:rPr>
              <a:t>Stage II </a:t>
            </a:r>
            <a:r>
              <a:rPr lang="en-US" dirty="0" smtClean="0">
                <a:solidFill>
                  <a:srgbClr val="FF0000"/>
                </a:solidFill>
              </a:rPr>
              <a:t>(24-48hr) </a:t>
            </a:r>
            <a:r>
              <a:rPr lang="en-US" dirty="0" smtClean="0">
                <a:solidFill>
                  <a:schemeClr val="tx1"/>
                </a:solidFill>
              </a:rPr>
              <a:t>: resolution of earlier symptoms; right upper quadrant abdominal pain and tenderness; elevated </a:t>
            </a:r>
            <a:r>
              <a:rPr lang="en-US" dirty="0" err="1" smtClean="0">
                <a:solidFill>
                  <a:schemeClr val="tx1"/>
                </a:solidFill>
              </a:rPr>
              <a:t>bilirubin</a:t>
            </a:r>
            <a:r>
              <a:rPr lang="en-US" dirty="0" smtClean="0">
                <a:solidFill>
                  <a:schemeClr val="tx1"/>
                </a:solidFill>
              </a:rPr>
              <a:t>, </a:t>
            </a:r>
            <a:r>
              <a:rPr lang="en-US" dirty="0" err="1" smtClean="0">
                <a:solidFill>
                  <a:schemeClr val="tx1"/>
                </a:solidFill>
              </a:rPr>
              <a:t>prothrombin</a:t>
            </a:r>
            <a:r>
              <a:rPr lang="en-US" dirty="0" smtClean="0">
                <a:solidFill>
                  <a:schemeClr val="tx1"/>
                </a:solidFill>
              </a:rPr>
              <a:t> time, hepatic enzymes; </a:t>
            </a:r>
            <a:r>
              <a:rPr lang="en-US" dirty="0" err="1" smtClean="0">
                <a:solidFill>
                  <a:schemeClr val="tx1"/>
                </a:solidFill>
              </a:rPr>
              <a:t>oliguria</a:t>
            </a:r>
            <a:r>
              <a:rPr lang="en-US" dirty="0" smtClean="0">
                <a:solidFill>
                  <a:schemeClr val="tx1"/>
                </a:solidFill>
              </a:rPr>
              <a:t>.</a:t>
            </a:r>
          </a:p>
          <a:p>
            <a:pPr algn="l"/>
            <a:endParaRPr lang="ar-IQ"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610600" cy="6324600"/>
          </a:xfrm>
        </p:spPr>
        <p:txBody>
          <a:bodyPr>
            <a:normAutofit fontScale="92500" lnSpcReduction="10000"/>
          </a:bodyPr>
          <a:lstStyle/>
          <a:p>
            <a:pPr algn="l"/>
            <a:r>
              <a:rPr lang="en-US" sz="3000" b="1" dirty="0" smtClean="0">
                <a:solidFill>
                  <a:srgbClr val="FF0000"/>
                </a:solidFill>
              </a:rPr>
              <a:t>Stage III </a:t>
            </a:r>
            <a:r>
              <a:rPr lang="en-US" sz="3000" dirty="0" smtClean="0">
                <a:solidFill>
                  <a:srgbClr val="FF0000"/>
                </a:solidFill>
              </a:rPr>
              <a:t>(72-96hr) </a:t>
            </a:r>
            <a:r>
              <a:rPr lang="en-US" sz="3000" dirty="0" smtClean="0">
                <a:solidFill>
                  <a:schemeClr val="tx1"/>
                </a:solidFill>
              </a:rPr>
              <a:t>: Peak liver function abnormalities, </a:t>
            </a:r>
            <a:r>
              <a:rPr lang="en-US" sz="3000" dirty="0" err="1" smtClean="0">
                <a:solidFill>
                  <a:schemeClr val="tx1"/>
                </a:solidFill>
              </a:rPr>
              <a:t>fulminant</a:t>
            </a:r>
            <a:r>
              <a:rPr lang="en-US" sz="3000" dirty="0" smtClean="0">
                <a:solidFill>
                  <a:schemeClr val="tx1"/>
                </a:solidFill>
              </a:rPr>
              <a:t> hepatic failure, multisystem organ failure and potential death.</a:t>
            </a:r>
          </a:p>
          <a:p>
            <a:pPr algn="l"/>
            <a:r>
              <a:rPr lang="en-US" sz="3000" dirty="0" smtClean="0">
                <a:solidFill>
                  <a:schemeClr val="tx1"/>
                </a:solidFill>
              </a:rPr>
              <a:t> </a:t>
            </a:r>
          </a:p>
          <a:p>
            <a:pPr algn="l"/>
            <a:r>
              <a:rPr lang="en-US" sz="3000" b="1" dirty="0" smtClean="0">
                <a:solidFill>
                  <a:srgbClr val="FF0000"/>
                </a:solidFill>
              </a:rPr>
              <a:t>Stage IV</a:t>
            </a:r>
            <a:r>
              <a:rPr lang="en-US" sz="3000" dirty="0" smtClean="0">
                <a:solidFill>
                  <a:srgbClr val="FF0000"/>
                </a:solidFill>
              </a:rPr>
              <a:t>(4 days-2 wk) </a:t>
            </a:r>
            <a:r>
              <a:rPr lang="en-US" sz="3000" dirty="0" smtClean="0">
                <a:solidFill>
                  <a:schemeClr val="tx1"/>
                </a:solidFill>
              </a:rPr>
              <a:t>: Resolution of hepatic dysfunction or complete liver failure.</a:t>
            </a:r>
          </a:p>
          <a:p>
            <a:pPr algn="l"/>
            <a:r>
              <a:rPr lang="en-US" sz="3000" dirty="0" smtClean="0">
                <a:solidFill>
                  <a:schemeClr val="tx1"/>
                </a:solidFill>
              </a:rPr>
              <a:t> </a:t>
            </a:r>
          </a:p>
          <a:p>
            <a:pPr algn="l"/>
            <a:r>
              <a:rPr lang="en-US" sz="3000" dirty="0" smtClean="0">
                <a:solidFill>
                  <a:schemeClr val="tx1"/>
                </a:solidFill>
              </a:rPr>
              <a:t>The patient should be sent for:</a:t>
            </a:r>
          </a:p>
          <a:p>
            <a:pPr algn="l"/>
            <a:r>
              <a:rPr lang="en-US" sz="3000" dirty="0" smtClean="0">
                <a:solidFill>
                  <a:schemeClr val="tx1"/>
                </a:solidFill>
              </a:rPr>
              <a:t>*Serum acetaminophen level should be measured 4 hr or more after ingestion.  The toxic serum level is ˃ 10 µg/ml.</a:t>
            </a:r>
          </a:p>
          <a:p>
            <a:pPr algn="l"/>
            <a:r>
              <a:rPr lang="en-US" sz="3000" dirty="0" smtClean="0">
                <a:solidFill>
                  <a:schemeClr val="tx1"/>
                </a:solidFill>
              </a:rPr>
              <a:t>*hepatic </a:t>
            </a:r>
            <a:r>
              <a:rPr lang="en-US" sz="3000" dirty="0" err="1" smtClean="0">
                <a:solidFill>
                  <a:schemeClr val="tx1"/>
                </a:solidFill>
              </a:rPr>
              <a:t>transaminases</a:t>
            </a:r>
            <a:r>
              <a:rPr lang="en-US" sz="3000" dirty="0" smtClean="0">
                <a:solidFill>
                  <a:schemeClr val="tx1"/>
                </a:solidFill>
              </a:rPr>
              <a:t>, renal function tests, and coagulation parameters.</a:t>
            </a:r>
          </a:p>
          <a:p>
            <a:pPr algn="l"/>
            <a:r>
              <a:rPr lang="en-US" sz="3000" dirty="0" smtClean="0">
                <a:solidFill>
                  <a:schemeClr val="tx1"/>
                </a:solidFill>
              </a:rPr>
              <a:t> </a:t>
            </a:r>
          </a:p>
          <a:p>
            <a:pPr algn="l"/>
            <a:endParaRPr lang="ar-IQ"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228600"/>
            <a:ext cx="8610600" cy="6324600"/>
          </a:xfrm>
        </p:spPr>
        <p:txBody>
          <a:bodyPr>
            <a:normAutofit/>
          </a:bodyPr>
          <a:lstStyle/>
          <a:p>
            <a:pPr algn="l"/>
            <a:r>
              <a:rPr lang="en-US" sz="2800" b="1" dirty="0" smtClean="0">
                <a:solidFill>
                  <a:srgbClr val="FFFF00"/>
                </a:solidFill>
              </a:rPr>
              <a:t>Treatment</a:t>
            </a:r>
            <a:endParaRPr lang="en-US" sz="2800" dirty="0" smtClean="0">
              <a:solidFill>
                <a:srgbClr val="FFFF00"/>
              </a:solidFill>
            </a:endParaRPr>
          </a:p>
          <a:p>
            <a:pPr algn="l"/>
            <a:r>
              <a:rPr lang="en-US" sz="2800" dirty="0" smtClean="0">
                <a:solidFill>
                  <a:schemeClr val="tx1"/>
                </a:solidFill>
              </a:rPr>
              <a:t>Initial treatment include ABC, and decontamination with activated charcoal in patient who present within 1-2hr of ingestion.</a:t>
            </a:r>
          </a:p>
          <a:p>
            <a:pPr algn="l"/>
            <a:r>
              <a:rPr lang="en-US" sz="2800" b="1" dirty="0" smtClean="0">
                <a:solidFill>
                  <a:schemeClr val="tx1"/>
                </a:solidFill>
              </a:rPr>
              <a:t> </a:t>
            </a:r>
            <a:endParaRPr lang="en-US" sz="2800" dirty="0" smtClean="0">
              <a:solidFill>
                <a:schemeClr val="tx1"/>
              </a:solidFill>
            </a:endParaRPr>
          </a:p>
          <a:p>
            <a:pPr algn="l"/>
            <a:r>
              <a:rPr lang="en-US" sz="2800" dirty="0" smtClean="0">
                <a:solidFill>
                  <a:schemeClr val="tx1"/>
                </a:solidFill>
              </a:rPr>
              <a:t>The antidote for acetaminophen poisoning is </a:t>
            </a:r>
            <a:r>
              <a:rPr lang="en-US" sz="2800" b="1" i="1" dirty="0" smtClean="0">
                <a:solidFill>
                  <a:schemeClr val="tx1"/>
                </a:solidFill>
              </a:rPr>
              <a:t>N</a:t>
            </a:r>
            <a:r>
              <a:rPr lang="en-US" sz="2800" b="1" dirty="0" smtClean="0">
                <a:solidFill>
                  <a:schemeClr val="tx1"/>
                </a:solidFill>
              </a:rPr>
              <a:t>-</a:t>
            </a:r>
            <a:r>
              <a:rPr lang="en-US" sz="2800" b="1" dirty="0" err="1" smtClean="0">
                <a:solidFill>
                  <a:schemeClr val="tx1"/>
                </a:solidFill>
              </a:rPr>
              <a:t>acetylcysteine</a:t>
            </a:r>
            <a:r>
              <a:rPr lang="en-US" sz="2800" dirty="0" smtClean="0">
                <a:solidFill>
                  <a:schemeClr val="tx1"/>
                </a:solidFill>
              </a:rPr>
              <a:t> which  serves as a precursor for glutathione synthesis, thus replenishing glutathione stores and preventing the reaction of NAPQI with </a:t>
            </a:r>
            <a:r>
              <a:rPr lang="en-US" sz="2800" dirty="0" err="1" smtClean="0">
                <a:solidFill>
                  <a:schemeClr val="tx1"/>
                </a:solidFill>
              </a:rPr>
              <a:t>hepatocytes</a:t>
            </a:r>
            <a:r>
              <a:rPr lang="en-US" sz="2800" dirty="0" smtClean="0">
                <a:solidFill>
                  <a:schemeClr val="tx1"/>
                </a:solidFill>
              </a:rPr>
              <a:t>. It is most effective when initiated within 8 hr of ingestion</a:t>
            </a:r>
            <a:endParaRPr lang="ar-IQ" sz="280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304800"/>
            <a:ext cx="8382000" cy="6248400"/>
          </a:xfrm>
        </p:spPr>
        <p:txBody>
          <a:bodyPr>
            <a:normAutofit/>
          </a:bodyPr>
          <a:lstStyle/>
          <a:p>
            <a:pPr algn="l" rtl="1"/>
            <a:r>
              <a:rPr lang="en-US" dirty="0" smtClean="0"/>
              <a:t> </a:t>
            </a:r>
          </a:p>
          <a:p>
            <a:pPr algn="l" rtl="1"/>
            <a:r>
              <a:rPr lang="en-US" sz="3500" dirty="0" smtClean="0">
                <a:solidFill>
                  <a:srgbClr val="FF0000"/>
                </a:solidFill>
              </a:rPr>
              <a:t>60%</a:t>
            </a:r>
            <a:r>
              <a:rPr lang="en-US" sz="3500" dirty="0" smtClean="0">
                <a:solidFill>
                  <a:schemeClr val="tx1"/>
                </a:solidFill>
              </a:rPr>
              <a:t> of cases involve nondrug products, most commonly cosmetics and personal care products, cleaning substances, plants, foreign bodies, and hydrocarbons.</a:t>
            </a:r>
          </a:p>
          <a:p>
            <a:pPr algn="l" rtl="1"/>
            <a:endParaRPr lang="en-US" sz="3500" dirty="0" smtClean="0">
              <a:solidFill>
                <a:schemeClr val="tx1"/>
              </a:solidFill>
            </a:endParaRPr>
          </a:p>
          <a:p>
            <a:pPr algn="l" rtl="1"/>
            <a:r>
              <a:rPr lang="en-US" sz="3500" dirty="0" smtClean="0">
                <a:solidFill>
                  <a:schemeClr val="tx1"/>
                </a:solidFill>
              </a:rPr>
              <a:t>Drugs comprise the remainder most commonly analgesics, cough and cold products, antimicrobial agents, and vitamins.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304800"/>
            <a:ext cx="8382000" cy="6248400"/>
          </a:xfrm>
        </p:spPr>
        <p:txBody>
          <a:bodyPr/>
          <a:lstStyle/>
          <a:p>
            <a:pPr algn="l"/>
            <a:endParaRPr lang="en-US" dirty="0" smtClean="0">
              <a:solidFill>
                <a:schemeClr val="tx1"/>
              </a:solidFill>
            </a:endParaRPr>
          </a:p>
          <a:p>
            <a:pPr algn="l"/>
            <a:endParaRPr lang="en-US" dirty="0" smtClean="0">
              <a:solidFill>
                <a:schemeClr val="tx1"/>
              </a:solidFill>
            </a:endParaRPr>
          </a:p>
          <a:p>
            <a:pPr algn="l"/>
            <a:r>
              <a:rPr lang="en-US" sz="2800" dirty="0" smtClean="0">
                <a:solidFill>
                  <a:schemeClr val="tx1"/>
                </a:solidFill>
              </a:rPr>
              <a:t>Poisoning exposures in children </a:t>
            </a:r>
            <a:r>
              <a:rPr lang="en-US" sz="2800" dirty="0" smtClean="0">
                <a:solidFill>
                  <a:srgbClr val="FF0000"/>
                </a:solidFill>
              </a:rPr>
              <a:t>6-12 yr </a:t>
            </a:r>
            <a:r>
              <a:rPr lang="en-US" sz="2800" dirty="0" smtClean="0">
                <a:solidFill>
                  <a:schemeClr val="tx1"/>
                </a:solidFill>
              </a:rPr>
              <a:t>of age are much less common (4% of exposures). </a:t>
            </a:r>
          </a:p>
          <a:p>
            <a:pPr algn="l"/>
            <a:endParaRPr lang="en-US" sz="2800" dirty="0" smtClean="0">
              <a:solidFill>
                <a:schemeClr val="tx1"/>
              </a:solidFill>
            </a:endParaRPr>
          </a:p>
          <a:p>
            <a:pPr algn="l"/>
            <a:r>
              <a:rPr lang="en-US" sz="2800" dirty="0" smtClean="0">
                <a:solidFill>
                  <a:schemeClr val="tx1"/>
                </a:solidFill>
              </a:rPr>
              <a:t>Toxic exposures in adolescents are primarily intentional (suicide or abuse) or occupational.</a:t>
            </a:r>
            <a:endParaRPr lang="ar-IQ" sz="2800" dirty="0" smtClean="0">
              <a:solidFill>
                <a:schemeClr val="tx1"/>
              </a:solidFill>
            </a:endParaRPr>
          </a:p>
          <a:p>
            <a:pPr algn="l"/>
            <a:endParaRPr lang="ar-IQ" sz="280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457200"/>
            <a:ext cx="8458200" cy="6019800"/>
          </a:xfrm>
        </p:spPr>
        <p:txBody>
          <a:bodyPr>
            <a:normAutofit/>
          </a:bodyPr>
          <a:lstStyle/>
          <a:p>
            <a:pPr algn="l"/>
            <a:r>
              <a:rPr lang="en-US" dirty="0" smtClean="0">
                <a:solidFill>
                  <a:srgbClr val="FFFF00"/>
                </a:solidFill>
              </a:rPr>
              <a:t>MANAGEMENT PLAN FOR POISONING AND OVERDOSE </a:t>
            </a:r>
          </a:p>
          <a:p>
            <a:pPr algn="l"/>
            <a:r>
              <a:rPr lang="en-US" dirty="0" smtClean="0">
                <a:solidFill>
                  <a:schemeClr val="tx1"/>
                </a:solidFill>
              </a:rPr>
              <a:t> </a:t>
            </a:r>
          </a:p>
          <a:p>
            <a:pPr algn="l"/>
            <a:r>
              <a:rPr lang="en-US" sz="3200" dirty="0" smtClean="0">
                <a:solidFill>
                  <a:srgbClr val="C00000"/>
                </a:solidFill>
              </a:rPr>
              <a:t>History</a:t>
            </a:r>
            <a:r>
              <a:rPr lang="en-US" sz="3200" dirty="0" smtClean="0">
                <a:solidFill>
                  <a:schemeClr val="tx1"/>
                </a:solidFill>
              </a:rPr>
              <a:t>:</a:t>
            </a:r>
          </a:p>
          <a:p>
            <a:pPr algn="l"/>
            <a:r>
              <a:rPr lang="en-US" sz="3200" dirty="0" smtClean="0">
                <a:solidFill>
                  <a:schemeClr val="tx1"/>
                </a:solidFill>
              </a:rPr>
              <a:t> Obtaining an accurate history is importance if a poisoning has occurred. The following information should be obtained during the initial assessment:</a:t>
            </a:r>
            <a:r>
              <a:rPr lang="en-US" dirty="0" smtClean="0">
                <a:solidFill>
                  <a:schemeClr val="tx1"/>
                </a:solidFill>
              </a:rPr>
              <a:t> </a:t>
            </a:r>
            <a:endParaRPr lang="en-US"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304800"/>
            <a:ext cx="8534400" cy="6096000"/>
          </a:xfrm>
        </p:spPr>
        <p:txBody>
          <a:bodyPr>
            <a:normAutofit/>
          </a:bodyPr>
          <a:lstStyle/>
          <a:p>
            <a:r>
              <a:rPr lang="en-US" dirty="0" smtClean="0"/>
              <a:t> </a:t>
            </a:r>
          </a:p>
          <a:p>
            <a:pPr algn="l"/>
            <a:r>
              <a:rPr lang="en-US" dirty="0" smtClean="0"/>
              <a:t> </a:t>
            </a:r>
            <a:r>
              <a:rPr lang="en-US" sz="2800" dirty="0" smtClean="0">
                <a:solidFill>
                  <a:schemeClr val="tx1"/>
                </a:solidFill>
              </a:rPr>
              <a:t>1. Description of toxins: include product names, &amp; concentrations</a:t>
            </a:r>
          </a:p>
          <a:p>
            <a:pPr algn="l"/>
            <a:r>
              <a:rPr lang="en-US" sz="2800" dirty="0" smtClean="0">
                <a:solidFill>
                  <a:schemeClr val="tx1"/>
                </a:solidFill>
              </a:rPr>
              <a:t> 2. Magnitude of exposure: determine how much of the substance has been ingested, by counting the number of tablets or measuring the volume of liquid remaining. For inhalation, ocular, or dermal exposures, the concentration of the offending agent and the length of contact time with the material should be determined.   </a:t>
            </a:r>
          </a:p>
          <a:p>
            <a:pPr algn="l" rtl="1"/>
            <a:endParaRPr lang="en-US" sz="2800" dirty="0" smtClean="0">
              <a:solidFill>
                <a:schemeClr val="tx1"/>
              </a:solidFill>
            </a:endParaRPr>
          </a:p>
          <a:p>
            <a:pPr algn="l" rtl="1"/>
            <a:r>
              <a:rPr lang="en-US" sz="2800" dirty="0" smtClean="0">
                <a:solidFill>
                  <a:schemeClr val="tx1"/>
                </a:solidFill>
              </a:rPr>
              <a:t>3. Time of exposure</a:t>
            </a:r>
          </a:p>
          <a:p>
            <a:pPr algn="l"/>
            <a:endParaRPr lang="en-US" dirty="0" smtClean="0"/>
          </a:p>
          <a:p>
            <a:pPr algn="l"/>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
            <a:ext cx="8610600" cy="6248400"/>
          </a:xfrm>
        </p:spPr>
        <p:txBody>
          <a:bodyPr>
            <a:normAutofit/>
          </a:bodyPr>
          <a:lstStyle/>
          <a:p>
            <a:pPr algn="l"/>
            <a:r>
              <a:rPr lang="en-US" sz="3000" dirty="0" smtClean="0">
                <a:solidFill>
                  <a:schemeClr val="tx1"/>
                </a:solidFill>
              </a:rPr>
              <a:t>4.Progression of symptoms</a:t>
            </a:r>
            <a:r>
              <a:rPr lang="en-US" sz="3000" smtClean="0">
                <a:solidFill>
                  <a:schemeClr val="tx1"/>
                </a:solidFill>
              </a:rPr>
              <a:t>: </a:t>
            </a:r>
            <a:endParaRPr lang="en-US" sz="3000" dirty="0" smtClean="0">
              <a:solidFill>
                <a:schemeClr val="tx1"/>
              </a:solidFill>
            </a:endParaRPr>
          </a:p>
          <a:p>
            <a:pPr algn="l"/>
            <a:r>
              <a:rPr lang="en-US" sz="3000" dirty="0" smtClean="0">
                <a:solidFill>
                  <a:schemeClr val="tx1"/>
                </a:solidFill>
              </a:rPr>
              <a:t>Knowing the nature and progression of symptoms is helpful for assessing the need for immediate life support, the prognosis, and the type of intervention that may need. </a:t>
            </a:r>
          </a:p>
          <a:p>
            <a:pPr algn="l"/>
            <a:r>
              <a:rPr lang="en-US" sz="3000" dirty="0" smtClean="0">
                <a:solidFill>
                  <a:schemeClr val="tx1"/>
                </a:solidFill>
              </a:rPr>
              <a:t> </a:t>
            </a:r>
          </a:p>
          <a:p>
            <a:pPr algn="l"/>
            <a:r>
              <a:rPr lang="en-US" sz="3000" dirty="0" smtClean="0">
                <a:solidFill>
                  <a:schemeClr val="tx1"/>
                </a:solidFill>
              </a:rPr>
              <a:t>5.Medical history: </a:t>
            </a:r>
          </a:p>
          <a:p>
            <a:pPr algn="l"/>
            <a:r>
              <a:rPr lang="en-US" sz="3000" dirty="0" smtClean="0">
                <a:solidFill>
                  <a:schemeClr val="tx1"/>
                </a:solidFill>
              </a:rPr>
              <a:t> Underlying diseases may make a child more susceptible to the effects of a toxin. Concurrent drug therapy may also increase susceptibility, because certain drugs may interact with the toxin</a:t>
            </a:r>
            <a:r>
              <a:rPr lang="en-US" dirty="0" smtClean="0">
                <a:solidFill>
                  <a:schemeClr val="tx1"/>
                </a:solidFill>
              </a:rPr>
              <a:t>.</a:t>
            </a:r>
            <a:endParaRPr lang="en-US"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304800"/>
            <a:ext cx="8458200" cy="6248400"/>
          </a:xfrm>
        </p:spPr>
        <p:txBody>
          <a:bodyPr>
            <a:normAutofit/>
          </a:bodyPr>
          <a:lstStyle/>
          <a:p>
            <a:pPr algn="l" rtl="1"/>
            <a:r>
              <a:rPr lang="en-US" sz="2800" b="1" dirty="0" smtClean="0">
                <a:solidFill>
                  <a:srgbClr val="FF0000"/>
                </a:solidFill>
              </a:rPr>
              <a:t>Principles of management</a:t>
            </a:r>
            <a:endParaRPr lang="en-US" sz="2800" dirty="0" smtClean="0">
              <a:solidFill>
                <a:srgbClr val="FF0000"/>
              </a:solidFill>
            </a:endParaRPr>
          </a:p>
          <a:p>
            <a:pPr algn="l" rtl="1"/>
            <a:r>
              <a:rPr lang="en-US" sz="2800" dirty="0" smtClean="0">
                <a:solidFill>
                  <a:schemeClr val="tx1"/>
                </a:solidFill>
              </a:rPr>
              <a:t>Four principles of management:</a:t>
            </a:r>
          </a:p>
          <a:p>
            <a:pPr algn="l" rtl="1"/>
            <a:r>
              <a:rPr lang="en-US" sz="2800" b="1" dirty="0" smtClean="0">
                <a:solidFill>
                  <a:schemeClr val="tx1"/>
                </a:solidFill>
              </a:rPr>
              <a:t> </a:t>
            </a:r>
            <a:endParaRPr lang="en-US" sz="2800" dirty="0" smtClean="0">
              <a:solidFill>
                <a:schemeClr val="tx1"/>
              </a:solidFill>
            </a:endParaRPr>
          </a:p>
          <a:p>
            <a:pPr algn="l" rtl="1"/>
            <a:r>
              <a:rPr lang="en-US" sz="2800" b="1" dirty="0" smtClean="0">
                <a:solidFill>
                  <a:srgbClr val="00B0F0"/>
                </a:solidFill>
              </a:rPr>
              <a:t>1.Decontamination</a:t>
            </a:r>
            <a:endParaRPr lang="en-US" sz="2800" dirty="0" smtClean="0">
              <a:solidFill>
                <a:srgbClr val="00B0F0"/>
              </a:solidFill>
            </a:endParaRPr>
          </a:p>
          <a:p>
            <a:pPr algn="l" rtl="1"/>
            <a:r>
              <a:rPr lang="en-US" sz="2800" dirty="0" smtClean="0">
                <a:solidFill>
                  <a:schemeClr val="tx1"/>
                </a:solidFill>
              </a:rPr>
              <a:t>The goal of decontamination is to prevent absorption of the toxic substance. </a:t>
            </a:r>
          </a:p>
          <a:p>
            <a:pPr algn="l" rtl="1"/>
            <a:r>
              <a:rPr lang="en-US" sz="2800" dirty="0" smtClean="0">
                <a:solidFill>
                  <a:schemeClr val="tx1"/>
                </a:solidFill>
              </a:rPr>
              <a:t> Most toxins are rapidly absorbed from the gastrointestinal tract or through inhalation. Many may also be well absorbed upon dermal contact. Prompt action to remove the toxin and minimize contact with the absorptive surface is crucial and may prevent the development of major toxicity</a:t>
            </a:r>
            <a:r>
              <a:rPr lang="en-US" dirty="0" smtClean="0">
                <a:solidFill>
                  <a:schemeClr val="tx1"/>
                </a:solidFill>
              </a:rPr>
              <a:t>.</a:t>
            </a:r>
            <a:endParaRPr lang="en-US"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228600"/>
            <a:ext cx="8534400" cy="6324600"/>
          </a:xfrm>
        </p:spPr>
        <p:txBody>
          <a:bodyPr/>
          <a:lstStyle/>
          <a:p>
            <a:pPr algn="l" rtl="1"/>
            <a:endParaRPr lang="en-US" dirty="0" smtClean="0">
              <a:solidFill>
                <a:schemeClr val="tx1"/>
              </a:solidFill>
            </a:endParaRPr>
          </a:p>
          <a:p>
            <a:pPr algn="l" rtl="1"/>
            <a:r>
              <a:rPr lang="en-US" dirty="0" smtClean="0">
                <a:solidFill>
                  <a:schemeClr val="tx1"/>
                </a:solidFill>
              </a:rPr>
              <a:t>Dermal and ocular decontamination can be accomplished by flushing the affected area with  water. </a:t>
            </a:r>
          </a:p>
          <a:p>
            <a:pPr algn="l" rtl="1"/>
            <a:r>
              <a:rPr lang="en-US" dirty="0" smtClean="0">
                <a:solidFill>
                  <a:schemeClr val="tx1"/>
                </a:solidFill>
              </a:rPr>
              <a:t>A minimum of 10 min is recommended for ocular exposures, although some chemicals, particularly alkaline corrosives, may require much longer periods of flushing. </a:t>
            </a:r>
          </a:p>
          <a:p>
            <a:pPr algn="l" rtl="1"/>
            <a:endParaRPr lang="en-US" dirty="0" smtClean="0">
              <a:solidFill>
                <a:schemeClr val="tx1"/>
              </a:solidFill>
            </a:endParaRPr>
          </a:p>
          <a:p>
            <a:pPr algn="l" rtl="1"/>
            <a:r>
              <a:rPr lang="en-US" dirty="0" smtClean="0">
                <a:solidFill>
                  <a:schemeClr val="tx1"/>
                </a:solidFill>
              </a:rPr>
              <a:t>For dermal exposures, mild soap and water can be used.</a:t>
            </a:r>
          </a:p>
          <a:p>
            <a:pPr algn="l"/>
            <a:endParaRPr lang="ar-IQ"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115</TotalTime>
  <Words>991</Words>
  <Application>Microsoft Office PowerPoint</Application>
  <PresentationFormat>عرض على الشاشة (3:4)‏</PresentationFormat>
  <Paragraphs>139</Paragraphs>
  <Slides>26</Slides>
  <Notes>0</Notes>
  <HiddenSlides>0</HiddenSlides>
  <MMClips>0</MMClips>
  <ScaleCrop>false</ScaleCrop>
  <HeadingPairs>
    <vt:vector size="4" baseType="variant">
      <vt:variant>
        <vt:lpstr>سمة</vt:lpstr>
      </vt:variant>
      <vt:variant>
        <vt:i4>1</vt:i4>
      </vt:variant>
      <vt:variant>
        <vt:lpstr>عناوين الشرائح</vt:lpstr>
      </vt:variant>
      <vt:variant>
        <vt:i4>26</vt:i4>
      </vt:variant>
    </vt:vector>
  </HeadingPairs>
  <TitlesOfParts>
    <vt:vector size="27" baseType="lpstr">
      <vt:lpstr>Flow</vt:lpstr>
      <vt:lpstr>            Poisoning </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الشريحة 23</vt:lpstr>
      <vt:lpstr>الشريحة 24</vt:lpstr>
      <vt:lpstr>الشريحة 25</vt:lpstr>
      <vt:lpstr>الشريحة 26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Poisoning </dc:title>
  <dc:creator>شركه الليث</dc:creator>
  <cp:lastModifiedBy>ghassan kudhair</cp:lastModifiedBy>
  <cp:revision>13</cp:revision>
  <dcterms:created xsi:type="dcterms:W3CDTF">2006-08-16T00:00:00Z</dcterms:created>
  <dcterms:modified xsi:type="dcterms:W3CDTF">2017-01-02T18:50:49Z</dcterms:modified>
</cp:coreProperties>
</file>