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78" r:id="rId4"/>
    <p:sldId id="258" r:id="rId5"/>
    <p:sldId id="279" r:id="rId6"/>
    <p:sldId id="260" r:id="rId7"/>
    <p:sldId id="280" r:id="rId8"/>
    <p:sldId id="261" r:id="rId9"/>
    <p:sldId id="263" r:id="rId10"/>
    <p:sldId id="264" r:id="rId11"/>
    <p:sldId id="266" r:id="rId12"/>
    <p:sldId id="269" r:id="rId13"/>
    <p:sldId id="268" r:id="rId14"/>
    <p:sldId id="267" r:id="rId15"/>
    <p:sldId id="281" r:id="rId16"/>
    <p:sldId id="272" r:id="rId17"/>
    <p:sldId id="271" r:id="rId18"/>
    <p:sldId id="270" r:id="rId19"/>
    <p:sldId id="276" r:id="rId20"/>
    <p:sldId id="277" r:id="rId21"/>
    <p:sldId id="275" r:id="rId22"/>
    <p:sldId id="274" r:id="rId23"/>
    <p:sldId id="273" r:id="rId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pPr/>
              <a:t>15/05/1440</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15616" y="836713"/>
            <a:ext cx="7342584" cy="1512167"/>
          </a:xfrm>
        </p:spPr>
        <p:txBody>
          <a:bodyPr>
            <a:normAutofit/>
          </a:bodyPr>
          <a:lstStyle/>
          <a:p>
            <a:r>
              <a:rPr lang="en-US" sz="4800" b="1" dirty="0" smtClean="0"/>
              <a:t>Foundation of Medicine</a:t>
            </a:r>
            <a:endParaRPr lang="ar-IQ" sz="4800" dirty="0"/>
          </a:p>
        </p:txBody>
      </p:sp>
      <p:sp>
        <p:nvSpPr>
          <p:cNvPr id="3" name="عنوان فرعي 2"/>
          <p:cNvSpPr>
            <a:spLocks noGrp="1"/>
          </p:cNvSpPr>
          <p:nvPr>
            <p:ph type="subTitle" idx="1"/>
          </p:nvPr>
        </p:nvSpPr>
        <p:spPr>
          <a:xfrm>
            <a:off x="1115616" y="3140968"/>
            <a:ext cx="7272808" cy="2497832"/>
          </a:xfrm>
        </p:spPr>
        <p:txBody>
          <a:bodyPr>
            <a:normAutofit/>
          </a:bodyPr>
          <a:lstStyle/>
          <a:p>
            <a:r>
              <a:rPr lang="en-US" sz="2800" b="1" dirty="0" smtClean="0"/>
              <a:t>L1-History of Medicine </a:t>
            </a:r>
          </a:p>
          <a:p>
            <a:r>
              <a:rPr lang="en-US" sz="2800" b="1" dirty="0" smtClean="0"/>
              <a:t>November 5</a:t>
            </a:r>
            <a:r>
              <a:rPr lang="en-US" sz="2800" b="1" baseline="30000" dirty="0" smtClean="0"/>
              <a:t>th</a:t>
            </a:r>
            <a:r>
              <a:rPr lang="en-US" sz="2800" b="1" dirty="0" smtClean="0"/>
              <a:t>, 2018</a:t>
            </a:r>
          </a:p>
          <a:p>
            <a:r>
              <a:rPr lang="en-US" sz="2800" b="1" dirty="0" smtClean="0"/>
              <a:t>Family &amp; Community medicine dept.</a:t>
            </a:r>
          </a:p>
          <a:p>
            <a:r>
              <a:rPr lang="en-US" sz="2800" b="1" dirty="0" smtClean="0"/>
              <a:t>Dr. Muslim N. </a:t>
            </a:r>
            <a:r>
              <a:rPr lang="en-US" sz="2800" b="1" dirty="0" err="1" smtClean="0"/>
              <a:t>Saeed</a:t>
            </a:r>
            <a:endParaRPr lang="ar-IQ" sz="2800" b="1" dirty="0" smtClean="0"/>
          </a:p>
          <a:p>
            <a:endParaRPr lang="ar-IQ"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908720"/>
            <a:ext cx="7787208" cy="5217443"/>
          </a:xfrm>
        </p:spPr>
        <p:txBody>
          <a:bodyPr/>
          <a:lstStyle/>
          <a:p>
            <a:pPr algn="l">
              <a:buNone/>
            </a:pPr>
            <a:r>
              <a:rPr lang="en-US" dirty="0" smtClean="0"/>
              <a:t>Egyptian classified injuries to 3 types, treatable, contestable and untreatable. </a:t>
            </a:r>
          </a:p>
          <a:p>
            <a:pPr algn="l">
              <a:buNone/>
            </a:pPr>
            <a:r>
              <a:rPr lang="en-US" dirty="0" smtClean="0"/>
              <a:t>The surgeons were quickly dealing with the treatable injury, surgical tools included knives, hooks, drills, forceps, scales, spoons, saws, etc.</a:t>
            </a:r>
          </a:p>
          <a:p>
            <a:pPr algn="l">
              <a:buNone/>
            </a:pP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620688"/>
            <a:ext cx="7848872" cy="5400600"/>
          </a:xfrm>
        </p:spPr>
        <p:txBody>
          <a:bodyPr>
            <a:normAutofit/>
          </a:bodyPr>
          <a:lstStyle/>
          <a:p>
            <a:pPr algn="l">
              <a:buNone/>
            </a:pPr>
            <a:r>
              <a:rPr lang="en-US" dirty="0" smtClean="0"/>
              <a:t>Mummification reflected an advanced knowledge in surgical tools anatomy, chemistry, and preservation. </a:t>
            </a:r>
          </a:p>
          <a:p>
            <a:pPr algn="l" rtl="0">
              <a:buNone/>
            </a:pPr>
            <a:r>
              <a:rPr lang="en-US" dirty="0" smtClean="0"/>
              <a:t>Many arts of industry prosthetics such as artificial toes and eyeballs were also used.</a:t>
            </a:r>
          </a:p>
          <a:p>
            <a:pPr algn="l" rtl="0">
              <a:buNone/>
            </a:pPr>
            <a:r>
              <a:rPr lang="en-US" dirty="0" smtClean="0"/>
              <a:t>They were usually used for decorative purposes. </a:t>
            </a:r>
          </a:p>
          <a:p>
            <a:pPr algn="l" rtl="0">
              <a:buNone/>
            </a:pPr>
            <a:r>
              <a:rPr lang="en-US" dirty="0" smtClean="0"/>
              <a:t>Archaeological finding also showed signs of forced tooth extraction and tooth replacement. </a:t>
            </a:r>
          </a:p>
          <a:p>
            <a:pPr algn="l">
              <a:buNone/>
            </a:pP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260648"/>
            <a:ext cx="7787208" cy="5865515"/>
          </a:xfrm>
        </p:spPr>
        <p:txBody>
          <a:bodyPr>
            <a:normAutofit/>
          </a:bodyPr>
          <a:lstStyle/>
          <a:p>
            <a:pPr algn="l">
              <a:buNone/>
            </a:pPr>
            <a:r>
              <a:rPr lang="en-US" dirty="0" smtClean="0"/>
              <a:t>Herbs play a major part in Egyptian medicine. Some of herbal medicines were used by ancient Egyptian doctors:</a:t>
            </a:r>
          </a:p>
          <a:p>
            <a:pPr lvl="0" algn="l" rtl="0">
              <a:buNone/>
            </a:pPr>
            <a:r>
              <a:rPr lang="en-US" b="1" dirty="0" smtClean="0"/>
              <a:t>Acacia</a:t>
            </a:r>
            <a:r>
              <a:rPr lang="en-US" dirty="0" smtClean="0"/>
              <a:t> (Acacia </a:t>
            </a:r>
            <a:r>
              <a:rPr lang="en-US" dirty="0" err="1" smtClean="0"/>
              <a:t>nilotica</a:t>
            </a:r>
            <a:r>
              <a:rPr lang="en-US" dirty="0" smtClean="0"/>
              <a:t>)- internal bleeding, also used to treat skin diseases.</a:t>
            </a:r>
          </a:p>
          <a:p>
            <a:pPr algn="l" rtl="0">
              <a:buNone/>
            </a:pPr>
            <a:r>
              <a:rPr lang="en-US" dirty="0" smtClean="0"/>
              <a:t> </a:t>
            </a:r>
            <a:r>
              <a:rPr lang="en-US" b="1" dirty="0" smtClean="0"/>
              <a:t>Garlic</a:t>
            </a:r>
            <a:r>
              <a:rPr lang="en-US" dirty="0" smtClean="0"/>
              <a:t> (</a:t>
            </a:r>
            <a:r>
              <a:rPr lang="en-US" dirty="0" err="1" smtClean="0"/>
              <a:t>Allium</a:t>
            </a:r>
            <a:r>
              <a:rPr lang="en-US" dirty="0" smtClean="0"/>
              <a:t> sativa) - gives vitality, soothes flatulence and aids digestion, mild laxative, shrinks hemorrhoids, rids body of "spirits" </a:t>
            </a:r>
          </a:p>
          <a:p>
            <a:pPr lvl="0" algn="l" rtl="0">
              <a:buNone/>
            </a:pPr>
            <a:r>
              <a:rPr lang="en-US" b="1" dirty="0" smtClean="0"/>
              <a:t>Aloe </a:t>
            </a:r>
            <a:r>
              <a:rPr lang="en-US" b="1" dirty="0" err="1" smtClean="0"/>
              <a:t>vera</a:t>
            </a:r>
            <a:r>
              <a:rPr lang="en-US" dirty="0" smtClean="0"/>
              <a:t> - worms, relieves headaches, soothes chest pains, burns, ulcers and for skin disease and allergies</a:t>
            </a:r>
          </a:p>
          <a:p>
            <a:pPr algn="l">
              <a:buNone/>
            </a:pP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404664"/>
            <a:ext cx="7920880" cy="5976664"/>
          </a:xfrm>
        </p:spPr>
        <p:txBody>
          <a:bodyPr>
            <a:normAutofit/>
          </a:bodyPr>
          <a:lstStyle/>
          <a:p>
            <a:pPr lvl="0" algn="l" rtl="0">
              <a:buNone/>
            </a:pPr>
            <a:r>
              <a:rPr lang="en-US" b="1" dirty="0" smtClean="0"/>
              <a:t>Balsam Apple</a:t>
            </a:r>
            <a:r>
              <a:rPr lang="en-US" dirty="0" smtClean="0"/>
              <a:t> (</a:t>
            </a:r>
            <a:r>
              <a:rPr lang="en-US" dirty="0" err="1" smtClean="0"/>
              <a:t>Malus</a:t>
            </a:r>
            <a:r>
              <a:rPr lang="en-US" dirty="0" smtClean="0"/>
              <a:t> </a:t>
            </a:r>
            <a:r>
              <a:rPr lang="en-US" dirty="0" err="1" smtClean="0"/>
              <a:t>sylvestris</a:t>
            </a:r>
            <a:r>
              <a:rPr lang="en-US" dirty="0" smtClean="0"/>
              <a:t>) or Apple of Jerusalem - laxative, skin allergies, soothes headaches, gums and teeth, for asthma, liver stimulant, weak digestion</a:t>
            </a:r>
          </a:p>
          <a:p>
            <a:pPr lvl="0" algn="l" rtl="0">
              <a:buNone/>
            </a:pPr>
            <a:r>
              <a:rPr lang="en-US" b="1" dirty="0" smtClean="0"/>
              <a:t>Belladonna</a:t>
            </a:r>
            <a:r>
              <a:rPr lang="en-US" dirty="0" smtClean="0"/>
              <a:t> - pain reliever; - reduces fevers, soothes gums, soothes epilepsy.</a:t>
            </a:r>
          </a:p>
          <a:p>
            <a:pPr lvl="0" algn="l" rtl="0">
              <a:buNone/>
            </a:pPr>
            <a:r>
              <a:rPr lang="en-US" b="1" dirty="0" smtClean="0"/>
              <a:t>Caraway</a:t>
            </a:r>
            <a:r>
              <a:rPr lang="en-US" dirty="0" smtClean="0"/>
              <a:t> (</a:t>
            </a:r>
            <a:r>
              <a:rPr lang="en-US" dirty="0" err="1" smtClean="0"/>
              <a:t>Carum</a:t>
            </a:r>
            <a:r>
              <a:rPr lang="en-US" dirty="0" smtClean="0"/>
              <a:t> </a:t>
            </a:r>
            <a:r>
              <a:rPr lang="en-US" dirty="0" err="1" smtClean="0"/>
              <a:t>carvi</a:t>
            </a:r>
            <a:r>
              <a:rPr lang="en-US" dirty="0" smtClean="0"/>
              <a:t>; </a:t>
            </a:r>
            <a:r>
              <a:rPr lang="en-US" dirty="0" err="1" smtClean="0"/>
              <a:t>Umbelliferae</a:t>
            </a:r>
            <a:r>
              <a:rPr lang="en-US" dirty="0" smtClean="0"/>
              <a:t>) - soothes flatulence, digestive, breath freshener</a:t>
            </a:r>
          </a:p>
          <a:p>
            <a:pPr lvl="0" algn="l" rtl="0">
              <a:buNone/>
            </a:pPr>
            <a:r>
              <a:rPr lang="en-US" b="1" dirty="0" smtClean="0"/>
              <a:t>Colchicum</a:t>
            </a:r>
            <a:r>
              <a:rPr lang="en-US" dirty="0" smtClean="0"/>
              <a:t> (</a:t>
            </a:r>
            <a:r>
              <a:rPr lang="en-US" dirty="0" err="1" smtClean="0"/>
              <a:t>Citrullus</a:t>
            </a:r>
            <a:r>
              <a:rPr lang="en-US" dirty="0" smtClean="0"/>
              <a:t> </a:t>
            </a:r>
            <a:r>
              <a:rPr lang="en-US" dirty="0" err="1" smtClean="0"/>
              <a:t>colocynthus</a:t>
            </a:r>
            <a:r>
              <a:rPr lang="en-US" dirty="0" smtClean="0"/>
              <a:t>) – </a:t>
            </a:r>
          </a:p>
          <a:p>
            <a:pPr lvl="0" algn="l" rtl="0">
              <a:buNone/>
            </a:pPr>
            <a:r>
              <a:rPr lang="en-US" dirty="0" smtClean="0"/>
              <a:t>soothes rheumatism, reduces swelling</a:t>
            </a:r>
          </a:p>
          <a:p>
            <a:pPr lvl="0" algn="l" rtl="0">
              <a:buNone/>
            </a:pPr>
            <a:endParaRPr lang="en-US" dirty="0" smtClean="0"/>
          </a:p>
          <a:p>
            <a:pPr algn="l">
              <a:buNone/>
            </a:pP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980728"/>
            <a:ext cx="7787208" cy="5145435"/>
          </a:xfrm>
        </p:spPr>
        <p:txBody>
          <a:bodyPr>
            <a:normAutofit lnSpcReduction="10000"/>
          </a:bodyPr>
          <a:lstStyle/>
          <a:p>
            <a:pPr lvl="0" algn="l" rtl="0">
              <a:buNone/>
            </a:pPr>
            <a:r>
              <a:rPr lang="en-US" b="1" dirty="0" smtClean="0"/>
              <a:t>Henna</a:t>
            </a:r>
            <a:r>
              <a:rPr lang="en-US" dirty="0" smtClean="0"/>
              <a:t> (</a:t>
            </a:r>
            <a:r>
              <a:rPr lang="en-US" dirty="0" err="1" smtClean="0"/>
              <a:t>Lawsomia</a:t>
            </a:r>
            <a:r>
              <a:rPr lang="en-US" dirty="0" smtClean="0"/>
              <a:t> </a:t>
            </a:r>
            <a:r>
              <a:rPr lang="en-US" dirty="0" err="1" smtClean="0"/>
              <a:t>inermis</a:t>
            </a:r>
            <a:r>
              <a:rPr lang="en-US" dirty="0" smtClean="0"/>
              <a:t>) , stops diarrhea, close open wounds (and used as a dye)</a:t>
            </a:r>
          </a:p>
          <a:p>
            <a:pPr lvl="0" algn="l" rtl="0">
              <a:buNone/>
            </a:pPr>
            <a:r>
              <a:rPr lang="en-US" b="1" dirty="0" smtClean="0"/>
              <a:t>Honey</a:t>
            </a:r>
            <a:r>
              <a:rPr lang="en-US" dirty="0" smtClean="0"/>
              <a:t> was widely used, a natural antibiotic and used to dress wounds, as castor oil.</a:t>
            </a:r>
          </a:p>
          <a:p>
            <a:pPr lvl="0" algn="l" rtl="0">
              <a:buNone/>
            </a:pPr>
            <a:r>
              <a:rPr lang="en-US" b="1" dirty="0" smtClean="0"/>
              <a:t>Mustard</a:t>
            </a:r>
            <a:r>
              <a:rPr lang="en-US" dirty="0" smtClean="0"/>
              <a:t> (</a:t>
            </a:r>
            <a:r>
              <a:rPr lang="en-US" dirty="0" err="1" smtClean="0"/>
              <a:t>Sinapis</a:t>
            </a:r>
            <a:r>
              <a:rPr lang="en-US" dirty="0" smtClean="0"/>
              <a:t> alba) - induces vomiting, relieves chest pain</a:t>
            </a:r>
          </a:p>
          <a:p>
            <a:pPr lvl="0" algn="l" rtl="0">
              <a:buNone/>
            </a:pPr>
            <a:r>
              <a:rPr lang="en-US" b="1" dirty="0" smtClean="0"/>
              <a:t>Onion</a:t>
            </a:r>
            <a:r>
              <a:rPr lang="en-US" dirty="0" smtClean="0"/>
              <a:t> (</a:t>
            </a:r>
            <a:r>
              <a:rPr lang="en-US" dirty="0" err="1" smtClean="0"/>
              <a:t>Allium</a:t>
            </a:r>
            <a:r>
              <a:rPr lang="en-US" dirty="0" smtClean="0"/>
              <a:t> </a:t>
            </a:r>
            <a:r>
              <a:rPr lang="en-US" dirty="0" err="1" smtClean="0"/>
              <a:t>cepa</a:t>
            </a:r>
            <a:r>
              <a:rPr lang="en-US" dirty="0" smtClean="0"/>
              <a:t>) - diuretic, induces perspiration, prevents colds, soothes sciatica, relieves pains and other cardiovascular problems </a:t>
            </a:r>
          </a:p>
          <a:p>
            <a:pPr lvl="0" algn="l" rtl="0">
              <a:buNone/>
            </a:pPr>
            <a:endParaRPr lang="en-US" dirty="0" smtClean="0"/>
          </a:p>
          <a:p>
            <a:pPr algn="l">
              <a:buNone/>
            </a:pP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5616" y="764704"/>
            <a:ext cx="7818072" cy="5483696"/>
          </a:xfrm>
        </p:spPr>
        <p:txBody>
          <a:bodyPr>
            <a:normAutofit/>
          </a:bodyPr>
          <a:lstStyle/>
          <a:p>
            <a:pPr lvl="0" algn="l" rtl="0">
              <a:buNone/>
            </a:pPr>
            <a:r>
              <a:rPr lang="en-US" b="1" dirty="0" smtClean="0"/>
              <a:t>Parsley</a:t>
            </a:r>
            <a:r>
              <a:rPr lang="en-US" dirty="0" smtClean="0"/>
              <a:t> (</a:t>
            </a:r>
            <a:r>
              <a:rPr lang="en-US" dirty="0" err="1" smtClean="0"/>
              <a:t>Apium</a:t>
            </a:r>
            <a:r>
              <a:rPr lang="en-US" dirty="0" smtClean="0"/>
              <a:t> </a:t>
            </a:r>
            <a:r>
              <a:rPr lang="en-US" dirty="0" err="1" smtClean="0"/>
              <a:t>petroselinum</a:t>
            </a:r>
            <a:r>
              <a:rPr lang="en-US" dirty="0" smtClean="0"/>
              <a:t>) - diuretic</a:t>
            </a:r>
          </a:p>
          <a:p>
            <a:pPr lvl="0" algn="l" rtl="0">
              <a:buNone/>
            </a:pPr>
            <a:r>
              <a:rPr lang="en-US" b="1" dirty="0" smtClean="0"/>
              <a:t>Mint</a:t>
            </a:r>
            <a:r>
              <a:rPr lang="en-US" dirty="0" smtClean="0"/>
              <a:t> (</a:t>
            </a:r>
            <a:r>
              <a:rPr lang="en-US" dirty="0" err="1" smtClean="0"/>
              <a:t>Mentha</a:t>
            </a:r>
            <a:r>
              <a:rPr lang="en-US" dirty="0" smtClean="0"/>
              <a:t> </a:t>
            </a:r>
            <a:r>
              <a:rPr lang="en-US" dirty="0" err="1" smtClean="0"/>
              <a:t>piperita</a:t>
            </a:r>
            <a:r>
              <a:rPr lang="en-US" dirty="0" smtClean="0"/>
              <a:t>) -soothes flatulence, aids digestion, stops vomiting, and breathes freshener</a:t>
            </a:r>
          </a:p>
          <a:p>
            <a:pPr lvl="0" algn="l" rtl="0">
              <a:buNone/>
            </a:pPr>
            <a:r>
              <a:rPr lang="pt-BR" b="1" dirty="0" smtClean="0"/>
              <a:t>Sesame</a:t>
            </a:r>
            <a:r>
              <a:rPr lang="pt-BR" dirty="0" smtClean="0"/>
              <a:t> (Sesamum indicum) - soothes asthma</a:t>
            </a:r>
            <a:endParaRPr lang="en-US" dirty="0" smtClean="0"/>
          </a:p>
          <a:p>
            <a:pPr lvl="0" algn="l" rtl="0">
              <a:buNone/>
            </a:pPr>
            <a:r>
              <a:rPr lang="pt-BR" b="1" dirty="0" smtClean="0"/>
              <a:t>Tamarind</a:t>
            </a:r>
            <a:r>
              <a:rPr lang="pt-BR" dirty="0" smtClean="0"/>
              <a:t> (Tamarindus indica) - laxative </a:t>
            </a:r>
            <a:endParaRPr lang="en-US" dirty="0" smtClean="0"/>
          </a:p>
          <a:p>
            <a:pPr lvl="0" algn="l" rtl="0">
              <a:buNone/>
            </a:pPr>
            <a:r>
              <a:rPr lang="en-US" b="1" dirty="0" err="1" smtClean="0"/>
              <a:t>Tumeric</a:t>
            </a:r>
            <a:r>
              <a:rPr lang="en-US" dirty="0" smtClean="0"/>
              <a:t> (</a:t>
            </a:r>
            <a:r>
              <a:rPr lang="en-US" dirty="0" err="1" smtClean="0"/>
              <a:t>Curcumae</a:t>
            </a:r>
            <a:r>
              <a:rPr lang="en-US" dirty="0" smtClean="0"/>
              <a:t> </a:t>
            </a:r>
            <a:r>
              <a:rPr lang="en-US" dirty="0" err="1" smtClean="0"/>
              <a:t>longa</a:t>
            </a:r>
            <a:r>
              <a:rPr lang="en-US" dirty="0" smtClean="0"/>
              <a:t>) - closes open wounds (also was used to dye skin and cloth)</a:t>
            </a: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3600" b="1" dirty="0" smtClean="0"/>
              <a:t>Medicine in Ancient China  </a:t>
            </a:r>
            <a:r>
              <a:rPr lang="en-US" sz="3600" dirty="0" smtClean="0"/>
              <a:t/>
            </a:r>
            <a:br>
              <a:rPr lang="en-US" sz="3600" dirty="0" smtClean="0"/>
            </a:br>
            <a:endParaRPr lang="ar-IQ" sz="3600" dirty="0"/>
          </a:p>
        </p:txBody>
      </p:sp>
      <p:sp>
        <p:nvSpPr>
          <p:cNvPr id="3" name="عنصر نائب للمحتوى 2"/>
          <p:cNvSpPr>
            <a:spLocks noGrp="1"/>
          </p:cNvSpPr>
          <p:nvPr>
            <p:ph idx="1"/>
          </p:nvPr>
        </p:nvSpPr>
        <p:spPr>
          <a:xfrm>
            <a:off x="971600" y="908720"/>
            <a:ext cx="7715200" cy="5328592"/>
          </a:xfrm>
        </p:spPr>
        <p:txBody>
          <a:bodyPr>
            <a:noAutofit/>
          </a:bodyPr>
          <a:lstStyle/>
          <a:p>
            <a:pPr algn="l" rtl="0">
              <a:buNone/>
            </a:pPr>
            <a:r>
              <a:rPr lang="en-US" sz="2800" dirty="0" smtClean="0"/>
              <a:t>Traditional Chinese medicine has developed over a period of at least 5000 years. </a:t>
            </a:r>
          </a:p>
          <a:p>
            <a:pPr algn="l" rtl="0">
              <a:buNone/>
            </a:pPr>
            <a:r>
              <a:rPr lang="en-US" sz="2800" dirty="0" smtClean="0"/>
              <a:t>The Chinese have divided the world into 5 elements; these include fire, earth, water, metal and wood, these 5 elements (which are each related to body organs and colors), and the meridians.</a:t>
            </a:r>
          </a:p>
          <a:p>
            <a:pPr algn="l" rtl="0">
              <a:buNone/>
            </a:pPr>
            <a:r>
              <a:rPr lang="en-US" sz="2800" dirty="0" smtClean="0"/>
              <a:t>Chinese doctors manipulated the herbal drugs and minerals to adjust energy of these forces in the body, they also developed a special system of physiology, as vital organs and meridians became the principle of acupuncture.</a:t>
            </a:r>
          </a:p>
          <a:p>
            <a:pPr algn="l" rtl="0">
              <a:buNone/>
            </a:pPr>
            <a:r>
              <a:rPr lang="en-US" sz="2800" dirty="0" smtClean="0"/>
              <a:t> </a:t>
            </a:r>
          </a:p>
          <a:p>
            <a:pPr algn="l">
              <a:buNone/>
            </a:pPr>
            <a:endParaRPr lang="ar-IQ"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6736792" cy="634082"/>
          </a:xfrm>
        </p:spPr>
        <p:txBody>
          <a:bodyPr>
            <a:noAutofit/>
          </a:bodyPr>
          <a:lstStyle/>
          <a:p>
            <a:r>
              <a:rPr lang="en-US" sz="3600" b="1" dirty="0" smtClean="0"/>
              <a:t>Medicine in Ancient Greek</a:t>
            </a:r>
            <a:r>
              <a:rPr lang="en-US" sz="3600" dirty="0" smtClean="0"/>
              <a:t/>
            </a:r>
            <a:br>
              <a:rPr lang="en-US" sz="3600" dirty="0" smtClean="0"/>
            </a:br>
            <a:endParaRPr lang="ar-IQ" sz="3600" dirty="0"/>
          </a:p>
        </p:txBody>
      </p:sp>
      <p:sp>
        <p:nvSpPr>
          <p:cNvPr id="3" name="عنصر نائب للمحتوى 2"/>
          <p:cNvSpPr>
            <a:spLocks noGrp="1"/>
          </p:cNvSpPr>
          <p:nvPr>
            <p:ph idx="1"/>
          </p:nvPr>
        </p:nvSpPr>
        <p:spPr>
          <a:xfrm>
            <a:off x="1115616" y="764704"/>
            <a:ext cx="7776864" cy="5361459"/>
          </a:xfrm>
        </p:spPr>
        <p:txBody>
          <a:bodyPr>
            <a:normAutofit fontScale="85000" lnSpcReduction="10000"/>
          </a:bodyPr>
          <a:lstStyle/>
          <a:p>
            <a:pPr algn="l">
              <a:buNone/>
            </a:pPr>
            <a:r>
              <a:rPr lang="en-US" dirty="0" smtClean="0"/>
              <a:t>Greeks also believed in supernatural source of illness. They turned to the Gods for cure like God </a:t>
            </a:r>
            <a:r>
              <a:rPr lang="en-US" dirty="0" err="1" smtClean="0"/>
              <a:t>Appollo</a:t>
            </a:r>
            <a:r>
              <a:rPr lang="en-US" dirty="0" smtClean="0"/>
              <a:t> and God </a:t>
            </a:r>
            <a:r>
              <a:rPr lang="en-US" dirty="0" err="1" smtClean="0"/>
              <a:t>Asclepios</a:t>
            </a:r>
            <a:r>
              <a:rPr lang="en-US" dirty="0" smtClean="0"/>
              <a:t>. </a:t>
            </a:r>
          </a:p>
          <a:p>
            <a:pPr algn="l">
              <a:buNone/>
            </a:pPr>
            <a:r>
              <a:rPr lang="en-US" dirty="0" smtClean="0"/>
              <a:t>Places which were called </a:t>
            </a:r>
            <a:r>
              <a:rPr lang="en-US" dirty="0" err="1" smtClean="0"/>
              <a:t>Asclepeia</a:t>
            </a:r>
            <a:r>
              <a:rPr lang="en-US" dirty="0" smtClean="0"/>
              <a:t> were built for sick people where they encourage sleeping as it was believed that during the sleep they would be visited by </a:t>
            </a:r>
            <a:r>
              <a:rPr lang="en-US" dirty="0" err="1" smtClean="0"/>
              <a:t>Asclepios</a:t>
            </a:r>
            <a:r>
              <a:rPr lang="en-US" dirty="0" smtClean="0"/>
              <a:t> or his two daughters.  </a:t>
            </a:r>
          </a:p>
          <a:p>
            <a:pPr algn="l">
              <a:buNone/>
            </a:pPr>
            <a:r>
              <a:rPr lang="en-US" dirty="0" smtClean="0"/>
              <a:t>However, the Greeks were practicing medicine 1000 years before the birth of Christ.  </a:t>
            </a:r>
          </a:p>
          <a:p>
            <a:pPr algn="l">
              <a:buNone/>
            </a:pPr>
            <a:r>
              <a:rPr lang="en-US" dirty="0" smtClean="0"/>
              <a:t>Surgery was done and herbs were applied. There were even specialists including gynecologists who specialized in childbirth and diseases of women. </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Hippocrates</a:t>
            </a:r>
            <a:endParaRPr lang="ar-IQ" dirty="0"/>
          </a:p>
        </p:txBody>
      </p:sp>
      <p:sp>
        <p:nvSpPr>
          <p:cNvPr id="3" name="عنصر نائب للمحتوى 2"/>
          <p:cNvSpPr>
            <a:spLocks noGrp="1"/>
          </p:cNvSpPr>
          <p:nvPr>
            <p:ph idx="1"/>
          </p:nvPr>
        </p:nvSpPr>
        <p:spPr>
          <a:xfrm>
            <a:off x="971600" y="1340768"/>
            <a:ext cx="7920880" cy="4785395"/>
          </a:xfrm>
        </p:spPr>
        <p:txBody>
          <a:bodyPr/>
          <a:lstStyle/>
          <a:p>
            <a:pPr algn="l">
              <a:buNone/>
            </a:pPr>
            <a:r>
              <a:rPr lang="en-US" dirty="0" smtClean="0">
                <a:solidFill>
                  <a:srgbClr val="FF0000"/>
                </a:solidFill>
              </a:rPr>
              <a:t>The first doctors in the modern sense appeared in Ancient Greek </a:t>
            </a:r>
            <a:r>
              <a:rPr lang="en-US" dirty="0" smtClean="0"/>
              <a:t>was Hippocrates. Hippocrates </a:t>
            </a:r>
            <a:r>
              <a:rPr lang="en-US" dirty="0" smtClean="0">
                <a:solidFill>
                  <a:srgbClr val="FF0000"/>
                </a:solidFill>
              </a:rPr>
              <a:t>was considered the father of medicine in Greek. </a:t>
            </a:r>
            <a:r>
              <a:rPr lang="en-US" dirty="0" smtClean="0"/>
              <a:t>He was the son of a physician. He separated medicine from divine, and he believed that checking symptoms, giving diagnoses and administering treatment should be separated from the rituals of the priests.</a:t>
            </a:r>
          </a:p>
          <a:p>
            <a:pPr algn="l">
              <a:buNone/>
            </a:pP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620688"/>
            <a:ext cx="7992888" cy="5760640"/>
          </a:xfrm>
        </p:spPr>
        <p:txBody>
          <a:bodyPr>
            <a:normAutofit fontScale="92500"/>
          </a:bodyPr>
          <a:lstStyle/>
          <a:p>
            <a:pPr algn="l">
              <a:buNone/>
            </a:pPr>
            <a:r>
              <a:rPr lang="en-US" dirty="0" smtClean="0"/>
              <a:t>The medicine of the Greek depended on the four humors, which represented the metabolic agents of the four elements in the human body. </a:t>
            </a:r>
          </a:p>
          <a:p>
            <a:pPr algn="l">
              <a:buNone/>
            </a:pPr>
            <a:r>
              <a:rPr lang="en-US" dirty="0" smtClean="0"/>
              <a:t>The right balance and their purity are essential to maintaining health. The Four Humors and the elements are as follows: blood-air, phlegm-water, yellow bile-fire, and black bile-earth. </a:t>
            </a:r>
          </a:p>
          <a:p>
            <a:pPr algn="l">
              <a:buNone/>
            </a:pPr>
            <a:r>
              <a:rPr lang="en-US" dirty="0" smtClean="0"/>
              <a:t>The Greek also had an extensive knowledge of herbs and herbal properties. The common herbs used in Ancient Greek are:  anise, cassia, cucumber, cumin, germander, honey, lettuce, olive oil.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19672" y="0"/>
            <a:ext cx="6048672" cy="620688"/>
          </a:xfrm>
        </p:spPr>
        <p:txBody>
          <a:bodyPr>
            <a:normAutofit fontScale="90000"/>
          </a:bodyPr>
          <a:lstStyle/>
          <a:p>
            <a:r>
              <a:rPr lang="en-US" sz="3600" b="1" dirty="0" smtClean="0"/>
              <a:t>PRE- ISLAMIC ERA </a:t>
            </a:r>
            <a:endParaRPr lang="ar-IQ" sz="3600" dirty="0"/>
          </a:p>
        </p:txBody>
      </p:sp>
      <p:sp>
        <p:nvSpPr>
          <p:cNvPr id="3" name="عنصر نائب للمحتوى 2"/>
          <p:cNvSpPr>
            <a:spLocks noGrp="1"/>
          </p:cNvSpPr>
          <p:nvPr>
            <p:ph idx="1"/>
          </p:nvPr>
        </p:nvSpPr>
        <p:spPr>
          <a:xfrm>
            <a:off x="467544" y="692696"/>
            <a:ext cx="8676456" cy="6165304"/>
          </a:xfrm>
        </p:spPr>
        <p:txBody>
          <a:bodyPr>
            <a:noAutofit/>
          </a:bodyPr>
          <a:lstStyle/>
          <a:p>
            <a:pPr algn="l" rtl="0">
              <a:buNone/>
            </a:pPr>
            <a:r>
              <a:rPr lang="en-US" sz="2800" dirty="0" smtClean="0">
                <a:latin typeface="Trebuchet MS" pitchFamily="34" charset="0"/>
                <a:cs typeface="Miriam" pitchFamily="34" charset="-79"/>
              </a:rPr>
              <a:t>The primary objective of medicines is to prevent and cure disease, or to use medicines that mitigate the progressive, devastating, or disabling aspect of disease. </a:t>
            </a:r>
          </a:p>
          <a:p>
            <a:pPr algn="l" rtl="0">
              <a:buNone/>
            </a:pPr>
            <a:r>
              <a:rPr lang="en-US" sz="2800" dirty="0" smtClean="0">
                <a:latin typeface="Trebuchet MS" pitchFamily="34" charset="0"/>
                <a:cs typeface="Miriam" pitchFamily="34" charset="-79"/>
              </a:rPr>
              <a:t>From the dawn of humanity, healers try to alleviate illnesses and treat wounds and fractures.</a:t>
            </a:r>
          </a:p>
          <a:p>
            <a:pPr algn="l" rtl="0">
              <a:buNone/>
            </a:pPr>
            <a:r>
              <a:rPr lang="en-US" sz="2800" dirty="0" smtClean="0">
                <a:latin typeface="Trebuchet MS" pitchFamily="34" charset="0"/>
                <a:cs typeface="Miriam" pitchFamily="34" charset="-79"/>
              </a:rPr>
              <a:t>Archaeological findings suggested that the earliest humans believed in spirit, and supernatural forces. </a:t>
            </a:r>
          </a:p>
          <a:p>
            <a:pPr algn="l" rtl="0">
              <a:buNone/>
            </a:pPr>
            <a:r>
              <a:rPr lang="en-US" sz="2800" dirty="0" smtClean="0">
                <a:latin typeface="Trebuchet MS" pitchFamily="34" charset="0"/>
                <a:cs typeface="Miriam" pitchFamily="34" charset="-79"/>
              </a:rPr>
              <a:t>There were special individuals who were able to contact the spirit world and seek their guidance. They call upon the spirit to heal the sick man. </a:t>
            </a:r>
          </a:p>
          <a:p>
            <a:pPr algn="l">
              <a:buNone/>
            </a:pPr>
            <a:endParaRPr lang="ar-IQ" sz="2800" dirty="0">
              <a:latin typeface="Trebuchet MS"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7584" y="980728"/>
            <a:ext cx="7859216" cy="5145435"/>
          </a:xfrm>
        </p:spPr>
        <p:txBody>
          <a:bodyPr>
            <a:normAutofit lnSpcReduction="10000"/>
          </a:bodyPr>
          <a:lstStyle/>
          <a:p>
            <a:pPr algn="l">
              <a:buNone/>
            </a:pPr>
            <a:r>
              <a:rPr lang="en-US" dirty="0" smtClean="0"/>
              <a:t>The usual method of herbal treatment in Greek medicine is to use medicines whose natures are contrary or complementary to the nature of the disorder to bring the body back into balance. </a:t>
            </a:r>
          </a:p>
          <a:p>
            <a:pPr algn="l">
              <a:buNone/>
            </a:pPr>
            <a:r>
              <a:rPr lang="en-US" dirty="0" smtClean="0"/>
              <a:t>The Greeks also practicing surgery using many tools including forceps, scalpels, tooth-extraction forceps and catheters. There were even syringes for drawing pus from wounds. The Greeks knew fracture fixation and how to prevent infection.</a:t>
            </a:r>
            <a:endParaRPr lang="ar-IQ" dirty="0" smtClean="0"/>
          </a:p>
          <a:p>
            <a:pPr algn="l">
              <a:buNone/>
            </a:pPr>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Medicine in Ancient Rome</a:t>
            </a:r>
            <a:r>
              <a:rPr lang="en-US" dirty="0" smtClean="0"/>
              <a:t/>
            </a:r>
            <a:br>
              <a:rPr lang="en-US" dirty="0" smtClean="0"/>
            </a:br>
            <a:endParaRPr lang="ar-IQ" dirty="0"/>
          </a:p>
        </p:txBody>
      </p:sp>
      <p:sp>
        <p:nvSpPr>
          <p:cNvPr id="3" name="عنصر نائب للمحتوى 2"/>
          <p:cNvSpPr>
            <a:spLocks noGrp="1"/>
          </p:cNvSpPr>
          <p:nvPr>
            <p:ph idx="1"/>
          </p:nvPr>
        </p:nvSpPr>
        <p:spPr>
          <a:xfrm>
            <a:off x="1115616" y="980728"/>
            <a:ext cx="7818072" cy="5472608"/>
          </a:xfrm>
        </p:spPr>
        <p:txBody>
          <a:bodyPr>
            <a:normAutofit fontScale="77500" lnSpcReduction="20000"/>
          </a:bodyPr>
          <a:lstStyle/>
          <a:p>
            <a:pPr algn="l" rtl="0">
              <a:buNone/>
            </a:pPr>
            <a:r>
              <a:rPr lang="en-US" dirty="0" smtClean="0"/>
              <a:t>The Romans incorporated both a scientific and mythological approach to medicine and healthcare. They adopted much of the Greeks' scientific data concerning medicine. Primarily, Hippocrates gave the Romans a holistic look at medicine and the treatment of illnesses and diseases.</a:t>
            </a:r>
          </a:p>
          <a:p>
            <a:pPr algn="l" rtl="0">
              <a:buNone/>
            </a:pPr>
            <a:r>
              <a:rPr lang="en-US" dirty="0" smtClean="0"/>
              <a:t>Ancient Roman medicine was a combination of physical techniques using various tools and holistic medicine using rituals and religious belief systems. </a:t>
            </a:r>
          </a:p>
          <a:p>
            <a:pPr algn="l" rtl="0">
              <a:buNone/>
            </a:pPr>
            <a:r>
              <a:rPr lang="en-US" dirty="0" smtClean="0"/>
              <a:t>Ancient Romans believed that diseases were brought on by the disfavor of the gods. Many of the Roman gods were believed to have healing powers, but one in particular played a prominent role in ancient medicine. Aesculapius, the god of healing, was the prominent that governed the Roman medical practice.</a:t>
            </a:r>
          </a:p>
          <a:p>
            <a:pPr algn="l" rtl="0">
              <a:buNone/>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404664"/>
            <a:ext cx="7787208" cy="5976664"/>
          </a:xfrm>
        </p:spPr>
        <p:txBody>
          <a:bodyPr>
            <a:normAutofit fontScale="70000" lnSpcReduction="20000"/>
          </a:bodyPr>
          <a:lstStyle/>
          <a:p>
            <a:pPr algn="l" rtl="0">
              <a:buNone/>
            </a:pPr>
            <a:r>
              <a:rPr lang="en-US" dirty="0" smtClean="0"/>
              <a:t>The doctors in ancient Rome were not nearly as highly regarded as the doctors in Greece. The profession itself, was considered a low social position. Women also performed an important service to the field of medicine. As a tradition last lasted for centuries, midwives delivered babies and became experts in women's health. </a:t>
            </a:r>
          </a:p>
          <a:p>
            <a:pPr algn="l" rtl="0">
              <a:buNone/>
            </a:pPr>
            <a:r>
              <a:rPr lang="en-US" dirty="0" smtClean="0"/>
              <a:t>Mineral, plants, liquid or animal part were used in treatment of diseases.  </a:t>
            </a:r>
          </a:p>
          <a:p>
            <a:pPr algn="l" rtl="0">
              <a:buNone/>
            </a:pPr>
            <a:r>
              <a:rPr lang="en-US" dirty="0" smtClean="0"/>
              <a:t>Roman surgeons were highly advanced and skilled professionals with a good knowledge of anatomy. They carried out different types of surgical operations such as hernia, tumors removing, trepanation (a form of brain surgery using a drill to induce a hole in the skull to relieve pressure and cure headaches), cataract surgery and some cosmetic operations such as removing of excess skin or tissues were also practiced.</a:t>
            </a:r>
          </a:p>
          <a:p>
            <a:pPr algn="l" rtl="0">
              <a:buNone/>
            </a:pPr>
            <a:r>
              <a:rPr lang="en-US" dirty="0" smtClean="0"/>
              <a:t>Some of surgical tools used by Roman surgeon include Scalpels, hooks or probes, bone drills, Metal forceps, Catheters, bone saw, vaginal speculum and Bone levers. </a:t>
            </a:r>
          </a:p>
          <a:p>
            <a:pPr algn="l" rtl="0">
              <a:buNone/>
            </a:pPr>
            <a:r>
              <a:rPr lang="en-US" b="1" dirty="0" smtClean="0"/>
              <a:t> </a:t>
            </a:r>
            <a:endParaRPr lang="en-US" dirty="0" smtClean="0"/>
          </a:p>
          <a:p>
            <a:pPr algn="l">
              <a:buNone/>
            </a:pP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404664"/>
            <a:ext cx="7498080" cy="4824536"/>
          </a:xfrm>
        </p:spPr>
        <p:txBody>
          <a:bodyPr>
            <a:prstTxWarp prst="textTriangle">
              <a:avLst/>
            </a:prstTxWarp>
            <a:normAutofit/>
          </a:bodyPr>
          <a:lstStyle/>
          <a:p>
            <a:pPr algn="ctr">
              <a:buNone/>
            </a:pPr>
            <a:r>
              <a:rPr lang="en-US" sz="11500" b="1" dirty="0" smtClean="0">
                <a:ln w="12700">
                  <a:solidFill>
                    <a:schemeClr val="tx2">
                      <a:satMod val="155000"/>
                    </a:schemeClr>
                  </a:solidFill>
                  <a:prstDash val="solid"/>
                </a:ln>
                <a:solidFill>
                  <a:schemeClr val="tx2">
                    <a:lumMod val="60000"/>
                    <a:lumOff val="40000"/>
                  </a:schemeClr>
                </a:solidFill>
                <a:effectLst>
                  <a:outerShdw blurRad="41275" dist="20320" dir="1800000" algn="tl" rotWithShape="0">
                    <a:srgbClr val="000000">
                      <a:alpha val="40000"/>
                    </a:srgbClr>
                  </a:outerShdw>
                </a:effectLst>
                <a:latin typeface="Angsana New" pitchFamily="18" charset="-34"/>
                <a:cs typeface="Angsana New" pitchFamily="18" charset="-34"/>
              </a:rPr>
              <a:t>Thanks </a:t>
            </a:r>
            <a:endParaRPr lang="ar-IQ" sz="11500" b="1" dirty="0">
              <a:ln w="12700">
                <a:solidFill>
                  <a:schemeClr val="tx2">
                    <a:satMod val="155000"/>
                  </a:schemeClr>
                </a:solidFill>
                <a:prstDash val="solid"/>
              </a:ln>
              <a:solidFill>
                <a:schemeClr val="tx2">
                  <a:lumMod val="60000"/>
                  <a:lumOff val="40000"/>
                </a:schemeClr>
              </a:solidFill>
              <a:effectLst>
                <a:outerShdw blurRad="41275" dist="20320" dir="1800000" algn="tl" rotWithShape="0">
                  <a:srgbClr val="000000">
                    <a:alpha val="40000"/>
                  </a:srgbClr>
                </a:outerShdw>
              </a:effectLst>
              <a:latin typeface="Angsana New" pitchFamily="18" charset="-3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7584" y="980728"/>
            <a:ext cx="8106104" cy="5267672"/>
          </a:xfrm>
        </p:spPr>
        <p:txBody>
          <a:bodyPr/>
          <a:lstStyle/>
          <a:p>
            <a:pPr algn="l" rtl="0">
              <a:buNone/>
            </a:pPr>
            <a:r>
              <a:rPr lang="en-US" dirty="0" smtClean="0">
                <a:latin typeface="Trebuchet MS" pitchFamily="34" charset="0"/>
                <a:cs typeface="Miriam" pitchFamily="34" charset="-79"/>
              </a:rPr>
              <a:t>Many authors suggested that those individuals represented the most ancient doctors.  </a:t>
            </a:r>
          </a:p>
          <a:p>
            <a:pPr algn="l" rtl="0">
              <a:buNone/>
            </a:pPr>
            <a:r>
              <a:rPr lang="en-US" dirty="0" smtClean="0">
                <a:latin typeface="Trebuchet MS" pitchFamily="34" charset="0"/>
                <a:cs typeface="Miriam" pitchFamily="34" charset="-79"/>
              </a:rPr>
              <a:t>However, many civilizations obtain a good knowledge in surgery and in the use of herbs, animal parts, and minerals in the treatment of diseases. </a:t>
            </a:r>
          </a:p>
          <a:p>
            <a:pPr algn="l">
              <a:buNone/>
            </a:pP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Medicine in Ancient Mesopotamia </a:t>
            </a:r>
            <a:r>
              <a:rPr lang="en-US" dirty="0" smtClean="0"/>
              <a:t/>
            </a:r>
            <a:br>
              <a:rPr lang="en-US" dirty="0" smtClean="0"/>
            </a:br>
            <a:endParaRPr lang="ar-IQ" dirty="0"/>
          </a:p>
        </p:txBody>
      </p:sp>
      <p:sp>
        <p:nvSpPr>
          <p:cNvPr id="3" name="عنصر نائب للمحتوى 2"/>
          <p:cNvSpPr>
            <a:spLocks noGrp="1"/>
          </p:cNvSpPr>
          <p:nvPr>
            <p:ph idx="1"/>
          </p:nvPr>
        </p:nvSpPr>
        <p:spPr>
          <a:xfrm>
            <a:off x="971600" y="1052736"/>
            <a:ext cx="7715200" cy="5328592"/>
          </a:xfrm>
        </p:spPr>
        <p:txBody>
          <a:bodyPr>
            <a:normAutofit/>
          </a:bodyPr>
          <a:lstStyle/>
          <a:p>
            <a:pPr algn="l">
              <a:buNone/>
            </a:pPr>
            <a:r>
              <a:rPr lang="en-US" dirty="0" smtClean="0">
                <a:latin typeface="Trebuchet MS" pitchFamily="34" charset="0"/>
                <a:cs typeface="Miriam" pitchFamily="34" charset="-79"/>
              </a:rPr>
              <a:t>Mesopotamia (land between Tigris and Euphrates) was the area of the first civilization. </a:t>
            </a:r>
          </a:p>
          <a:p>
            <a:pPr algn="l">
              <a:buNone/>
            </a:pPr>
            <a:r>
              <a:rPr lang="en-US" dirty="0" smtClean="0">
                <a:latin typeface="Trebuchet MS" pitchFamily="34" charset="0"/>
                <a:cs typeface="Miriam" pitchFamily="34" charset="-79"/>
              </a:rPr>
              <a:t>The origin of civilization was traced to a group of people living in the southern Mesopotamia called Sumerians 3500 B.C, the true civilization is said to have begun around 3100 B.C. with the development of cuneiform writing. </a:t>
            </a:r>
          </a:p>
          <a:p>
            <a:pPr algn="l">
              <a:buNone/>
            </a:pPr>
            <a:r>
              <a:rPr lang="en-US" dirty="0" smtClean="0">
                <a:latin typeface="Trebuchet MS" pitchFamily="34" charset="0"/>
                <a:cs typeface="Miriam" pitchFamily="34" charset="-79"/>
              </a:rPr>
              <a:t> </a:t>
            </a:r>
          </a:p>
          <a:p>
            <a:pPr algn="l">
              <a:buNone/>
            </a:pPr>
            <a:endParaRPr lang="ar-IQ" dirty="0">
              <a:latin typeface="Trebuchet MS"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5616" y="404664"/>
            <a:ext cx="7818072" cy="6192688"/>
          </a:xfrm>
        </p:spPr>
        <p:txBody>
          <a:bodyPr>
            <a:normAutofit fontScale="92500"/>
          </a:bodyPr>
          <a:lstStyle/>
          <a:p>
            <a:pPr algn="l">
              <a:buNone/>
            </a:pPr>
            <a:r>
              <a:rPr lang="en-US" dirty="0" smtClean="0">
                <a:latin typeface="Trebuchet MS" pitchFamily="34" charset="0"/>
                <a:cs typeface="Miriam" pitchFamily="34" charset="-79"/>
              </a:rPr>
              <a:t>After cuneiform development, they became the dominant system of writing in Mesopotamia for over 2000 years. Most of the information available to modern scholars come from these cuneiform. </a:t>
            </a:r>
          </a:p>
          <a:p>
            <a:pPr algn="l">
              <a:buNone/>
            </a:pPr>
            <a:r>
              <a:rPr lang="en-US" dirty="0" smtClean="0">
                <a:latin typeface="Trebuchet MS" pitchFamily="34" charset="0"/>
                <a:cs typeface="Miriam" pitchFamily="34" charset="-79"/>
              </a:rPr>
              <a:t>Most of the cuneiform tablets, which deal with medical issues, were found in the library of Ashurbanipal, the last great king of Assyria. This library, which was housed in the king’s place at Nineveh, was burned by invaders; around 20000 clay tablets were baked by the great fire.</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7584" y="836712"/>
            <a:ext cx="7859216" cy="5289451"/>
          </a:xfrm>
        </p:spPr>
        <p:txBody>
          <a:bodyPr>
            <a:normAutofit fontScale="92500" lnSpcReduction="10000"/>
          </a:bodyPr>
          <a:lstStyle/>
          <a:p>
            <a:pPr algn="l" rtl="0">
              <a:buNone/>
            </a:pPr>
            <a:r>
              <a:rPr lang="en-US" dirty="0" smtClean="0"/>
              <a:t>Many drugs were mentioned in tablets in Mesopotamia cuneiform</a:t>
            </a:r>
          </a:p>
          <a:p>
            <a:pPr algn="l" rtl="0">
              <a:buNone/>
            </a:pPr>
            <a:r>
              <a:rPr lang="en-US" dirty="0" smtClean="0"/>
              <a:t>Most of these drugs were plant extract, resins and spices. </a:t>
            </a:r>
          </a:p>
          <a:p>
            <a:pPr algn="l" rtl="0">
              <a:buNone/>
            </a:pPr>
            <a:r>
              <a:rPr lang="en-US" dirty="0" smtClean="0"/>
              <a:t>Dressing of wounds followed 3 steps technique including washing, bandaging and making plasters prepared from plant extracts, animal fat and alkali, which when heated yields soap with antiseptic activity.  </a:t>
            </a:r>
          </a:p>
          <a:p>
            <a:pPr algn="l" rtl="0">
              <a:buNone/>
            </a:pPr>
            <a:r>
              <a:rPr lang="en-US" dirty="0" smtClean="0"/>
              <a:t>The primary health center for healthcare was the patient's own house, and the family members acting as care givers. </a:t>
            </a:r>
          </a:p>
          <a:p>
            <a:pPr algn="l">
              <a:buNone/>
            </a:pP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5616" y="692696"/>
            <a:ext cx="7818072" cy="5555704"/>
          </a:xfrm>
        </p:spPr>
        <p:txBody>
          <a:bodyPr>
            <a:normAutofit/>
          </a:bodyPr>
          <a:lstStyle/>
          <a:p>
            <a:pPr algn="l" rtl="0">
              <a:buNone/>
            </a:pPr>
            <a:r>
              <a:rPr lang="en-US" dirty="0" smtClean="0"/>
              <a:t>Other important places for religious healing were nearby rivers. The Mesopotamians believed that the rivers had the power to drive out evil, substances and forces that were causing the disease. </a:t>
            </a:r>
          </a:p>
          <a:p>
            <a:pPr algn="l" rtl="0">
              <a:buNone/>
            </a:pPr>
            <a:r>
              <a:rPr lang="en-US" dirty="0" smtClean="0"/>
              <a:t>Surgery was also performed in Mesopotamia. It included opening of abscesses, tooth extraction, pushing of urethral stone to the bladder, removing of dead tissues, treatment of glaucoma suturing of wounds …etc.</a:t>
            </a:r>
          </a:p>
          <a:p>
            <a:pPr>
              <a:buNone/>
            </a:pP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9592" y="908720"/>
            <a:ext cx="7787208" cy="5400600"/>
          </a:xfrm>
        </p:spPr>
        <p:txBody>
          <a:bodyPr>
            <a:normAutofit/>
          </a:bodyPr>
          <a:lstStyle/>
          <a:p>
            <a:pPr algn="l" rtl="0">
              <a:buNone/>
            </a:pPr>
            <a:r>
              <a:rPr lang="en-US" dirty="0" smtClean="0"/>
              <a:t>However, the code of Hammurabi 1700 B.C. stated that the physician who perform surgery is responsible for surgical errors and failure. </a:t>
            </a:r>
          </a:p>
          <a:p>
            <a:pPr algn="l" rtl="0">
              <a:buNone/>
            </a:pPr>
            <a:r>
              <a:rPr lang="en-US" dirty="0" smtClean="0"/>
              <a:t>However, if a person of high status died as a result of surgery, the surgeon risked having his hand cut off, while if a slave died from surgical operation, the surgeon only had to pay to replace the slave.</a:t>
            </a:r>
          </a:p>
          <a:p>
            <a:pPr algn="l">
              <a:buNone/>
            </a:pP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60648"/>
            <a:ext cx="6088720" cy="792088"/>
          </a:xfrm>
        </p:spPr>
        <p:txBody>
          <a:bodyPr>
            <a:normAutofit fontScale="90000"/>
          </a:bodyPr>
          <a:lstStyle/>
          <a:p>
            <a:r>
              <a:rPr lang="en-US" sz="3600" b="1" dirty="0" smtClean="0"/>
              <a:t>Medicine in Ancient Egypt </a:t>
            </a:r>
            <a:r>
              <a:rPr lang="en-US" sz="3600" dirty="0" smtClean="0"/>
              <a:t/>
            </a:r>
            <a:br>
              <a:rPr lang="en-US" sz="3600" dirty="0" smtClean="0"/>
            </a:br>
            <a:endParaRPr lang="ar-IQ" sz="3600" dirty="0"/>
          </a:p>
        </p:txBody>
      </p:sp>
      <p:sp>
        <p:nvSpPr>
          <p:cNvPr id="3" name="عنصر نائب للمحتوى 2"/>
          <p:cNvSpPr>
            <a:spLocks noGrp="1"/>
          </p:cNvSpPr>
          <p:nvPr>
            <p:ph idx="1"/>
          </p:nvPr>
        </p:nvSpPr>
        <p:spPr>
          <a:xfrm>
            <a:off x="899592" y="836712"/>
            <a:ext cx="7787208" cy="5289451"/>
          </a:xfrm>
        </p:spPr>
        <p:txBody>
          <a:bodyPr>
            <a:normAutofit fontScale="92500" lnSpcReduction="10000"/>
          </a:bodyPr>
          <a:lstStyle/>
          <a:p>
            <a:pPr algn="l">
              <a:buNone/>
            </a:pPr>
            <a:r>
              <a:rPr lang="en-US" dirty="0" smtClean="0"/>
              <a:t>Ancient Egyptian medicine was also dependent on myth and legend, and the treatment was carried out by both magicians and medicine men. </a:t>
            </a:r>
            <a:endParaRPr lang="ar-IQ" dirty="0" smtClean="0"/>
          </a:p>
          <a:p>
            <a:pPr algn="l">
              <a:buNone/>
            </a:pPr>
            <a:r>
              <a:rPr lang="en-US" dirty="0" smtClean="0"/>
              <a:t>However, ancient Egyptian papyri inform us that the medical practice was highly advanced for its time. </a:t>
            </a:r>
          </a:p>
          <a:p>
            <a:pPr algn="l">
              <a:buNone/>
            </a:pPr>
            <a:r>
              <a:rPr lang="en-US" dirty="0" smtClean="0"/>
              <a:t>It included surgery, setting of bones and extensive sets of pharmacopoeia including herbal therapy, the nature and characteristics of herbs and their efficacy and uses in the treatment. </a:t>
            </a:r>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en-US" dirty="0" smtClean="0"/>
          </a:p>
          <a:p>
            <a:pPr algn="l">
              <a:buNone/>
            </a:pP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214</TotalTime>
  <Words>1466</Words>
  <Application>Microsoft Office PowerPoint</Application>
  <PresentationFormat>عرض على الشاشة (3:4)‏</PresentationFormat>
  <Paragraphs>100</Paragraphs>
  <Slides>23</Slides>
  <Notes>0</Notes>
  <HiddenSlides>0</HiddenSlides>
  <MMClips>0</MMClips>
  <ScaleCrop>false</ScaleCrop>
  <HeadingPairs>
    <vt:vector size="4" baseType="variant">
      <vt:variant>
        <vt:lpstr>سمة</vt:lpstr>
      </vt:variant>
      <vt:variant>
        <vt:i4>1</vt:i4>
      </vt:variant>
      <vt:variant>
        <vt:lpstr>عناوين الشرائح</vt:lpstr>
      </vt:variant>
      <vt:variant>
        <vt:i4>23</vt:i4>
      </vt:variant>
    </vt:vector>
  </HeadingPairs>
  <TitlesOfParts>
    <vt:vector size="24" baseType="lpstr">
      <vt:lpstr>انقلاب</vt:lpstr>
      <vt:lpstr>Foundation of Medicine</vt:lpstr>
      <vt:lpstr>PRE- ISLAMIC ERA </vt:lpstr>
      <vt:lpstr>الشريحة 3</vt:lpstr>
      <vt:lpstr>Medicine in Ancient Mesopotamia  </vt:lpstr>
      <vt:lpstr>الشريحة 5</vt:lpstr>
      <vt:lpstr>الشريحة 6</vt:lpstr>
      <vt:lpstr>الشريحة 7</vt:lpstr>
      <vt:lpstr>الشريحة 8</vt:lpstr>
      <vt:lpstr>Medicine in Ancient Egypt  </vt:lpstr>
      <vt:lpstr>الشريحة 10</vt:lpstr>
      <vt:lpstr>الشريحة 11</vt:lpstr>
      <vt:lpstr>الشريحة 12</vt:lpstr>
      <vt:lpstr>الشريحة 13</vt:lpstr>
      <vt:lpstr>الشريحة 14</vt:lpstr>
      <vt:lpstr>الشريحة 15</vt:lpstr>
      <vt:lpstr>Medicine in Ancient China   </vt:lpstr>
      <vt:lpstr>Medicine in Ancient Greek </vt:lpstr>
      <vt:lpstr>Hippocrates</vt:lpstr>
      <vt:lpstr>الشريحة 19</vt:lpstr>
      <vt:lpstr>الشريحة 20</vt:lpstr>
      <vt:lpstr>Medicine in Ancient Rome </vt:lpstr>
      <vt:lpstr>الشريحة 22</vt:lpstr>
      <vt:lpstr>الشريحة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27</cp:revision>
  <dcterms:created xsi:type="dcterms:W3CDTF">2016-11-13T19:13:44Z</dcterms:created>
  <dcterms:modified xsi:type="dcterms:W3CDTF">2019-01-20T23:50:41Z</dcterms:modified>
</cp:coreProperties>
</file>