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64" r:id="rId3"/>
    <p:sldId id="263" r:id="rId4"/>
    <p:sldId id="262" r:id="rId5"/>
    <p:sldId id="261" r:id="rId6"/>
    <p:sldId id="260" r:id="rId7"/>
    <p:sldId id="259" r:id="rId8"/>
    <p:sldId id="258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9" r:id="rId23"/>
    <p:sldId id="280" r:id="rId24"/>
    <p:sldId id="281" r:id="rId25"/>
    <p:sldId id="282" r:id="rId26"/>
    <p:sldId id="283" r:id="rId27"/>
    <p:sldId id="284" r:id="rId28"/>
    <p:sldId id="285" r:id="rId29"/>
    <p:sldId id="286" r:id="rId30"/>
    <p:sldId id="289" r:id="rId31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380"/>
    <p:restoredTop sz="94660"/>
  </p:normalViewPr>
  <p:slideViewPr>
    <p:cSldViewPr>
      <p:cViewPr varScale="1">
        <p:scale>
          <a:sx n="70" d="100"/>
          <a:sy n="70" d="100"/>
        </p:scale>
        <p:origin x="-116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11/07/1440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11/07/1440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11/07/1440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11/07/1440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11/07/1440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11/07/1440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11/07/1440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11/07/1440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11/07/1440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11/07/1440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11/07/1440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8ABB09-4A1D-463E-8065-109CC2B7EFAA}" type="datetimeFigureOut">
              <a:rPr lang="ar-SA" smtClean="0"/>
              <a:pPr/>
              <a:t>11/07/1440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996952"/>
            <a:ext cx="7772400" cy="1080120"/>
          </a:xfrm>
        </p:spPr>
        <p:txBody>
          <a:bodyPr>
            <a:noAutofit/>
          </a:bodyPr>
          <a:lstStyle/>
          <a:p>
            <a:pPr marL="0" indent="0"/>
            <a:r>
              <a:rPr lang="en-US" sz="4000" b="1" dirty="0" err="1" smtClean="0">
                <a:cs typeface="Times New Roman" pitchFamily="18" charset="0"/>
              </a:rPr>
              <a:t>ThiQar</a:t>
            </a:r>
            <a:r>
              <a:rPr lang="en-US" sz="4000" b="1" dirty="0" smtClean="0">
                <a:cs typeface="Times New Roman" pitchFamily="18" charset="0"/>
              </a:rPr>
              <a:t> college of Medicine</a:t>
            </a:r>
            <a:r>
              <a:rPr lang="en-US" sz="3200" b="1" dirty="0" smtClean="0">
                <a:cs typeface="Times New Roman" pitchFamily="18" charset="0"/>
              </a:rPr>
              <a:t/>
            </a:r>
            <a:br>
              <a:rPr lang="en-US" sz="3200" b="1" dirty="0" smtClean="0">
                <a:cs typeface="Times New Roman" pitchFamily="18" charset="0"/>
              </a:rPr>
            </a:br>
            <a:r>
              <a:rPr lang="en-US" sz="3200" b="1" dirty="0" smtClean="0">
                <a:cs typeface="Times New Roman" pitchFamily="18" charset="0"/>
              </a:rPr>
              <a:t>Family &amp; Community medicine dept.</a:t>
            </a:r>
            <a:br>
              <a:rPr lang="en-US" sz="3200" b="1" dirty="0" smtClean="0">
                <a:cs typeface="Times New Roman" pitchFamily="18" charset="0"/>
              </a:rPr>
            </a:br>
            <a:r>
              <a:rPr lang="en-US" sz="3200" dirty="0" smtClean="0">
                <a:cs typeface="Times New Roman" pitchFamily="18" charset="0"/>
              </a:rPr>
              <a:t>Foundation </a:t>
            </a:r>
            <a:r>
              <a:rPr lang="en-US" sz="3200" dirty="0" smtClean="0">
                <a:cs typeface="Times New Roman" pitchFamily="18" charset="0"/>
              </a:rPr>
              <a:t>Lecture 10</a:t>
            </a:r>
            <a:r>
              <a:rPr lang="en-US" sz="3200" dirty="0" smtClean="0">
                <a:cs typeface="Times New Roman" pitchFamily="18" charset="0"/>
              </a:rPr>
              <a:t/>
            </a:r>
            <a:br>
              <a:rPr lang="en-US" sz="3200" dirty="0" smtClean="0">
                <a:cs typeface="Times New Roman" pitchFamily="18" charset="0"/>
              </a:rPr>
            </a:br>
            <a:r>
              <a:rPr lang="en-US" sz="3200" dirty="0" smtClean="0">
                <a:cs typeface="Times New Roman" pitchFamily="18" charset="0"/>
              </a:rPr>
              <a:t/>
            </a:r>
            <a:br>
              <a:rPr lang="en-US" sz="3200" dirty="0" smtClean="0">
                <a:cs typeface="Times New Roman" pitchFamily="18" charset="0"/>
              </a:rPr>
            </a:br>
            <a:endParaRPr lang="ar-IQ" sz="3200" dirty="0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>
                <a:cs typeface="Times New Roman" pitchFamily="18" charset="0"/>
              </a:rPr>
              <a:t>prepared by: Dr. Muslim N. </a:t>
            </a:r>
            <a:r>
              <a:rPr lang="en-US" dirty="0" err="1" smtClean="0">
                <a:cs typeface="Times New Roman" pitchFamily="18" charset="0"/>
              </a:rPr>
              <a:t>Saeed</a:t>
            </a:r>
            <a:r>
              <a:rPr lang="en-US" dirty="0" smtClean="0">
                <a:cs typeface="Times New Roman" pitchFamily="18" charset="0"/>
              </a:rPr>
              <a:t/>
            </a:r>
            <a:br>
              <a:rPr lang="en-US" dirty="0" smtClean="0">
                <a:cs typeface="Times New Roman" pitchFamily="18" charset="0"/>
              </a:rPr>
            </a:br>
            <a:r>
              <a:rPr lang="en-US" dirty="0" smtClean="0">
                <a:cs typeface="Times New Roman" pitchFamily="18" charset="0"/>
              </a:rPr>
              <a:t>March </a:t>
            </a:r>
            <a:r>
              <a:rPr lang="en-US" dirty="0" smtClean="0">
                <a:cs typeface="Times New Roman" pitchFamily="18" charset="0"/>
              </a:rPr>
              <a:t>18</a:t>
            </a:r>
            <a:r>
              <a:rPr lang="en-US" baseline="30000" dirty="0" smtClean="0">
                <a:cs typeface="Times New Roman" pitchFamily="18" charset="0"/>
              </a:rPr>
              <a:t>th</a:t>
            </a:r>
            <a:r>
              <a:rPr lang="en-US" dirty="0" smtClean="0">
                <a:cs typeface="Times New Roman" pitchFamily="18" charset="0"/>
              </a:rPr>
              <a:t>, 2019</a:t>
            </a:r>
            <a:endParaRPr lang="ar-IQ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bronchial tree</a:t>
            </a:r>
            <a:endParaRPr lang="ar-IQ" b="1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982612"/>
            <a:ext cx="8424936" cy="54261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5793507"/>
          </a:xfrm>
        </p:spPr>
        <p:txBody>
          <a:bodyPr>
            <a:normAutofit/>
          </a:bodyPr>
          <a:lstStyle/>
          <a:p>
            <a:pPr algn="l">
              <a:buNone/>
            </a:pPr>
            <a:r>
              <a:rPr lang="en-US" b="1" dirty="0" smtClean="0">
                <a:solidFill>
                  <a:srgbClr val="FF0000"/>
                </a:solidFill>
              </a:rPr>
              <a:t>The Lungs</a:t>
            </a:r>
          </a:p>
          <a:p>
            <a:pPr algn="l">
              <a:buNone/>
            </a:pPr>
            <a:r>
              <a:rPr lang="en-US" dirty="0" smtClean="0"/>
              <a:t>are </a:t>
            </a:r>
            <a:r>
              <a:rPr lang="en-US" dirty="0" smtClean="0"/>
              <a:t>the organs of respiration, are divided into </a:t>
            </a:r>
            <a:r>
              <a:rPr lang="en-US" dirty="0" smtClean="0">
                <a:solidFill>
                  <a:srgbClr val="FF0000"/>
                </a:solidFill>
              </a:rPr>
              <a:t>lobes</a:t>
            </a:r>
            <a:r>
              <a:rPr lang="en-US" dirty="0" smtClean="0"/>
              <a:t>. A lobe is a subdivision or part of an organ.</a:t>
            </a:r>
          </a:p>
          <a:p>
            <a:pPr algn="l">
              <a:buNone/>
            </a:pPr>
            <a:r>
              <a:rPr lang="en-US" dirty="0" smtClean="0"/>
              <a:t>-</a:t>
            </a:r>
            <a:r>
              <a:rPr lang="en-US" dirty="0" smtClean="0">
                <a:solidFill>
                  <a:srgbClr val="FF0000"/>
                </a:solidFill>
              </a:rPr>
              <a:t>The right lung </a:t>
            </a:r>
            <a:r>
              <a:rPr lang="en-US" dirty="0" smtClean="0"/>
              <a:t>has three lobes: the superior, middle, and inferior.</a:t>
            </a:r>
          </a:p>
          <a:p>
            <a:pPr algn="l">
              <a:buNone/>
            </a:pPr>
            <a:r>
              <a:rPr lang="en-US" dirty="0" smtClean="0"/>
              <a:t>-</a:t>
            </a:r>
            <a:r>
              <a:rPr lang="en-US" dirty="0" smtClean="0">
                <a:solidFill>
                  <a:srgbClr val="FF0000"/>
                </a:solidFill>
              </a:rPr>
              <a:t>The left lung </a:t>
            </a:r>
            <a:r>
              <a:rPr lang="en-US" dirty="0" smtClean="0"/>
              <a:t>has only two lobes: the superior and inferior. It is slightly smaller than the right lung because of the space taken up by the heart.</a:t>
            </a:r>
          </a:p>
          <a:p>
            <a:pPr algn="l">
              <a:buNone/>
            </a:pPr>
            <a:endParaRPr lang="ar-IQ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" y="188640"/>
            <a:ext cx="9144037" cy="66693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251520" y="332656"/>
            <a:ext cx="8568952" cy="6192688"/>
          </a:xfrm>
        </p:spPr>
        <p:txBody>
          <a:bodyPr>
            <a:normAutofit fontScale="85000" lnSpcReduction="10000"/>
          </a:bodyPr>
          <a:lstStyle/>
          <a:p>
            <a:pPr algn="l">
              <a:buNone/>
            </a:pPr>
            <a:r>
              <a:rPr lang="en-US" b="1" dirty="0" smtClean="0">
                <a:solidFill>
                  <a:srgbClr val="FF0000"/>
                </a:solidFill>
              </a:rPr>
              <a:t>The </a:t>
            </a:r>
            <a:r>
              <a:rPr lang="en-US" b="1" dirty="0" err="1" smtClean="0">
                <a:solidFill>
                  <a:srgbClr val="FF0000"/>
                </a:solidFill>
              </a:rPr>
              <a:t>Mediastinum</a:t>
            </a:r>
            <a:endParaRPr lang="en-US" b="1" dirty="0" smtClean="0">
              <a:solidFill>
                <a:srgbClr val="FF0000"/>
              </a:solidFill>
            </a:endParaRPr>
          </a:p>
          <a:p>
            <a:pPr algn="l">
              <a:buNone/>
            </a:pPr>
            <a:r>
              <a:rPr lang="en-US" dirty="0" smtClean="0"/>
              <a:t>(</a:t>
            </a:r>
            <a:r>
              <a:rPr lang="en-US" dirty="0" err="1" smtClean="0"/>
              <a:t>mee</a:t>
            </a:r>
            <a:r>
              <a:rPr lang="en-US" dirty="0" smtClean="0"/>
              <a:t>-</a:t>
            </a:r>
            <a:r>
              <a:rPr lang="en-US" dirty="0" err="1" smtClean="0"/>
              <a:t>dee</a:t>
            </a:r>
            <a:r>
              <a:rPr lang="en-US" dirty="0" smtClean="0"/>
              <a:t>-as-TYE-num</a:t>
            </a:r>
            <a:r>
              <a:rPr lang="en-US" dirty="0" smtClean="0"/>
              <a:t>) is the </a:t>
            </a:r>
            <a:r>
              <a:rPr lang="en-US" dirty="0" smtClean="0"/>
              <a:t>cavity located </a:t>
            </a:r>
            <a:r>
              <a:rPr lang="en-US" dirty="0" smtClean="0"/>
              <a:t>between the lungs.</a:t>
            </a:r>
          </a:p>
          <a:p>
            <a:pPr algn="l">
              <a:buNone/>
            </a:pPr>
            <a:r>
              <a:rPr lang="en-US" b="1" dirty="0" smtClean="0">
                <a:solidFill>
                  <a:srgbClr val="FF0000"/>
                </a:solidFill>
              </a:rPr>
              <a:t>The Pleura</a:t>
            </a:r>
          </a:p>
          <a:p>
            <a:pPr algn="l">
              <a:buNone/>
            </a:pPr>
            <a:r>
              <a:rPr lang="en-US" dirty="0" smtClean="0"/>
              <a:t>(PLOOR-ah</a:t>
            </a:r>
            <a:r>
              <a:rPr lang="en-US" dirty="0" smtClean="0"/>
              <a:t>) is a thin, </a:t>
            </a:r>
            <a:r>
              <a:rPr lang="en-US" dirty="0" smtClean="0"/>
              <a:t>moist membrane </a:t>
            </a:r>
            <a:r>
              <a:rPr lang="en-US" dirty="0" smtClean="0"/>
              <a:t>that covers the outer surface of the lungs </a:t>
            </a:r>
            <a:r>
              <a:rPr lang="en-US" dirty="0" smtClean="0"/>
              <a:t>and lines </a:t>
            </a:r>
            <a:r>
              <a:rPr lang="en-US" dirty="0" smtClean="0"/>
              <a:t>the inner surface of the rib </a:t>
            </a:r>
            <a:r>
              <a:rPr lang="en-US" dirty="0" smtClean="0"/>
              <a:t>cage.</a:t>
            </a:r>
            <a:endParaRPr lang="en-US" dirty="0" smtClean="0"/>
          </a:p>
          <a:p>
            <a:pPr algn="l">
              <a:buNone/>
            </a:pPr>
            <a:r>
              <a:rPr lang="en-US" dirty="0" smtClean="0">
                <a:solidFill>
                  <a:srgbClr val="FF0000"/>
                </a:solidFill>
              </a:rPr>
              <a:t>I-</a:t>
            </a:r>
            <a:r>
              <a:rPr lang="en-US" dirty="0" smtClean="0">
                <a:solidFill>
                  <a:srgbClr val="FF0000"/>
                </a:solidFill>
              </a:rPr>
              <a:t>The </a:t>
            </a:r>
            <a:r>
              <a:rPr lang="en-US" dirty="0" smtClean="0">
                <a:solidFill>
                  <a:srgbClr val="FF0000"/>
                </a:solidFill>
              </a:rPr>
              <a:t>parietal pleura </a:t>
            </a:r>
            <a:r>
              <a:rPr lang="en-US" dirty="0" smtClean="0"/>
              <a:t>(</a:t>
            </a:r>
            <a:r>
              <a:rPr lang="en-US" dirty="0" err="1" smtClean="0"/>
              <a:t>pah</a:t>
            </a:r>
            <a:r>
              <a:rPr lang="en-US" dirty="0" smtClean="0"/>
              <a:t>-RYE-eh-</a:t>
            </a:r>
            <a:r>
              <a:rPr lang="en-US" dirty="0" err="1" smtClean="0"/>
              <a:t>tal</a:t>
            </a:r>
            <a:r>
              <a:rPr lang="en-US" dirty="0" smtClean="0"/>
              <a:t>) is the outer </a:t>
            </a:r>
            <a:r>
              <a:rPr lang="en-US" dirty="0" smtClean="0"/>
              <a:t>layer of </a:t>
            </a:r>
            <a:r>
              <a:rPr lang="en-US" dirty="0" smtClean="0"/>
              <a:t>the pleura that lines the walls of the thoracic </a:t>
            </a:r>
            <a:r>
              <a:rPr lang="en-US" dirty="0" smtClean="0"/>
              <a:t>cavity, Parietal </a:t>
            </a:r>
            <a:r>
              <a:rPr lang="en-US" dirty="0" smtClean="0"/>
              <a:t>means relating to the walls of a cavity.</a:t>
            </a:r>
          </a:p>
          <a:p>
            <a:pPr algn="l">
              <a:buNone/>
            </a:pPr>
            <a:r>
              <a:rPr lang="en-US" dirty="0" smtClean="0">
                <a:solidFill>
                  <a:srgbClr val="FF0000"/>
                </a:solidFill>
              </a:rPr>
              <a:t>II-</a:t>
            </a:r>
            <a:r>
              <a:rPr lang="en-US" dirty="0" smtClean="0">
                <a:solidFill>
                  <a:srgbClr val="FF0000"/>
                </a:solidFill>
              </a:rPr>
              <a:t>The </a:t>
            </a:r>
            <a:r>
              <a:rPr lang="en-US" dirty="0" smtClean="0">
                <a:solidFill>
                  <a:srgbClr val="FF0000"/>
                </a:solidFill>
              </a:rPr>
              <a:t>visceral pleura </a:t>
            </a:r>
            <a:r>
              <a:rPr lang="en-US" dirty="0" smtClean="0"/>
              <a:t>(VIS-</a:t>
            </a:r>
            <a:r>
              <a:rPr lang="en-US" dirty="0" err="1" smtClean="0"/>
              <a:t>er</a:t>
            </a:r>
            <a:r>
              <a:rPr lang="en-US" dirty="0" smtClean="0"/>
              <a:t>-al) is the inner layer of</a:t>
            </a:r>
          </a:p>
          <a:p>
            <a:pPr algn="l">
              <a:buNone/>
            </a:pPr>
            <a:r>
              <a:rPr lang="en-US" dirty="0" smtClean="0"/>
              <a:t>pleura that surrounds each lung. Visceral means</a:t>
            </a:r>
          </a:p>
          <a:p>
            <a:pPr algn="l">
              <a:buNone/>
            </a:pPr>
            <a:r>
              <a:rPr lang="en-US" dirty="0" smtClean="0"/>
              <a:t>relating to the internal organs.</a:t>
            </a:r>
            <a:endParaRPr lang="ar-IQ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3638" y="188640"/>
            <a:ext cx="8770849" cy="64218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577483"/>
          </a:xfrm>
        </p:spPr>
        <p:txBody>
          <a:bodyPr/>
          <a:lstStyle/>
          <a:p>
            <a:pPr algn="l">
              <a:buNone/>
            </a:pPr>
            <a:r>
              <a:rPr lang="en-US" b="1" dirty="0" smtClean="0">
                <a:solidFill>
                  <a:srgbClr val="FF0000"/>
                </a:solidFill>
              </a:rPr>
              <a:t>The Diaphragm</a:t>
            </a:r>
          </a:p>
          <a:p>
            <a:pPr algn="l">
              <a:buNone/>
            </a:pPr>
            <a:r>
              <a:rPr lang="en-US" dirty="0" smtClean="0"/>
              <a:t>(DYE-ah-</a:t>
            </a:r>
            <a:r>
              <a:rPr lang="en-US" dirty="0" err="1" smtClean="0"/>
              <a:t>fram</a:t>
            </a:r>
            <a:r>
              <a:rPr lang="en-US" dirty="0" smtClean="0"/>
              <a:t>) is the muscle that </a:t>
            </a:r>
            <a:r>
              <a:rPr lang="en-US" dirty="0" smtClean="0"/>
              <a:t>separates the </a:t>
            </a:r>
            <a:r>
              <a:rPr lang="en-US" dirty="0" smtClean="0"/>
              <a:t>thoracic cavity from the </a:t>
            </a:r>
            <a:r>
              <a:rPr lang="en-US" dirty="0" smtClean="0"/>
              <a:t>abdomen . the</a:t>
            </a:r>
            <a:r>
              <a:rPr lang="en-US" dirty="0" smtClean="0"/>
              <a:t> </a:t>
            </a:r>
            <a:r>
              <a:rPr lang="en-US" dirty="0" smtClean="0"/>
              <a:t>contraction </a:t>
            </a:r>
            <a:r>
              <a:rPr lang="en-US" dirty="0" smtClean="0"/>
              <a:t>and relaxation of this muscle that </a:t>
            </a:r>
            <a:r>
              <a:rPr lang="en-US" dirty="0" smtClean="0"/>
              <a:t>makes breathing </a:t>
            </a:r>
            <a:r>
              <a:rPr lang="en-US" dirty="0" smtClean="0"/>
              <a:t>possible.</a:t>
            </a:r>
            <a:endParaRPr lang="ar-IQ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The Diaphragm</a:t>
            </a:r>
            <a:br>
              <a:rPr lang="en-US" b="1" dirty="0" smtClean="0">
                <a:solidFill>
                  <a:srgbClr val="FF0000"/>
                </a:solidFill>
              </a:rPr>
            </a:br>
            <a:endParaRPr lang="ar-IQ" dirty="0"/>
          </a:p>
        </p:txBody>
      </p:sp>
      <p:pic>
        <p:nvPicPr>
          <p:cNvPr id="614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3568" y="626526"/>
            <a:ext cx="7920880" cy="58268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476672"/>
            <a:ext cx="8229600" cy="936104"/>
          </a:xfrm>
        </p:spPr>
        <p:txBody>
          <a:bodyPr>
            <a:no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</a:rPr>
              <a:t>MEDICAL SPECIALTIES RELATED </a:t>
            </a:r>
            <a:r>
              <a:rPr lang="en-US" sz="2400" b="1" dirty="0" smtClean="0">
                <a:solidFill>
                  <a:srgbClr val="FF0000"/>
                </a:solidFill>
              </a:rPr>
              <a:t>TO </a:t>
            </a:r>
            <a:r>
              <a:rPr lang="en-US" sz="2400" b="1" dirty="0" smtClean="0">
                <a:solidFill>
                  <a:srgbClr val="FF0000"/>
                </a:solidFill>
              </a:rPr>
              <a:t>THE RESPIRATORY SYSTEM</a:t>
            </a:r>
            <a:br>
              <a:rPr lang="en-US" sz="2400" b="1" dirty="0" smtClean="0">
                <a:solidFill>
                  <a:srgbClr val="FF0000"/>
                </a:solidFill>
              </a:rPr>
            </a:br>
            <a:r>
              <a:rPr lang="en-US" sz="2400" b="1" dirty="0" smtClean="0">
                <a:solidFill>
                  <a:srgbClr val="FF0000"/>
                </a:solidFill>
              </a:rPr>
              <a:t/>
            </a:r>
            <a:br>
              <a:rPr lang="en-US" sz="2400" b="1" dirty="0" smtClean="0">
                <a:solidFill>
                  <a:srgbClr val="FF0000"/>
                </a:solidFill>
              </a:rPr>
            </a:br>
            <a:endParaRPr lang="ar-IQ" sz="2400" b="1" dirty="0">
              <a:solidFill>
                <a:srgbClr val="FF0000"/>
              </a:solidFill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1124744"/>
            <a:ext cx="8363272" cy="5001419"/>
          </a:xfrm>
        </p:spPr>
        <p:txBody>
          <a:bodyPr>
            <a:normAutofit fontScale="92500"/>
          </a:bodyPr>
          <a:lstStyle/>
          <a:p>
            <a:pPr algn="l">
              <a:buNone/>
            </a:pPr>
            <a:r>
              <a:rPr lang="en-US" b="1" dirty="0" smtClean="0">
                <a:solidFill>
                  <a:srgbClr val="FF0000"/>
                </a:solidFill>
              </a:rPr>
              <a:t>O</a:t>
            </a:r>
            <a:r>
              <a:rPr lang="en-US" b="1" dirty="0" smtClean="0">
                <a:solidFill>
                  <a:srgbClr val="FF0000"/>
                </a:solidFill>
              </a:rPr>
              <a:t>tolaryngologist</a:t>
            </a:r>
            <a:r>
              <a:rPr lang="en-US" dirty="0" smtClean="0"/>
              <a:t>:</a:t>
            </a:r>
            <a:r>
              <a:rPr lang="en-US" dirty="0" smtClean="0"/>
              <a:t>(oh-</a:t>
            </a:r>
            <a:r>
              <a:rPr lang="en-US" dirty="0" err="1" smtClean="0"/>
              <a:t>toh</a:t>
            </a:r>
            <a:r>
              <a:rPr lang="en-US" dirty="0" smtClean="0"/>
              <a:t>-</a:t>
            </a:r>
            <a:r>
              <a:rPr lang="en-US" dirty="0" err="1" smtClean="0"/>
              <a:t>lar</a:t>
            </a:r>
            <a:r>
              <a:rPr lang="en-US" dirty="0" smtClean="0"/>
              <a:t>-in-GOL-oh-</a:t>
            </a:r>
            <a:r>
              <a:rPr lang="en-US" dirty="0" err="1" smtClean="0"/>
              <a:t>jist</a:t>
            </a:r>
            <a:r>
              <a:rPr lang="en-US" dirty="0" smtClean="0"/>
              <a:t>), </a:t>
            </a:r>
            <a:r>
              <a:rPr lang="en-US" dirty="0" smtClean="0"/>
              <a:t>also known </a:t>
            </a:r>
            <a:r>
              <a:rPr lang="en-US" dirty="0" smtClean="0"/>
              <a:t>as an ENT, is a </a:t>
            </a:r>
            <a:r>
              <a:rPr lang="en-US" dirty="0" smtClean="0"/>
              <a:t>physician specialized in </a:t>
            </a:r>
            <a:r>
              <a:rPr lang="en-US" dirty="0" smtClean="0"/>
              <a:t>the diagnosis and treatment of </a:t>
            </a:r>
            <a:r>
              <a:rPr lang="en-US" dirty="0" smtClean="0"/>
              <a:t>diseases of </a:t>
            </a:r>
            <a:r>
              <a:rPr lang="en-US" dirty="0" smtClean="0"/>
              <a:t>the ears, nose, throat</a:t>
            </a:r>
            <a:r>
              <a:rPr lang="en-US" dirty="0" smtClean="0"/>
              <a:t>, (</a:t>
            </a:r>
            <a:r>
              <a:rPr lang="en-US" dirty="0" err="1" smtClean="0"/>
              <a:t>ot</a:t>
            </a:r>
            <a:r>
              <a:rPr lang="en-US" dirty="0" smtClean="0"/>
              <a:t>/o </a:t>
            </a:r>
            <a:r>
              <a:rPr lang="en-US" dirty="0" smtClean="0"/>
              <a:t>means </a:t>
            </a:r>
            <a:r>
              <a:rPr lang="en-US" dirty="0" smtClean="0"/>
              <a:t>ear, </a:t>
            </a:r>
            <a:r>
              <a:rPr lang="en-US" dirty="0" err="1" smtClean="0"/>
              <a:t>laryng</a:t>
            </a:r>
            <a:r>
              <a:rPr lang="en-US" dirty="0" smtClean="0"/>
              <a:t>/o </a:t>
            </a:r>
            <a:r>
              <a:rPr lang="en-US" dirty="0" smtClean="0"/>
              <a:t>means larynx, and -</a:t>
            </a:r>
            <a:r>
              <a:rPr lang="en-US" dirty="0" err="1" smtClean="0"/>
              <a:t>ologist</a:t>
            </a:r>
            <a:r>
              <a:rPr lang="en-US" dirty="0" smtClean="0"/>
              <a:t> means specialist).</a:t>
            </a:r>
          </a:p>
          <a:p>
            <a:pPr algn="l">
              <a:buNone/>
            </a:pPr>
            <a:r>
              <a:rPr lang="en-US" dirty="0" smtClean="0"/>
              <a:t>-</a:t>
            </a:r>
            <a:r>
              <a:rPr lang="en-US" b="1" dirty="0" smtClean="0">
                <a:solidFill>
                  <a:srgbClr val="FF0000"/>
                </a:solidFill>
              </a:rPr>
              <a:t>A pulmonologist </a:t>
            </a:r>
            <a:r>
              <a:rPr lang="en-US" dirty="0" smtClean="0"/>
              <a:t>(</a:t>
            </a:r>
            <a:r>
              <a:rPr lang="en-US" dirty="0" smtClean="0"/>
              <a:t>pull-</a:t>
            </a:r>
            <a:r>
              <a:rPr lang="en-US" dirty="0" err="1" smtClean="0"/>
              <a:t>mah</a:t>
            </a:r>
            <a:r>
              <a:rPr lang="en-US" dirty="0" smtClean="0"/>
              <a:t>-NOL-oh-</a:t>
            </a:r>
            <a:r>
              <a:rPr lang="en-US" dirty="0" err="1" smtClean="0"/>
              <a:t>jist</a:t>
            </a:r>
            <a:r>
              <a:rPr lang="en-US" dirty="0" smtClean="0"/>
              <a:t>) is a </a:t>
            </a:r>
            <a:r>
              <a:rPr lang="en-US" dirty="0" smtClean="0"/>
              <a:t>physician</a:t>
            </a:r>
            <a:r>
              <a:rPr lang="en-US" dirty="0" smtClean="0"/>
              <a:t> </a:t>
            </a:r>
            <a:r>
              <a:rPr lang="en-US" dirty="0" smtClean="0"/>
              <a:t>who </a:t>
            </a:r>
            <a:r>
              <a:rPr lang="en-US" dirty="0" smtClean="0"/>
              <a:t>specializes in diagnosing and treating </a:t>
            </a:r>
            <a:r>
              <a:rPr lang="en-US" dirty="0" smtClean="0"/>
              <a:t>diseases of </a:t>
            </a:r>
            <a:r>
              <a:rPr lang="en-US" dirty="0" smtClean="0"/>
              <a:t>the </a:t>
            </a:r>
            <a:r>
              <a:rPr lang="en-US" dirty="0" smtClean="0"/>
              <a:t>lungs (</a:t>
            </a:r>
            <a:r>
              <a:rPr lang="en-US" dirty="0" err="1" smtClean="0"/>
              <a:t>pulmon</a:t>
            </a:r>
            <a:endParaRPr lang="en-US" dirty="0" smtClean="0"/>
          </a:p>
          <a:p>
            <a:pPr algn="l">
              <a:buNone/>
            </a:pPr>
            <a:r>
              <a:rPr lang="en-US" dirty="0" smtClean="0"/>
              <a:t>means lung, and -</a:t>
            </a:r>
            <a:r>
              <a:rPr lang="en-US" dirty="0" err="1" smtClean="0"/>
              <a:t>ologist</a:t>
            </a:r>
            <a:r>
              <a:rPr lang="en-US" dirty="0" smtClean="0"/>
              <a:t> means specialist).</a:t>
            </a:r>
            <a:endParaRPr lang="ar-IQ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>
            <a:normAutofit/>
          </a:bodyPr>
          <a:lstStyle/>
          <a:p>
            <a:r>
              <a:rPr lang="en-US" sz="3600" b="1" dirty="0" smtClean="0">
                <a:solidFill>
                  <a:srgbClr val="FF0000"/>
                </a:solidFill>
              </a:rPr>
              <a:t>Diseases of respiratory system</a:t>
            </a:r>
            <a:endParaRPr lang="ar-IQ" sz="3600" b="1" dirty="0">
              <a:solidFill>
                <a:srgbClr val="FF0000"/>
              </a:solidFill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001419"/>
          </a:xfrm>
        </p:spPr>
        <p:txBody>
          <a:bodyPr>
            <a:normAutofit fontScale="77500" lnSpcReduction="20000"/>
          </a:bodyPr>
          <a:lstStyle/>
          <a:p>
            <a:pPr algn="l">
              <a:buNone/>
            </a:pPr>
            <a:r>
              <a:rPr lang="en-US" b="1" dirty="0" smtClean="0">
                <a:solidFill>
                  <a:srgbClr val="FF0000"/>
                </a:solidFill>
              </a:rPr>
              <a:t>Chronic obstructive pulmonary disease</a:t>
            </a:r>
            <a:r>
              <a:rPr lang="en-US" dirty="0" smtClean="0"/>
              <a:t>, also known </a:t>
            </a:r>
            <a:r>
              <a:rPr lang="en-US" dirty="0" smtClean="0"/>
              <a:t>as </a:t>
            </a:r>
            <a:r>
              <a:rPr lang="en-US" b="1" dirty="0" smtClean="0">
                <a:solidFill>
                  <a:srgbClr val="FF0000"/>
                </a:solidFill>
              </a:rPr>
              <a:t>COPD</a:t>
            </a:r>
            <a:r>
              <a:rPr lang="en-US" dirty="0" smtClean="0"/>
              <a:t>, is a lung disease in which it is hard to breathe.</a:t>
            </a:r>
          </a:p>
          <a:p>
            <a:pPr algn="l">
              <a:buNone/>
            </a:pPr>
            <a:r>
              <a:rPr lang="en-US" dirty="0" smtClean="0"/>
              <a:t>Most </a:t>
            </a:r>
            <a:r>
              <a:rPr lang="en-US" dirty="0" smtClean="0"/>
              <a:t>people with COPD, who are usually </a:t>
            </a:r>
            <a:r>
              <a:rPr lang="en-US" dirty="0" smtClean="0"/>
              <a:t>smokers or </a:t>
            </a:r>
            <a:r>
              <a:rPr lang="en-US" dirty="0" smtClean="0"/>
              <a:t>former </a:t>
            </a:r>
            <a:r>
              <a:rPr lang="en-US" dirty="0" smtClean="0"/>
              <a:t>smokers.</a:t>
            </a:r>
            <a:endParaRPr lang="en-US" dirty="0" smtClean="0"/>
          </a:p>
          <a:p>
            <a:pPr algn="l">
              <a:buNone/>
            </a:pPr>
            <a:r>
              <a:rPr lang="en-US" b="1" dirty="0" smtClean="0">
                <a:solidFill>
                  <a:srgbClr val="FF0000"/>
                </a:solidFill>
              </a:rPr>
              <a:t>Chronic Bronchitis</a:t>
            </a:r>
          </a:p>
          <a:p>
            <a:pPr algn="l">
              <a:buNone/>
            </a:pPr>
            <a:r>
              <a:rPr lang="en-US" dirty="0" smtClean="0"/>
              <a:t>(</a:t>
            </a:r>
            <a:r>
              <a:rPr lang="en-US" dirty="0" err="1" smtClean="0"/>
              <a:t>brong</a:t>
            </a:r>
            <a:r>
              <a:rPr lang="en-US" dirty="0" smtClean="0"/>
              <a:t>-KYE-</a:t>
            </a:r>
            <a:r>
              <a:rPr lang="en-US" dirty="0" err="1" smtClean="0"/>
              <a:t>tis</a:t>
            </a:r>
            <a:r>
              <a:rPr lang="en-US" dirty="0" smtClean="0"/>
              <a:t>), the airways </a:t>
            </a:r>
            <a:r>
              <a:rPr lang="en-US" dirty="0" smtClean="0"/>
              <a:t>have become </a:t>
            </a:r>
            <a:r>
              <a:rPr lang="en-US" dirty="0" smtClean="0"/>
              <a:t>inflamed and thickened</a:t>
            </a:r>
            <a:r>
              <a:rPr lang="en-US" dirty="0" smtClean="0"/>
              <a:t>,(</a:t>
            </a:r>
            <a:r>
              <a:rPr lang="en-US" dirty="0" err="1" smtClean="0"/>
              <a:t>bronch</a:t>
            </a:r>
            <a:r>
              <a:rPr lang="en-US" dirty="0" smtClean="0"/>
              <a:t> </a:t>
            </a:r>
            <a:r>
              <a:rPr lang="en-US" dirty="0" smtClean="0"/>
              <a:t>means </a:t>
            </a:r>
            <a:r>
              <a:rPr lang="en-US" dirty="0" smtClean="0"/>
              <a:t>bronchus, and -</a:t>
            </a:r>
            <a:r>
              <a:rPr lang="en-US" dirty="0" err="1" smtClean="0"/>
              <a:t>itis</a:t>
            </a:r>
            <a:r>
              <a:rPr lang="en-US" dirty="0" smtClean="0"/>
              <a:t> means inflammation). </a:t>
            </a:r>
            <a:r>
              <a:rPr lang="en-US" dirty="0" smtClean="0"/>
              <a:t>This results </a:t>
            </a:r>
            <a:r>
              <a:rPr lang="en-US" dirty="0" smtClean="0"/>
              <a:t>in excessive mucus production, </a:t>
            </a:r>
            <a:r>
              <a:rPr lang="en-US" dirty="0" smtClean="0"/>
              <a:t>which causes</a:t>
            </a:r>
            <a:r>
              <a:rPr lang="en-US" dirty="0" smtClean="0"/>
              <a:t> </a:t>
            </a:r>
            <a:r>
              <a:rPr lang="en-US" dirty="0" smtClean="0"/>
              <a:t>coughing </a:t>
            </a:r>
            <a:r>
              <a:rPr lang="en-US" dirty="0" smtClean="0"/>
              <a:t>and difficulty getting air in and out of the lungs.</a:t>
            </a:r>
          </a:p>
          <a:p>
            <a:pPr algn="l">
              <a:buNone/>
            </a:pPr>
            <a:r>
              <a:rPr lang="en-US" b="1" dirty="0" smtClean="0">
                <a:solidFill>
                  <a:srgbClr val="FF0000"/>
                </a:solidFill>
              </a:rPr>
              <a:t>Emphysema</a:t>
            </a:r>
          </a:p>
          <a:p>
            <a:pPr algn="l">
              <a:buNone/>
            </a:pPr>
            <a:r>
              <a:rPr lang="en-US" dirty="0" smtClean="0"/>
              <a:t>(</a:t>
            </a:r>
            <a:r>
              <a:rPr lang="en-US" dirty="0" err="1" smtClean="0"/>
              <a:t>em</a:t>
            </a:r>
            <a:r>
              <a:rPr lang="en-US" dirty="0" smtClean="0"/>
              <a:t>-</a:t>
            </a:r>
            <a:r>
              <a:rPr lang="en-US" dirty="0" err="1" smtClean="0"/>
              <a:t>fih</a:t>
            </a:r>
            <a:r>
              <a:rPr lang="en-US" dirty="0" smtClean="0"/>
              <a:t>-SEE-</a:t>
            </a:r>
            <a:r>
              <a:rPr lang="en-US" dirty="0" err="1" smtClean="0"/>
              <a:t>mah</a:t>
            </a:r>
            <a:r>
              <a:rPr lang="en-US" dirty="0" smtClean="0"/>
              <a:t>) is the progressive loss </a:t>
            </a:r>
            <a:r>
              <a:rPr lang="en-US" dirty="0" smtClean="0"/>
              <a:t>of lung </a:t>
            </a:r>
            <a:r>
              <a:rPr lang="en-US" dirty="0" smtClean="0"/>
              <a:t>function</a:t>
            </a:r>
            <a:endParaRPr lang="ar-IQ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404664"/>
            <a:ext cx="8363272" cy="5721499"/>
          </a:xfrm>
        </p:spPr>
        <p:txBody>
          <a:bodyPr>
            <a:normAutofit lnSpcReduction="10000"/>
          </a:bodyPr>
          <a:lstStyle/>
          <a:p>
            <a:pPr algn="l">
              <a:buNone/>
            </a:pPr>
            <a:r>
              <a:rPr lang="en-US" b="1" dirty="0" smtClean="0">
                <a:solidFill>
                  <a:srgbClr val="FF0000"/>
                </a:solidFill>
              </a:rPr>
              <a:t>Asthma</a:t>
            </a:r>
            <a:r>
              <a:rPr lang="en-US" dirty="0" smtClean="0"/>
              <a:t> (AZ-</a:t>
            </a:r>
            <a:r>
              <a:rPr lang="en-US" dirty="0" err="1" smtClean="0"/>
              <a:t>mah</a:t>
            </a:r>
            <a:r>
              <a:rPr lang="en-US" dirty="0" smtClean="0"/>
              <a:t>) is a chronic allergic disorder </a:t>
            </a:r>
            <a:r>
              <a:rPr lang="en-US" dirty="0" smtClean="0"/>
              <a:t>with </a:t>
            </a:r>
            <a:r>
              <a:rPr lang="en-US" dirty="0" smtClean="0"/>
              <a:t>episodes </a:t>
            </a:r>
            <a:r>
              <a:rPr lang="en-US" dirty="0" smtClean="0"/>
              <a:t>of severe breathing difficulty, coughing, and wheezing.</a:t>
            </a:r>
          </a:p>
          <a:p>
            <a:pPr algn="l">
              <a:buNone/>
            </a:pPr>
            <a:r>
              <a:rPr lang="en-US" dirty="0" smtClean="0">
                <a:solidFill>
                  <a:srgbClr val="FF0000"/>
                </a:solidFill>
              </a:rPr>
              <a:t>Wheezing</a:t>
            </a:r>
            <a:r>
              <a:rPr lang="en-US" dirty="0" smtClean="0"/>
              <a:t> is a breathing sound caused by </a:t>
            </a:r>
            <a:r>
              <a:rPr lang="en-US" dirty="0" smtClean="0"/>
              <a:t>a partially </a:t>
            </a:r>
            <a:r>
              <a:rPr lang="en-US" dirty="0" smtClean="0"/>
              <a:t>obstructed airway.</a:t>
            </a:r>
          </a:p>
          <a:p>
            <a:pPr algn="l">
              <a:buNone/>
            </a:pPr>
            <a:r>
              <a:rPr lang="en-US" b="1" dirty="0" smtClean="0">
                <a:solidFill>
                  <a:srgbClr val="FF0000"/>
                </a:solidFill>
              </a:rPr>
              <a:t>A </a:t>
            </a:r>
            <a:r>
              <a:rPr lang="en-US" b="1" dirty="0" err="1" smtClean="0">
                <a:solidFill>
                  <a:srgbClr val="FF0000"/>
                </a:solidFill>
              </a:rPr>
              <a:t>bronchospasm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dirty="0" smtClean="0"/>
              <a:t>(</a:t>
            </a:r>
            <a:r>
              <a:rPr lang="en-US" dirty="0" err="1" smtClean="0"/>
              <a:t>brong-koh-spazm</a:t>
            </a:r>
            <a:r>
              <a:rPr lang="en-US" dirty="0" smtClean="0"/>
              <a:t>) is a </a:t>
            </a:r>
            <a:r>
              <a:rPr lang="en-US" dirty="0" smtClean="0"/>
              <a:t>contraction of the smooth muscle in the walls of the bronchi and bronchioles(</a:t>
            </a:r>
            <a:r>
              <a:rPr lang="en-US" dirty="0" err="1" smtClean="0"/>
              <a:t>bronch</a:t>
            </a:r>
            <a:r>
              <a:rPr lang="en-US" dirty="0" smtClean="0"/>
              <a:t>/o means bronchi, and -spasm means involuntary</a:t>
            </a:r>
          </a:p>
          <a:p>
            <a:pPr algn="l">
              <a:buNone/>
            </a:pPr>
            <a:r>
              <a:rPr lang="en-US" dirty="0" smtClean="0"/>
              <a:t>contraction</a:t>
            </a:r>
            <a:r>
              <a:rPr lang="en-US" dirty="0" smtClean="0"/>
              <a:t>).</a:t>
            </a:r>
          </a:p>
          <a:p>
            <a:pPr algn="l">
              <a:buNone/>
            </a:pPr>
            <a:endParaRPr lang="ar-IQ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objectives</a:t>
            </a:r>
            <a:endParaRPr lang="ar-IQ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>
              <a:buNone/>
            </a:pPr>
            <a:r>
              <a:rPr lang="en-US" dirty="0" smtClean="0"/>
              <a:t>1. Identify and describe the major structures</a:t>
            </a:r>
          </a:p>
          <a:p>
            <a:pPr algn="l">
              <a:buNone/>
            </a:pPr>
            <a:r>
              <a:rPr lang="en-US" dirty="0" smtClean="0"/>
              <a:t>and functions of the respiratory system.</a:t>
            </a:r>
          </a:p>
          <a:p>
            <a:pPr algn="l">
              <a:buNone/>
            </a:pPr>
            <a:r>
              <a:rPr lang="en-US" dirty="0" smtClean="0"/>
              <a:t>2. Recognize, define, spell, and pronounce</a:t>
            </a:r>
          </a:p>
          <a:p>
            <a:pPr algn="l">
              <a:buNone/>
            </a:pPr>
            <a:r>
              <a:rPr lang="en-US" dirty="0" smtClean="0"/>
              <a:t>terms related to the pathology and the</a:t>
            </a:r>
          </a:p>
          <a:p>
            <a:pPr algn="l">
              <a:buNone/>
            </a:pPr>
            <a:r>
              <a:rPr lang="en-US" dirty="0" smtClean="0"/>
              <a:t>diagnostic and treatment procedures of</a:t>
            </a:r>
          </a:p>
          <a:p>
            <a:pPr algn="l">
              <a:buNone/>
            </a:pPr>
            <a:r>
              <a:rPr lang="en-US" dirty="0" smtClean="0"/>
              <a:t>the respiratory system.</a:t>
            </a:r>
            <a:endParaRPr lang="ar-IQ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5793507"/>
          </a:xfrm>
        </p:spPr>
        <p:txBody>
          <a:bodyPr>
            <a:normAutofit/>
          </a:bodyPr>
          <a:lstStyle/>
          <a:p>
            <a:pPr algn="l">
              <a:buNone/>
            </a:pPr>
            <a:r>
              <a:rPr lang="en-US" b="1" dirty="0" smtClean="0">
                <a:solidFill>
                  <a:srgbClr val="FF0000"/>
                </a:solidFill>
              </a:rPr>
              <a:t>common </a:t>
            </a:r>
            <a:r>
              <a:rPr lang="en-US" b="1" dirty="0" smtClean="0">
                <a:solidFill>
                  <a:srgbClr val="FF0000"/>
                </a:solidFill>
              </a:rPr>
              <a:t>cold </a:t>
            </a:r>
            <a:r>
              <a:rPr lang="en-US" dirty="0" smtClean="0"/>
              <a:t>is an </a:t>
            </a:r>
            <a:r>
              <a:rPr lang="en-US" dirty="0" smtClean="0"/>
              <a:t>upper respiratory infection can </a:t>
            </a:r>
            <a:r>
              <a:rPr lang="en-US" dirty="0" smtClean="0"/>
              <a:t>be caused </a:t>
            </a:r>
            <a:r>
              <a:rPr lang="en-US" dirty="0" smtClean="0"/>
              <a:t>by </a:t>
            </a:r>
            <a:r>
              <a:rPr lang="en-US" dirty="0" smtClean="0"/>
              <a:t>different </a:t>
            </a:r>
            <a:r>
              <a:rPr lang="en-US" dirty="0" smtClean="0"/>
              <a:t>viruses.</a:t>
            </a:r>
          </a:p>
          <a:p>
            <a:pPr algn="l">
              <a:buNone/>
            </a:pPr>
            <a:r>
              <a:rPr lang="en-US" b="1" dirty="0" smtClean="0">
                <a:solidFill>
                  <a:srgbClr val="FF0000"/>
                </a:solidFill>
              </a:rPr>
              <a:t>Allergic </a:t>
            </a:r>
            <a:r>
              <a:rPr lang="en-US" b="1" dirty="0" smtClean="0">
                <a:solidFill>
                  <a:srgbClr val="FF0000"/>
                </a:solidFill>
              </a:rPr>
              <a:t>rhinitis </a:t>
            </a:r>
            <a:r>
              <a:rPr lang="en-US" dirty="0" smtClean="0"/>
              <a:t>(rye-NIGH-</a:t>
            </a:r>
            <a:r>
              <a:rPr lang="en-US" dirty="0" err="1" smtClean="0"/>
              <a:t>tis</a:t>
            </a:r>
            <a:r>
              <a:rPr lang="en-US" dirty="0" smtClean="0"/>
              <a:t>),is </a:t>
            </a:r>
            <a:r>
              <a:rPr lang="en-US" dirty="0" smtClean="0"/>
              <a:t>an allergic reaction to airborne </a:t>
            </a:r>
            <a:r>
              <a:rPr lang="en-US" dirty="0" smtClean="0"/>
              <a:t>allergens (</a:t>
            </a:r>
            <a:r>
              <a:rPr lang="en-US" dirty="0" err="1" smtClean="0"/>
              <a:t>rhin</a:t>
            </a:r>
            <a:r>
              <a:rPr lang="en-US" dirty="0" smtClean="0"/>
              <a:t> </a:t>
            </a:r>
            <a:r>
              <a:rPr lang="en-US" dirty="0" smtClean="0"/>
              <a:t>means nose, and -</a:t>
            </a:r>
            <a:r>
              <a:rPr lang="en-US" dirty="0" err="1" smtClean="0"/>
              <a:t>itis</a:t>
            </a:r>
            <a:r>
              <a:rPr lang="en-US" dirty="0" smtClean="0"/>
              <a:t> means inflammation).</a:t>
            </a:r>
          </a:p>
          <a:p>
            <a:pPr algn="l">
              <a:buNone/>
            </a:pPr>
            <a:endParaRPr lang="ar-IQ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23528" y="332656"/>
            <a:ext cx="8568952" cy="5793507"/>
          </a:xfrm>
        </p:spPr>
        <p:txBody>
          <a:bodyPr>
            <a:normAutofit lnSpcReduction="10000"/>
          </a:bodyPr>
          <a:lstStyle/>
          <a:p>
            <a:pPr algn="l">
              <a:buNone/>
            </a:pPr>
            <a:r>
              <a:rPr lang="en-US" b="1" dirty="0" err="1" smtClean="0">
                <a:solidFill>
                  <a:srgbClr val="FF0000"/>
                </a:solidFill>
              </a:rPr>
              <a:t>Epistaxis</a:t>
            </a:r>
            <a:r>
              <a:rPr lang="en-US" dirty="0" smtClean="0"/>
              <a:t> (</a:t>
            </a:r>
            <a:r>
              <a:rPr lang="en-US" dirty="0" err="1" smtClean="0"/>
              <a:t>ep</a:t>
            </a:r>
            <a:r>
              <a:rPr lang="en-US" dirty="0" smtClean="0"/>
              <a:t>-</a:t>
            </a:r>
            <a:r>
              <a:rPr lang="en-US" dirty="0" err="1" smtClean="0"/>
              <a:t>ih</a:t>
            </a:r>
            <a:r>
              <a:rPr lang="en-US" dirty="0" smtClean="0"/>
              <a:t>-STACK-sis), </a:t>
            </a:r>
            <a:r>
              <a:rPr lang="en-US" dirty="0" smtClean="0"/>
              <a:t>is </a:t>
            </a:r>
            <a:r>
              <a:rPr lang="en-US" dirty="0" smtClean="0"/>
              <a:t>bleeding from the </a:t>
            </a:r>
            <a:r>
              <a:rPr lang="en-US" dirty="0" smtClean="0"/>
              <a:t>nose.</a:t>
            </a:r>
            <a:endParaRPr lang="en-US" dirty="0" smtClean="0"/>
          </a:p>
          <a:p>
            <a:pPr algn="l">
              <a:buNone/>
            </a:pPr>
            <a:r>
              <a:rPr lang="en-US" dirty="0" smtClean="0"/>
              <a:t>-</a:t>
            </a:r>
            <a:r>
              <a:rPr lang="en-US" b="1" dirty="0" smtClean="0">
                <a:solidFill>
                  <a:srgbClr val="FF0000"/>
                </a:solidFill>
              </a:rPr>
              <a:t>Influenza</a:t>
            </a:r>
            <a:r>
              <a:rPr lang="en-US" dirty="0" smtClean="0"/>
              <a:t> </a:t>
            </a:r>
            <a:r>
              <a:rPr lang="en-US" dirty="0" smtClean="0"/>
              <a:t>(in-flew-EN-</a:t>
            </a:r>
            <a:r>
              <a:rPr lang="en-US" dirty="0" err="1" smtClean="0"/>
              <a:t>zah</a:t>
            </a:r>
            <a:r>
              <a:rPr lang="en-US" dirty="0" smtClean="0"/>
              <a:t>), also known as the </a:t>
            </a:r>
            <a:r>
              <a:rPr lang="en-US" dirty="0" smtClean="0">
                <a:solidFill>
                  <a:srgbClr val="FF0000"/>
                </a:solidFill>
              </a:rPr>
              <a:t>flu</a:t>
            </a:r>
            <a:r>
              <a:rPr lang="en-US" dirty="0" smtClean="0"/>
              <a:t>, </a:t>
            </a:r>
            <a:r>
              <a:rPr lang="en-US" dirty="0" smtClean="0"/>
              <a:t>is an </a:t>
            </a:r>
            <a:r>
              <a:rPr lang="en-US" dirty="0" smtClean="0"/>
              <a:t>acute, highly contagious viral respiratory </a:t>
            </a:r>
            <a:r>
              <a:rPr lang="en-US" dirty="0" smtClean="0"/>
              <a:t>infection.</a:t>
            </a:r>
          </a:p>
          <a:p>
            <a:pPr algn="l">
              <a:buNone/>
            </a:pPr>
            <a:r>
              <a:rPr lang="en-US" b="1" dirty="0" err="1" smtClean="0">
                <a:solidFill>
                  <a:srgbClr val="FF0000"/>
                </a:solidFill>
              </a:rPr>
              <a:t>Rhinorrhea</a:t>
            </a:r>
            <a:r>
              <a:rPr lang="en-US" dirty="0" smtClean="0"/>
              <a:t> (rye-</a:t>
            </a:r>
            <a:r>
              <a:rPr lang="en-US" dirty="0" err="1" smtClean="0"/>
              <a:t>noh</a:t>
            </a:r>
            <a:r>
              <a:rPr lang="en-US" dirty="0" smtClean="0"/>
              <a:t>-REE-ah), also known as a </a:t>
            </a:r>
            <a:r>
              <a:rPr lang="en-US" dirty="0" smtClean="0"/>
              <a:t>runny nose</a:t>
            </a:r>
            <a:r>
              <a:rPr lang="en-US" dirty="0" smtClean="0"/>
              <a:t>, is the watery flow of mucus from the nose (</a:t>
            </a:r>
            <a:r>
              <a:rPr lang="en-US" dirty="0" err="1" smtClean="0"/>
              <a:t>rhin</a:t>
            </a:r>
            <a:r>
              <a:rPr lang="en-US" dirty="0" smtClean="0"/>
              <a:t>/o means nose, and -</a:t>
            </a:r>
            <a:r>
              <a:rPr lang="en-US" dirty="0" err="1" smtClean="0"/>
              <a:t>rrhea</a:t>
            </a:r>
            <a:r>
              <a:rPr lang="en-US" dirty="0" smtClean="0"/>
              <a:t> means abnormal discharge).</a:t>
            </a:r>
          </a:p>
          <a:p>
            <a:pPr algn="l">
              <a:buNone/>
            </a:pPr>
            <a:r>
              <a:rPr lang="en-US" b="1" dirty="0" smtClean="0">
                <a:solidFill>
                  <a:srgbClr val="FF0000"/>
                </a:solidFill>
              </a:rPr>
              <a:t>Sinusitis</a:t>
            </a:r>
            <a:r>
              <a:rPr lang="en-US" dirty="0" smtClean="0"/>
              <a:t> </a:t>
            </a:r>
            <a:r>
              <a:rPr lang="en-US" dirty="0" smtClean="0"/>
              <a:t>(sigh-</a:t>
            </a:r>
            <a:r>
              <a:rPr lang="en-US" dirty="0" err="1" smtClean="0"/>
              <a:t>nuh</a:t>
            </a:r>
            <a:r>
              <a:rPr lang="en-US" dirty="0" smtClean="0"/>
              <a:t>-SIGH-</a:t>
            </a:r>
            <a:r>
              <a:rPr lang="en-US" dirty="0" err="1" smtClean="0"/>
              <a:t>tis</a:t>
            </a:r>
            <a:r>
              <a:rPr lang="en-US" dirty="0" smtClean="0"/>
              <a:t>) is </a:t>
            </a:r>
            <a:r>
              <a:rPr lang="en-US" dirty="0" smtClean="0"/>
              <a:t>an inflammation of the </a:t>
            </a:r>
            <a:r>
              <a:rPr lang="en-US" dirty="0" smtClean="0"/>
              <a:t>sinuses.</a:t>
            </a:r>
            <a:endParaRPr lang="ar-IQ" dirty="0" smtClean="0"/>
          </a:p>
          <a:p>
            <a:pPr algn="l">
              <a:buNone/>
            </a:pPr>
            <a:endParaRPr lang="en-US" dirty="0" smtClean="0"/>
          </a:p>
          <a:p>
            <a:pPr algn="l">
              <a:buNone/>
            </a:pPr>
            <a:endParaRPr lang="ar-IQ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Pharynx and Larynx</a:t>
            </a:r>
            <a:r>
              <a:rPr lang="en-US" dirty="0" smtClean="0"/>
              <a:t/>
            </a:r>
            <a:br>
              <a:rPr lang="en-US" dirty="0" smtClean="0"/>
            </a:br>
            <a:endParaRPr lang="ar-IQ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4929411"/>
          </a:xfrm>
        </p:spPr>
        <p:txBody>
          <a:bodyPr>
            <a:normAutofit/>
          </a:bodyPr>
          <a:lstStyle/>
          <a:p>
            <a:pPr algn="l">
              <a:buNone/>
            </a:pPr>
            <a:r>
              <a:rPr lang="en-US" b="1" dirty="0" err="1" smtClean="0">
                <a:solidFill>
                  <a:srgbClr val="FF0000"/>
                </a:solidFill>
              </a:rPr>
              <a:t>Pharyngitis</a:t>
            </a:r>
            <a:r>
              <a:rPr lang="en-US" dirty="0" smtClean="0"/>
              <a:t> </a:t>
            </a:r>
            <a:r>
              <a:rPr lang="en-US" dirty="0" smtClean="0"/>
              <a:t>(</a:t>
            </a:r>
            <a:r>
              <a:rPr lang="en-US" dirty="0" err="1" smtClean="0"/>
              <a:t>fah</a:t>
            </a:r>
            <a:r>
              <a:rPr lang="en-US" dirty="0" smtClean="0"/>
              <a:t>-</a:t>
            </a:r>
            <a:r>
              <a:rPr lang="en-US" dirty="0" err="1" smtClean="0"/>
              <a:t>rin</a:t>
            </a:r>
            <a:r>
              <a:rPr lang="en-US" dirty="0" smtClean="0"/>
              <a:t>-JIGH-</a:t>
            </a:r>
            <a:r>
              <a:rPr lang="en-US" dirty="0" err="1" smtClean="0"/>
              <a:t>tis</a:t>
            </a:r>
            <a:r>
              <a:rPr lang="en-US" dirty="0" smtClean="0"/>
              <a:t>), also known as a </a:t>
            </a:r>
            <a:r>
              <a:rPr lang="en-US" dirty="0" smtClean="0">
                <a:solidFill>
                  <a:srgbClr val="FF0000"/>
                </a:solidFill>
              </a:rPr>
              <a:t>sore throat</a:t>
            </a:r>
            <a:r>
              <a:rPr lang="en-US" dirty="0" smtClean="0"/>
              <a:t>, is an inflammation of the pharynx (</a:t>
            </a:r>
            <a:r>
              <a:rPr lang="en-US" dirty="0" err="1" smtClean="0"/>
              <a:t>pharyng</a:t>
            </a:r>
            <a:r>
              <a:rPr lang="en-US" dirty="0" smtClean="0"/>
              <a:t> </a:t>
            </a:r>
            <a:r>
              <a:rPr lang="en-US" dirty="0" smtClean="0"/>
              <a:t>means </a:t>
            </a:r>
            <a:r>
              <a:rPr lang="en-US" dirty="0" smtClean="0"/>
              <a:t>pharynx, and -</a:t>
            </a:r>
            <a:r>
              <a:rPr lang="en-US" dirty="0" err="1" smtClean="0"/>
              <a:t>itis</a:t>
            </a:r>
            <a:r>
              <a:rPr lang="en-US" dirty="0" smtClean="0"/>
              <a:t> means inflammation</a:t>
            </a:r>
            <a:r>
              <a:rPr lang="en-US" dirty="0" smtClean="0"/>
              <a:t>).</a:t>
            </a:r>
          </a:p>
          <a:p>
            <a:pPr algn="l">
              <a:buNone/>
            </a:pPr>
            <a:r>
              <a:rPr lang="en-US" b="1" dirty="0" smtClean="0">
                <a:solidFill>
                  <a:srgbClr val="FF0000"/>
                </a:solidFill>
              </a:rPr>
              <a:t>Laryngitis</a:t>
            </a:r>
            <a:r>
              <a:rPr lang="en-US" dirty="0" smtClean="0"/>
              <a:t> (</a:t>
            </a:r>
            <a:r>
              <a:rPr lang="en-US" dirty="0" err="1" smtClean="0"/>
              <a:t>lar</a:t>
            </a:r>
            <a:r>
              <a:rPr lang="en-US" dirty="0" smtClean="0"/>
              <a:t>-in-JIGH-</a:t>
            </a:r>
            <a:r>
              <a:rPr lang="en-US" dirty="0" err="1" smtClean="0"/>
              <a:t>tis</a:t>
            </a:r>
            <a:r>
              <a:rPr lang="en-US" dirty="0" smtClean="0"/>
              <a:t>) is an inflammation of </a:t>
            </a:r>
            <a:r>
              <a:rPr lang="en-US" dirty="0" smtClean="0"/>
              <a:t>the larynx </a:t>
            </a:r>
            <a:r>
              <a:rPr lang="en-US" dirty="0" smtClean="0"/>
              <a:t>(</a:t>
            </a:r>
            <a:r>
              <a:rPr lang="en-US" dirty="0" err="1" smtClean="0"/>
              <a:t>laryng</a:t>
            </a:r>
            <a:r>
              <a:rPr lang="en-US" dirty="0" smtClean="0"/>
              <a:t> means larynx, and -</a:t>
            </a:r>
            <a:r>
              <a:rPr lang="en-US" dirty="0" err="1" smtClean="0"/>
              <a:t>itis</a:t>
            </a:r>
            <a:r>
              <a:rPr lang="en-US" dirty="0" smtClean="0"/>
              <a:t> means inflammation</a:t>
            </a:r>
            <a:endParaRPr lang="ar-IQ" dirty="0" smtClean="0"/>
          </a:p>
          <a:p>
            <a:pPr algn="l">
              <a:buNone/>
            </a:pPr>
            <a:endParaRPr lang="en-US" dirty="0" smtClean="0"/>
          </a:p>
          <a:p>
            <a:pPr algn="l">
              <a:buNone/>
            </a:pPr>
            <a:endParaRPr lang="ar-IQ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Voice Disorders</a:t>
            </a:r>
            <a:r>
              <a:rPr lang="en-US" dirty="0" smtClean="0"/>
              <a:t/>
            </a:r>
            <a:br>
              <a:rPr lang="en-US" dirty="0" smtClean="0"/>
            </a:br>
            <a:endParaRPr lang="ar-IQ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145435"/>
          </a:xfrm>
        </p:spPr>
        <p:txBody>
          <a:bodyPr>
            <a:normAutofit/>
          </a:bodyPr>
          <a:lstStyle/>
          <a:p>
            <a:pPr algn="l">
              <a:buNone/>
            </a:pPr>
            <a:r>
              <a:rPr lang="en-US" b="1" dirty="0" err="1" smtClean="0">
                <a:solidFill>
                  <a:srgbClr val="FF0000"/>
                </a:solidFill>
              </a:rPr>
              <a:t>Aphonia</a:t>
            </a:r>
            <a:r>
              <a:rPr lang="en-US" dirty="0" smtClean="0"/>
              <a:t> </a:t>
            </a:r>
            <a:r>
              <a:rPr lang="en-US" dirty="0" smtClean="0"/>
              <a:t>(ah-FOH-nee-ah) is the loss of the ability </a:t>
            </a:r>
            <a:r>
              <a:rPr lang="en-US" dirty="0" smtClean="0"/>
              <a:t>of normal </a:t>
            </a:r>
            <a:r>
              <a:rPr lang="en-US" dirty="0" smtClean="0"/>
              <a:t>speech sounds (a- </a:t>
            </a:r>
            <a:r>
              <a:rPr lang="en-US" dirty="0" smtClean="0"/>
              <a:t>means without</a:t>
            </a:r>
            <a:r>
              <a:rPr lang="en-US" dirty="0" smtClean="0"/>
              <a:t>, </a:t>
            </a:r>
            <a:r>
              <a:rPr lang="en-US" dirty="0" err="1" smtClean="0"/>
              <a:t>phon</a:t>
            </a:r>
            <a:r>
              <a:rPr lang="en-US" dirty="0" smtClean="0"/>
              <a:t> means voice or sound, and -</a:t>
            </a:r>
            <a:r>
              <a:rPr lang="en-US" dirty="0" err="1" smtClean="0"/>
              <a:t>ia</a:t>
            </a:r>
            <a:r>
              <a:rPr lang="en-US" dirty="0" smtClean="0"/>
              <a:t> </a:t>
            </a:r>
            <a:r>
              <a:rPr lang="en-US" dirty="0" smtClean="0"/>
              <a:t>means abnormal </a:t>
            </a:r>
            <a:r>
              <a:rPr lang="en-US" dirty="0" smtClean="0"/>
              <a:t>condition).</a:t>
            </a:r>
          </a:p>
          <a:p>
            <a:pPr algn="l">
              <a:buNone/>
            </a:pPr>
            <a:r>
              <a:rPr lang="en-US" b="1" dirty="0" err="1" smtClean="0">
                <a:solidFill>
                  <a:srgbClr val="FF0000"/>
                </a:solidFill>
              </a:rPr>
              <a:t>Dysphonia</a:t>
            </a:r>
            <a:r>
              <a:rPr lang="en-US" dirty="0" smtClean="0"/>
              <a:t> </a:t>
            </a:r>
            <a:r>
              <a:rPr lang="en-US" dirty="0" smtClean="0"/>
              <a:t>(</a:t>
            </a:r>
            <a:r>
              <a:rPr lang="en-US" dirty="0" err="1" smtClean="0"/>
              <a:t>dis</a:t>
            </a:r>
            <a:r>
              <a:rPr lang="en-US" dirty="0" smtClean="0"/>
              <a:t>-FOH-nee-ah) is any change in </a:t>
            </a:r>
            <a:r>
              <a:rPr lang="en-US" dirty="0" smtClean="0"/>
              <a:t>voice</a:t>
            </a:r>
            <a:r>
              <a:rPr lang="en-US" dirty="0" smtClean="0"/>
              <a:t> </a:t>
            </a:r>
            <a:r>
              <a:rPr lang="en-US" dirty="0" smtClean="0"/>
              <a:t>quality,(</a:t>
            </a:r>
            <a:r>
              <a:rPr lang="en-US" dirty="0" err="1" smtClean="0"/>
              <a:t>dys</a:t>
            </a:r>
            <a:r>
              <a:rPr lang="en-US" dirty="0" smtClean="0"/>
              <a:t>- </a:t>
            </a:r>
            <a:r>
              <a:rPr lang="en-US" dirty="0" smtClean="0"/>
              <a:t>means bad, </a:t>
            </a:r>
            <a:r>
              <a:rPr lang="en-US" dirty="0" err="1" smtClean="0"/>
              <a:t>phon</a:t>
            </a:r>
            <a:r>
              <a:rPr lang="en-US" dirty="0" smtClean="0"/>
              <a:t> </a:t>
            </a:r>
            <a:r>
              <a:rPr lang="en-US" dirty="0" smtClean="0"/>
              <a:t>means </a:t>
            </a:r>
            <a:r>
              <a:rPr lang="en-US" dirty="0" smtClean="0"/>
              <a:t>voice or sound, and -</a:t>
            </a:r>
            <a:r>
              <a:rPr lang="en-US" dirty="0" err="1" smtClean="0"/>
              <a:t>ia</a:t>
            </a:r>
            <a:r>
              <a:rPr lang="en-US" dirty="0" smtClean="0"/>
              <a:t> means abnormal condition</a:t>
            </a:r>
            <a:r>
              <a:rPr lang="en-US" dirty="0" smtClean="0"/>
              <a:t>).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94122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Pleural Cavity</a:t>
            </a:r>
            <a:br>
              <a:rPr lang="en-US" b="1" dirty="0" smtClean="0">
                <a:solidFill>
                  <a:srgbClr val="FF0000"/>
                </a:solidFill>
              </a:rPr>
            </a:br>
            <a:endParaRPr lang="ar-IQ" b="1" dirty="0">
              <a:solidFill>
                <a:srgbClr val="FF0000"/>
              </a:solidFill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001419"/>
          </a:xfrm>
        </p:spPr>
        <p:txBody>
          <a:bodyPr>
            <a:normAutofit/>
          </a:bodyPr>
          <a:lstStyle/>
          <a:p>
            <a:pPr algn="l">
              <a:buNone/>
            </a:pPr>
            <a:r>
              <a:rPr lang="en-US" b="1" dirty="0" smtClean="0">
                <a:solidFill>
                  <a:srgbClr val="FF0000"/>
                </a:solidFill>
              </a:rPr>
              <a:t>Pleurisy</a:t>
            </a:r>
            <a:r>
              <a:rPr lang="en-US" dirty="0" smtClean="0"/>
              <a:t> </a:t>
            </a:r>
            <a:r>
              <a:rPr lang="en-US" dirty="0" smtClean="0"/>
              <a:t>(PLOOR-</a:t>
            </a:r>
            <a:r>
              <a:rPr lang="en-US" dirty="0" err="1" smtClean="0"/>
              <a:t>ih</a:t>
            </a:r>
            <a:r>
              <a:rPr lang="en-US" dirty="0" smtClean="0"/>
              <a:t>-see), also known as </a:t>
            </a:r>
            <a:r>
              <a:rPr lang="en-US" dirty="0" err="1" smtClean="0">
                <a:solidFill>
                  <a:srgbClr val="FF0000"/>
                </a:solidFill>
              </a:rPr>
              <a:t>pleuritis</a:t>
            </a:r>
            <a:r>
              <a:rPr lang="en-US" dirty="0" smtClean="0"/>
              <a:t>, is </a:t>
            </a:r>
            <a:r>
              <a:rPr lang="en-US" dirty="0" smtClean="0"/>
              <a:t>an inflammation </a:t>
            </a:r>
            <a:r>
              <a:rPr lang="en-US" dirty="0" smtClean="0"/>
              <a:t>of the </a:t>
            </a:r>
            <a:r>
              <a:rPr lang="en-US" dirty="0" smtClean="0"/>
              <a:t>pleura (</a:t>
            </a:r>
            <a:r>
              <a:rPr lang="en-US" dirty="0" err="1" smtClean="0"/>
              <a:t>pleur</a:t>
            </a:r>
            <a:r>
              <a:rPr lang="en-US" dirty="0" smtClean="0"/>
              <a:t> </a:t>
            </a:r>
            <a:r>
              <a:rPr lang="en-US" dirty="0" smtClean="0"/>
              <a:t>means pleura, and -</a:t>
            </a:r>
            <a:r>
              <a:rPr lang="en-US" dirty="0" err="1" smtClean="0"/>
              <a:t>isy</a:t>
            </a:r>
            <a:r>
              <a:rPr lang="en-US" dirty="0" smtClean="0"/>
              <a:t> is a noun </a:t>
            </a:r>
            <a:r>
              <a:rPr lang="en-US" dirty="0" smtClean="0"/>
              <a:t>ending).</a:t>
            </a:r>
            <a:endParaRPr lang="en-US" dirty="0" smtClean="0"/>
          </a:p>
          <a:p>
            <a:pPr algn="l">
              <a:buNone/>
            </a:pPr>
            <a:r>
              <a:rPr lang="en-US" b="1" dirty="0" err="1" smtClean="0">
                <a:solidFill>
                  <a:srgbClr val="FF0000"/>
                </a:solidFill>
              </a:rPr>
              <a:t>P</a:t>
            </a:r>
            <a:r>
              <a:rPr lang="en-US" b="1" dirty="0" err="1" smtClean="0">
                <a:solidFill>
                  <a:srgbClr val="FF0000"/>
                </a:solidFill>
              </a:rPr>
              <a:t>neumothorax</a:t>
            </a:r>
            <a:r>
              <a:rPr lang="en-US" dirty="0" smtClean="0"/>
              <a:t> </a:t>
            </a:r>
            <a:r>
              <a:rPr lang="en-US" dirty="0" smtClean="0"/>
              <a:t>(new-</a:t>
            </a:r>
            <a:r>
              <a:rPr lang="en-US" dirty="0" err="1" smtClean="0"/>
              <a:t>moh</a:t>
            </a:r>
            <a:r>
              <a:rPr lang="en-US" dirty="0" smtClean="0"/>
              <a:t>-THOR-racks) is the </a:t>
            </a:r>
            <a:r>
              <a:rPr lang="en-US" dirty="0" smtClean="0"/>
              <a:t>accumulation of </a:t>
            </a:r>
            <a:r>
              <a:rPr lang="en-US" dirty="0" smtClean="0"/>
              <a:t>air in the pleural </a:t>
            </a:r>
            <a:r>
              <a:rPr lang="en-US" dirty="0" smtClean="0"/>
              <a:t>space (</a:t>
            </a:r>
            <a:r>
              <a:rPr lang="en-US" dirty="0" err="1" smtClean="0"/>
              <a:t>pneum</a:t>
            </a:r>
            <a:r>
              <a:rPr lang="en-US" dirty="0" smtClean="0"/>
              <a:t>/o </a:t>
            </a:r>
            <a:r>
              <a:rPr lang="en-US" dirty="0" smtClean="0"/>
              <a:t>means lung or air, </a:t>
            </a:r>
            <a:r>
              <a:rPr lang="en-US" dirty="0" smtClean="0"/>
              <a:t>and -thorax </a:t>
            </a:r>
            <a:r>
              <a:rPr lang="en-US" dirty="0" smtClean="0"/>
              <a:t>means chest</a:t>
            </a:r>
            <a:r>
              <a:rPr lang="en-US" dirty="0" smtClean="0"/>
              <a:t>).</a:t>
            </a:r>
          </a:p>
          <a:p>
            <a:pPr algn="l">
              <a:buNone/>
            </a:pPr>
            <a:r>
              <a:rPr lang="en-US" b="1" dirty="0" err="1" smtClean="0">
                <a:solidFill>
                  <a:srgbClr val="FF0000"/>
                </a:solidFill>
              </a:rPr>
              <a:t>Hemothorax</a:t>
            </a:r>
            <a:r>
              <a:rPr lang="en-US" b="1" dirty="0" smtClean="0">
                <a:solidFill>
                  <a:srgbClr val="FF0000"/>
                </a:solidFill>
              </a:rPr>
              <a:t>  ….. ? </a:t>
            </a:r>
            <a:endParaRPr lang="ar-IQ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251520" y="476672"/>
            <a:ext cx="8640960" cy="5760640"/>
          </a:xfrm>
        </p:spPr>
        <p:txBody>
          <a:bodyPr>
            <a:normAutofit fontScale="92500"/>
          </a:bodyPr>
          <a:lstStyle/>
          <a:p>
            <a:pPr algn="l">
              <a:buNone/>
            </a:pPr>
            <a:r>
              <a:rPr lang="en-US" b="1" dirty="0" smtClean="0">
                <a:solidFill>
                  <a:srgbClr val="FF0000"/>
                </a:solidFill>
              </a:rPr>
              <a:t>Pleural effusion </a:t>
            </a:r>
            <a:r>
              <a:rPr lang="en-US" dirty="0" smtClean="0"/>
              <a:t>(eh-FEW-</a:t>
            </a:r>
            <a:r>
              <a:rPr lang="en-US" dirty="0" err="1" smtClean="0"/>
              <a:t>zhun</a:t>
            </a:r>
            <a:r>
              <a:rPr lang="en-US" dirty="0" smtClean="0"/>
              <a:t>) </a:t>
            </a:r>
            <a:r>
              <a:rPr lang="en-US" dirty="0" smtClean="0"/>
              <a:t>is accumulation </a:t>
            </a:r>
            <a:r>
              <a:rPr lang="en-US" dirty="0" smtClean="0"/>
              <a:t>of fluid in the pleural </a:t>
            </a:r>
            <a:r>
              <a:rPr lang="en-US" dirty="0" smtClean="0"/>
              <a:t>space.</a:t>
            </a:r>
            <a:endParaRPr lang="en-US" dirty="0" smtClean="0"/>
          </a:p>
          <a:p>
            <a:pPr algn="l">
              <a:buNone/>
            </a:pPr>
            <a:r>
              <a:rPr lang="en-US" b="1" dirty="0" err="1" smtClean="0">
                <a:solidFill>
                  <a:srgbClr val="FF0000"/>
                </a:solidFill>
              </a:rPr>
              <a:t>Hemoptysis</a:t>
            </a:r>
            <a:r>
              <a:rPr lang="en-US" dirty="0" smtClean="0"/>
              <a:t> </a:t>
            </a:r>
            <a:r>
              <a:rPr lang="en-US" dirty="0" smtClean="0"/>
              <a:t>(</a:t>
            </a:r>
            <a:r>
              <a:rPr lang="en-US" dirty="0" err="1" smtClean="0"/>
              <a:t>hee</a:t>
            </a:r>
            <a:r>
              <a:rPr lang="en-US" dirty="0" smtClean="0"/>
              <a:t>-MOP-</a:t>
            </a:r>
            <a:r>
              <a:rPr lang="en-US" dirty="0" err="1" smtClean="0"/>
              <a:t>tih</a:t>
            </a:r>
            <a:r>
              <a:rPr lang="en-US" dirty="0" smtClean="0"/>
              <a:t>-sis) is coughing up of </a:t>
            </a:r>
            <a:r>
              <a:rPr lang="en-US" dirty="0" smtClean="0"/>
              <a:t>blood or </a:t>
            </a:r>
            <a:r>
              <a:rPr lang="en-US" dirty="0" smtClean="0"/>
              <a:t>bloodstained </a:t>
            </a:r>
            <a:r>
              <a:rPr lang="en-US" dirty="0" smtClean="0"/>
              <a:t>sputum(hem/o </a:t>
            </a:r>
            <a:r>
              <a:rPr lang="en-US" dirty="0" smtClean="0"/>
              <a:t>means blood, </a:t>
            </a:r>
            <a:r>
              <a:rPr lang="en-US" dirty="0" smtClean="0"/>
              <a:t>and -</a:t>
            </a:r>
            <a:r>
              <a:rPr lang="en-US" dirty="0" err="1" smtClean="0"/>
              <a:t>ptysis</a:t>
            </a:r>
            <a:r>
              <a:rPr lang="en-US" dirty="0" smtClean="0"/>
              <a:t> </a:t>
            </a:r>
            <a:r>
              <a:rPr lang="en-US" dirty="0" smtClean="0"/>
              <a:t>means spitting).</a:t>
            </a:r>
          </a:p>
          <a:p>
            <a:pPr algn="l">
              <a:buNone/>
            </a:pPr>
            <a:r>
              <a:rPr lang="en-US" b="1" dirty="0" err="1" smtClean="0">
                <a:solidFill>
                  <a:srgbClr val="FF0000"/>
                </a:solidFill>
              </a:rPr>
              <a:t>Pyothorax</a:t>
            </a:r>
            <a:r>
              <a:rPr lang="en-US" dirty="0" smtClean="0"/>
              <a:t> </a:t>
            </a:r>
            <a:r>
              <a:rPr lang="en-US" dirty="0" smtClean="0"/>
              <a:t>(</a:t>
            </a:r>
            <a:r>
              <a:rPr lang="en-US" dirty="0" err="1" smtClean="0"/>
              <a:t>pye</a:t>
            </a:r>
            <a:r>
              <a:rPr lang="en-US" dirty="0" smtClean="0"/>
              <a:t>-oh-THOH-racks) is the presence of </a:t>
            </a:r>
            <a:r>
              <a:rPr lang="en-US" dirty="0" smtClean="0"/>
              <a:t>pus in </a:t>
            </a:r>
            <a:r>
              <a:rPr lang="en-US" dirty="0" smtClean="0"/>
              <a:t>the pleural </a:t>
            </a:r>
            <a:r>
              <a:rPr lang="en-US" dirty="0" smtClean="0"/>
              <a:t>cavity(</a:t>
            </a:r>
            <a:r>
              <a:rPr lang="en-US" dirty="0" err="1" smtClean="0"/>
              <a:t>py</a:t>
            </a:r>
            <a:r>
              <a:rPr lang="en-US" dirty="0" smtClean="0"/>
              <a:t>/o </a:t>
            </a:r>
            <a:r>
              <a:rPr lang="en-US" dirty="0" smtClean="0"/>
              <a:t>means pus, and -thorax means</a:t>
            </a:r>
          </a:p>
          <a:p>
            <a:pPr algn="l">
              <a:buNone/>
            </a:pPr>
            <a:r>
              <a:rPr lang="en-US" dirty="0" smtClean="0"/>
              <a:t>chest). This condition is also known as </a:t>
            </a:r>
            <a:r>
              <a:rPr lang="en-US" dirty="0" err="1" smtClean="0">
                <a:solidFill>
                  <a:srgbClr val="FF0000"/>
                </a:solidFill>
              </a:rPr>
              <a:t>empyema</a:t>
            </a:r>
            <a:r>
              <a:rPr lang="en-US" dirty="0" smtClean="0"/>
              <a:t>(</a:t>
            </a:r>
            <a:r>
              <a:rPr lang="en-US" dirty="0" err="1" smtClean="0"/>
              <a:t>em</a:t>
            </a:r>
            <a:r>
              <a:rPr lang="en-US" dirty="0" smtClean="0"/>
              <a:t>-</a:t>
            </a:r>
            <a:r>
              <a:rPr lang="en-US" dirty="0" err="1" smtClean="0"/>
              <a:t>pye</a:t>
            </a:r>
            <a:r>
              <a:rPr lang="en-US" dirty="0" smtClean="0"/>
              <a:t>-EE-</a:t>
            </a:r>
            <a:r>
              <a:rPr lang="en-US" dirty="0" err="1" smtClean="0"/>
              <a:t>mah</a:t>
            </a:r>
            <a:r>
              <a:rPr lang="en-US" dirty="0" smtClean="0"/>
              <a:t>).</a:t>
            </a:r>
            <a:endParaRPr lang="ar-IQ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260648"/>
            <a:ext cx="8363272" cy="5865515"/>
          </a:xfrm>
        </p:spPr>
        <p:txBody>
          <a:bodyPr>
            <a:normAutofit/>
          </a:bodyPr>
          <a:lstStyle/>
          <a:p>
            <a:pPr algn="l">
              <a:buNone/>
            </a:pPr>
            <a:r>
              <a:rPr lang="en-US" b="1" dirty="0" err="1" smtClean="0">
                <a:solidFill>
                  <a:srgbClr val="FF0000"/>
                </a:solidFill>
              </a:rPr>
              <a:t>Atelectasis</a:t>
            </a:r>
            <a:r>
              <a:rPr lang="en-US" dirty="0" smtClean="0"/>
              <a:t> (at-</a:t>
            </a:r>
            <a:r>
              <a:rPr lang="en-US" dirty="0" err="1" smtClean="0"/>
              <a:t>ee</a:t>
            </a:r>
            <a:r>
              <a:rPr lang="en-US" dirty="0" smtClean="0"/>
              <a:t>-LEK-</a:t>
            </a:r>
            <a:r>
              <a:rPr lang="en-US" dirty="0" err="1" smtClean="0"/>
              <a:t>tah</a:t>
            </a:r>
            <a:r>
              <a:rPr lang="en-US" dirty="0" smtClean="0"/>
              <a:t>-sis) is the collapse of part </a:t>
            </a:r>
            <a:r>
              <a:rPr lang="en-US" dirty="0" smtClean="0"/>
              <a:t>or all </a:t>
            </a:r>
            <a:r>
              <a:rPr lang="en-US" dirty="0" smtClean="0"/>
              <a:t>of a </a:t>
            </a:r>
            <a:r>
              <a:rPr lang="en-US" dirty="0" smtClean="0"/>
              <a:t>lung (</a:t>
            </a:r>
            <a:r>
              <a:rPr lang="en-US" dirty="0" err="1" smtClean="0"/>
              <a:t>atel</a:t>
            </a:r>
            <a:r>
              <a:rPr lang="en-US" dirty="0" smtClean="0"/>
              <a:t> means incomplete</a:t>
            </a:r>
            <a:r>
              <a:rPr lang="en-US" dirty="0" smtClean="0"/>
              <a:t>, and </a:t>
            </a:r>
            <a:r>
              <a:rPr lang="en-US" dirty="0" smtClean="0"/>
              <a:t>–</a:t>
            </a:r>
            <a:r>
              <a:rPr lang="en-US" dirty="0" err="1" smtClean="0"/>
              <a:t>ectasis</a:t>
            </a:r>
            <a:r>
              <a:rPr lang="en-US" dirty="0" smtClean="0"/>
              <a:t> m</a:t>
            </a:r>
            <a:r>
              <a:rPr lang="en-US" dirty="0" smtClean="0"/>
              <a:t>eans enlargement).</a:t>
            </a:r>
            <a:endParaRPr lang="en-US" dirty="0" smtClean="0"/>
          </a:p>
          <a:p>
            <a:pPr algn="l">
              <a:buNone/>
            </a:pPr>
            <a:r>
              <a:rPr lang="en-US" b="1" dirty="0" smtClean="0">
                <a:solidFill>
                  <a:srgbClr val="FF0000"/>
                </a:solidFill>
              </a:rPr>
              <a:t>Pulmonary </a:t>
            </a:r>
            <a:r>
              <a:rPr lang="en-US" b="1" dirty="0" smtClean="0">
                <a:solidFill>
                  <a:srgbClr val="FF0000"/>
                </a:solidFill>
              </a:rPr>
              <a:t>edema </a:t>
            </a:r>
            <a:r>
              <a:rPr lang="en-US" dirty="0" smtClean="0"/>
              <a:t>(eh-DEE-</a:t>
            </a:r>
            <a:r>
              <a:rPr lang="en-US" dirty="0" err="1" smtClean="0"/>
              <a:t>mah</a:t>
            </a:r>
            <a:r>
              <a:rPr lang="en-US" dirty="0" smtClean="0"/>
              <a:t>) is an </a:t>
            </a:r>
            <a:r>
              <a:rPr lang="en-US" dirty="0" smtClean="0"/>
              <a:t>accumulation of </a:t>
            </a:r>
            <a:r>
              <a:rPr lang="en-US" dirty="0" smtClean="0"/>
              <a:t>fluid in lung tissues. </a:t>
            </a:r>
            <a:r>
              <a:rPr lang="en-US" dirty="0" smtClean="0">
                <a:solidFill>
                  <a:srgbClr val="FF0000"/>
                </a:solidFill>
              </a:rPr>
              <a:t>Edema</a:t>
            </a:r>
            <a:r>
              <a:rPr lang="en-US" dirty="0" smtClean="0"/>
              <a:t> means </a:t>
            </a:r>
            <a:r>
              <a:rPr lang="en-US" dirty="0" smtClean="0"/>
              <a:t>swelling.</a:t>
            </a:r>
            <a:endParaRPr lang="ar-IQ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505475"/>
          </a:xfrm>
        </p:spPr>
        <p:txBody>
          <a:bodyPr>
            <a:normAutofit/>
          </a:bodyPr>
          <a:lstStyle/>
          <a:p>
            <a:pPr algn="l">
              <a:buNone/>
            </a:pPr>
            <a:r>
              <a:rPr lang="en-US" b="1" dirty="0" smtClean="0">
                <a:solidFill>
                  <a:srgbClr val="FF0000"/>
                </a:solidFill>
              </a:rPr>
              <a:t>Tuberculosis</a:t>
            </a:r>
            <a:r>
              <a:rPr lang="en-US" dirty="0" smtClean="0"/>
              <a:t> (too-</a:t>
            </a:r>
            <a:r>
              <a:rPr lang="en-US" dirty="0" err="1" smtClean="0"/>
              <a:t>ber</a:t>
            </a:r>
            <a:r>
              <a:rPr lang="en-US" dirty="0" smtClean="0"/>
              <a:t>-</a:t>
            </a:r>
            <a:r>
              <a:rPr lang="en-US" dirty="0" err="1" smtClean="0"/>
              <a:t>kew</a:t>
            </a:r>
            <a:r>
              <a:rPr lang="en-US" dirty="0" smtClean="0"/>
              <a:t>-LOH-sis) (TB), which is </a:t>
            </a:r>
            <a:r>
              <a:rPr lang="en-US" dirty="0" smtClean="0"/>
              <a:t>an infectious </a:t>
            </a:r>
            <a:r>
              <a:rPr lang="en-US" dirty="0" smtClean="0"/>
              <a:t>disease caused </a:t>
            </a:r>
            <a:r>
              <a:rPr lang="en-US" dirty="0" smtClean="0"/>
              <a:t>by Bacteria, </a:t>
            </a:r>
            <a:r>
              <a:rPr lang="en-US" dirty="0" smtClean="0"/>
              <a:t>it can also affect </a:t>
            </a:r>
            <a:r>
              <a:rPr lang="en-US" dirty="0" smtClean="0"/>
              <a:t>other parts </a:t>
            </a:r>
            <a:r>
              <a:rPr lang="en-US" dirty="0" smtClean="0"/>
              <a:t>of the body.</a:t>
            </a:r>
          </a:p>
          <a:p>
            <a:pPr algn="l">
              <a:buNone/>
            </a:pPr>
            <a:r>
              <a:rPr lang="en-US" b="1" dirty="0" smtClean="0">
                <a:solidFill>
                  <a:srgbClr val="FF0000"/>
                </a:solidFill>
              </a:rPr>
              <a:t>Pneumonia</a:t>
            </a:r>
            <a:r>
              <a:rPr lang="en-US" dirty="0" smtClean="0"/>
              <a:t> (new-MOH-nee-ah) is </a:t>
            </a:r>
            <a:r>
              <a:rPr lang="en-US" dirty="0" smtClean="0"/>
              <a:t>an infection or inflammation </a:t>
            </a:r>
            <a:r>
              <a:rPr lang="en-US" dirty="0" smtClean="0"/>
              <a:t>of the lungs in which the smallest bronchioles</a:t>
            </a:r>
          </a:p>
          <a:p>
            <a:pPr algn="l">
              <a:buNone/>
            </a:pPr>
            <a:r>
              <a:rPr lang="en-US" dirty="0" smtClean="0"/>
              <a:t>and alveoli fill with pus and other liquid (</a:t>
            </a:r>
            <a:r>
              <a:rPr lang="en-US" dirty="0" err="1" smtClean="0"/>
              <a:t>pneumon</a:t>
            </a:r>
            <a:r>
              <a:rPr lang="en-US" dirty="0" smtClean="0"/>
              <a:t> </a:t>
            </a:r>
            <a:r>
              <a:rPr lang="en-US" dirty="0" smtClean="0"/>
              <a:t>means </a:t>
            </a:r>
            <a:r>
              <a:rPr lang="en-US" dirty="0" smtClean="0"/>
              <a:t>lung, and -</a:t>
            </a:r>
            <a:r>
              <a:rPr lang="en-US" dirty="0" err="1" smtClean="0"/>
              <a:t>ia</a:t>
            </a:r>
            <a:r>
              <a:rPr lang="en-US" dirty="0" smtClean="0"/>
              <a:t> means abnormal condition).</a:t>
            </a:r>
            <a:endParaRPr lang="ar-IQ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332656"/>
            <a:ext cx="8363272" cy="6264696"/>
          </a:xfrm>
        </p:spPr>
        <p:txBody>
          <a:bodyPr>
            <a:normAutofit fontScale="85000" lnSpcReduction="10000"/>
          </a:bodyPr>
          <a:lstStyle/>
          <a:p>
            <a:pPr algn="l">
              <a:buNone/>
            </a:pPr>
            <a:r>
              <a:rPr lang="en-US" b="1" dirty="0" smtClean="0">
                <a:solidFill>
                  <a:srgbClr val="FF0000"/>
                </a:solidFill>
              </a:rPr>
              <a:t>Pneumoconiosis</a:t>
            </a:r>
            <a:r>
              <a:rPr lang="en-US" dirty="0" smtClean="0"/>
              <a:t> (new-</a:t>
            </a:r>
            <a:r>
              <a:rPr lang="en-US" dirty="0" err="1" smtClean="0"/>
              <a:t>moh</a:t>
            </a:r>
            <a:r>
              <a:rPr lang="en-US" dirty="0" smtClean="0"/>
              <a:t>-</a:t>
            </a:r>
            <a:r>
              <a:rPr lang="en-US" dirty="0" err="1" smtClean="0"/>
              <a:t>koh</a:t>
            </a:r>
            <a:r>
              <a:rPr lang="en-US" dirty="0" smtClean="0"/>
              <a:t>-nee-OH-sis) is </a:t>
            </a:r>
            <a:r>
              <a:rPr lang="en-US" dirty="0" smtClean="0"/>
              <a:t>fibrosis of </a:t>
            </a:r>
            <a:r>
              <a:rPr lang="en-US" dirty="0" smtClean="0"/>
              <a:t>the lung tissues caused by dust in the lungs, (</a:t>
            </a:r>
            <a:r>
              <a:rPr lang="en-US" dirty="0" err="1" smtClean="0"/>
              <a:t>pneum</a:t>
            </a:r>
            <a:r>
              <a:rPr lang="en-US" dirty="0" smtClean="0"/>
              <a:t>/o means lung, </a:t>
            </a:r>
            <a:r>
              <a:rPr lang="en-US" dirty="0" err="1" smtClean="0"/>
              <a:t>coni</a:t>
            </a:r>
            <a:r>
              <a:rPr lang="en-US" dirty="0" smtClean="0"/>
              <a:t> means dust, and -</a:t>
            </a:r>
            <a:r>
              <a:rPr lang="en-US" dirty="0" err="1" smtClean="0"/>
              <a:t>osis</a:t>
            </a:r>
            <a:r>
              <a:rPr lang="en-US" dirty="0" smtClean="0"/>
              <a:t> means abnormal condition or disease</a:t>
            </a:r>
            <a:r>
              <a:rPr lang="en-US" dirty="0" smtClean="0"/>
              <a:t>).</a:t>
            </a:r>
          </a:p>
          <a:p>
            <a:pPr algn="l">
              <a:buNone/>
            </a:pPr>
            <a:r>
              <a:rPr lang="en-US" b="1" dirty="0" smtClean="0">
                <a:solidFill>
                  <a:srgbClr val="FF0000"/>
                </a:solidFill>
              </a:rPr>
              <a:t>Apnea</a:t>
            </a:r>
            <a:r>
              <a:rPr lang="en-US" dirty="0" smtClean="0"/>
              <a:t> (AP-nee-ah) is the absence of spontaneous respiration (a- means without and -</a:t>
            </a:r>
            <a:r>
              <a:rPr lang="en-US" dirty="0" err="1" smtClean="0"/>
              <a:t>pnea</a:t>
            </a:r>
            <a:r>
              <a:rPr lang="en-US" dirty="0" smtClean="0"/>
              <a:t> means</a:t>
            </a:r>
          </a:p>
          <a:p>
            <a:pPr algn="l">
              <a:buNone/>
            </a:pPr>
            <a:r>
              <a:rPr lang="en-US" dirty="0" smtClean="0"/>
              <a:t>breathing</a:t>
            </a:r>
            <a:r>
              <a:rPr lang="en-US" dirty="0" smtClean="0"/>
              <a:t>).</a:t>
            </a:r>
          </a:p>
          <a:p>
            <a:pPr algn="l">
              <a:buNone/>
            </a:pPr>
            <a:r>
              <a:rPr lang="en-US" b="1" dirty="0" err="1" smtClean="0">
                <a:solidFill>
                  <a:srgbClr val="FF0000"/>
                </a:solidFill>
              </a:rPr>
              <a:t>Tachypnea</a:t>
            </a:r>
            <a:r>
              <a:rPr lang="en-US" dirty="0" smtClean="0"/>
              <a:t> (tack-</a:t>
            </a:r>
            <a:r>
              <a:rPr lang="en-US" dirty="0" err="1" smtClean="0"/>
              <a:t>ihp</a:t>
            </a:r>
            <a:r>
              <a:rPr lang="en-US" dirty="0" smtClean="0"/>
              <a:t>-NEE-ah) is </a:t>
            </a:r>
            <a:r>
              <a:rPr lang="en-US" dirty="0" smtClean="0"/>
              <a:t>rapid </a:t>
            </a:r>
            <a:r>
              <a:rPr lang="en-US" dirty="0" smtClean="0"/>
              <a:t>rate of respiration usually </a:t>
            </a:r>
            <a:r>
              <a:rPr lang="en-US" dirty="0" smtClean="0"/>
              <a:t>more </a:t>
            </a:r>
            <a:r>
              <a:rPr lang="en-US" dirty="0" smtClean="0"/>
              <a:t>than 20 breaths per minute (</a:t>
            </a:r>
            <a:r>
              <a:rPr lang="en-US" dirty="0" err="1" smtClean="0"/>
              <a:t>tachy</a:t>
            </a:r>
            <a:r>
              <a:rPr lang="en-US" dirty="0" smtClean="0"/>
              <a:t>-means rapid, and </a:t>
            </a:r>
            <a:r>
              <a:rPr lang="en-US" dirty="0" smtClean="0"/>
              <a:t>–</a:t>
            </a:r>
            <a:r>
              <a:rPr lang="en-US" dirty="0" err="1" smtClean="0"/>
              <a:t>pnea</a:t>
            </a:r>
            <a:r>
              <a:rPr lang="en-US" dirty="0" smtClean="0"/>
              <a:t> means </a:t>
            </a:r>
            <a:r>
              <a:rPr lang="en-US" dirty="0" smtClean="0"/>
              <a:t>breathing</a:t>
            </a:r>
            <a:r>
              <a:rPr lang="en-US" dirty="0" smtClean="0"/>
              <a:t>).</a:t>
            </a:r>
            <a:endParaRPr lang="en-US" dirty="0" smtClean="0"/>
          </a:p>
          <a:p>
            <a:pPr algn="l">
              <a:buNone/>
            </a:pPr>
            <a:r>
              <a:rPr lang="en-US" dirty="0" err="1" smtClean="0"/>
              <a:t>Tachypnea</a:t>
            </a:r>
            <a:r>
              <a:rPr lang="en-US" dirty="0" smtClean="0"/>
              <a:t> is the opposite of </a:t>
            </a:r>
            <a:r>
              <a:rPr lang="en-US" dirty="0" err="1" smtClean="0"/>
              <a:t>bradypnea</a:t>
            </a:r>
            <a:r>
              <a:rPr lang="en-US" dirty="0" smtClean="0"/>
              <a:t>(less than 10 breaths per minute).</a:t>
            </a:r>
            <a:endParaRPr lang="en-US" dirty="0" smtClean="0"/>
          </a:p>
          <a:p>
            <a:pPr algn="l">
              <a:buNone/>
            </a:pPr>
            <a:endParaRPr lang="en-US" dirty="0" smtClean="0"/>
          </a:p>
          <a:p>
            <a:pPr algn="l">
              <a:buNone/>
            </a:pPr>
            <a:endParaRPr lang="en-US" dirty="0" smtClean="0"/>
          </a:p>
          <a:p>
            <a:pPr algn="l">
              <a:buNone/>
            </a:pPr>
            <a:endParaRPr lang="ar-IQ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976664"/>
          </a:xfrm>
        </p:spPr>
        <p:txBody>
          <a:bodyPr>
            <a:normAutofit fontScale="92500" lnSpcReduction="10000"/>
          </a:bodyPr>
          <a:lstStyle/>
          <a:p>
            <a:pPr algn="l">
              <a:buNone/>
            </a:pPr>
            <a:r>
              <a:rPr lang="en-US" b="1" dirty="0" err="1" smtClean="0">
                <a:solidFill>
                  <a:srgbClr val="FF0000"/>
                </a:solidFill>
              </a:rPr>
              <a:t>Dyspnea</a:t>
            </a:r>
            <a:r>
              <a:rPr lang="en-US" dirty="0" smtClean="0"/>
              <a:t> </a:t>
            </a:r>
            <a:r>
              <a:rPr lang="en-US" dirty="0" smtClean="0"/>
              <a:t>(DISP-nee-ah), also known as </a:t>
            </a:r>
            <a:r>
              <a:rPr lang="en-US" dirty="0" smtClean="0">
                <a:solidFill>
                  <a:srgbClr val="FF0000"/>
                </a:solidFill>
              </a:rPr>
              <a:t>shortness of breath </a:t>
            </a:r>
            <a:r>
              <a:rPr lang="en-US" dirty="0" smtClean="0"/>
              <a:t>(SOB), is difficult </a:t>
            </a:r>
            <a:r>
              <a:rPr lang="en-US" dirty="0" smtClean="0"/>
              <a:t>breathing </a:t>
            </a:r>
            <a:r>
              <a:rPr lang="en-US" dirty="0" smtClean="0"/>
              <a:t>(</a:t>
            </a:r>
            <a:r>
              <a:rPr lang="en-US" dirty="0" err="1" smtClean="0"/>
              <a:t>dys</a:t>
            </a:r>
            <a:r>
              <a:rPr lang="en-US" dirty="0" smtClean="0"/>
              <a:t> means </a:t>
            </a:r>
            <a:r>
              <a:rPr lang="en-US" dirty="0" smtClean="0"/>
              <a:t>difficult</a:t>
            </a:r>
            <a:r>
              <a:rPr lang="en-US" dirty="0" smtClean="0"/>
              <a:t>, </a:t>
            </a:r>
            <a:r>
              <a:rPr lang="en-US" dirty="0" smtClean="0"/>
              <a:t>and -</a:t>
            </a:r>
            <a:r>
              <a:rPr lang="en-US" dirty="0" err="1" smtClean="0"/>
              <a:t>pnea</a:t>
            </a:r>
            <a:r>
              <a:rPr lang="en-US" dirty="0" smtClean="0"/>
              <a:t> means breathing</a:t>
            </a:r>
            <a:r>
              <a:rPr lang="en-US" dirty="0" smtClean="0"/>
              <a:t>).</a:t>
            </a:r>
          </a:p>
          <a:p>
            <a:pPr algn="l">
              <a:buNone/>
            </a:pPr>
            <a:r>
              <a:rPr lang="en-US" b="1" dirty="0" smtClean="0">
                <a:solidFill>
                  <a:srgbClr val="FF0000"/>
                </a:solidFill>
              </a:rPr>
              <a:t>Cyanosis</a:t>
            </a:r>
            <a:r>
              <a:rPr lang="en-US" dirty="0" smtClean="0"/>
              <a:t> (sigh-ah-NOH-sis) is a bluish discoloration </a:t>
            </a:r>
            <a:r>
              <a:rPr lang="en-US" dirty="0" smtClean="0"/>
              <a:t>of the </a:t>
            </a:r>
            <a:r>
              <a:rPr lang="en-US" dirty="0" smtClean="0"/>
              <a:t>skin caused by a lack </a:t>
            </a:r>
            <a:r>
              <a:rPr lang="en-US" dirty="0" smtClean="0"/>
              <a:t>of </a:t>
            </a:r>
            <a:r>
              <a:rPr lang="en-US" dirty="0" smtClean="0"/>
              <a:t>oxygen (</a:t>
            </a:r>
            <a:r>
              <a:rPr lang="en-US" dirty="0" smtClean="0"/>
              <a:t>cyan means </a:t>
            </a:r>
            <a:r>
              <a:rPr lang="en-US" dirty="0" smtClean="0"/>
              <a:t>blue, and -</a:t>
            </a:r>
            <a:r>
              <a:rPr lang="en-US" dirty="0" err="1" smtClean="0"/>
              <a:t>osis</a:t>
            </a:r>
            <a:r>
              <a:rPr lang="en-US" dirty="0" smtClean="0"/>
              <a:t> means abnormal </a:t>
            </a:r>
            <a:r>
              <a:rPr lang="en-US" dirty="0" smtClean="0"/>
              <a:t>condition).</a:t>
            </a:r>
          </a:p>
          <a:p>
            <a:pPr algn="l">
              <a:buNone/>
            </a:pPr>
            <a:r>
              <a:rPr lang="en-US" b="1" dirty="0" smtClean="0">
                <a:solidFill>
                  <a:srgbClr val="FF0000"/>
                </a:solidFill>
              </a:rPr>
              <a:t>Hypoxia</a:t>
            </a:r>
            <a:r>
              <a:rPr lang="en-US" dirty="0" smtClean="0"/>
              <a:t> (high-POCK-see-ah) is </a:t>
            </a:r>
            <a:r>
              <a:rPr lang="en-US" dirty="0" smtClean="0"/>
              <a:t>below-normal </a:t>
            </a:r>
            <a:r>
              <a:rPr lang="en-US" dirty="0" smtClean="0"/>
              <a:t>oxygen levels in the body tissues </a:t>
            </a:r>
            <a:r>
              <a:rPr lang="en-US" dirty="0" smtClean="0"/>
              <a:t>and cells, (</a:t>
            </a:r>
            <a:r>
              <a:rPr lang="en-US" dirty="0" err="1" smtClean="0"/>
              <a:t>hyp</a:t>
            </a:r>
            <a:r>
              <a:rPr lang="en-US" dirty="0" smtClean="0"/>
              <a:t>- means deficient</a:t>
            </a:r>
            <a:r>
              <a:rPr lang="en-US" dirty="0" smtClean="0"/>
              <a:t>, ox means oxygen, and -</a:t>
            </a:r>
            <a:r>
              <a:rPr lang="en-US" dirty="0" err="1" smtClean="0"/>
              <a:t>ia</a:t>
            </a:r>
            <a:r>
              <a:rPr lang="en-US" dirty="0" smtClean="0"/>
              <a:t> means abnormal</a:t>
            </a:r>
          </a:p>
          <a:p>
            <a:pPr algn="l">
              <a:buNone/>
            </a:pPr>
            <a:r>
              <a:rPr lang="en-US" dirty="0" smtClean="0"/>
              <a:t>condition</a:t>
            </a:r>
            <a:r>
              <a:rPr lang="en-US" dirty="0" smtClean="0"/>
              <a:t>).</a:t>
            </a:r>
            <a:endParaRPr lang="ar-IQ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The </a:t>
            </a:r>
            <a:r>
              <a:rPr lang="en-US" b="1" dirty="0" smtClean="0"/>
              <a:t>respiratory system</a:t>
            </a:r>
            <a:endParaRPr lang="ar-IQ" b="1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251520" y="1268760"/>
            <a:ext cx="8712968" cy="4857403"/>
          </a:xfrm>
        </p:spPr>
        <p:txBody>
          <a:bodyPr>
            <a:normAutofit fontScale="92500" lnSpcReduction="10000"/>
          </a:bodyPr>
          <a:lstStyle/>
          <a:p>
            <a:pPr algn="l">
              <a:buNone/>
            </a:pPr>
            <a:r>
              <a:rPr lang="en-US" dirty="0" smtClean="0"/>
              <a:t>The respiratory system brings oxygen into the body cells, and removes carbon </a:t>
            </a:r>
            <a:r>
              <a:rPr lang="en-US" dirty="0" smtClean="0"/>
              <a:t>dioxide. </a:t>
            </a:r>
            <a:endParaRPr lang="en-US" dirty="0" smtClean="0"/>
          </a:p>
          <a:p>
            <a:pPr algn="l">
              <a:buNone/>
            </a:pPr>
            <a:r>
              <a:rPr lang="en-US" dirty="0" smtClean="0"/>
              <a:t>Consist of :</a:t>
            </a:r>
          </a:p>
          <a:p>
            <a:pPr algn="l">
              <a:buNone/>
            </a:pPr>
            <a:r>
              <a:rPr lang="en-US" dirty="0" smtClean="0"/>
              <a:t>1-The upper respiratory tract ; the nose,</a:t>
            </a:r>
          </a:p>
          <a:p>
            <a:pPr algn="l">
              <a:buNone/>
            </a:pPr>
            <a:r>
              <a:rPr lang="en-US" dirty="0" smtClean="0"/>
              <a:t>mouth, pharynx, epiglottis, larynx, and trachea.</a:t>
            </a:r>
          </a:p>
          <a:p>
            <a:pPr algn="l">
              <a:buNone/>
            </a:pPr>
            <a:r>
              <a:rPr lang="en-US" dirty="0" smtClean="0"/>
              <a:t>2-The lower respiratory tract; the bronchial</a:t>
            </a:r>
          </a:p>
          <a:p>
            <a:pPr algn="l">
              <a:buNone/>
            </a:pPr>
            <a:r>
              <a:rPr lang="en-US" dirty="0" smtClean="0"/>
              <a:t>tree and lungs. These structures are </a:t>
            </a:r>
            <a:r>
              <a:rPr lang="en-US" dirty="0" smtClean="0"/>
              <a:t>protected </a:t>
            </a:r>
            <a:r>
              <a:rPr lang="en-US" dirty="0" smtClean="0"/>
              <a:t>by, the thoracic cavity which is also known as the rib cage.</a:t>
            </a:r>
            <a:endParaRPr lang="ar-IQ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en-US" sz="8800" b="1" dirty="0" smtClean="0">
                <a:solidFill>
                  <a:srgbClr val="FF0000"/>
                </a:solidFill>
              </a:rPr>
              <a:t>End </a:t>
            </a:r>
            <a:endParaRPr lang="ar-IQ" sz="88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IQ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197320"/>
            <a:ext cx="8568952" cy="64720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5793507"/>
          </a:xfrm>
        </p:spPr>
        <p:txBody>
          <a:bodyPr>
            <a:normAutofit/>
          </a:bodyPr>
          <a:lstStyle/>
          <a:p>
            <a:pPr algn="l">
              <a:buNone/>
            </a:pPr>
            <a:r>
              <a:rPr lang="en-US" b="1" dirty="0" smtClean="0">
                <a:solidFill>
                  <a:srgbClr val="FF0000"/>
                </a:solidFill>
              </a:rPr>
              <a:t>The Nose</a:t>
            </a:r>
          </a:p>
          <a:p>
            <a:pPr algn="l">
              <a:buNone/>
            </a:pPr>
            <a:r>
              <a:rPr lang="en-US" dirty="0" smtClean="0"/>
              <a:t>Air enters the body through the nose and passes through the nasal cavity, which is the interior portion  of the nose.</a:t>
            </a:r>
          </a:p>
          <a:p>
            <a:pPr algn="l">
              <a:buNone/>
            </a:pPr>
            <a:r>
              <a:rPr lang="en-US" b="1" dirty="0" smtClean="0">
                <a:solidFill>
                  <a:srgbClr val="FF0000"/>
                </a:solidFill>
              </a:rPr>
              <a:t>The Tonsils</a:t>
            </a:r>
          </a:p>
          <a:p>
            <a:pPr algn="l">
              <a:buNone/>
            </a:pPr>
            <a:r>
              <a:rPr lang="en-US" dirty="0" smtClean="0"/>
              <a:t>The tonsils form a protective circle of lymphatic tissue around the entrance to the respiratory system</a:t>
            </a:r>
          </a:p>
          <a:p>
            <a:pPr algn="l">
              <a:buNone/>
            </a:pPr>
            <a:endParaRPr lang="ar-IQ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000" b="1" dirty="0" smtClean="0">
                <a:solidFill>
                  <a:srgbClr val="FF0000"/>
                </a:solidFill>
              </a:rPr>
              <a:t>The </a:t>
            </a:r>
            <a:r>
              <a:rPr lang="en-US" sz="4000" b="1" dirty="0" err="1" smtClean="0">
                <a:solidFill>
                  <a:srgbClr val="FF0000"/>
                </a:solidFill>
              </a:rPr>
              <a:t>Paranasal</a:t>
            </a:r>
            <a:r>
              <a:rPr lang="en-US" sz="4000" b="1" dirty="0" smtClean="0">
                <a:solidFill>
                  <a:srgbClr val="FF0000"/>
                </a:solidFill>
              </a:rPr>
              <a:t> </a:t>
            </a:r>
            <a:r>
              <a:rPr lang="en-US" sz="4000" b="1" dirty="0" smtClean="0">
                <a:solidFill>
                  <a:srgbClr val="FF0000"/>
                </a:solidFill>
              </a:rPr>
              <a:t>Sinuses</a:t>
            </a:r>
            <a:r>
              <a:rPr lang="en-US" dirty="0" smtClean="0"/>
              <a:t/>
            </a:r>
            <a:br>
              <a:rPr lang="en-US" dirty="0" smtClean="0"/>
            </a:br>
            <a:endParaRPr lang="ar-IQ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23528" y="980728"/>
            <a:ext cx="8568952" cy="5145435"/>
          </a:xfrm>
        </p:spPr>
        <p:txBody>
          <a:bodyPr>
            <a:normAutofit/>
          </a:bodyPr>
          <a:lstStyle/>
          <a:p>
            <a:pPr algn="l">
              <a:buNone/>
            </a:pPr>
            <a:r>
              <a:rPr lang="en-US" dirty="0" smtClean="0"/>
              <a:t>C</a:t>
            </a:r>
            <a:r>
              <a:rPr lang="en-US" dirty="0" smtClean="0"/>
              <a:t>avities filled with air, lined </a:t>
            </a:r>
            <a:r>
              <a:rPr lang="en-US" dirty="0" smtClean="0"/>
              <a:t>with mucous membrane, are located in the bones of the </a:t>
            </a:r>
            <a:r>
              <a:rPr lang="en-US" dirty="0" smtClean="0"/>
              <a:t>skull.</a:t>
            </a:r>
            <a:endParaRPr lang="en-US" dirty="0" smtClean="0"/>
          </a:p>
          <a:p>
            <a:pPr algn="l">
              <a:buNone/>
            </a:pPr>
            <a:r>
              <a:rPr lang="en-US" sz="2800" b="1" dirty="0" smtClean="0">
                <a:solidFill>
                  <a:srgbClr val="FF0000"/>
                </a:solidFill>
              </a:rPr>
              <a:t>The Pharynx</a:t>
            </a:r>
          </a:p>
          <a:p>
            <a:pPr algn="l">
              <a:buNone/>
            </a:pPr>
            <a:r>
              <a:rPr lang="en-US" dirty="0" smtClean="0"/>
              <a:t>(FAR-inks),</a:t>
            </a:r>
            <a:r>
              <a:rPr lang="en-US" dirty="0" smtClean="0">
                <a:solidFill>
                  <a:srgbClr val="FF0000"/>
                </a:solidFill>
              </a:rPr>
              <a:t>the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smtClean="0">
                <a:solidFill>
                  <a:srgbClr val="FF0000"/>
                </a:solidFill>
              </a:rPr>
              <a:t>throat</a:t>
            </a:r>
            <a:r>
              <a:rPr lang="en-US" dirty="0" smtClean="0"/>
              <a:t>, receives the air after it passes through the nose.</a:t>
            </a:r>
            <a:endParaRPr lang="ar-IQ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332656"/>
            <a:ext cx="8435280" cy="5793507"/>
          </a:xfrm>
        </p:spPr>
        <p:txBody>
          <a:bodyPr>
            <a:normAutofit fontScale="92500"/>
          </a:bodyPr>
          <a:lstStyle/>
          <a:p>
            <a:pPr algn="l">
              <a:buNone/>
            </a:pPr>
            <a:r>
              <a:rPr lang="en-US" b="1" dirty="0" smtClean="0">
                <a:solidFill>
                  <a:srgbClr val="FF0000"/>
                </a:solidFill>
              </a:rPr>
              <a:t>The </a:t>
            </a:r>
            <a:r>
              <a:rPr lang="en-US" b="1" dirty="0" smtClean="0">
                <a:solidFill>
                  <a:srgbClr val="FF0000"/>
                </a:solidFill>
              </a:rPr>
              <a:t>Larynx</a:t>
            </a:r>
          </a:p>
          <a:p>
            <a:pPr algn="l">
              <a:buNone/>
            </a:pPr>
            <a:r>
              <a:rPr lang="en-US" dirty="0" smtClean="0"/>
              <a:t>(LAR-inks), also known as the </a:t>
            </a:r>
            <a:r>
              <a:rPr lang="en-US" dirty="0" smtClean="0">
                <a:solidFill>
                  <a:srgbClr val="FF0000"/>
                </a:solidFill>
              </a:rPr>
              <a:t>voice box</a:t>
            </a:r>
            <a:r>
              <a:rPr lang="en-US" dirty="0" smtClean="0"/>
              <a:t>, is a</a:t>
            </a:r>
          </a:p>
          <a:p>
            <a:pPr algn="l">
              <a:buNone/>
            </a:pPr>
            <a:r>
              <a:rPr lang="en-US" dirty="0" smtClean="0"/>
              <a:t>triangular </a:t>
            </a:r>
            <a:r>
              <a:rPr lang="en-US" dirty="0" smtClean="0"/>
              <a:t>chamber located between the pharynx and the trachea.</a:t>
            </a:r>
          </a:p>
          <a:p>
            <a:pPr algn="l">
              <a:buNone/>
            </a:pPr>
            <a:r>
              <a:rPr lang="en-US" dirty="0" smtClean="0"/>
              <a:t>The larynx is </a:t>
            </a:r>
            <a:r>
              <a:rPr lang="en-US" dirty="0" smtClean="0"/>
              <a:t>protected </a:t>
            </a:r>
            <a:r>
              <a:rPr lang="en-US" dirty="0" smtClean="0"/>
              <a:t>by </a:t>
            </a:r>
            <a:r>
              <a:rPr lang="en-US" dirty="0" smtClean="0"/>
              <a:t>a cartilages</a:t>
            </a:r>
            <a:r>
              <a:rPr lang="en-US" dirty="0" smtClean="0"/>
              <a:t>. The thyroid cartilage is </a:t>
            </a:r>
            <a:r>
              <a:rPr lang="en-US" dirty="0" smtClean="0"/>
              <a:t>the largest, it </a:t>
            </a:r>
            <a:r>
              <a:rPr lang="en-US" dirty="0" smtClean="0"/>
              <a:t>is commonly known </a:t>
            </a:r>
            <a:r>
              <a:rPr lang="en-US" dirty="0" smtClean="0"/>
              <a:t>as </a:t>
            </a:r>
            <a:r>
              <a:rPr lang="en-US" dirty="0" smtClean="0">
                <a:solidFill>
                  <a:srgbClr val="FF0000"/>
                </a:solidFill>
              </a:rPr>
              <a:t>Adam’s </a:t>
            </a:r>
            <a:r>
              <a:rPr lang="en-US" dirty="0" smtClean="0">
                <a:solidFill>
                  <a:srgbClr val="FF0000"/>
                </a:solidFill>
              </a:rPr>
              <a:t>apple</a:t>
            </a:r>
            <a:r>
              <a:rPr lang="en-US" dirty="0" smtClean="0"/>
              <a:t>.</a:t>
            </a:r>
          </a:p>
          <a:p>
            <a:pPr algn="l">
              <a:buNone/>
            </a:pPr>
            <a:r>
              <a:rPr lang="en-US" dirty="0" smtClean="0"/>
              <a:t>-</a:t>
            </a:r>
            <a:r>
              <a:rPr lang="en-US" dirty="0" smtClean="0"/>
              <a:t>The </a:t>
            </a:r>
            <a:r>
              <a:rPr lang="en-US" dirty="0" smtClean="0"/>
              <a:t>larynx contains the </a:t>
            </a:r>
            <a:r>
              <a:rPr lang="en-US" dirty="0" smtClean="0">
                <a:solidFill>
                  <a:srgbClr val="FF0000"/>
                </a:solidFill>
              </a:rPr>
              <a:t>vocal </a:t>
            </a:r>
            <a:r>
              <a:rPr lang="en-US" dirty="0" smtClean="0">
                <a:solidFill>
                  <a:srgbClr val="FF0000"/>
                </a:solidFill>
              </a:rPr>
              <a:t>cords </a:t>
            </a:r>
            <a:r>
              <a:rPr lang="en-US" dirty="0" smtClean="0"/>
              <a:t>. During speech, they </a:t>
            </a:r>
            <a:r>
              <a:rPr lang="en-US" dirty="0" smtClean="0"/>
              <a:t>close together, and sound is </a:t>
            </a:r>
            <a:r>
              <a:rPr lang="en-US" dirty="0" smtClean="0"/>
              <a:t>produced, </a:t>
            </a:r>
            <a:r>
              <a:rPr lang="en-US" dirty="0" smtClean="0"/>
              <a:t>causing the cords to vibrate</a:t>
            </a:r>
          </a:p>
          <a:p>
            <a:pPr algn="l">
              <a:buNone/>
            </a:pPr>
            <a:r>
              <a:rPr lang="en-US" dirty="0" smtClean="0"/>
              <a:t>against each other.</a:t>
            </a:r>
            <a:endParaRPr lang="ar-IQ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721499"/>
          </a:xfrm>
        </p:spPr>
        <p:txBody>
          <a:bodyPr>
            <a:normAutofit/>
          </a:bodyPr>
          <a:lstStyle/>
          <a:p>
            <a:pPr algn="l">
              <a:buNone/>
            </a:pPr>
            <a:r>
              <a:rPr lang="en-US" b="1" dirty="0" smtClean="0">
                <a:solidFill>
                  <a:srgbClr val="FF0000"/>
                </a:solidFill>
              </a:rPr>
              <a:t>T</a:t>
            </a:r>
            <a:r>
              <a:rPr lang="en-US" b="1" dirty="0" smtClean="0">
                <a:solidFill>
                  <a:srgbClr val="FF0000"/>
                </a:solidFill>
              </a:rPr>
              <a:t>he </a:t>
            </a:r>
            <a:r>
              <a:rPr lang="en-US" b="1" dirty="0" smtClean="0">
                <a:solidFill>
                  <a:srgbClr val="FF0000"/>
                </a:solidFill>
              </a:rPr>
              <a:t>epiglottis </a:t>
            </a:r>
            <a:r>
              <a:rPr lang="en-US" dirty="0" smtClean="0"/>
              <a:t>(</a:t>
            </a:r>
            <a:r>
              <a:rPr lang="en-US" dirty="0" err="1" smtClean="0"/>
              <a:t>ep</a:t>
            </a:r>
            <a:r>
              <a:rPr lang="en-US" dirty="0" smtClean="0"/>
              <a:t>-</a:t>
            </a:r>
            <a:r>
              <a:rPr lang="en-US" dirty="0" err="1" smtClean="0"/>
              <a:t>ih</a:t>
            </a:r>
            <a:r>
              <a:rPr lang="en-US" dirty="0" smtClean="0"/>
              <a:t>-GLOT-is), which is a lid-like structure located at the base of the tongue, </a:t>
            </a:r>
            <a:r>
              <a:rPr lang="en-US" dirty="0" smtClean="0"/>
              <a:t>swings and </a:t>
            </a:r>
            <a:r>
              <a:rPr lang="en-US" dirty="0" smtClean="0"/>
              <a:t>closes </a:t>
            </a:r>
            <a:r>
              <a:rPr lang="en-US" dirty="0" smtClean="0"/>
              <a:t>off so </a:t>
            </a:r>
            <a:r>
              <a:rPr lang="en-US" dirty="0" smtClean="0"/>
              <a:t>that food does not enter the </a:t>
            </a:r>
            <a:r>
              <a:rPr lang="en-US" dirty="0" smtClean="0"/>
              <a:t>trachea and the lungs.</a:t>
            </a:r>
            <a:endParaRPr lang="en-US" dirty="0" smtClean="0"/>
          </a:p>
          <a:p>
            <a:pPr algn="l">
              <a:buNone/>
            </a:pPr>
            <a:r>
              <a:rPr lang="en-US" b="1" dirty="0" smtClean="0">
                <a:solidFill>
                  <a:srgbClr val="FF0000"/>
                </a:solidFill>
              </a:rPr>
              <a:t>The Trachea</a:t>
            </a:r>
          </a:p>
          <a:p>
            <a:pPr algn="l">
              <a:buNone/>
            </a:pPr>
            <a:r>
              <a:rPr lang="en-US" dirty="0" smtClean="0"/>
              <a:t>(TRAY-</a:t>
            </a:r>
            <a:r>
              <a:rPr lang="en-US" dirty="0" err="1" smtClean="0"/>
              <a:t>kee</a:t>
            </a:r>
            <a:r>
              <a:rPr lang="en-US" dirty="0" smtClean="0"/>
              <a:t>-ah</a:t>
            </a:r>
            <a:r>
              <a:rPr lang="en-US" dirty="0" smtClean="0"/>
              <a:t>), commonly known as the</a:t>
            </a:r>
          </a:p>
          <a:p>
            <a:pPr algn="l">
              <a:buNone/>
            </a:pPr>
            <a:r>
              <a:rPr lang="en-US" dirty="0" smtClean="0">
                <a:solidFill>
                  <a:srgbClr val="FF0000"/>
                </a:solidFill>
              </a:rPr>
              <a:t>windpipe</a:t>
            </a:r>
            <a:r>
              <a:rPr lang="en-US" dirty="0" smtClean="0"/>
              <a:t>, is the tube </a:t>
            </a:r>
            <a:r>
              <a:rPr lang="en-US" dirty="0" smtClean="0"/>
              <a:t>located in </a:t>
            </a:r>
            <a:r>
              <a:rPr lang="en-US" dirty="0" smtClean="0"/>
              <a:t>front of </a:t>
            </a:r>
            <a:r>
              <a:rPr lang="en-US" dirty="0" smtClean="0"/>
              <a:t>the esophagus </a:t>
            </a:r>
            <a:r>
              <a:rPr lang="en-US" dirty="0" smtClean="0"/>
              <a:t>that extends from the neck to the chest.</a:t>
            </a:r>
            <a:endParaRPr lang="ar-IQ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179512" y="404664"/>
            <a:ext cx="8712968" cy="5976664"/>
          </a:xfrm>
        </p:spPr>
        <p:txBody>
          <a:bodyPr>
            <a:normAutofit fontScale="70000" lnSpcReduction="20000"/>
          </a:bodyPr>
          <a:lstStyle/>
          <a:p>
            <a:pPr algn="l">
              <a:buNone/>
            </a:pPr>
            <a:r>
              <a:rPr lang="en-US" b="1" dirty="0" smtClean="0">
                <a:solidFill>
                  <a:srgbClr val="FF0000"/>
                </a:solidFill>
              </a:rPr>
              <a:t>The Bronchi</a:t>
            </a:r>
          </a:p>
          <a:p>
            <a:pPr algn="l">
              <a:buNone/>
            </a:pPr>
            <a:r>
              <a:rPr lang="en-US" dirty="0" smtClean="0"/>
              <a:t>(BRONG-</a:t>
            </a:r>
            <a:r>
              <a:rPr lang="en-US" dirty="0" err="1" smtClean="0"/>
              <a:t>kye</a:t>
            </a:r>
            <a:r>
              <a:rPr lang="en-US" dirty="0" smtClean="0"/>
              <a:t>) are formed where the trachea</a:t>
            </a:r>
          </a:p>
          <a:p>
            <a:pPr algn="l">
              <a:buNone/>
            </a:pPr>
            <a:r>
              <a:rPr lang="en-US" dirty="0" smtClean="0"/>
              <a:t>divides into two branches known as the primary bronchi</a:t>
            </a:r>
          </a:p>
          <a:p>
            <a:pPr algn="l">
              <a:buNone/>
            </a:pPr>
            <a:r>
              <a:rPr lang="en-US" dirty="0" smtClean="0"/>
              <a:t>(</a:t>
            </a:r>
            <a:r>
              <a:rPr lang="en-US" dirty="0" smtClean="0">
                <a:solidFill>
                  <a:srgbClr val="FF0000"/>
                </a:solidFill>
              </a:rPr>
              <a:t>singular, bronchus</a:t>
            </a:r>
            <a:r>
              <a:rPr lang="en-US" dirty="0" smtClean="0"/>
              <a:t>). Like </a:t>
            </a:r>
            <a:r>
              <a:rPr lang="en-US" dirty="0" smtClean="0"/>
              <a:t>an inverted tree, this is referred to</a:t>
            </a:r>
          </a:p>
          <a:p>
            <a:pPr algn="l">
              <a:buNone/>
            </a:pPr>
            <a:r>
              <a:rPr lang="en-US" dirty="0" smtClean="0"/>
              <a:t>as the </a:t>
            </a:r>
            <a:r>
              <a:rPr lang="en-US" dirty="0" smtClean="0">
                <a:solidFill>
                  <a:srgbClr val="FF0000"/>
                </a:solidFill>
              </a:rPr>
              <a:t>bronchial tree </a:t>
            </a:r>
            <a:r>
              <a:rPr lang="en-US" dirty="0" smtClean="0"/>
              <a:t>with one branch going into each lung.</a:t>
            </a:r>
          </a:p>
          <a:p>
            <a:pPr algn="l">
              <a:buNone/>
            </a:pPr>
            <a:r>
              <a:rPr lang="en-US" dirty="0" smtClean="0"/>
              <a:t>-</a:t>
            </a:r>
            <a:r>
              <a:rPr lang="en-US" dirty="0" smtClean="0"/>
              <a:t>Within </a:t>
            </a:r>
            <a:r>
              <a:rPr lang="en-US" dirty="0" smtClean="0"/>
              <a:t>the lung, each primary bronchus divides and</a:t>
            </a:r>
          </a:p>
          <a:p>
            <a:pPr algn="l">
              <a:buNone/>
            </a:pPr>
            <a:r>
              <a:rPr lang="en-US" dirty="0" smtClean="0"/>
              <a:t>subdivides </a:t>
            </a:r>
            <a:r>
              <a:rPr lang="en-US" dirty="0" smtClean="0"/>
              <a:t>into </a:t>
            </a:r>
            <a:r>
              <a:rPr lang="en-US" dirty="0" smtClean="0"/>
              <a:t>smaller </a:t>
            </a:r>
            <a:r>
              <a:rPr lang="en-US" b="1" dirty="0" smtClean="0">
                <a:solidFill>
                  <a:srgbClr val="FF0000"/>
                </a:solidFill>
              </a:rPr>
              <a:t>bronchioles </a:t>
            </a:r>
            <a:r>
              <a:rPr lang="en-US" dirty="0" smtClean="0"/>
              <a:t>(BRONG-</a:t>
            </a:r>
            <a:r>
              <a:rPr lang="en-US" dirty="0" err="1" smtClean="0"/>
              <a:t>kee</a:t>
            </a:r>
            <a:r>
              <a:rPr lang="en-US" dirty="0" smtClean="0"/>
              <a:t>-</a:t>
            </a:r>
            <a:r>
              <a:rPr lang="en-US" dirty="0" err="1" smtClean="0"/>
              <a:t>ohlz</a:t>
            </a:r>
            <a:r>
              <a:rPr lang="en-US" dirty="0" smtClean="0"/>
              <a:t>), which are the smallest branches </a:t>
            </a:r>
            <a:r>
              <a:rPr lang="en-US" dirty="0" smtClean="0"/>
              <a:t>of the </a:t>
            </a:r>
            <a:r>
              <a:rPr lang="en-US" dirty="0" smtClean="0"/>
              <a:t>bronchi.</a:t>
            </a:r>
          </a:p>
          <a:p>
            <a:pPr algn="l">
              <a:buNone/>
            </a:pPr>
            <a:r>
              <a:rPr lang="en-US" b="1" dirty="0" smtClean="0">
                <a:solidFill>
                  <a:srgbClr val="FF0000"/>
                </a:solidFill>
              </a:rPr>
              <a:t>The Alveoli</a:t>
            </a:r>
          </a:p>
          <a:p>
            <a:pPr algn="l">
              <a:buNone/>
            </a:pPr>
            <a:r>
              <a:rPr lang="en-US" dirty="0" smtClean="0"/>
              <a:t>(al-VEE-oh-lye</a:t>
            </a:r>
            <a:r>
              <a:rPr lang="en-US" dirty="0" smtClean="0"/>
              <a:t>), also known as </a:t>
            </a:r>
            <a:r>
              <a:rPr lang="en-US" dirty="0" smtClean="0">
                <a:solidFill>
                  <a:srgbClr val="FF0000"/>
                </a:solidFill>
              </a:rPr>
              <a:t>air sacs</a:t>
            </a:r>
            <a:r>
              <a:rPr lang="en-US" dirty="0" smtClean="0"/>
              <a:t>, are the</a:t>
            </a:r>
          </a:p>
          <a:p>
            <a:pPr algn="l">
              <a:buNone/>
            </a:pPr>
            <a:r>
              <a:rPr lang="en-US" dirty="0" smtClean="0"/>
              <a:t>very small grape-like clusters found at the end of each</a:t>
            </a:r>
          </a:p>
          <a:p>
            <a:pPr algn="l">
              <a:buNone/>
            </a:pPr>
            <a:r>
              <a:rPr lang="en-US" dirty="0" smtClean="0"/>
              <a:t>bronchiole (</a:t>
            </a:r>
            <a:r>
              <a:rPr lang="en-US" dirty="0" smtClean="0">
                <a:solidFill>
                  <a:srgbClr val="FF0000"/>
                </a:solidFill>
              </a:rPr>
              <a:t>singular, alveolus</a:t>
            </a:r>
            <a:r>
              <a:rPr lang="en-US" dirty="0" smtClean="0"/>
              <a:t>). Each lung contains</a:t>
            </a:r>
          </a:p>
          <a:p>
            <a:pPr algn="l">
              <a:buNone/>
            </a:pPr>
            <a:r>
              <a:rPr lang="en-US" dirty="0" smtClean="0"/>
              <a:t>millions of alveoli that are filled with air from the</a:t>
            </a:r>
          </a:p>
          <a:p>
            <a:pPr algn="l">
              <a:buNone/>
            </a:pPr>
            <a:r>
              <a:rPr lang="en-US" dirty="0" smtClean="0"/>
              <a:t>bronchioles .</a:t>
            </a:r>
            <a:endParaRPr lang="ar-IQ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سمة Office">
  <a:themeElements>
    <a:clrScheme name="حيوية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حيوية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Foundry</Template>
  <TotalTime>394</TotalTime>
  <Words>1538</Words>
  <Application>Microsoft Office PowerPoint</Application>
  <PresentationFormat>عرض على الشاشة (3:4)‏</PresentationFormat>
  <Paragraphs>114</Paragraphs>
  <Slides>30</Slides>
  <Notes>0</Notes>
  <HiddenSlides>0</HiddenSlides>
  <MMClips>0</MMClips>
  <ScaleCrop>false</ScaleCrop>
  <HeadingPairs>
    <vt:vector size="4" baseType="variant">
      <vt:variant>
        <vt:lpstr>سمة</vt:lpstr>
      </vt:variant>
      <vt:variant>
        <vt:i4>1</vt:i4>
      </vt:variant>
      <vt:variant>
        <vt:lpstr>عناوين الشرائح</vt:lpstr>
      </vt:variant>
      <vt:variant>
        <vt:i4>30</vt:i4>
      </vt:variant>
    </vt:vector>
  </HeadingPairs>
  <TitlesOfParts>
    <vt:vector size="31" baseType="lpstr">
      <vt:lpstr>سمة Office</vt:lpstr>
      <vt:lpstr>ThiQar college of Medicine Family &amp; Community medicine dept. Foundation Lecture 10  </vt:lpstr>
      <vt:lpstr>objectives</vt:lpstr>
      <vt:lpstr>The respiratory system</vt:lpstr>
      <vt:lpstr>الشريحة 4</vt:lpstr>
      <vt:lpstr>الشريحة 5</vt:lpstr>
      <vt:lpstr>The Paranasal Sinuses </vt:lpstr>
      <vt:lpstr>الشريحة 7</vt:lpstr>
      <vt:lpstr>الشريحة 8</vt:lpstr>
      <vt:lpstr>الشريحة 9</vt:lpstr>
      <vt:lpstr>bronchial tree</vt:lpstr>
      <vt:lpstr>الشريحة 11</vt:lpstr>
      <vt:lpstr>الشريحة 12</vt:lpstr>
      <vt:lpstr>الشريحة 13</vt:lpstr>
      <vt:lpstr>الشريحة 14</vt:lpstr>
      <vt:lpstr>الشريحة 15</vt:lpstr>
      <vt:lpstr>The Diaphragm </vt:lpstr>
      <vt:lpstr>MEDICAL SPECIALTIES RELATED TO THE RESPIRATORY SYSTEM  </vt:lpstr>
      <vt:lpstr>Diseases of respiratory system</vt:lpstr>
      <vt:lpstr>الشريحة 19</vt:lpstr>
      <vt:lpstr>الشريحة 20</vt:lpstr>
      <vt:lpstr>الشريحة 21</vt:lpstr>
      <vt:lpstr>Pharynx and Larynx </vt:lpstr>
      <vt:lpstr>Voice Disorders </vt:lpstr>
      <vt:lpstr>Pleural Cavity </vt:lpstr>
      <vt:lpstr>الشريحة 25</vt:lpstr>
      <vt:lpstr>الشريحة 26</vt:lpstr>
      <vt:lpstr>الشريحة 27</vt:lpstr>
      <vt:lpstr>الشريحة 28</vt:lpstr>
      <vt:lpstr>الشريحة 29</vt:lpstr>
      <vt:lpstr>الشريحة 30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الشريحة 1</dc:title>
  <dc:creator>Dr. Muslim Saeed</dc:creator>
  <cp:lastModifiedBy>Dr Muslim Al-Hilaly</cp:lastModifiedBy>
  <cp:revision>42</cp:revision>
  <dcterms:created xsi:type="dcterms:W3CDTF">2019-03-16T21:14:11Z</dcterms:created>
  <dcterms:modified xsi:type="dcterms:W3CDTF">2019-03-17T22:05:59Z</dcterms:modified>
</cp:coreProperties>
</file>