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93" r:id="rId2"/>
    <p:sldId id="257" r:id="rId3"/>
    <p:sldId id="258" r:id="rId4"/>
    <p:sldId id="259" r:id="rId5"/>
    <p:sldId id="263" r:id="rId6"/>
    <p:sldId id="262" r:id="rId7"/>
    <p:sldId id="261" r:id="rId8"/>
    <p:sldId id="267" r:id="rId9"/>
    <p:sldId id="264" r:id="rId10"/>
    <p:sldId id="270" r:id="rId11"/>
    <p:sldId id="268" r:id="rId12"/>
    <p:sldId id="275" r:id="rId13"/>
    <p:sldId id="274" r:id="rId14"/>
    <p:sldId id="273" r:id="rId15"/>
    <p:sldId id="272" r:id="rId16"/>
    <p:sldId id="278" r:id="rId17"/>
    <p:sldId id="277" r:id="rId18"/>
    <p:sldId id="276" r:id="rId19"/>
    <p:sldId id="281" r:id="rId20"/>
    <p:sldId id="280" r:id="rId21"/>
    <p:sldId id="279" r:id="rId22"/>
    <p:sldId id="284" r:id="rId23"/>
    <p:sldId id="283" r:id="rId24"/>
    <p:sldId id="282" r:id="rId25"/>
    <p:sldId id="287" r:id="rId26"/>
    <p:sldId id="289" r:id="rId27"/>
    <p:sldId id="285" r:id="rId28"/>
    <p:sldId id="292" r:id="rId29"/>
    <p:sldId id="288" r:id="rId30"/>
    <p:sldId id="294"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26/07/1440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صر نائب للمحتوى 2"/>
          <p:cNvSpPr>
            <a:spLocks noGrp="1"/>
          </p:cNvSpPr>
          <p:nvPr>
            <p:ph sz="quarter" idx="1"/>
          </p:nvPr>
        </p:nvSpPr>
        <p:spPr>
          <a:xfrm>
            <a:off x="179388" y="1484313"/>
            <a:ext cx="8713787" cy="4968875"/>
          </a:xfrm>
        </p:spPr>
        <p:txBody>
          <a:bodyPr/>
          <a:lstStyle/>
          <a:p>
            <a:pPr marL="0" indent="0" algn="ctr">
              <a:buFont typeface="Wingdings 2" pitchFamily="18" charset="2"/>
              <a:buNone/>
            </a:pPr>
            <a:r>
              <a:rPr lang="en-US" sz="4000" b="1" dirty="0" err="1" smtClean="0">
                <a:cs typeface="Times New Roman" pitchFamily="18" charset="0"/>
              </a:rPr>
              <a:t>ThiQar</a:t>
            </a:r>
            <a:r>
              <a:rPr lang="en-US" sz="4000" b="1" dirty="0" smtClean="0">
                <a:cs typeface="Times New Roman" pitchFamily="18" charset="0"/>
              </a:rPr>
              <a:t> college of Medicine</a:t>
            </a:r>
            <a:br>
              <a:rPr lang="en-US" sz="4000" b="1" dirty="0" smtClean="0">
                <a:cs typeface="Times New Roman" pitchFamily="18" charset="0"/>
              </a:rPr>
            </a:br>
            <a:r>
              <a:rPr lang="en-US" sz="4000" b="1" dirty="0" smtClean="0">
                <a:cs typeface="Times New Roman" pitchFamily="18" charset="0"/>
              </a:rPr>
              <a:t>Family &amp; Community medicine dept.</a:t>
            </a:r>
          </a:p>
          <a:p>
            <a:pPr marL="0" indent="0" algn="ctr">
              <a:buFont typeface="Wingdings 2" pitchFamily="18" charset="2"/>
              <a:buNone/>
            </a:pPr>
            <a:r>
              <a:rPr lang="en-US" sz="4000" dirty="0" smtClean="0">
                <a:cs typeface="Times New Roman" pitchFamily="18" charset="0"/>
              </a:rPr>
              <a:t>Foundation lecture 11</a:t>
            </a:r>
            <a:br>
              <a:rPr lang="en-US" sz="4000" dirty="0" smtClean="0">
                <a:cs typeface="Times New Roman" pitchFamily="18" charset="0"/>
              </a:rPr>
            </a:br>
            <a:r>
              <a:rPr lang="en-US" sz="4000" dirty="0" smtClean="0">
                <a:cs typeface="Times New Roman" pitchFamily="18" charset="0"/>
              </a:rPr>
              <a:t>prepared by: Dr. Muslim N. </a:t>
            </a:r>
            <a:r>
              <a:rPr lang="en-US" sz="4000" dirty="0" err="1" smtClean="0">
                <a:cs typeface="Times New Roman" pitchFamily="18" charset="0"/>
              </a:rPr>
              <a:t>Saeed</a:t>
            </a:r>
            <a:r>
              <a:rPr lang="en-US" sz="4000" dirty="0" smtClean="0">
                <a:cs typeface="Times New Roman" pitchFamily="18" charset="0"/>
              </a:rPr>
              <a:t/>
            </a:r>
            <a:br>
              <a:rPr lang="en-US" sz="4000" dirty="0" smtClean="0">
                <a:cs typeface="Times New Roman" pitchFamily="18" charset="0"/>
              </a:rPr>
            </a:br>
            <a:r>
              <a:rPr lang="en-US" sz="4000" dirty="0" smtClean="0">
                <a:cs typeface="Times New Roman" pitchFamily="18" charset="0"/>
              </a:rPr>
              <a:t>April 1</a:t>
            </a:r>
            <a:r>
              <a:rPr lang="en-US" sz="4000" baseline="30000" dirty="0" smtClean="0">
                <a:cs typeface="Times New Roman" pitchFamily="18" charset="0"/>
              </a:rPr>
              <a:t>st</a:t>
            </a:r>
            <a:r>
              <a:rPr lang="en-US" sz="4000" dirty="0" smtClean="0">
                <a:cs typeface="Times New Roman" pitchFamily="18" charset="0"/>
              </a:rPr>
              <a:t> ,2019</a:t>
            </a:r>
          </a:p>
        </p:txBody>
      </p:sp>
    </p:spTree>
    <p:extLst>
      <p:ext uri="{BB962C8B-B14F-4D97-AF65-F5344CB8AC3E}">
        <p14:creationId xmlns:p14="http://schemas.microsoft.com/office/powerpoint/2010/main" xmlns="" val="2742785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The importance of information literacy</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Information literacy is defined as knowledge and mastery of technical tools that facilitate access to information (websites, databases, etc.) to find solutions to problems. </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342306" y="260648"/>
            <a:ext cx="8550174" cy="643763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1.Web-based support/diagnosis</a:t>
            </a:r>
            <a:endParaRPr lang="ar-IQ" sz="4000" dirty="0"/>
          </a:p>
        </p:txBody>
      </p:sp>
      <p:sp>
        <p:nvSpPr>
          <p:cNvPr id="3" name="عنصر نائب للمحتوى 2"/>
          <p:cNvSpPr>
            <a:spLocks noGrp="1"/>
          </p:cNvSpPr>
          <p:nvPr>
            <p:ph idx="1"/>
          </p:nvPr>
        </p:nvSpPr>
        <p:spPr>
          <a:xfrm>
            <a:off x="457200" y="1412776"/>
            <a:ext cx="8229600" cy="4713387"/>
          </a:xfrm>
        </p:spPr>
        <p:txBody>
          <a:bodyPr>
            <a:normAutofit fontScale="92500" lnSpcReduction="20000"/>
          </a:bodyPr>
          <a:lstStyle/>
          <a:p>
            <a:pPr algn="l">
              <a:buNone/>
            </a:pPr>
            <a:r>
              <a:rPr lang="en-US" dirty="0" smtClean="0"/>
              <a:t>• On the internet you can find variety of medical information, including: </a:t>
            </a:r>
          </a:p>
          <a:p>
            <a:pPr algn="l">
              <a:buNone/>
            </a:pPr>
            <a:r>
              <a:rPr lang="en-US" dirty="0" smtClean="0"/>
              <a:t>-Symptom diagnosis, for people who wish to identify their problem without consulting a Doctor. </a:t>
            </a:r>
          </a:p>
          <a:p>
            <a:pPr algn="l">
              <a:buNone/>
            </a:pPr>
            <a:r>
              <a:rPr lang="en-US" dirty="0" smtClean="0"/>
              <a:t>-Information about available treatments/alternative therapies. </a:t>
            </a:r>
          </a:p>
          <a:p>
            <a:pPr algn="l">
              <a:buNone/>
            </a:pPr>
            <a:r>
              <a:rPr lang="en-US" dirty="0" smtClean="0"/>
              <a:t>-Support groups for people suffering from particular conditions </a:t>
            </a:r>
          </a:p>
          <a:p>
            <a:pPr algn="l">
              <a:buNone/>
            </a:pPr>
            <a:r>
              <a:rPr lang="en-US" dirty="0" smtClean="0"/>
              <a:t>-Access to medical research/journals Information about side effects.</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3600" b="1" dirty="0" smtClean="0"/>
              <a:t>2.Helps the Medical Professionals and Patients  </a:t>
            </a:r>
            <a:br>
              <a:rPr lang="en-US" sz="3600" b="1" dirty="0" smtClean="0"/>
            </a:br>
            <a:endParaRPr lang="ar-IQ" sz="3600" dirty="0"/>
          </a:p>
        </p:txBody>
      </p:sp>
      <p:sp>
        <p:nvSpPr>
          <p:cNvPr id="3" name="عنصر نائب للمحتوى 2"/>
          <p:cNvSpPr>
            <a:spLocks noGrp="1"/>
          </p:cNvSpPr>
          <p:nvPr>
            <p:ph idx="1"/>
          </p:nvPr>
        </p:nvSpPr>
        <p:spPr>
          <a:xfrm>
            <a:off x="251520" y="1196752"/>
            <a:ext cx="8712968" cy="5256584"/>
          </a:xfrm>
        </p:spPr>
        <p:txBody>
          <a:bodyPr>
            <a:normAutofit/>
          </a:bodyPr>
          <a:lstStyle/>
          <a:p>
            <a:pPr algn="l">
              <a:buNone/>
            </a:pPr>
            <a:r>
              <a:rPr lang="en-US" dirty="0" smtClean="0"/>
              <a:t>-As medical professionals become more specialized, diagnosis and treatment occur in cooperation between different physicians.</a:t>
            </a:r>
          </a:p>
          <a:p>
            <a:pPr algn="l">
              <a:buNone/>
            </a:pPr>
            <a:r>
              <a:rPr lang="en-US" dirty="0" smtClean="0"/>
              <a:t>-They also be able to communicate about their patients, to talk freely about medical data and refer to that data during their discussion.</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3.Helps the Physicians to cope up with knowledge explosion</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The medical knowledge increases at an amazing pace. Physicians are required to keep up with new knowledge for their whole life. To ensure the quality of diagnosis and treatment, special emphasis on continuous education is needed.  </a:t>
            </a: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Telemedicine: </a:t>
            </a:r>
            <a:br>
              <a:rPr lang="en-US" b="1" dirty="0" smtClean="0"/>
            </a:br>
            <a:endParaRPr lang="ar-IQ" dirty="0"/>
          </a:p>
        </p:txBody>
      </p:sp>
      <p:sp>
        <p:nvSpPr>
          <p:cNvPr id="3" name="عنصر نائب للمحتوى 2"/>
          <p:cNvSpPr>
            <a:spLocks noGrp="1"/>
          </p:cNvSpPr>
          <p:nvPr>
            <p:ph idx="1"/>
          </p:nvPr>
        </p:nvSpPr>
        <p:spPr>
          <a:xfrm>
            <a:off x="251520" y="1124744"/>
            <a:ext cx="8568952" cy="5001419"/>
          </a:xfrm>
        </p:spPr>
        <p:txBody>
          <a:bodyPr>
            <a:normAutofit/>
          </a:bodyPr>
          <a:lstStyle/>
          <a:p>
            <a:pPr algn="l">
              <a:buNone/>
            </a:pPr>
            <a:r>
              <a:rPr lang="en-US" dirty="0" smtClean="0"/>
              <a:t>• The development of mobile communications, teleconferencing. </a:t>
            </a:r>
          </a:p>
          <a:p>
            <a:pPr algn="l">
              <a:buNone/>
            </a:pPr>
            <a:r>
              <a:rPr lang="en-US" dirty="0" smtClean="0"/>
              <a:t>• Internet has been of benefit in healthcare delivery. By this revolution, differences between medical specialists, medical Centers and patients have been eliminated. ICTs permit valuable Professional expertise to be made available to remote areas.</a:t>
            </a: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3600" b="1" dirty="0" smtClean="0"/>
              <a:t>Continuing Medical Education supported by E-learning</a:t>
            </a:r>
            <a:endParaRPr lang="ar-IQ" sz="3600" dirty="0"/>
          </a:p>
        </p:txBody>
      </p:sp>
      <p:sp>
        <p:nvSpPr>
          <p:cNvPr id="3" name="عنصر نائب للمحتوى 2"/>
          <p:cNvSpPr>
            <a:spLocks noGrp="1"/>
          </p:cNvSpPr>
          <p:nvPr>
            <p:ph idx="1"/>
          </p:nvPr>
        </p:nvSpPr>
        <p:spPr>
          <a:xfrm>
            <a:off x="457200" y="1340768"/>
            <a:ext cx="8229600" cy="4785395"/>
          </a:xfrm>
        </p:spPr>
        <p:txBody>
          <a:bodyPr>
            <a:normAutofit/>
          </a:bodyPr>
          <a:lstStyle/>
          <a:p>
            <a:pPr algn="l">
              <a:buNone/>
            </a:pPr>
            <a:r>
              <a:rPr lang="en-US" dirty="0" smtClean="0"/>
              <a:t>-One of the key challenges facing medical faculties is to introduce e-learning into initial and continuous training programs.</a:t>
            </a:r>
          </a:p>
          <a:p>
            <a:pPr algn="l">
              <a:buNone/>
            </a:pPr>
            <a:r>
              <a:rPr lang="en-US" dirty="0" smtClean="0"/>
              <a:t>-Users of e-learning can proceed at their own pace, in the way that best suits them. </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354162"/>
          </a:xfrm>
        </p:spPr>
        <p:txBody>
          <a:bodyPr/>
          <a:lstStyle/>
          <a:p>
            <a:r>
              <a:rPr lang="en-US" b="1" dirty="0" smtClean="0"/>
              <a:t>E-medicine</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Medical equipment is becoming increasingly more sophisticated as a result of advances in ICTs. </a:t>
            </a:r>
          </a:p>
          <a:p>
            <a:pPr algn="l">
              <a:buNone/>
            </a:pPr>
            <a:r>
              <a:rPr lang="en-US" dirty="0" smtClean="0"/>
              <a:t>However, they require certain economies of scale for their effective usage. </a:t>
            </a:r>
          </a:p>
          <a:p>
            <a:pPr algn="l">
              <a:buNone/>
            </a:pPr>
            <a:r>
              <a:rPr lang="en-US" dirty="0" smtClean="0"/>
              <a:t>Tele- radiology offers an effective means for achieving this by giving wider access to diagnostic equipment.</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E-learning is Multidimensional</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E-learning adds many dimensions to the educational process to enhance both the students and instructors educational experience.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Challenges to Medical Professionals</a:t>
            </a:r>
            <a:endParaRPr lang="ar-IQ" dirty="0"/>
          </a:p>
        </p:txBody>
      </p:sp>
      <p:sp>
        <p:nvSpPr>
          <p:cNvPr id="3" name="عنصر نائب للمحتوى 2"/>
          <p:cNvSpPr>
            <a:spLocks noGrp="1"/>
          </p:cNvSpPr>
          <p:nvPr>
            <p:ph idx="1"/>
          </p:nvPr>
        </p:nvSpPr>
        <p:spPr/>
        <p:txBody>
          <a:bodyPr/>
          <a:lstStyle/>
          <a:p>
            <a:pPr algn="l">
              <a:buNone/>
            </a:pPr>
            <a:r>
              <a:rPr lang="en-US" dirty="0" smtClean="0"/>
              <a:t>Patients, are increasingly using the Internet, and sometimes appear to know more about their diseases than their physicians.</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24744"/>
            <a:ext cx="8229600" cy="5001419"/>
          </a:xfrm>
        </p:spPr>
        <p:txBody>
          <a:bodyPr>
            <a:normAutofit/>
          </a:bodyPr>
          <a:lstStyle/>
          <a:p>
            <a:pPr algn="ctr">
              <a:buNone/>
            </a:pPr>
            <a:endParaRPr lang="en-US" sz="3600" b="1" dirty="0" smtClean="0"/>
          </a:p>
          <a:p>
            <a:pPr algn="ctr">
              <a:buNone/>
            </a:pPr>
            <a:endParaRPr lang="en-US" sz="3600" b="1" dirty="0" smtClean="0"/>
          </a:p>
          <a:p>
            <a:pPr algn="ctr">
              <a:buNone/>
            </a:pPr>
            <a:r>
              <a:rPr lang="en-US" sz="3600" b="1" dirty="0" smtClean="0"/>
              <a:t>INFORMATION AND COMMUNICATION TECHNOLOGY IN MEDICINE </a:t>
            </a:r>
            <a:endParaRPr lang="ar-IQ"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Medical Professionals to be well communicated</a:t>
            </a:r>
            <a:endParaRPr lang="ar-IQ" dirty="0"/>
          </a:p>
        </p:txBody>
      </p:sp>
      <p:sp>
        <p:nvSpPr>
          <p:cNvPr id="3" name="عنصر نائب للمحتوى 2"/>
          <p:cNvSpPr>
            <a:spLocks noGrp="1"/>
          </p:cNvSpPr>
          <p:nvPr>
            <p:ph idx="1"/>
          </p:nvPr>
        </p:nvSpPr>
        <p:spPr/>
        <p:txBody>
          <a:bodyPr/>
          <a:lstStyle/>
          <a:p>
            <a:pPr algn="l">
              <a:buNone/>
            </a:pPr>
            <a:r>
              <a:rPr lang="en-US" dirty="0" smtClean="0"/>
              <a:t>• Which is closely linked to raise awareness among physicians in training of the benefits of using ICT to improve the quality of interventions and health care delivery.</a:t>
            </a: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The Third challenge</a:t>
            </a:r>
            <a:endParaRPr lang="ar-IQ" dirty="0"/>
          </a:p>
        </p:txBody>
      </p:sp>
      <p:sp>
        <p:nvSpPr>
          <p:cNvPr id="3" name="عنصر نائب للمحتوى 2"/>
          <p:cNvSpPr>
            <a:spLocks noGrp="1"/>
          </p:cNvSpPr>
          <p:nvPr>
            <p:ph idx="1"/>
          </p:nvPr>
        </p:nvSpPr>
        <p:spPr/>
        <p:txBody>
          <a:bodyPr/>
          <a:lstStyle/>
          <a:p>
            <a:pPr algn="l">
              <a:buNone/>
            </a:pPr>
            <a:r>
              <a:rPr lang="en-US" dirty="0" smtClean="0"/>
              <a:t>• To motivate medical students and practitioners to use ICT to find information, learn and develop. </a:t>
            </a:r>
          </a:p>
          <a:p>
            <a:pPr algn="l">
              <a:buNone/>
            </a:pPr>
            <a:r>
              <a:rPr lang="en-US" dirty="0" smtClean="0"/>
              <a:t>It is proposed that information literacy should be a mandatory skill for all medical students.</a:t>
            </a:r>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3D animations helps faster learning</a:t>
            </a:r>
            <a:endParaRPr lang="ar-IQ" dirty="0"/>
          </a:p>
        </p:txBody>
      </p:sp>
      <p:sp>
        <p:nvSpPr>
          <p:cNvPr id="3" name="عنصر نائب للمحتوى 2"/>
          <p:cNvSpPr>
            <a:spLocks noGrp="1"/>
          </p:cNvSpPr>
          <p:nvPr>
            <p:ph idx="1"/>
          </p:nvPr>
        </p:nvSpPr>
        <p:spPr/>
        <p:txBody>
          <a:bodyPr/>
          <a:lstStyle/>
          <a:p>
            <a:pPr algn="l">
              <a:buNone/>
            </a:pPr>
            <a:r>
              <a:rPr lang="en-US" dirty="0" smtClean="0"/>
              <a:t>• Although underemployed in most medical faculties, it represents the future of initial and continuous medical training. Virtual resources and communities, simulations and 3D animations.</a:t>
            </a: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E-learning to Medical Professionals</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Information literacy should be considered as a mandatory skill in the training of all physicians. </a:t>
            </a:r>
          </a:p>
          <a:p>
            <a:pPr algn="l">
              <a:buNone/>
            </a:pPr>
            <a:endParaRPr lang="ar-IQ" dirty="0" smtClean="0"/>
          </a:p>
          <a:p>
            <a:pPr algn="l">
              <a:buNone/>
            </a:pPr>
            <a:r>
              <a:rPr lang="en-US" dirty="0" smtClean="0"/>
              <a:t>• E-learning, represents the future of initial and continuous medical training.</a:t>
            </a: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institutes and colleges should be equipped with: </a:t>
            </a:r>
            <a:br>
              <a:rPr lang="en-US" b="1" dirty="0" smtClean="0"/>
            </a:br>
            <a:endParaRPr lang="ar-IQ" dirty="0"/>
          </a:p>
        </p:txBody>
      </p:sp>
      <p:sp>
        <p:nvSpPr>
          <p:cNvPr id="3" name="عنصر نائب للمحتوى 2"/>
          <p:cNvSpPr>
            <a:spLocks noGrp="1"/>
          </p:cNvSpPr>
          <p:nvPr>
            <p:ph idx="1"/>
          </p:nvPr>
        </p:nvSpPr>
        <p:spPr/>
        <p:txBody>
          <a:bodyPr/>
          <a:lstStyle/>
          <a:p>
            <a:pPr algn="l">
              <a:buNone/>
            </a:pPr>
            <a:r>
              <a:rPr lang="en-US" dirty="0" smtClean="0"/>
              <a:t>• Tools such as virtual simulators, 3D animations, that will have a growing impact on medical education and practice.</a:t>
            </a:r>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On line learning in Medical Education</a:t>
            </a:r>
            <a:endParaRPr lang="ar-IQ" dirty="0"/>
          </a:p>
        </p:txBody>
      </p:sp>
      <p:sp>
        <p:nvSpPr>
          <p:cNvPr id="3" name="عنصر نائب للمحتوى 2"/>
          <p:cNvSpPr>
            <a:spLocks noGrp="1"/>
          </p:cNvSpPr>
          <p:nvPr>
            <p:ph idx="1"/>
          </p:nvPr>
        </p:nvSpPr>
        <p:spPr/>
        <p:txBody>
          <a:bodyPr/>
          <a:lstStyle/>
          <a:p>
            <a:pPr algn="l">
              <a:buNone/>
            </a:pPr>
            <a:r>
              <a:rPr lang="en-US" dirty="0" smtClean="0"/>
              <a:t>• The use of online learning provides solutions that can overcome some problems with traditional education, especially in the area of medicine. </a:t>
            </a:r>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New technologies helps in</a:t>
            </a:r>
            <a:endParaRPr lang="ar-IQ" dirty="0"/>
          </a:p>
        </p:txBody>
      </p:sp>
      <p:sp>
        <p:nvSpPr>
          <p:cNvPr id="3" name="عنصر نائب للمحتوى 2"/>
          <p:cNvSpPr>
            <a:spLocks noGrp="1"/>
          </p:cNvSpPr>
          <p:nvPr>
            <p:ph idx="1"/>
          </p:nvPr>
        </p:nvSpPr>
        <p:spPr/>
        <p:txBody>
          <a:bodyPr/>
          <a:lstStyle/>
          <a:p>
            <a:pPr algn="l">
              <a:buNone/>
            </a:pPr>
            <a:r>
              <a:rPr lang="en-US" dirty="0" smtClean="0"/>
              <a:t>• To optimize Patient care. </a:t>
            </a:r>
          </a:p>
          <a:p>
            <a:pPr algn="l">
              <a:buNone/>
            </a:pPr>
            <a:r>
              <a:rPr lang="en-US" dirty="0" smtClean="0"/>
              <a:t>• To establish a true longitudinal Patient record. </a:t>
            </a:r>
          </a:p>
          <a:p>
            <a:pPr algn="l">
              <a:buNone/>
            </a:pPr>
            <a:r>
              <a:rPr lang="en-US" dirty="0" smtClean="0"/>
              <a:t>• To maximize the amount of medical data.</a:t>
            </a:r>
            <a:endParaRPr lang="ar-IQ"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Helps in early decision making</a:t>
            </a:r>
            <a:endParaRPr lang="ar-IQ" dirty="0"/>
          </a:p>
        </p:txBody>
      </p:sp>
      <p:sp>
        <p:nvSpPr>
          <p:cNvPr id="3" name="عنصر نائب للمحتوى 2"/>
          <p:cNvSpPr>
            <a:spLocks noGrp="1"/>
          </p:cNvSpPr>
          <p:nvPr>
            <p:ph idx="1"/>
          </p:nvPr>
        </p:nvSpPr>
        <p:spPr/>
        <p:txBody>
          <a:bodyPr/>
          <a:lstStyle/>
          <a:p>
            <a:pPr algn="l">
              <a:buNone/>
            </a:pPr>
            <a:r>
              <a:rPr lang="en-US" dirty="0" smtClean="0"/>
              <a:t>• To develop a Point of Care handheld device and support architecture to improve military health care by improving medical decision making and reducing errors beginning at the first responder level.</a:t>
            </a:r>
            <a:endParaRPr lang="ar-IQ"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Information technology limits the Patient – Doctor Relationship: </a:t>
            </a:r>
            <a:br>
              <a:rPr lang="en-US" b="1" dirty="0" smtClean="0"/>
            </a:br>
            <a:endParaRPr lang="ar-IQ" dirty="0"/>
          </a:p>
        </p:txBody>
      </p:sp>
      <p:sp>
        <p:nvSpPr>
          <p:cNvPr id="3" name="عنصر نائب للمحتوى 2"/>
          <p:cNvSpPr>
            <a:spLocks noGrp="1"/>
          </p:cNvSpPr>
          <p:nvPr>
            <p:ph idx="1"/>
          </p:nvPr>
        </p:nvSpPr>
        <p:spPr/>
        <p:txBody>
          <a:bodyPr/>
          <a:lstStyle/>
          <a:p>
            <a:pPr algn="l">
              <a:buNone/>
            </a:pPr>
            <a:r>
              <a:rPr lang="en-US" dirty="0" smtClean="0"/>
              <a:t>• The traditional and humanistic concept of doctor-patient relationship is also under threat as IT is used to bypass the need for personal consultations. </a:t>
            </a:r>
            <a:endParaRPr lang="ar-IQ"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Harms of Information technology in Medicine</a:t>
            </a:r>
            <a:endParaRPr lang="ar-IQ" dirty="0"/>
          </a:p>
        </p:txBody>
      </p:sp>
      <p:sp>
        <p:nvSpPr>
          <p:cNvPr id="3" name="عنصر نائب للمحتوى 2"/>
          <p:cNvSpPr>
            <a:spLocks noGrp="1"/>
          </p:cNvSpPr>
          <p:nvPr>
            <p:ph idx="1"/>
          </p:nvPr>
        </p:nvSpPr>
        <p:spPr/>
        <p:txBody>
          <a:bodyPr>
            <a:normAutofit/>
          </a:bodyPr>
          <a:lstStyle/>
          <a:p>
            <a:pPr algn="l">
              <a:buNone/>
            </a:pPr>
            <a:r>
              <a:rPr lang="en-US" dirty="0" smtClean="0"/>
              <a:t>• One of the potential harms caused by indiscriminate use of IT is information overload and, misinformation. Both can </a:t>
            </a:r>
            <a:r>
              <a:rPr lang="en-US" dirty="0" err="1" smtClean="0"/>
              <a:t>paralyse</a:t>
            </a:r>
            <a:r>
              <a:rPr lang="en-US" dirty="0" smtClean="0"/>
              <a:t> and impair the patients' decision-making capacity. The flood of accessible but unverified information on the world-wide-web is a cause for concern. </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Information and Informatics </a:t>
            </a:r>
            <a:endParaRPr lang="ar-IQ" dirty="0"/>
          </a:p>
        </p:txBody>
      </p:sp>
      <p:sp>
        <p:nvSpPr>
          <p:cNvPr id="3" name="عنصر نائب للمحتوى 2"/>
          <p:cNvSpPr>
            <a:spLocks noGrp="1"/>
          </p:cNvSpPr>
          <p:nvPr>
            <p:ph idx="1"/>
          </p:nvPr>
        </p:nvSpPr>
        <p:spPr/>
        <p:txBody>
          <a:bodyPr/>
          <a:lstStyle/>
          <a:p>
            <a:pPr algn="l">
              <a:buNone/>
            </a:pPr>
            <a:r>
              <a:rPr lang="en-US" dirty="0" smtClean="0"/>
              <a:t>Information Technology is the use of hardware, software, services, to manage information. </a:t>
            </a:r>
          </a:p>
          <a:p>
            <a:pPr algn="l">
              <a:buNone/>
            </a:pPr>
            <a:r>
              <a:rPr lang="en-US" dirty="0" smtClean="0"/>
              <a:t>Informatics is the scientific field that deals with biomedical information, data and knowledge for optimal use for problem-solving and decision-making. </a:t>
            </a:r>
            <a:endParaRPr lang="ar-IQ"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buNone/>
            </a:pPr>
            <a:r>
              <a:rPr lang="en-US" sz="8800" dirty="0" smtClean="0"/>
              <a:t>End </a:t>
            </a:r>
            <a:endParaRPr lang="ar-IQ" sz="8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Innovative Use of Learning Technologies: </a:t>
            </a:r>
            <a:endParaRPr lang="ar-IQ" sz="3600" dirty="0"/>
          </a:p>
        </p:txBody>
      </p:sp>
      <p:sp>
        <p:nvSpPr>
          <p:cNvPr id="3" name="عنصر نائب للمحتوى 2"/>
          <p:cNvSpPr>
            <a:spLocks noGrp="1"/>
          </p:cNvSpPr>
          <p:nvPr>
            <p:ph idx="1"/>
          </p:nvPr>
        </p:nvSpPr>
        <p:spPr/>
        <p:txBody>
          <a:bodyPr>
            <a:normAutofit/>
          </a:bodyPr>
          <a:lstStyle/>
          <a:p>
            <a:pPr algn="l">
              <a:buNone/>
            </a:pPr>
            <a:r>
              <a:rPr lang="en-US" dirty="0" smtClean="0"/>
              <a:t>An Information Technology-enabled educational environment. </a:t>
            </a:r>
          </a:p>
          <a:p>
            <a:pPr algn="l">
              <a:buNone/>
            </a:pPr>
            <a:r>
              <a:rPr lang="en-US" dirty="0" smtClean="0"/>
              <a:t>1.Easy technology support. </a:t>
            </a:r>
          </a:p>
          <a:p>
            <a:pPr algn="l">
              <a:buNone/>
            </a:pPr>
            <a:r>
              <a:rPr lang="en-US" dirty="0" smtClean="0"/>
              <a:t>2.Investment in simulation technologies.  </a:t>
            </a:r>
          </a:p>
          <a:p>
            <a:pPr algn="l">
              <a:buNone/>
            </a:pPr>
            <a:r>
              <a:rPr lang="en-US" dirty="0" smtClean="0"/>
              <a:t>3.Continuous evaluation and improvement. </a:t>
            </a:r>
          </a:p>
          <a:p>
            <a:pPr algn="l">
              <a:buNone/>
            </a:pPr>
            <a:r>
              <a:rPr lang="en-US" dirty="0" smtClean="0"/>
              <a:t>4.Training educators to use IT successfully </a:t>
            </a:r>
          </a:p>
          <a:p>
            <a:pPr algn="l">
              <a:buNone/>
            </a:pPr>
            <a:r>
              <a:rPr lang="en-US" dirty="0" smtClean="0"/>
              <a:t>5.Life-long learning and knowledge access skills. </a:t>
            </a:r>
          </a:p>
          <a:p>
            <a:pPr algn="l">
              <a:buNone/>
            </a:pP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ICT changing the future of Health </a:t>
            </a:r>
            <a:endParaRPr lang="ar-IQ" sz="3600" dirty="0"/>
          </a:p>
        </p:txBody>
      </p:sp>
      <p:sp>
        <p:nvSpPr>
          <p:cNvPr id="3" name="عنصر نائب للمحتوى 2"/>
          <p:cNvSpPr>
            <a:spLocks noGrp="1"/>
          </p:cNvSpPr>
          <p:nvPr>
            <p:ph idx="1"/>
          </p:nvPr>
        </p:nvSpPr>
        <p:spPr/>
        <p:txBody>
          <a:bodyPr/>
          <a:lstStyle/>
          <a:p>
            <a:pPr algn="l">
              <a:buNone/>
            </a:pPr>
            <a:r>
              <a:rPr lang="en-US" dirty="0" smtClean="0"/>
              <a:t>The key developments in health care in last 25 years are the inclusion of information and communications technologies. </a:t>
            </a:r>
          </a:p>
          <a:p>
            <a:pPr algn="l">
              <a:buNone/>
            </a:pPr>
            <a:r>
              <a:rPr lang="en-US" dirty="0" smtClean="0"/>
              <a:t>ICT have changed the ways in which medicine is practiced and taught. </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Internet changing the future: </a:t>
            </a:r>
            <a:endParaRPr lang="ar-IQ" sz="3600" b="1" dirty="0"/>
          </a:p>
        </p:txBody>
      </p:sp>
      <p:sp>
        <p:nvSpPr>
          <p:cNvPr id="3" name="عنصر نائب للمحتوى 2"/>
          <p:cNvSpPr>
            <a:spLocks noGrp="1"/>
          </p:cNvSpPr>
          <p:nvPr>
            <p:ph idx="1"/>
          </p:nvPr>
        </p:nvSpPr>
        <p:spPr/>
        <p:txBody>
          <a:bodyPr/>
          <a:lstStyle/>
          <a:p>
            <a:pPr algn="l">
              <a:buNone/>
            </a:pPr>
            <a:r>
              <a:rPr lang="en-US" dirty="0" smtClean="0"/>
              <a:t>What is the Internet? </a:t>
            </a:r>
          </a:p>
          <a:p>
            <a:pPr algn="l">
              <a:buNone/>
            </a:pPr>
            <a:r>
              <a:rPr lang="en-US" dirty="0" smtClean="0"/>
              <a:t>-The largest network of networks in the world. </a:t>
            </a:r>
          </a:p>
          <a:p>
            <a:pPr algn="l">
              <a:buNone/>
            </a:pPr>
            <a:r>
              <a:rPr lang="en-US" dirty="0" smtClean="0"/>
              <a:t>-Uses TCP/IP protocols and packet switching. </a:t>
            </a:r>
          </a:p>
          <a:p>
            <a:pPr algn="l">
              <a:buNone/>
            </a:pPr>
            <a:r>
              <a:rPr lang="en-US" dirty="0" smtClean="0"/>
              <a:t>-Runs on any communications substrate. </a:t>
            </a:r>
          </a:p>
          <a:p>
            <a:pPr algn="l">
              <a:buNone/>
            </a:pP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Power of Internet </a:t>
            </a:r>
            <a:endParaRPr lang="ar-IQ" sz="4000" dirty="0"/>
          </a:p>
        </p:txBody>
      </p:sp>
      <p:sp>
        <p:nvSpPr>
          <p:cNvPr id="3" name="عنصر نائب للمحتوى 2"/>
          <p:cNvSpPr>
            <a:spLocks noGrp="1"/>
          </p:cNvSpPr>
          <p:nvPr>
            <p:ph idx="1"/>
          </p:nvPr>
        </p:nvSpPr>
        <p:spPr/>
        <p:txBody>
          <a:bodyPr>
            <a:normAutofit/>
          </a:bodyPr>
          <a:lstStyle/>
          <a:p>
            <a:pPr algn="l">
              <a:buNone/>
            </a:pPr>
            <a:r>
              <a:rPr lang="en-US" dirty="0" smtClean="0"/>
              <a:t>-A network of networks, joining many government, university and private computers together and providing an infrastructure for the use of E-mail, bulletin boards, file archives , text, documents, databases and other resources. </a:t>
            </a:r>
          </a:p>
          <a:p>
            <a:pPr algn="l">
              <a:buNone/>
            </a:pPr>
            <a:r>
              <a:rPr lang="en-US" dirty="0" smtClean="0"/>
              <a:t> </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Internet and Digital divide</a:t>
            </a:r>
            <a:endParaRPr lang="ar-IQ" sz="4000" dirty="0"/>
          </a:p>
        </p:txBody>
      </p:sp>
      <p:sp>
        <p:nvSpPr>
          <p:cNvPr id="3" name="عنصر نائب للمحتوى 2"/>
          <p:cNvSpPr>
            <a:spLocks noGrp="1"/>
          </p:cNvSpPr>
          <p:nvPr>
            <p:ph idx="1"/>
          </p:nvPr>
        </p:nvSpPr>
        <p:spPr/>
        <p:txBody>
          <a:bodyPr/>
          <a:lstStyle/>
          <a:p>
            <a:pPr algn="l">
              <a:buNone/>
            </a:pPr>
            <a:r>
              <a:rPr lang="en-US" b="1" dirty="0" smtClean="0"/>
              <a:t> </a:t>
            </a:r>
            <a:r>
              <a:rPr lang="en-US" dirty="0" smtClean="0"/>
              <a:t>• The digital divide is the gap between people with effective access to digital and information technology, and those with very limited or no access at all.  </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3600" b="1" dirty="0" smtClean="0"/>
              <a:t>Information and Communication Technology rapidly changing the world</a:t>
            </a:r>
            <a:endParaRPr lang="ar-IQ" sz="3600" dirty="0"/>
          </a:p>
        </p:txBody>
      </p:sp>
      <p:sp>
        <p:nvSpPr>
          <p:cNvPr id="3" name="عنصر نائب للمحتوى 2"/>
          <p:cNvSpPr>
            <a:spLocks noGrp="1"/>
          </p:cNvSpPr>
          <p:nvPr>
            <p:ph idx="1"/>
          </p:nvPr>
        </p:nvSpPr>
        <p:spPr/>
        <p:txBody>
          <a:bodyPr/>
          <a:lstStyle/>
          <a:p>
            <a:pPr algn="l">
              <a:buNone/>
            </a:pPr>
            <a:r>
              <a:rPr lang="en-US" b="1" dirty="0" smtClean="0"/>
              <a:t> </a:t>
            </a:r>
            <a:r>
              <a:rPr lang="en-US" dirty="0" smtClean="0"/>
              <a:t>• Information and Communication Technology or ICTs [allow users to participate in a rapidly changing world.</a:t>
            </a: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1004</Words>
  <Application>Microsoft Office PowerPoint</Application>
  <PresentationFormat>عرض على الشاشة (3:4)‏</PresentationFormat>
  <Paragraphs>83</Paragraphs>
  <Slides>30</Slides>
  <Notes>0</Notes>
  <HiddenSlides>0</HiddenSlides>
  <MMClips>0</MMClips>
  <ScaleCrop>false</ScaleCrop>
  <HeadingPairs>
    <vt:vector size="4" baseType="variant">
      <vt:variant>
        <vt:lpstr>سمة</vt:lpstr>
      </vt:variant>
      <vt:variant>
        <vt:i4>1</vt:i4>
      </vt:variant>
      <vt:variant>
        <vt:lpstr>عناوين الشرائح</vt:lpstr>
      </vt:variant>
      <vt:variant>
        <vt:i4>30</vt:i4>
      </vt:variant>
    </vt:vector>
  </HeadingPairs>
  <TitlesOfParts>
    <vt:vector size="31" baseType="lpstr">
      <vt:lpstr>سمة Office</vt:lpstr>
      <vt:lpstr>الشريحة 1</vt:lpstr>
      <vt:lpstr>الشريحة 2</vt:lpstr>
      <vt:lpstr>Information and Informatics </vt:lpstr>
      <vt:lpstr>Innovative Use of Learning Technologies: </vt:lpstr>
      <vt:lpstr>ICT changing the future of Health </vt:lpstr>
      <vt:lpstr>Internet changing the future: </vt:lpstr>
      <vt:lpstr>Power of Internet </vt:lpstr>
      <vt:lpstr>Internet and Digital divide</vt:lpstr>
      <vt:lpstr>Information and Communication Technology rapidly changing the world</vt:lpstr>
      <vt:lpstr>The importance of information literacy</vt:lpstr>
      <vt:lpstr>الشريحة 11</vt:lpstr>
      <vt:lpstr>1.Web-based support/diagnosis</vt:lpstr>
      <vt:lpstr>2.Helps the Medical Professionals and Patients   </vt:lpstr>
      <vt:lpstr>3.Helps the Physicians to cope up with knowledge explosion</vt:lpstr>
      <vt:lpstr>Telemedicine:  </vt:lpstr>
      <vt:lpstr>Continuing Medical Education supported by E-learning</vt:lpstr>
      <vt:lpstr>E-medicine</vt:lpstr>
      <vt:lpstr>E-learning is Multidimensional</vt:lpstr>
      <vt:lpstr>Challenges to Medical Professionals</vt:lpstr>
      <vt:lpstr>Medical Professionals to be well communicated</vt:lpstr>
      <vt:lpstr>The Third challenge</vt:lpstr>
      <vt:lpstr>3D animations helps faster learning</vt:lpstr>
      <vt:lpstr>E-learning to Medical Professionals</vt:lpstr>
      <vt:lpstr>institutes and colleges should be equipped with:  </vt:lpstr>
      <vt:lpstr>On line learning in Medical Education</vt:lpstr>
      <vt:lpstr>New technologies helps in</vt:lpstr>
      <vt:lpstr>Helps in early decision making</vt:lpstr>
      <vt:lpstr>Information technology limits the Patient – Doctor Relationship:  </vt:lpstr>
      <vt:lpstr>Harms of Information technology in Medicine</vt:lpstr>
      <vt:lpstr>الشريحة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14</cp:revision>
  <dcterms:created xsi:type="dcterms:W3CDTF">2019-03-31T21:52:47Z</dcterms:created>
  <dcterms:modified xsi:type="dcterms:W3CDTF">2019-04-01T07:07:15Z</dcterms:modified>
</cp:coreProperties>
</file>