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6" r:id="rId2"/>
    <p:sldId id="257" r:id="rId3"/>
    <p:sldId id="269" r:id="rId4"/>
    <p:sldId id="267" r:id="rId5"/>
    <p:sldId id="266" r:id="rId6"/>
    <p:sldId id="263" r:id="rId7"/>
    <p:sldId id="265" r:id="rId8"/>
    <p:sldId id="264" r:id="rId9"/>
    <p:sldId id="262" r:id="rId10"/>
    <p:sldId id="261" r:id="rId11"/>
    <p:sldId id="259" r:id="rId12"/>
    <p:sldId id="260" r:id="rId13"/>
    <p:sldId id="273" r:id="rId14"/>
    <p:sldId id="272" r:id="rId15"/>
    <p:sldId id="280" r:id="rId16"/>
    <p:sldId id="271" r:id="rId17"/>
    <p:sldId id="258" r:id="rId18"/>
    <p:sldId id="279" r:id="rId19"/>
    <p:sldId id="278" r:id="rId20"/>
    <p:sldId id="277" r:id="rId21"/>
    <p:sldId id="276" r:id="rId22"/>
    <p:sldId id="295" r:id="rId23"/>
    <p:sldId id="275" r:id="rId24"/>
    <p:sldId id="274" r:id="rId25"/>
    <p:sldId id="281" r:id="rId26"/>
    <p:sldId id="285" r:id="rId27"/>
    <p:sldId id="284" r:id="rId28"/>
    <p:sldId id="283" r:id="rId29"/>
    <p:sldId id="282" r:id="rId30"/>
    <p:sldId id="286" r:id="rId31"/>
    <p:sldId id="290" r:id="rId32"/>
    <p:sldId id="289" r:id="rId33"/>
    <p:sldId id="288" r:id="rId34"/>
    <p:sldId id="287" r:id="rId35"/>
    <p:sldId id="293" r:id="rId36"/>
    <p:sldId id="297" r:id="rId3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09/08/1440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09/08/1440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09/08/1440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09/08/1440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09/08/1440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09/08/1440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09/08/1440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09/08/1440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09/08/1440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09/08/1440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09/08/1440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09/08/1440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عنصر نائب للمحتوى 2"/>
          <p:cNvSpPr>
            <a:spLocks noGrp="1"/>
          </p:cNvSpPr>
          <p:nvPr>
            <p:ph idx="1"/>
          </p:nvPr>
        </p:nvSpPr>
        <p:spPr>
          <a:xfrm>
            <a:off x="179388" y="1484313"/>
            <a:ext cx="8713787" cy="4968875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en-US" sz="4000" b="1" dirty="0" err="1" smtClean="0">
                <a:cs typeface="Times New Roman" pitchFamily="18" charset="0"/>
              </a:rPr>
              <a:t>ThiQar</a:t>
            </a:r>
            <a:r>
              <a:rPr lang="en-US" sz="4000" b="1" dirty="0" smtClean="0">
                <a:cs typeface="Times New Roman" pitchFamily="18" charset="0"/>
              </a:rPr>
              <a:t> college of Medicine</a:t>
            </a:r>
            <a:br>
              <a:rPr lang="en-US" sz="4000" b="1" dirty="0" smtClean="0">
                <a:cs typeface="Times New Roman" pitchFamily="18" charset="0"/>
              </a:rPr>
            </a:br>
            <a:r>
              <a:rPr lang="en-US" sz="4000" b="1" dirty="0" smtClean="0">
                <a:cs typeface="Times New Roman" pitchFamily="18" charset="0"/>
              </a:rPr>
              <a:t>Family &amp; Community medicine dept.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en-US" sz="4000" dirty="0" smtClean="0">
                <a:cs typeface="Times New Roman" pitchFamily="18" charset="0"/>
              </a:rPr>
              <a:t>Foundation lecture </a:t>
            </a:r>
            <a:r>
              <a:rPr lang="en-US" sz="4000" dirty="0" smtClean="0">
                <a:cs typeface="Times New Roman" pitchFamily="18" charset="0"/>
              </a:rPr>
              <a:t>13</a:t>
            </a:r>
            <a:r>
              <a:rPr lang="en-US" sz="4000" dirty="0" smtClean="0">
                <a:cs typeface="Times New Roman" pitchFamily="18" charset="0"/>
              </a:rPr>
              <a:t/>
            </a:r>
            <a:br>
              <a:rPr lang="en-US" sz="4000" dirty="0" smtClean="0">
                <a:cs typeface="Times New Roman" pitchFamily="18" charset="0"/>
              </a:rPr>
            </a:br>
            <a:r>
              <a:rPr lang="en-US" sz="4000" dirty="0" smtClean="0">
                <a:cs typeface="Times New Roman" pitchFamily="18" charset="0"/>
              </a:rPr>
              <a:t>prepared by: Dr. Muslim N. </a:t>
            </a:r>
            <a:r>
              <a:rPr lang="en-US" sz="4000" dirty="0" err="1" smtClean="0">
                <a:cs typeface="Times New Roman" pitchFamily="18" charset="0"/>
              </a:rPr>
              <a:t>Saeed</a:t>
            </a:r>
            <a:r>
              <a:rPr lang="en-US" sz="4000" dirty="0" smtClean="0">
                <a:cs typeface="Times New Roman" pitchFamily="18" charset="0"/>
              </a:rPr>
              <a:t/>
            </a:r>
            <a:br>
              <a:rPr lang="en-US" sz="4000" dirty="0" smtClean="0">
                <a:cs typeface="Times New Roman" pitchFamily="18" charset="0"/>
              </a:rPr>
            </a:br>
            <a:r>
              <a:rPr lang="en-US" sz="4000" dirty="0" smtClean="0">
                <a:cs typeface="Times New Roman" pitchFamily="18" charset="0"/>
              </a:rPr>
              <a:t>April </a:t>
            </a:r>
            <a:r>
              <a:rPr lang="en-US" sz="4000" dirty="0" smtClean="0">
                <a:cs typeface="Times New Roman" pitchFamily="18" charset="0"/>
              </a:rPr>
              <a:t>15</a:t>
            </a:r>
            <a:r>
              <a:rPr lang="en-US" sz="4000" baseline="30000" dirty="0" smtClean="0">
                <a:cs typeface="Times New Roman" pitchFamily="18" charset="0"/>
              </a:rPr>
              <a:t>th</a:t>
            </a:r>
            <a:r>
              <a:rPr lang="en-US" sz="4000" dirty="0" smtClean="0">
                <a:cs typeface="Times New Roman" pitchFamily="18" charset="0"/>
              </a:rPr>
              <a:t> </a:t>
            </a:r>
            <a:r>
              <a:rPr lang="en-US" sz="4000" dirty="0" smtClean="0">
                <a:cs typeface="Times New Roman" pitchFamily="18" charset="0"/>
              </a:rPr>
              <a:t>,2019</a:t>
            </a:r>
          </a:p>
        </p:txBody>
      </p:sp>
    </p:spTree>
    <p:extLst>
      <p:ext uri="{BB962C8B-B14F-4D97-AF65-F5344CB8AC3E}">
        <p14:creationId xmlns:p14="http://schemas.microsoft.com/office/powerpoint/2010/main" xmlns="" val="274278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dirty="0" smtClean="0"/>
              <a:t>A </a:t>
            </a:r>
            <a:r>
              <a:rPr lang="en-US" sz="3500" b="1" dirty="0" err="1" smtClean="0">
                <a:solidFill>
                  <a:srgbClr val="FF0000"/>
                </a:solidFill>
              </a:rPr>
              <a:t>nephrologist</a:t>
            </a:r>
            <a:r>
              <a:rPr lang="en-US" dirty="0" smtClean="0"/>
              <a:t> (</a:t>
            </a:r>
            <a:r>
              <a:rPr lang="en-US" sz="3000" b="1" dirty="0" err="1" smtClean="0"/>
              <a:t>neh</a:t>
            </a:r>
            <a:r>
              <a:rPr lang="en-US" sz="3000" b="1" dirty="0" smtClean="0"/>
              <a:t>-FROL-oh-</a:t>
            </a:r>
            <a:r>
              <a:rPr lang="en-US" sz="3000" b="1" dirty="0" err="1" smtClean="0"/>
              <a:t>jist</a:t>
            </a:r>
            <a:r>
              <a:rPr lang="en-US" dirty="0" smtClean="0"/>
              <a:t>) is a physician </a:t>
            </a:r>
            <a:r>
              <a:rPr lang="en-US" dirty="0" smtClean="0"/>
              <a:t>who specializes </a:t>
            </a:r>
            <a:r>
              <a:rPr lang="en-US" dirty="0" smtClean="0"/>
              <a:t>in diagnosing and treating diseases </a:t>
            </a:r>
            <a:r>
              <a:rPr lang="en-US" dirty="0" smtClean="0"/>
              <a:t>and disorders </a:t>
            </a:r>
            <a:r>
              <a:rPr lang="en-US" dirty="0" smtClean="0"/>
              <a:t>of the kidneys (</a:t>
            </a:r>
            <a:r>
              <a:rPr lang="en-US" dirty="0" err="1" smtClean="0">
                <a:solidFill>
                  <a:srgbClr val="FF0000"/>
                </a:solidFill>
              </a:rPr>
              <a:t>nephr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means kidney,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err="1" smtClean="0">
                <a:solidFill>
                  <a:srgbClr val="FF0000"/>
                </a:solidFill>
              </a:rPr>
              <a:t>ologist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means specialist).</a:t>
            </a:r>
          </a:p>
          <a:p>
            <a:pPr algn="l">
              <a:buNone/>
            </a:pPr>
            <a:r>
              <a:rPr lang="en-US" dirty="0" smtClean="0"/>
              <a:t>-</a:t>
            </a:r>
            <a:r>
              <a:rPr lang="en-US" dirty="0" smtClean="0"/>
              <a:t>A </a:t>
            </a:r>
            <a:r>
              <a:rPr lang="en-US" sz="3500" b="1" dirty="0" smtClean="0">
                <a:solidFill>
                  <a:srgbClr val="FF0000"/>
                </a:solidFill>
              </a:rPr>
              <a:t>urologist</a:t>
            </a:r>
            <a:r>
              <a:rPr lang="en-US" dirty="0" smtClean="0"/>
              <a:t> (</a:t>
            </a:r>
            <a:r>
              <a:rPr lang="en-US" sz="3000" b="1" dirty="0" smtClean="0"/>
              <a:t>you-ROL-oh-</a:t>
            </a:r>
            <a:r>
              <a:rPr lang="en-US" sz="3000" b="1" dirty="0" err="1" smtClean="0"/>
              <a:t>jist</a:t>
            </a:r>
            <a:r>
              <a:rPr lang="en-US" dirty="0" smtClean="0"/>
              <a:t>) is a physician who</a:t>
            </a:r>
          </a:p>
          <a:p>
            <a:pPr algn="l">
              <a:buNone/>
            </a:pPr>
            <a:r>
              <a:rPr lang="en-US" dirty="0" smtClean="0"/>
              <a:t>specializes in diagnosing and treating diseases and</a:t>
            </a:r>
          </a:p>
          <a:p>
            <a:pPr algn="l">
              <a:buNone/>
            </a:pPr>
            <a:r>
              <a:rPr lang="en-US" dirty="0" smtClean="0"/>
              <a:t>disorders of the urinary system of females and the</a:t>
            </a:r>
          </a:p>
          <a:p>
            <a:pPr algn="l">
              <a:buNone/>
            </a:pPr>
            <a:r>
              <a:rPr lang="en-US" dirty="0" smtClean="0"/>
              <a:t>genitourinary system of males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ur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means urine, and</a:t>
            </a:r>
          </a:p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err="1" smtClean="0">
                <a:solidFill>
                  <a:srgbClr val="FF0000"/>
                </a:solidFill>
              </a:rPr>
              <a:t>ologist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means specialist). 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-The </a:t>
            </a:r>
            <a:r>
              <a:rPr lang="en-US" dirty="0" smtClean="0"/>
              <a:t>term </a:t>
            </a:r>
            <a:r>
              <a:rPr lang="en-US" sz="3500" b="1" dirty="0" smtClean="0">
                <a:solidFill>
                  <a:srgbClr val="FF0000"/>
                </a:solidFill>
              </a:rPr>
              <a:t>genitourinary</a:t>
            </a:r>
            <a:r>
              <a:rPr lang="en-US" dirty="0" smtClean="0"/>
              <a:t> refers </a:t>
            </a:r>
            <a:r>
              <a:rPr lang="en-US" dirty="0" smtClean="0"/>
              <a:t>to both the genital and urinary organs.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548680"/>
            <a:ext cx="8568952" cy="5577483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Renal failure</a:t>
            </a:r>
            <a:r>
              <a:rPr lang="en-US" dirty="0" smtClean="0"/>
              <a:t>, also known as </a:t>
            </a:r>
            <a:r>
              <a:rPr lang="en-US" b="1" dirty="0" smtClean="0">
                <a:solidFill>
                  <a:srgbClr val="FF0000"/>
                </a:solidFill>
              </a:rPr>
              <a:t>kidney failure</a:t>
            </a:r>
            <a:r>
              <a:rPr lang="en-US" dirty="0" smtClean="0"/>
              <a:t>, is the</a:t>
            </a:r>
          </a:p>
          <a:p>
            <a:pPr algn="l">
              <a:buNone/>
            </a:pPr>
            <a:r>
              <a:rPr lang="en-US" dirty="0" smtClean="0"/>
              <a:t>inability of one or both of the kidneys to perform </a:t>
            </a:r>
            <a:r>
              <a:rPr lang="en-US" dirty="0" smtClean="0"/>
              <a:t>their functions</a:t>
            </a:r>
            <a:r>
              <a:rPr lang="en-US" dirty="0" smtClean="0"/>
              <a:t>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Uremia</a:t>
            </a:r>
            <a:r>
              <a:rPr lang="en-US" dirty="0" smtClean="0"/>
              <a:t> (</a:t>
            </a:r>
            <a:r>
              <a:rPr lang="en-US" sz="2800" b="1" dirty="0" smtClean="0"/>
              <a:t>you-REE-</a:t>
            </a:r>
            <a:r>
              <a:rPr lang="en-US" sz="2800" b="1" dirty="0" err="1" smtClean="0"/>
              <a:t>mee</a:t>
            </a:r>
            <a:r>
              <a:rPr lang="en-US" sz="2800" b="1" dirty="0" smtClean="0"/>
              <a:t>-ah</a:t>
            </a:r>
            <a:r>
              <a:rPr lang="en-US" dirty="0" smtClean="0"/>
              <a:t>), also known as uremic</a:t>
            </a:r>
          </a:p>
          <a:p>
            <a:pPr algn="l">
              <a:buNone/>
            </a:pPr>
            <a:r>
              <a:rPr lang="en-US" dirty="0" smtClean="0"/>
              <a:t>poisoning, is a toxic condition resulting from </a:t>
            </a:r>
            <a:r>
              <a:rPr lang="en-US" dirty="0" smtClean="0"/>
              <a:t>renal failure (</a:t>
            </a:r>
            <a:r>
              <a:rPr lang="en-US" dirty="0" err="1" smtClean="0">
                <a:solidFill>
                  <a:srgbClr val="FF0000"/>
                </a:solidFill>
              </a:rPr>
              <a:t>ur</a:t>
            </a:r>
            <a:r>
              <a:rPr lang="en-US" dirty="0" smtClean="0"/>
              <a:t> means urine,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err="1" smtClean="0">
                <a:solidFill>
                  <a:srgbClr val="FF0000"/>
                </a:solidFill>
              </a:rPr>
              <a:t>emia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means blood condition).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Nephrotic</a:t>
            </a:r>
            <a:r>
              <a:rPr lang="en-US" b="1" dirty="0" smtClean="0">
                <a:solidFill>
                  <a:srgbClr val="FF0000"/>
                </a:solidFill>
              </a:rPr>
              <a:t> syndrome </a:t>
            </a:r>
            <a:r>
              <a:rPr lang="en-US" dirty="0" smtClean="0"/>
              <a:t>(</a:t>
            </a:r>
            <a:r>
              <a:rPr lang="en-US" sz="3300" b="1" dirty="0" err="1" smtClean="0"/>
              <a:t>neh</a:t>
            </a:r>
            <a:r>
              <a:rPr lang="en-US" sz="3300" b="1" dirty="0" smtClean="0"/>
              <a:t>-FROT-</a:t>
            </a:r>
            <a:r>
              <a:rPr lang="en-US" sz="3300" b="1" dirty="0" err="1" smtClean="0"/>
              <a:t>ick</a:t>
            </a:r>
            <a:r>
              <a:rPr lang="en-US" dirty="0" smtClean="0"/>
              <a:t>) is a condition </a:t>
            </a:r>
            <a:r>
              <a:rPr lang="en-US" dirty="0" smtClean="0"/>
              <a:t>in which protein </a:t>
            </a:r>
            <a:r>
              <a:rPr lang="en-US" dirty="0" smtClean="0"/>
              <a:t>are lost in the urine 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FF0000"/>
                </a:solidFill>
              </a:rPr>
              <a:t>nephr</a:t>
            </a:r>
            <a:r>
              <a:rPr lang="en-US" dirty="0" smtClean="0">
                <a:solidFill>
                  <a:srgbClr val="FF0000"/>
                </a:solidFill>
              </a:rPr>
              <a:t>/o</a:t>
            </a:r>
            <a:r>
              <a:rPr lang="en-US" dirty="0" smtClean="0"/>
              <a:t> </a:t>
            </a:r>
            <a:r>
              <a:rPr lang="en-US" dirty="0" smtClean="0"/>
              <a:t>means kidney, and </a:t>
            </a:r>
            <a:r>
              <a:rPr lang="en-US" dirty="0" smtClean="0">
                <a:solidFill>
                  <a:srgbClr val="FF0000"/>
                </a:solidFill>
              </a:rPr>
              <a:t>-tic </a:t>
            </a:r>
            <a:r>
              <a:rPr lang="en-US" dirty="0" smtClean="0"/>
              <a:t>means pertaining to</a:t>
            </a:r>
            <a:r>
              <a:rPr lang="en-US" dirty="0" smtClean="0"/>
              <a:t>).</a:t>
            </a:r>
            <a:endParaRPr lang="en-US" dirty="0" smtClean="0"/>
          </a:p>
          <a:p>
            <a:pPr algn="l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Nephrosis</a:t>
            </a:r>
            <a:r>
              <a:rPr lang="en-US" dirty="0" smtClean="0"/>
              <a:t> (</a:t>
            </a:r>
            <a:r>
              <a:rPr lang="en-US" sz="2800" b="1" dirty="0" err="1" smtClean="0"/>
              <a:t>neh</a:t>
            </a:r>
            <a:r>
              <a:rPr lang="en-US" sz="2800" b="1" dirty="0" smtClean="0"/>
              <a:t>-FROH-sis</a:t>
            </a:r>
            <a:r>
              <a:rPr lang="en-US" dirty="0" smtClean="0"/>
              <a:t>) is </a:t>
            </a:r>
            <a:r>
              <a:rPr lang="en-US" dirty="0" smtClean="0"/>
              <a:t>degenerative </a:t>
            </a:r>
            <a:r>
              <a:rPr lang="en-US" dirty="0" smtClean="0"/>
              <a:t>kidney</a:t>
            </a:r>
          </a:p>
          <a:p>
            <a:pPr algn="l">
              <a:buNone/>
            </a:pPr>
            <a:r>
              <a:rPr lang="en-US" dirty="0" smtClean="0"/>
              <a:t>d</a:t>
            </a:r>
            <a:r>
              <a:rPr lang="en-US" dirty="0" smtClean="0"/>
              <a:t>isease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FF0000"/>
                </a:solidFill>
              </a:rPr>
              <a:t>nephr</a:t>
            </a:r>
            <a:r>
              <a:rPr lang="en-US" dirty="0" smtClean="0"/>
              <a:t> </a:t>
            </a:r>
            <a:r>
              <a:rPr lang="en-US" dirty="0" smtClean="0"/>
              <a:t>means kidney, and 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err="1" smtClean="0">
                <a:solidFill>
                  <a:srgbClr val="FF0000"/>
                </a:solidFill>
              </a:rPr>
              <a:t>osis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means abnormal </a:t>
            </a:r>
            <a:r>
              <a:rPr lang="en-US" dirty="0" smtClean="0"/>
              <a:t>condition or </a:t>
            </a:r>
            <a:r>
              <a:rPr lang="en-US" dirty="0" smtClean="0"/>
              <a:t>disease).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5793507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-</a:t>
            </a:r>
            <a:r>
              <a:rPr lang="en-US" b="1" dirty="0" err="1" smtClean="0">
                <a:solidFill>
                  <a:srgbClr val="FF0000"/>
                </a:solidFill>
              </a:rPr>
              <a:t>Anuria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sz="2800" b="1" dirty="0" smtClean="0"/>
              <a:t>ah-NEW-</a:t>
            </a:r>
            <a:r>
              <a:rPr lang="en-US" sz="2800" b="1" dirty="0" err="1" smtClean="0"/>
              <a:t>ree</a:t>
            </a:r>
            <a:r>
              <a:rPr lang="en-US" sz="2800" b="1" dirty="0" smtClean="0"/>
              <a:t>-ah</a:t>
            </a:r>
            <a:r>
              <a:rPr lang="en-US" dirty="0" smtClean="0"/>
              <a:t>) is the absence of </a:t>
            </a:r>
            <a:r>
              <a:rPr lang="en-US" dirty="0" smtClean="0"/>
              <a:t>urine formation </a:t>
            </a:r>
            <a:r>
              <a:rPr lang="en-US" dirty="0" smtClean="0"/>
              <a:t>by the kidneys (</a:t>
            </a:r>
            <a:r>
              <a:rPr lang="en-US" dirty="0" smtClean="0">
                <a:solidFill>
                  <a:srgbClr val="FF0000"/>
                </a:solidFill>
              </a:rPr>
              <a:t>an-</a:t>
            </a:r>
            <a:r>
              <a:rPr lang="en-US" dirty="0" smtClean="0"/>
              <a:t> means without,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err="1" smtClean="0">
                <a:solidFill>
                  <a:srgbClr val="FF0000"/>
                </a:solidFill>
              </a:rPr>
              <a:t>uria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means urine</a:t>
            </a:r>
            <a:r>
              <a:rPr lang="en-US" dirty="0" smtClean="0"/>
              <a:t>).</a:t>
            </a:r>
          </a:p>
          <a:p>
            <a:pPr algn="l">
              <a:buNone/>
            </a:pPr>
            <a:r>
              <a:rPr lang="en-US" dirty="0" smtClean="0"/>
              <a:t>-</a:t>
            </a:r>
            <a:r>
              <a:rPr lang="en-US" b="1" dirty="0" smtClean="0">
                <a:solidFill>
                  <a:srgbClr val="FF0000"/>
                </a:solidFill>
              </a:rPr>
              <a:t>Edema</a:t>
            </a:r>
            <a:r>
              <a:rPr lang="en-US" dirty="0" smtClean="0"/>
              <a:t> </a:t>
            </a:r>
            <a:r>
              <a:rPr lang="en-US" dirty="0" smtClean="0"/>
              <a:t>(eh-DEE-</a:t>
            </a:r>
            <a:r>
              <a:rPr lang="en-US" dirty="0" err="1" smtClean="0"/>
              <a:t>mah</a:t>
            </a:r>
            <a:r>
              <a:rPr lang="en-US" dirty="0" smtClean="0"/>
              <a:t>) is excessive fluid in the </a:t>
            </a:r>
            <a:r>
              <a:rPr lang="en-US" dirty="0" smtClean="0"/>
              <a:t>body tissues</a:t>
            </a:r>
            <a:r>
              <a:rPr lang="en-US" dirty="0" smtClean="0"/>
              <a:t>.</a:t>
            </a:r>
          </a:p>
          <a:p>
            <a:pPr algn="l">
              <a:buNone/>
            </a:pPr>
            <a:r>
              <a:rPr lang="en-US" dirty="0" smtClean="0"/>
              <a:t>-</a:t>
            </a:r>
            <a:r>
              <a:rPr lang="en-US" b="1" dirty="0" err="1" smtClean="0">
                <a:solidFill>
                  <a:srgbClr val="FF0000"/>
                </a:solidFill>
              </a:rPr>
              <a:t>Hyperproteinuria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sz="2800" b="1" dirty="0" smtClean="0"/>
              <a:t>high-per-</a:t>
            </a:r>
            <a:r>
              <a:rPr lang="en-US" sz="2800" b="1" dirty="0" err="1" smtClean="0"/>
              <a:t>proh</a:t>
            </a:r>
            <a:r>
              <a:rPr lang="en-US" sz="2800" b="1" dirty="0" smtClean="0"/>
              <a:t>-tee-in-YOU-</a:t>
            </a:r>
            <a:r>
              <a:rPr lang="en-US" sz="2800" b="1" dirty="0" err="1" smtClean="0"/>
              <a:t>ree</a:t>
            </a:r>
            <a:r>
              <a:rPr lang="en-US" sz="2800" b="1" dirty="0" smtClean="0"/>
              <a:t>-ah</a:t>
            </a:r>
            <a:r>
              <a:rPr lang="en-US" dirty="0" smtClean="0"/>
              <a:t>) is </a:t>
            </a:r>
            <a:r>
              <a:rPr lang="en-US" dirty="0" smtClean="0"/>
              <a:t>the presence of </a:t>
            </a:r>
            <a:r>
              <a:rPr lang="en-US" dirty="0" smtClean="0"/>
              <a:t>high </a:t>
            </a:r>
            <a:r>
              <a:rPr lang="en-US" dirty="0" smtClean="0"/>
              <a:t>concentrations of</a:t>
            </a:r>
          </a:p>
          <a:p>
            <a:pPr algn="l">
              <a:buNone/>
            </a:pPr>
            <a:r>
              <a:rPr lang="en-US" dirty="0" smtClean="0"/>
              <a:t>protein in the urine (</a:t>
            </a:r>
            <a:r>
              <a:rPr lang="en-US" dirty="0" smtClean="0">
                <a:solidFill>
                  <a:srgbClr val="FF0000"/>
                </a:solidFill>
              </a:rPr>
              <a:t>hyper-</a:t>
            </a:r>
            <a:r>
              <a:rPr lang="en-US" dirty="0" smtClean="0"/>
              <a:t> means excessive, </a:t>
            </a:r>
            <a:r>
              <a:rPr lang="en-US" dirty="0" smtClean="0"/>
              <a:t>protein means </a:t>
            </a:r>
            <a:r>
              <a:rPr lang="en-US" dirty="0" smtClean="0"/>
              <a:t>protein, and 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err="1" smtClean="0">
                <a:solidFill>
                  <a:srgbClr val="FF0000"/>
                </a:solidFill>
              </a:rPr>
              <a:t>uria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means urine). </a:t>
            </a:r>
            <a:endParaRPr lang="en-US" dirty="0" smtClean="0"/>
          </a:p>
          <a:p>
            <a:pPr algn="l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The term </a:t>
            </a:r>
            <a:r>
              <a:rPr lang="en-US" b="1" dirty="0" smtClean="0">
                <a:solidFill>
                  <a:srgbClr val="FF0000"/>
                </a:solidFill>
              </a:rPr>
              <a:t>nephropathy</a:t>
            </a:r>
            <a:r>
              <a:rPr lang="en-US" dirty="0" smtClean="0"/>
              <a:t> (</a:t>
            </a:r>
            <a:r>
              <a:rPr lang="en-US" sz="3000" b="1" dirty="0" err="1" smtClean="0"/>
              <a:t>neh</a:t>
            </a:r>
            <a:r>
              <a:rPr lang="en-US" sz="3000" b="1" dirty="0" smtClean="0"/>
              <a:t>-FROP-ah-thee</a:t>
            </a:r>
            <a:r>
              <a:rPr lang="en-US" dirty="0" smtClean="0"/>
              <a:t>) means </a:t>
            </a:r>
            <a:r>
              <a:rPr lang="en-US" dirty="0" smtClean="0"/>
              <a:t>any disease </a:t>
            </a:r>
            <a:r>
              <a:rPr lang="en-US" dirty="0" smtClean="0"/>
              <a:t>of the kidney (</a:t>
            </a:r>
            <a:r>
              <a:rPr lang="en-US" dirty="0" err="1" smtClean="0">
                <a:solidFill>
                  <a:srgbClr val="FF0000"/>
                </a:solidFill>
              </a:rPr>
              <a:t>nephr</a:t>
            </a:r>
            <a:r>
              <a:rPr lang="en-US" dirty="0" smtClean="0"/>
              <a:t> means kidney, and </a:t>
            </a:r>
            <a:r>
              <a:rPr lang="en-US" dirty="0" smtClean="0">
                <a:solidFill>
                  <a:srgbClr val="FF0000"/>
                </a:solidFill>
              </a:rPr>
              <a:t>–</a:t>
            </a:r>
            <a:r>
              <a:rPr lang="en-US" dirty="0" err="1" smtClean="0">
                <a:solidFill>
                  <a:srgbClr val="FF0000"/>
                </a:solidFill>
              </a:rPr>
              <a:t>pathy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means </a:t>
            </a:r>
            <a:r>
              <a:rPr lang="en-US" dirty="0" smtClean="0"/>
              <a:t>disease</a:t>
            </a:r>
            <a:r>
              <a:rPr lang="en-US" dirty="0" smtClean="0"/>
              <a:t>).</a:t>
            </a:r>
            <a:endParaRPr lang="en-US" dirty="0" smtClean="0"/>
          </a:p>
          <a:p>
            <a:pPr algn="l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Hydronephrosis</a:t>
            </a:r>
            <a:r>
              <a:rPr lang="en-US" dirty="0" smtClean="0"/>
              <a:t> (</a:t>
            </a:r>
            <a:r>
              <a:rPr lang="en-US" sz="2800" b="1" dirty="0" smtClean="0"/>
              <a:t>high-</a:t>
            </a:r>
            <a:r>
              <a:rPr lang="en-US" sz="2800" b="1" dirty="0" err="1" smtClean="0"/>
              <a:t>droh</a:t>
            </a:r>
            <a:r>
              <a:rPr lang="en-US" sz="2800" b="1" dirty="0" smtClean="0"/>
              <a:t>-</a:t>
            </a:r>
            <a:r>
              <a:rPr lang="en-US" sz="2800" b="1" dirty="0" err="1" smtClean="0"/>
              <a:t>neh</a:t>
            </a:r>
            <a:r>
              <a:rPr lang="en-US" sz="2800" b="1" dirty="0" smtClean="0"/>
              <a:t>-FROH-sis</a:t>
            </a:r>
            <a:r>
              <a:rPr lang="en-US" dirty="0" smtClean="0"/>
              <a:t>) is the </a:t>
            </a:r>
            <a:r>
              <a:rPr lang="en-US" dirty="0" smtClean="0"/>
              <a:t>dilation of </a:t>
            </a:r>
            <a:r>
              <a:rPr lang="en-US" dirty="0" smtClean="0"/>
              <a:t>one or both kidneys (</a:t>
            </a:r>
            <a:r>
              <a:rPr lang="en-US" dirty="0" err="1" smtClean="0">
                <a:solidFill>
                  <a:srgbClr val="FF0000"/>
                </a:solidFill>
              </a:rPr>
              <a:t>hydr</a:t>
            </a:r>
            <a:r>
              <a:rPr lang="en-US" dirty="0" smtClean="0">
                <a:solidFill>
                  <a:srgbClr val="FF0000"/>
                </a:solidFill>
              </a:rPr>
              <a:t>/o</a:t>
            </a:r>
            <a:r>
              <a:rPr lang="en-US" dirty="0" smtClean="0"/>
              <a:t> means</a:t>
            </a:r>
          </a:p>
          <a:p>
            <a:pPr algn="l">
              <a:buNone/>
            </a:pPr>
            <a:r>
              <a:rPr lang="en-US" dirty="0" smtClean="0"/>
              <a:t>water, </a:t>
            </a:r>
            <a:r>
              <a:rPr lang="en-US" dirty="0" err="1" smtClean="0"/>
              <a:t>nephr</a:t>
            </a:r>
            <a:r>
              <a:rPr lang="en-US" dirty="0" smtClean="0"/>
              <a:t> means kidney, and 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err="1" smtClean="0">
                <a:solidFill>
                  <a:srgbClr val="FF0000"/>
                </a:solidFill>
              </a:rPr>
              <a:t>osis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means </a:t>
            </a:r>
            <a:r>
              <a:rPr lang="en-US" dirty="0" smtClean="0"/>
              <a:t>abnormal condition </a:t>
            </a:r>
            <a:r>
              <a:rPr lang="en-US" dirty="0" smtClean="0"/>
              <a:t>or disease).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Hydronephrosis</a:t>
            </a:r>
            <a:endParaRPr lang="ar-IQ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784887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85000" lnSpcReduction="10000"/>
          </a:bodyPr>
          <a:lstStyle/>
          <a:p>
            <a:pPr algn="l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Glomerulonephritis</a:t>
            </a:r>
            <a:r>
              <a:rPr lang="en-US" dirty="0" smtClean="0"/>
              <a:t> (</a:t>
            </a:r>
            <a:r>
              <a:rPr lang="en-US" sz="2400" b="1" dirty="0" err="1" smtClean="0"/>
              <a:t>gloh</a:t>
            </a:r>
            <a:r>
              <a:rPr lang="en-US" sz="2400" b="1" dirty="0" smtClean="0"/>
              <a:t>-</a:t>
            </a:r>
            <a:r>
              <a:rPr lang="en-US" sz="2400" b="1" dirty="0" err="1" smtClean="0"/>
              <a:t>mer</a:t>
            </a:r>
            <a:r>
              <a:rPr lang="en-US" sz="2400" b="1" dirty="0" smtClean="0"/>
              <a:t>-you-</a:t>
            </a:r>
            <a:r>
              <a:rPr lang="en-US" sz="2400" b="1" dirty="0" err="1" smtClean="0"/>
              <a:t>loh</a:t>
            </a:r>
            <a:r>
              <a:rPr lang="en-US" sz="2400" b="1" dirty="0" smtClean="0"/>
              <a:t>-</a:t>
            </a:r>
            <a:r>
              <a:rPr lang="en-US" sz="2400" b="1" dirty="0" err="1" smtClean="0"/>
              <a:t>neh</a:t>
            </a:r>
            <a:r>
              <a:rPr lang="en-US" sz="2400" b="1" dirty="0" smtClean="0"/>
              <a:t>-FRY-</a:t>
            </a:r>
            <a:r>
              <a:rPr lang="en-US" sz="2400" b="1" dirty="0" err="1" smtClean="0"/>
              <a:t>tis</a:t>
            </a:r>
            <a:r>
              <a:rPr lang="en-US" dirty="0" smtClean="0"/>
              <a:t>):</a:t>
            </a:r>
          </a:p>
          <a:p>
            <a:pPr algn="l">
              <a:buNone/>
            </a:pPr>
            <a:r>
              <a:rPr lang="en-US" dirty="0" smtClean="0"/>
              <a:t>is </a:t>
            </a:r>
            <a:r>
              <a:rPr lang="en-US" dirty="0" smtClean="0"/>
              <a:t>a type of </a:t>
            </a:r>
            <a:r>
              <a:rPr lang="en-US" dirty="0" smtClean="0"/>
              <a:t>kidney disease </a:t>
            </a:r>
            <a:r>
              <a:rPr lang="en-US" dirty="0" smtClean="0"/>
              <a:t>caused by inflammation of the </a:t>
            </a:r>
            <a:r>
              <a:rPr lang="en-US" dirty="0" err="1" smtClean="0"/>
              <a:t>glomeruli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FF0000"/>
                </a:solidFill>
              </a:rPr>
              <a:t>glomerul</a:t>
            </a:r>
            <a:r>
              <a:rPr lang="en-US" dirty="0" smtClean="0">
                <a:solidFill>
                  <a:srgbClr val="FF0000"/>
                </a:solidFill>
              </a:rPr>
              <a:t>/o</a:t>
            </a:r>
            <a:r>
              <a:rPr lang="en-US" dirty="0" smtClean="0"/>
              <a:t> </a:t>
            </a:r>
            <a:r>
              <a:rPr lang="en-US" dirty="0" smtClean="0"/>
              <a:t>means </a:t>
            </a:r>
            <a:r>
              <a:rPr lang="en-US" dirty="0" err="1" smtClean="0"/>
              <a:t>glomeruli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nephr</a:t>
            </a:r>
            <a:r>
              <a:rPr lang="en-US" dirty="0" smtClean="0"/>
              <a:t> means</a:t>
            </a:r>
          </a:p>
          <a:p>
            <a:pPr algn="l">
              <a:buNone/>
            </a:pPr>
            <a:r>
              <a:rPr lang="en-US" dirty="0" smtClean="0"/>
              <a:t>kidney, and</a:t>
            </a:r>
            <a:r>
              <a:rPr lang="en-US" dirty="0" smtClean="0">
                <a:solidFill>
                  <a:srgbClr val="FF0000"/>
                </a:solidFill>
              </a:rPr>
              <a:t> -</a:t>
            </a:r>
            <a:r>
              <a:rPr lang="en-US" dirty="0" err="1" smtClean="0">
                <a:solidFill>
                  <a:srgbClr val="FF0000"/>
                </a:solidFill>
              </a:rPr>
              <a:t>itis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means inflammation</a:t>
            </a:r>
            <a:r>
              <a:rPr lang="en-US" dirty="0" smtClean="0"/>
              <a:t>).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Polycystic kidney disease </a:t>
            </a:r>
            <a:r>
              <a:rPr lang="en-US" dirty="0" smtClean="0"/>
              <a:t>(</a:t>
            </a:r>
            <a:r>
              <a:rPr lang="en-US" sz="2800" b="1" dirty="0" err="1" smtClean="0"/>
              <a:t>pol</a:t>
            </a:r>
            <a:r>
              <a:rPr lang="en-US" sz="2800" b="1" dirty="0" smtClean="0"/>
              <a:t>-</a:t>
            </a:r>
            <a:r>
              <a:rPr lang="en-US" sz="2800" b="1" dirty="0" err="1" smtClean="0"/>
              <a:t>ee</a:t>
            </a:r>
            <a:r>
              <a:rPr lang="en-US" sz="2800" b="1" dirty="0" smtClean="0"/>
              <a:t>-SIS-tick</a:t>
            </a:r>
            <a:r>
              <a:rPr lang="en-US" dirty="0" smtClean="0"/>
              <a:t>) is a genetic</a:t>
            </a:r>
          </a:p>
          <a:p>
            <a:pPr algn="l">
              <a:buNone/>
            </a:pPr>
            <a:r>
              <a:rPr lang="en-US" dirty="0" smtClean="0"/>
              <a:t>disorder characterized by the growth of numerous</a:t>
            </a:r>
          </a:p>
          <a:p>
            <a:pPr algn="l">
              <a:buNone/>
            </a:pPr>
            <a:r>
              <a:rPr lang="en-US" dirty="0" smtClean="0"/>
              <a:t>fluid-filled cysts in the kidneys (</a:t>
            </a:r>
            <a:r>
              <a:rPr lang="en-US" dirty="0" smtClean="0">
                <a:solidFill>
                  <a:srgbClr val="FF0000"/>
                </a:solidFill>
              </a:rPr>
              <a:t>poly-</a:t>
            </a:r>
            <a:r>
              <a:rPr lang="en-US" dirty="0" smtClean="0"/>
              <a:t> means many, </a:t>
            </a:r>
            <a:r>
              <a:rPr lang="en-US" dirty="0" smtClean="0">
                <a:solidFill>
                  <a:srgbClr val="FF0000"/>
                </a:solidFill>
              </a:rPr>
              <a:t>cyst</a:t>
            </a:r>
          </a:p>
          <a:p>
            <a:pPr algn="l">
              <a:buNone/>
            </a:pPr>
            <a:r>
              <a:rPr lang="en-US" dirty="0" smtClean="0"/>
              <a:t>means cyst, and 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err="1" smtClean="0">
                <a:solidFill>
                  <a:srgbClr val="FF0000"/>
                </a:solidFill>
              </a:rPr>
              <a:t>ic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means pertaining to).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Renal colic </a:t>
            </a:r>
            <a:r>
              <a:rPr lang="en-US" dirty="0" smtClean="0"/>
              <a:t>(</a:t>
            </a:r>
            <a:r>
              <a:rPr lang="en-US" sz="2800" b="1" dirty="0" smtClean="0"/>
              <a:t>REE-</a:t>
            </a:r>
            <a:r>
              <a:rPr lang="en-US" sz="2800" b="1" dirty="0" err="1" smtClean="0"/>
              <a:t>nal</a:t>
            </a:r>
            <a:r>
              <a:rPr lang="en-US" sz="2800" b="1" dirty="0" smtClean="0"/>
              <a:t> KOLL-</a:t>
            </a:r>
            <a:r>
              <a:rPr lang="en-US" sz="2800" b="1" dirty="0" err="1" smtClean="0"/>
              <a:t>ick</a:t>
            </a:r>
            <a:r>
              <a:rPr lang="en-US" dirty="0" smtClean="0"/>
              <a:t>) is an acute pain in the</a:t>
            </a:r>
          </a:p>
          <a:p>
            <a:pPr algn="l">
              <a:buNone/>
            </a:pPr>
            <a:r>
              <a:rPr lang="en-US" dirty="0" smtClean="0"/>
              <a:t>kidney </a:t>
            </a:r>
            <a:r>
              <a:rPr lang="en-US" dirty="0" smtClean="0"/>
              <a:t>area.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Colic</a:t>
            </a:r>
            <a:r>
              <a:rPr lang="en-US" dirty="0" smtClean="0"/>
              <a:t> </a:t>
            </a:r>
            <a:r>
              <a:rPr lang="en-US" dirty="0" smtClean="0"/>
              <a:t>means </a:t>
            </a:r>
            <a:r>
              <a:rPr lang="en-US" dirty="0" smtClean="0"/>
              <a:t>spasmodic pains </a:t>
            </a:r>
            <a:r>
              <a:rPr lang="en-US" dirty="0" smtClean="0"/>
              <a:t>in the abdomen.</a:t>
            </a:r>
            <a:endParaRPr lang="ar-IQ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Polycystic kidney disease</a:t>
            </a:r>
            <a:endParaRPr lang="ar-IQ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0530"/>
            <a:ext cx="7848872" cy="475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-</a:t>
            </a:r>
            <a:r>
              <a:rPr lang="en-US" b="1" dirty="0" err="1" smtClean="0">
                <a:solidFill>
                  <a:srgbClr val="FF0000"/>
                </a:solidFill>
              </a:rPr>
              <a:t>nephrolith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sz="2600" b="1" dirty="0" smtClean="0"/>
              <a:t>NEF-</a:t>
            </a:r>
            <a:r>
              <a:rPr lang="en-US" sz="2600" b="1" dirty="0" err="1" smtClean="0"/>
              <a:t>roh</a:t>
            </a:r>
            <a:r>
              <a:rPr lang="en-US" sz="2600" b="1" dirty="0" smtClean="0"/>
              <a:t>-</a:t>
            </a:r>
            <a:r>
              <a:rPr lang="en-US" sz="2600" b="1" dirty="0" err="1" smtClean="0"/>
              <a:t>lith</a:t>
            </a:r>
            <a:r>
              <a:rPr lang="en-US" dirty="0" smtClean="0"/>
              <a:t>), also known as </a:t>
            </a:r>
            <a:r>
              <a:rPr lang="en-US" b="1" dirty="0" smtClean="0">
                <a:solidFill>
                  <a:srgbClr val="FF0000"/>
                </a:solidFill>
              </a:rPr>
              <a:t>renal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calculus</a:t>
            </a:r>
            <a:r>
              <a:rPr lang="en-US" dirty="0" smtClean="0"/>
              <a:t> or a </a:t>
            </a:r>
            <a:r>
              <a:rPr lang="en-US" b="1" dirty="0" smtClean="0">
                <a:solidFill>
                  <a:srgbClr val="FF0000"/>
                </a:solidFill>
              </a:rPr>
              <a:t>kidney stone</a:t>
            </a:r>
            <a:r>
              <a:rPr lang="en-US" dirty="0" smtClean="0"/>
              <a:t>, is found in the </a:t>
            </a:r>
            <a:r>
              <a:rPr lang="en-US" dirty="0" smtClean="0"/>
              <a:t>kidney.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FF0000"/>
                </a:solidFill>
              </a:rPr>
              <a:t>nephr</a:t>
            </a:r>
            <a:r>
              <a:rPr lang="en-US" dirty="0" smtClean="0">
                <a:solidFill>
                  <a:srgbClr val="FF0000"/>
                </a:solidFill>
              </a:rPr>
              <a:t>/o</a:t>
            </a:r>
            <a:r>
              <a:rPr lang="en-US" dirty="0" smtClean="0"/>
              <a:t> means kidney, and 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err="1" smtClean="0">
                <a:solidFill>
                  <a:srgbClr val="FF0000"/>
                </a:solidFill>
              </a:rPr>
              <a:t>lith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means stone).</a:t>
            </a:r>
          </a:p>
          <a:p>
            <a:pPr algn="l">
              <a:buNone/>
            </a:pPr>
            <a:r>
              <a:rPr lang="en-US" dirty="0" smtClean="0"/>
              <a:t>-</a:t>
            </a:r>
            <a:r>
              <a:rPr lang="en-US" b="1" dirty="0" err="1" smtClean="0">
                <a:solidFill>
                  <a:srgbClr val="FF0000"/>
                </a:solidFill>
              </a:rPr>
              <a:t>ureterolith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sz="2600" b="1" dirty="0" smtClean="0"/>
              <a:t>you-REE-</a:t>
            </a:r>
            <a:r>
              <a:rPr lang="en-US" sz="2600" b="1" dirty="0" err="1" smtClean="0"/>
              <a:t>ter</a:t>
            </a:r>
            <a:r>
              <a:rPr lang="en-US" sz="2600" b="1" dirty="0" smtClean="0"/>
              <a:t>-oh-</a:t>
            </a:r>
            <a:r>
              <a:rPr lang="en-US" sz="2600" b="1" dirty="0" err="1" smtClean="0"/>
              <a:t>lith</a:t>
            </a:r>
            <a:r>
              <a:rPr lang="en-US" dirty="0" smtClean="0"/>
              <a:t>) is a stone located</a:t>
            </a:r>
          </a:p>
          <a:p>
            <a:pPr algn="l">
              <a:buNone/>
            </a:pPr>
            <a:r>
              <a:rPr lang="en-US" dirty="0" smtClean="0"/>
              <a:t>along </a:t>
            </a:r>
            <a:r>
              <a:rPr lang="en-US" dirty="0" smtClean="0"/>
              <a:t>the </a:t>
            </a:r>
            <a:r>
              <a:rPr lang="en-US" dirty="0" err="1" smtClean="0"/>
              <a:t>ureter</a:t>
            </a:r>
            <a:r>
              <a:rPr lang="en-US" dirty="0" smtClean="0"/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ureter</a:t>
            </a:r>
            <a:r>
              <a:rPr lang="en-US" dirty="0" smtClean="0">
                <a:solidFill>
                  <a:srgbClr val="FF0000"/>
                </a:solidFill>
              </a:rPr>
              <a:t>/o</a:t>
            </a:r>
            <a:r>
              <a:rPr lang="en-US" dirty="0" smtClean="0"/>
              <a:t> means </a:t>
            </a:r>
            <a:r>
              <a:rPr lang="en-US" dirty="0" err="1" smtClean="0"/>
              <a:t>ureter</a:t>
            </a:r>
            <a:r>
              <a:rPr lang="en-US" dirty="0" smtClean="0"/>
              <a:t>, </a:t>
            </a:r>
            <a:r>
              <a:rPr lang="en-US" dirty="0" smtClean="0"/>
              <a:t>and </a:t>
            </a:r>
          </a:p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err="1" smtClean="0">
                <a:solidFill>
                  <a:srgbClr val="FF0000"/>
                </a:solidFill>
              </a:rPr>
              <a:t>lith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means stone).</a:t>
            </a:r>
          </a:p>
          <a:p>
            <a:pPr algn="l">
              <a:buNone/>
            </a:pPr>
            <a:r>
              <a:rPr lang="en-US" dirty="0" smtClean="0"/>
              <a:t>-</a:t>
            </a:r>
            <a:r>
              <a:rPr lang="en-US" b="1" dirty="0" err="1" smtClean="0">
                <a:solidFill>
                  <a:srgbClr val="FF0000"/>
                </a:solidFill>
              </a:rPr>
              <a:t>cystolith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sz="2400" b="1" dirty="0" smtClean="0"/>
              <a:t>SIS-</a:t>
            </a:r>
            <a:r>
              <a:rPr lang="en-US" sz="2400" b="1" dirty="0" err="1" smtClean="0"/>
              <a:t>toh</a:t>
            </a:r>
            <a:r>
              <a:rPr lang="en-US" sz="2400" b="1" dirty="0" smtClean="0"/>
              <a:t>-</a:t>
            </a:r>
            <a:r>
              <a:rPr lang="en-US" sz="2400" b="1" dirty="0" err="1" smtClean="0"/>
              <a:t>lith</a:t>
            </a:r>
            <a:r>
              <a:rPr lang="en-US" dirty="0" smtClean="0"/>
              <a:t>) is a stone located within </a:t>
            </a:r>
            <a:r>
              <a:rPr lang="en-US" dirty="0" smtClean="0"/>
              <a:t>the urinary </a:t>
            </a:r>
            <a:r>
              <a:rPr lang="en-US" dirty="0" smtClean="0"/>
              <a:t>bladder (</a:t>
            </a:r>
            <a:r>
              <a:rPr lang="en-US" dirty="0" smtClean="0">
                <a:solidFill>
                  <a:srgbClr val="FF0000"/>
                </a:solidFill>
              </a:rPr>
              <a:t>cyst/o</a:t>
            </a:r>
            <a:r>
              <a:rPr lang="en-US" dirty="0" smtClean="0"/>
              <a:t> means bladder, and </a:t>
            </a:r>
            <a:r>
              <a:rPr lang="en-US" dirty="0" smtClean="0">
                <a:solidFill>
                  <a:srgbClr val="FF0000"/>
                </a:solidFill>
              </a:rPr>
              <a:t>–</a:t>
            </a:r>
            <a:r>
              <a:rPr lang="en-US" dirty="0" err="1" smtClean="0">
                <a:solidFill>
                  <a:srgbClr val="FF0000"/>
                </a:solidFill>
              </a:rPr>
              <a:t>lith</a:t>
            </a:r>
            <a:r>
              <a:rPr lang="en-US" dirty="0" smtClean="0"/>
              <a:t> </a:t>
            </a:r>
            <a:r>
              <a:rPr lang="en-US" dirty="0" smtClean="0"/>
              <a:t>means </a:t>
            </a:r>
            <a:r>
              <a:rPr lang="en-US" dirty="0" smtClean="0"/>
              <a:t>stone).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6368"/>
            <a:ext cx="7848872" cy="632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en-US" dirty="0" smtClean="0"/>
              <a:t>On completion of this </a:t>
            </a:r>
            <a:r>
              <a:rPr lang="en-US" dirty="0" smtClean="0"/>
              <a:t>lecture</a:t>
            </a:r>
            <a:r>
              <a:rPr lang="en-US" dirty="0" smtClean="0"/>
              <a:t>, </a:t>
            </a:r>
            <a:r>
              <a:rPr lang="en-US" dirty="0" smtClean="0"/>
              <a:t>you should be able to:</a:t>
            </a:r>
          </a:p>
          <a:p>
            <a:pPr algn="l">
              <a:buNone/>
            </a:pPr>
            <a:r>
              <a:rPr lang="en-US" dirty="0" smtClean="0"/>
              <a:t>1. </a:t>
            </a:r>
            <a:r>
              <a:rPr lang="en-US" dirty="0" smtClean="0"/>
              <a:t>Name </a:t>
            </a:r>
            <a:r>
              <a:rPr lang="en-US" dirty="0" smtClean="0"/>
              <a:t>and describe the structures of the</a:t>
            </a:r>
          </a:p>
          <a:p>
            <a:pPr algn="l">
              <a:buNone/>
            </a:pPr>
            <a:r>
              <a:rPr lang="en-US" dirty="0" smtClean="0"/>
              <a:t>urinary system.</a:t>
            </a:r>
          </a:p>
          <a:p>
            <a:pPr algn="l">
              <a:buNone/>
            </a:pPr>
            <a:r>
              <a:rPr lang="en-US" dirty="0" smtClean="0"/>
              <a:t>2</a:t>
            </a:r>
            <a:r>
              <a:rPr lang="en-US" dirty="0" smtClean="0"/>
              <a:t>. </a:t>
            </a:r>
            <a:r>
              <a:rPr lang="en-US" dirty="0" smtClean="0"/>
              <a:t>Recognize, define, spell, and pronounce</a:t>
            </a:r>
          </a:p>
          <a:p>
            <a:pPr algn="l">
              <a:buNone/>
            </a:pPr>
            <a:r>
              <a:rPr lang="en-US" dirty="0" smtClean="0"/>
              <a:t>terms related to the pathology and the diagnostic and treatment procedures of the urinary system</a:t>
            </a:r>
            <a:r>
              <a:rPr lang="en-US" dirty="0" smtClean="0"/>
              <a:t>.</a:t>
            </a:r>
          </a:p>
          <a:p>
            <a:pPr algn="l">
              <a:buNone/>
            </a:pPr>
            <a:r>
              <a:rPr lang="en-US" dirty="0" smtClean="0"/>
              <a:t>3. </a:t>
            </a:r>
            <a:r>
              <a:rPr lang="en-US" dirty="0" smtClean="0"/>
              <a:t>spell, and </a:t>
            </a:r>
            <a:r>
              <a:rPr lang="en-US" dirty="0" smtClean="0"/>
              <a:t>pronounce terms </a:t>
            </a:r>
            <a:r>
              <a:rPr lang="en-US" dirty="0" smtClean="0"/>
              <a:t>related to the pathology and the diagnostic and treatment procedures of the urinary system.</a:t>
            </a:r>
            <a:endParaRPr lang="ar-IQ" dirty="0" smtClean="0"/>
          </a:p>
          <a:p>
            <a:pPr algn="l">
              <a:buNone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44016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err="1" smtClean="0">
                <a:solidFill>
                  <a:srgbClr val="FF0000"/>
                </a:solidFill>
              </a:rPr>
              <a:t>Hydroureter</a:t>
            </a:r>
            <a:r>
              <a:rPr lang="en-US" sz="2800" dirty="0" smtClean="0"/>
              <a:t> (</a:t>
            </a:r>
            <a:r>
              <a:rPr lang="en-US" sz="2800" b="1" dirty="0" smtClean="0"/>
              <a:t>high-</a:t>
            </a:r>
            <a:r>
              <a:rPr lang="en-US" sz="2800" b="1" dirty="0" err="1" smtClean="0"/>
              <a:t>droh</a:t>
            </a:r>
            <a:r>
              <a:rPr lang="en-US" sz="2800" b="1" dirty="0" smtClean="0"/>
              <a:t>-you-REE-</a:t>
            </a:r>
            <a:r>
              <a:rPr lang="en-US" sz="2800" b="1" dirty="0" err="1" smtClean="0"/>
              <a:t>ter</a:t>
            </a:r>
            <a:r>
              <a:rPr lang="en-US" sz="2800" dirty="0" smtClean="0"/>
              <a:t>) is the distention of the </a:t>
            </a:r>
            <a:r>
              <a:rPr lang="en-US" sz="2800" dirty="0" err="1" smtClean="0"/>
              <a:t>ureter</a:t>
            </a:r>
            <a:r>
              <a:rPr lang="en-US" sz="2800" dirty="0" smtClean="0"/>
              <a:t> with urine that cannot flow because the </a:t>
            </a:r>
            <a:r>
              <a:rPr lang="en-US" sz="2800" dirty="0" err="1" smtClean="0"/>
              <a:t>ureter</a:t>
            </a:r>
            <a:r>
              <a:rPr lang="en-US" sz="2800" dirty="0" smtClean="0"/>
              <a:t> is blocked (</a:t>
            </a:r>
            <a:r>
              <a:rPr lang="en-US" sz="2800" dirty="0" err="1" smtClean="0">
                <a:solidFill>
                  <a:srgbClr val="FF0000"/>
                </a:solidFill>
              </a:rPr>
              <a:t>hydr</a:t>
            </a:r>
            <a:r>
              <a:rPr lang="en-US" sz="2800" dirty="0" smtClean="0">
                <a:solidFill>
                  <a:srgbClr val="FF0000"/>
                </a:solidFill>
              </a:rPr>
              <a:t>/o</a:t>
            </a:r>
            <a:r>
              <a:rPr lang="en-US" sz="2800" dirty="0" smtClean="0"/>
              <a:t> means water, and </a:t>
            </a:r>
            <a:r>
              <a:rPr lang="en-US" sz="2800" dirty="0" smtClean="0">
                <a:solidFill>
                  <a:srgbClr val="FF0000"/>
                </a:solidFill>
              </a:rPr>
              <a:t>–</a:t>
            </a:r>
            <a:r>
              <a:rPr lang="en-US" sz="2800" dirty="0" err="1" smtClean="0">
                <a:solidFill>
                  <a:srgbClr val="FF0000"/>
                </a:solidFill>
              </a:rPr>
              <a:t>ureter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means </a:t>
            </a:r>
            <a:r>
              <a:rPr lang="en-US" sz="2800" dirty="0" err="1" smtClean="0"/>
              <a:t>ureter</a:t>
            </a:r>
            <a:r>
              <a:rPr lang="en-US" sz="2800" dirty="0" smtClean="0"/>
              <a:t>)</a:t>
            </a:r>
            <a:endParaRPr lang="ar-IQ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8"/>
            <a:ext cx="648072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Urinary Tract Infections</a:t>
            </a:r>
            <a:b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ar-IQ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184576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dirty="0" smtClean="0"/>
              <a:t>-A </a:t>
            </a:r>
            <a:r>
              <a:rPr lang="en-US" b="1" dirty="0" smtClean="0">
                <a:solidFill>
                  <a:srgbClr val="FF0000"/>
                </a:solidFill>
              </a:rPr>
              <a:t>urinary tract infection (</a:t>
            </a:r>
            <a:r>
              <a:rPr lang="en-US" b="1" dirty="0" smtClean="0">
                <a:solidFill>
                  <a:srgbClr val="FF0000"/>
                </a:solidFill>
              </a:rPr>
              <a:t>UTI) </a:t>
            </a:r>
            <a:r>
              <a:rPr lang="en-US" dirty="0" smtClean="0"/>
              <a:t>infections </a:t>
            </a:r>
            <a:r>
              <a:rPr lang="en-US" dirty="0" smtClean="0"/>
              <a:t>can affect all, or </a:t>
            </a:r>
            <a:r>
              <a:rPr lang="en-US" dirty="0" smtClean="0"/>
              <a:t>parts, of </a:t>
            </a:r>
            <a:r>
              <a:rPr lang="en-US" dirty="0" smtClean="0"/>
              <a:t>the urinary system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-</a:t>
            </a:r>
            <a:r>
              <a:rPr lang="en-US" b="1" dirty="0" err="1" smtClean="0">
                <a:solidFill>
                  <a:srgbClr val="FF0000"/>
                </a:solidFill>
              </a:rPr>
              <a:t>Urethritis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sz="2800" b="1" dirty="0" smtClean="0"/>
              <a:t>you-</a:t>
            </a:r>
            <a:r>
              <a:rPr lang="en-US" sz="2800" b="1" dirty="0" err="1" smtClean="0"/>
              <a:t>reh</a:t>
            </a:r>
            <a:r>
              <a:rPr lang="en-US" sz="2800" b="1" dirty="0" smtClean="0"/>
              <a:t>-THRIGH-</a:t>
            </a:r>
            <a:r>
              <a:rPr lang="en-US" sz="2800" b="1" dirty="0" err="1" smtClean="0"/>
              <a:t>tis</a:t>
            </a:r>
            <a:r>
              <a:rPr lang="en-US" dirty="0" smtClean="0"/>
              <a:t>) is an inflammation </a:t>
            </a:r>
            <a:r>
              <a:rPr lang="en-US" dirty="0" smtClean="0"/>
              <a:t>of the </a:t>
            </a:r>
            <a:r>
              <a:rPr lang="en-US" dirty="0" smtClean="0"/>
              <a:t>urethra (</a:t>
            </a:r>
            <a:r>
              <a:rPr lang="en-US" dirty="0" err="1" smtClean="0">
                <a:solidFill>
                  <a:srgbClr val="FF0000"/>
                </a:solidFill>
              </a:rPr>
              <a:t>urethr</a:t>
            </a:r>
            <a:r>
              <a:rPr lang="en-US" dirty="0" smtClean="0"/>
              <a:t> means urethra, and 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err="1" smtClean="0">
                <a:solidFill>
                  <a:srgbClr val="FF0000"/>
                </a:solidFill>
              </a:rPr>
              <a:t>itis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means inflammation).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-</a:t>
            </a:r>
            <a:r>
              <a:rPr lang="en-US" b="1" dirty="0" smtClean="0">
                <a:solidFill>
                  <a:srgbClr val="FF0000"/>
                </a:solidFill>
              </a:rPr>
              <a:t>Cystitis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sz="2800" b="1" dirty="0" smtClean="0"/>
              <a:t>sis-TYE-</a:t>
            </a:r>
            <a:r>
              <a:rPr lang="en-US" sz="2800" b="1" dirty="0" err="1" smtClean="0"/>
              <a:t>tis</a:t>
            </a:r>
            <a:r>
              <a:rPr lang="en-US" dirty="0" smtClean="0"/>
              <a:t>) is an inflammation of the </a:t>
            </a:r>
            <a:r>
              <a:rPr lang="en-US" dirty="0" smtClean="0"/>
              <a:t>bladder (</a:t>
            </a:r>
            <a:r>
              <a:rPr lang="en-US" dirty="0" smtClean="0">
                <a:solidFill>
                  <a:srgbClr val="FF0000"/>
                </a:solidFill>
              </a:rPr>
              <a:t>cyst</a:t>
            </a:r>
            <a:r>
              <a:rPr lang="en-US" dirty="0" smtClean="0"/>
              <a:t> </a:t>
            </a:r>
            <a:r>
              <a:rPr lang="en-US" dirty="0" smtClean="0"/>
              <a:t>mean bladder, and 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err="1" smtClean="0">
                <a:solidFill>
                  <a:srgbClr val="FF0000"/>
                </a:solidFill>
              </a:rPr>
              <a:t>itis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means inflammation</a:t>
            </a:r>
            <a:r>
              <a:rPr lang="en-US" dirty="0" smtClean="0"/>
              <a:t>).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Urinary Tract Infections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-</a:t>
            </a:r>
            <a:r>
              <a:rPr lang="en-US" b="1" dirty="0" err="1" smtClean="0">
                <a:solidFill>
                  <a:srgbClr val="FF0000"/>
                </a:solidFill>
              </a:rPr>
              <a:t>Pyelitis</a:t>
            </a:r>
            <a:r>
              <a:rPr lang="en-US" dirty="0" smtClean="0"/>
              <a:t> (</a:t>
            </a:r>
            <a:r>
              <a:rPr lang="en-US" sz="2800" b="1" dirty="0" err="1" smtClean="0"/>
              <a:t>pye</a:t>
            </a:r>
            <a:r>
              <a:rPr lang="en-US" sz="2800" b="1" dirty="0" smtClean="0"/>
              <a:t>-eh-LYE-</a:t>
            </a:r>
            <a:r>
              <a:rPr lang="en-US" sz="2800" b="1" dirty="0" err="1" smtClean="0"/>
              <a:t>tis</a:t>
            </a:r>
            <a:r>
              <a:rPr lang="en-US" dirty="0" smtClean="0"/>
              <a:t>) is an inflammation of the</a:t>
            </a:r>
          </a:p>
          <a:p>
            <a:pPr algn="l">
              <a:buNone/>
            </a:pPr>
            <a:r>
              <a:rPr lang="en-US" dirty="0" smtClean="0"/>
              <a:t>renal pelvis (</a:t>
            </a:r>
            <a:r>
              <a:rPr lang="en-US" dirty="0" err="1" smtClean="0">
                <a:solidFill>
                  <a:srgbClr val="FF0000"/>
                </a:solidFill>
              </a:rPr>
              <a:t>pyel</a:t>
            </a:r>
            <a:r>
              <a:rPr lang="en-US" dirty="0" smtClean="0"/>
              <a:t> means renal pelvis, and 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err="1" smtClean="0">
                <a:solidFill>
                  <a:srgbClr val="FF0000"/>
                </a:solidFill>
              </a:rPr>
              <a:t>itis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means inflammation</a:t>
            </a:r>
            <a:r>
              <a:rPr lang="en-US" dirty="0" smtClean="0"/>
              <a:t>).</a:t>
            </a:r>
          </a:p>
          <a:p>
            <a:pPr algn="l">
              <a:buNone/>
            </a:pPr>
            <a:r>
              <a:rPr lang="en-US" dirty="0" smtClean="0"/>
              <a:t>-</a:t>
            </a:r>
            <a:r>
              <a:rPr lang="en-US" b="1" dirty="0" err="1" smtClean="0">
                <a:solidFill>
                  <a:srgbClr val="FF0000"/>
                </a:solidFill>
              </a:rPr>
              <a:t>Pyelonephritis</a:t>
            </a:r>
            <a:r>
              <a:rPr lang="en-US" dirty="0" smtClean="0"/>
              <a:t> (</a:t>
            </a:r>
            <a:r>
              <a:rPr lang="en-US" sz="2800" b="1" dirty="0" err="1" smtClean="0"/>
              <a:t>pye</a:t>
            </a:r>
            <a:r>
              <a:rPr lang="en-US" sz="2800" b="1" dirty="0" smtClean="0"/>
              <a:t>-eh-</a:t>
            </a:r>
            <a:r>
              <a:rPr lang="en-US" sz="2800" b="1" dirty="0" err="1" smtClean="0"/>
              <a:t>loh</a:t>
            </a:r>
            <a:r>
              <a:rPr lang="en-US" sz="2800" b="1" dirty="0" smtClean="0"/>
              <a:t>-</a:t>
            </a:r>
            <a:r>
              <a:rPr lang="en-US" sz="2800" b="1" dirty="0" err="1" smtClean="0"/>
              <a:t>neh</a:t>
            </a:r>
            <a:r>
              <a:rPr lang="en-US" sz="2800" b="1" dirty="0" smtClean="0"/>
              <a:t>-FRY-</a:t>
            </a:r>
            <a:r>
              <a:rPr lang="en-US" sz="2800" b="1" dirty="0" err="1" smtClean="0"/>
              <a:t>tis</a:t>
            </a:r>
            <a:r>
              <a:rPr lang="en-US" dirty="0" smtClean="0"/>
              <a:t>) is an </a:t>
            </a:r>
            <a:r>
              <a:rPr lang="en-US" dirty="0" smtClean="0"/>
              <a:t>inflammation of </a:t>
            </a:r>
            <a:r>
              <a:rPr lang="en-US" dirty="0" smtClean="0"/>
              <a:t>both the renal pelvis and of the kidney (</a:t>
            </a:r>
            <a:r>
              <a:rPr lang="en-US" dirty="0" err="1" smtClean="0">
                <a:solidFill>
                  <a:srgbClr val="FF0000"/>
                </a:solidFill>
              </a:rPr>
              <a:t>pyel</a:t>
            </a:r>
            <a:r>
              <a:rPr lang="en-US" dirty="0" smtClean="0">
                <a:solidFill>
                  <a:srgbClr val="FF0000"/>
                </a:solidFill>
              </a:rPr>
              <a:t>/o</a:t>
            </a:r>
            <a:r>
              <a:rPr lang="en-US" dirty="0" smtClean="0"/>
              <a:t> means </a:t>
            </a:r>
            <a:r>
              <a:rPr lang="en-US" dirty="0" smtClean="0"/>
              <a:t>renal pelvis, </a:t>
            </a:r>
            <a:r>
              <a:rPr lang="en-US" dirty="0" err="1" smtClean="0">
                <a:solidFill>
                  <a:srgbClr val="FF0000"/>
                </a:solidFill>
              </a:rPr>
              <a:t>nephr</a:t>
            </a:r>
            <a:r>
              <a:rPr lang="en-US" dirty="0" smtClean="0"/>
              <a:t> means kidney, and </a:t>
            </a:r>
            <a:r>
              <a:rPr lang="en-US" dirty="0" smtClean="0">
                <a:solidFill>
                  <a:srgbClr val="FF0000"/>
                </a:solidFill>
              </a:rPr>
              <a:t>–</a:t>
            </a:r>
            <a:r>
              <a:rPr lang="en-US" dirty="0" err="1" smtClean="0">
                <a:solidFill>
                  <a:srgbClr val="FF0000"/>
                </a:solidFill>
              </a:rPr>
              <a:t>itis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means </a:t>
            </a:r>
            <a:r>
              <a:rPr lang="en-US" dirty="0" smtClean="0"/>
              <a:t>inflammation</a:t>
            </a:r>
            <a:r>
              <a:rPr lang="en-US" dirty="0" smtClean="0"/>
              <a:t>).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476672"/>
            <a:ext cx="8712968" cy="604867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-Benign </a:t>
            </a:r>
            <a:r>
              <a:rPr lang="en-US" b="1" dirty="0" smtClean="0">
                <a:solidFill>
                  <a:srgbClr val="FF0000"/>
                </a:solidFill>
              </a:rPr>
              <a:t>prostatic hypertrophy </a:t>
            </a:r>
            <a:r>
              <a:rPr lang="en-US" dirty="0" smtClean="0"/>
              <a:t>(</a:t>
            </a:r>
            <a:r>
              <a:rPr lang="en-US" sz="2400" b="1" dirty="0" smtClean="0"/>
              <a:t>pros-TAT-</a:t>
            </a:r>
            <a:r>
              <a:rPr lang="en-US" sz="2400" b="1" dirty="0" err="1" smtClean="0"/>
              <a:t>ick</a:t>
            </a:r>
            <a:r>
              <a:rPr lang="en-US" sz="2400" b="1" dirty="0" smtClean="0"/>
              <a:t> high-</a:t>
            </a:r>
          </a:p>
          <a:p>
            <a:pPr algn="l">
              <a:buNone/>
            </a:pPr>
            <a:r>
              <a:rPr lang="en-US" sz="2400" b="1" dirty="0" smtClean="0"/>
              <a:t>PER-</a:t>
            </a:r>
            <a:r>
              <a:rPr lang="en-US" sz="2400" b="1" dirty="0" err="1" smtClean="0"/>
              <a:t>troh</a:t>
            </a:r>
            <a:r>
              <a:rPr lang="en-US" sz="2400" b="1" dirty="0" smtClean="0"/>
              <a:t>-fee</a:t>
            </a:r>
            <a:r>
              <a:rPr lang="en-US" dirty="0" smtClean="0"/>
              <a:t>), also known as an </a:t>
            </a:r>
            <a:r>
              <a:rPr lang="en-US" b="1" dirty="0" smtClean="0">
                <a:solidFill>
                  <a:srgbClr val="FF0000"/>
                </a:solidFill>
              </a:rPr>
              <a:t>benign prostatic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hyperplasia, enlarged prostate</a:t>
            </a:r>
            <a:r>
              <a:rPr lang="en-US" dirty="0" smtClean="0"/>
              <a:t>, </a:t>
            </a:r>
            <a:r>
              <a:rPr lang="en-US" dirty="0" smtClean="0"/>
              <a:t>is an </a:t>
            </a:r>
            <a:r>
              <a:rPr lang="en-US" dirty="0" smtClean="0"/>
              <a:t>abnormal enlargement of the prostate </a:t>
            </a:r>
            <a:r>
              <a:rPr lang="en-US" dirty="0" smtClean="0"/>
              <a:t>gland.</a:t>
            </a:r>
            <a:endParaRPr lang="en-US" dirty="0" smtClean="0"/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-Prostate </a:t>
            </a:r>
            <a:r>
              <a:rPr lang="en-US" b="1" dirty="0" smtClean="0">
                <a:solidFill>
                  <a:srgbClr val="FF0000"/>
                </a:solidFill>
              </a:rPr>
              <a:t>cancer </a:t>
            </a:r>
            <a:r>
              <a:rPr lang="en-US" dirty="0" smtClean="0"/>
              <a:t>is one of the most common </a:t>
            </a:r>
            <a:r>
              <a:rPr lang="en-US" dirty="0" smtClean="0"/>
              <a:t>cancers among men.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-</a:t>
            </a:r>
            <a:r>
              <a:rPr lang="en-US" b="1" dirty="0" err="1" smtClean="0">
                <a:solidFill>
                  <a:srgbClr val="FF0000"/>
                </a:solidFill>
              </a:rPr>
              <a:t>Prostatitis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sz="2800" b="1" dirty="0" smtClean="0"/>
              <a:t>pros-</a:t>
            </a:r>
            <a:r>
              <a:rPr lang="en-US" sz="2800" b="1" dirty="0" err="1" smtClean="0"/>
              <a:t>tah</a:t>
            </a:r>
            <a:r>
              <a:rPr lang="en-US" sz="2800" b="1" dirty="0" smtClean="0"/>
              <a:t>-TYE-</a:t>
            </a:r>
            <a:r>
              <a:rPr lang="en-US" sz="2800" b="1" dirty="0" err="1" smtClean="0"/>
              <a:t>tis</a:t>
            </a:r>
            <a:r>
              <a:rPr lang="en-US" dirty="0" smtClean="0"/>
              <a:t>) is an inflammation of </a:t>
            </a:r>
            <a:r>
              <a:rPr lang="en-US" dirty="0" smtClean="0"/>
              <a:t>the prostate </a:t>
            </a:r>
            <a:r>
              <a:rPr lang="en-US" dirty="0" smtClean="0"/>
              <a:t>gland (</a:t>
            </a:r>
            <a:r>
              <a:rPr lang="en-US" dirty="0" err="1" smtClean="0">
                <a:solidFill>
                  <a:srgbClr val="FF0000"/>
                </a:solidFill>
              </a:rPr>
              <a:t>prostat</a:t>
            </a:r>
            <a:r>
              <a:rPr lang="en-US" dirty="0" smtClean="0"/>
              <a:t> means prostate gland, and </a:t>
            </a:r>
            <a:r>
              <a:rPr lang="en-US" dirty="0" smtClean="0">
                <a:solidFill>
                  <a:srgbClr val="FF0000"/>
                </a:solidFill>
              </a:rPr>
              <a:t>–</a:t>
            </a:r>
            <a:r>
              <a:rPr lang="en-US" dirty="0" err="1" smtClean="0">
                <a:solidFill>
                  <a:srgbClr val="FF0000"/>
                </a:solidFill>
              </a:rPr>
              <a:t>itis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means </a:t>
            </a:r>
            <a:r>
              <a:rPr lang="en-US" dirty="0" smtClean="0"/>
              <a:t>inflammation).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-</a:t>
            </a:r>
            <a:r>
              <a:rPr lang="en-US" b="1" dirty="0" err="1" smtClean="0">
                <a:solidFill>
                  <a:srgbClr val="FF0000"/>
                </a:solidFill>
              </a:rPr>
              <a:t>Dysuria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sz="2800" b="1" dirty="0" err="1" smtClean="0"/>
              <a:t>dis</a:t>
            </a:r>
            <a:r>
              <a:rPr lang="en-US" sz="2800" b="1" dirty="0" smtClean="0"/>
              <a:t>-YOU-</a:t>
            </a:r>
            <a:r>
              <a:rPr lang="en-US" sz="2800" b="1" dirty="0" err="1" smtClean="0"/>
              <a:t>ree</a:t>
            </a:r>
            <a:r>
              <a:rPr lang="en-US" sz="2800" b="1" dirty="0" smtClean="0"/>
              <a:t>-ah</a:t>
            </a:r>
            <a:r>
              <a:rPr lang="en-US" dirty="0" smtClean="0"/>
              <a:t>) is difficult or painful </a:t>
            </a:r>
            <a:r>
              <a:rPr lang="en-US" dirty="0" smtClean="0"/>
              <a:t>urination (</a:t>
            </a:r>
            <a:r>
              <a:rPr lang="en-US" dirty="0" err="1" smtClean="0">
                <a:solidFill>
                  <a:srgbClr val="FF0000"/>
                </a:solidFill>
              </a:rPr>
              <a:t>dys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smtClean="0"/>
              <a:t> </a:t>
            </a:r>
            <a:r>
              <a:rPr lang="en-US" dirty="0" smtClean="0"/>
              <a:t>means painful, and 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err="1" smtClean="0">
                <a:solidFill>
                  <a:srgbClr val="FF0000"/>
                </a:solidFill>
              </a:rPr>
              <a:t>uria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means urination</a:t>
            </a:r>
            <a:r>
              <a:rPr lang="en-US" dirty="0" smtClean="0"/>
              <a:t>).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-</a:t>
            </a:r>
            <a:r>
              <a:rPr lang="en-US" b="1" dirty="0" smtClean="0">
                <a:solidFill>
                  <a:srgbClr val="FF0000"/>
                </a:solidFill>
              </a:rPr>
              <a:t>Enuresis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sz="2800" b="1" dirty="0" smtClean="0"/>
              <a:t>en-you-REE-sis</a:t>
            </a:r>
            <a:r>
              <a:rPr lang="en-US" dirty="0" smtClean="0"/>
              <a:t>) is the involuntary </a:t>
            </a:r>
            <a:r>
              <a:rPr lang="en-US" dirty="0" smtClean="0"/>
              <a:t>discharge of </a:t>
            </a:r>
            <a:r>
              <a:rPr lang="en-US" dirty="0" smtClean="0"/>
              <a:t>urine (</a:t>
            </a:r>
            <a:r>
              <a:rPr lang="en-US" dirty="0" smtClean="0">
                <a:solidFill>
                  <a:srgbClr val="FF0000"/>
                </a:solidFill>
              </a:rPr>
              <a:t>en-</a:t>
            </a:r>
            <a:r>
              <a:rPr lang="en-US" dirty="0" smtClean="0"/>
              <a:t> means into, and 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err="1" smtClean="0">
                <a:solidFill>
                  <a:srgbClr val="FF0000"/>
                </a:solidFill>
              </a:rPr>
              <a:t>uresis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means urination</a:t>
            </a:r>
            <a:r>
              <a:rPr lang="en-US" dirty="0" smtClean="0"/>
              <a:t>).</a:t>
            </a:r>
          </a:p>
          <a:p>
            <a:pPr algn="l">
              <a:buNone/>
            </a:pPr>
            <a:r>
              <a:rPr lang="en-US" dirty="0" smtClean="0"/>
              <a:t>-</a:t>
            </a:r>
            <a:r>
              <a:rPr lang="en-US" b="1" dirty="0" smtClean="0">
                <a:solidFill>
                  <a:srgbClr val="FF0000"/>
                </a:solidFill>
              </a:rPr>
              <a:t>Nocturnal </a:t>
            </a:r>
            <a:r>
              <a:rPr lang="en-US" b="1" dirty="0" smtClean="0">
                <a:solidFill>
                  <a:srgbClr val="FF0000"/>
                </a:solidFill>
              </a:rPr>
              <a:t>enuresis </a:t>
            </a:r>
            <a:r>
              <a:rPr lang="en-US" dirty="0" smtClean="0"/>
              <a:t>(</a:t>
            </a:r>
            <a:r>
              <a:rPr lang="en-US" sz="2800" b="1" dirty="0" smtClean="0"/>
              <a:t>nock-TER-</a:t>
            </a:r>
            <a:r>
              <a:rPr lang="en-US" sz="2800" b="1" dirty="0" err="1" smtClean="0"/>
              <a:t>nal</a:t>
            </a:r>
            <a:r>
              <a:rPr lang="en-US" sz="2800" b="1" dirty="0" smtClean="0"/>
              <a:t> </a:t>
            </a:r>
            <a:r>
              <a:rPr lang="en-US" sz="2800" b="1" dirty="0" smtClean="0"/>
              <a:t>en-you-REE-sis</a:t>
            </a:r>
            <a:r>
              <a:rPr lang="en-US" dirty="0" smtClean="0"/>
              <a:t>) is </a:t>
            </a:r>
            <a:r>
              <a:rPr lang="en-US" dirty="0" smtClean="0"/>
              <a:t>urinary incontinence during sleep. It is also </a:t>
            </a:r>
            <a:r>
              <a:rPr lang="en-US" dirty="0" smtClean="0"/>
              <a:t>known as </a:t>
            </a:r>
            <a:r>
              <a:rPr lang="en-US" b="1" dirty="0" smtClean="0">
                <a:solidFill>
                  <a:srgbClr val="FF0000"/>
                </a:solidFill>
              </a:rPr>
              <a:t>bed-wetting</a:t>
            </a:r>
            <a:r>
              <a:rPr lang="en-US" dirty="0" smtClean="0"/>
              <a:t>. </a:t>
            </a:r>
            <a:endParaRPr lang="en-US" dirty="0" smtClean="0"/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-Nocturnal</a:t>
            </a:r>
            <a:r>
              <a:rPr lang="en-US" dirty="0" smtClean="0"/>
              <a:t> </a:t>
            </a:r>
            <a:r>
              <a:rPr lang="en-US" dirty="0" smtClean="0"/>
              <a:t>means pertaining </a:t>
            </a:r>
            <a:r>
              <a:rPr lang="en-US" dirty="0" smtClean="0"/>
              <a:t>to night</a:t>
            </a:r>
            <a:r>
              <a:rPr lang="en-US" dirty="0" smtClean="0"/>
              <a:t>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-</a:t>
            </a:r>
            <a:r>
              <a:rPr lang="en-US" b="1" dirty="0" err="1" smtClean="0">
                <a:solidFill>
                  <a:srgbClr val="FF0000"/>
                </a:solidFill>
              </a:rPr>
              <a:t>Nocturia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sz="3000" b="1" dirty="0" smtClean="0"/>
              <a:t>nock-TOO-</a:t>
            </a:r>
            <a:r>
              <a:rPr lang="en-US" sz="3000" b="1" dirty="0" err="1" smtClean="0"/>
              <a:t>ree</a:t>
            </a:r>
            <a:r>
              <a:rPr lang="en-US" sz="3000" b="1" dirty="0" smtClean="0"/>
              <a:t>-ah</a:t>
            </a:r>
            <a:r>
              <a:rPr lang="en-US" dirty="0" smtClean="0"/>
              <a:t>) is excessive urination </a:t>
            </a:r>
            <a:r>
              <a:rPr lang="en-US" dirty="0" smtClean="0"/>
              <a:t>during the </a:t>
            </a:r>
            <a:r>
              <a:rPr lang="en-US" dirty="0" smtClean="0"/>
              <a:t>night (</a:t>
            </a:r>
            <a:r>
              <a:rPr lang="en-US" dirty="0" err="1" smtClean="0">
                <a:solidFill>
                  <a:srgbClr val="FF0000"/>
                </a:solidFill>
              </a:rPr>
              <a:t>noct</a:t>
            </a:r>
            <a:r>
              <a:rPr lang="en-US" dirty="0" smtClean="0"/>
              <a:t> means night, and 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err="1" smtClean="0">
                <a:solidFill>
                  <a:srgbClr val="FF0000"/>
                </a:solidFill>
              </a:rPr>
              <a:t>uria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means urination).</a:t>
            </a:r>
          </a:p>
          <a:p>
            <a:pPr algn="l">
              <a:buNone/>
            </a:pPr>
            <a:r>
              <a:rPr lang="en-US" dirty="0" smtClean="0"/>
              <a:t>-</a:t>
            </a:r>
            <a:r>
              <a:rPr lang="en-US" b="1" dirty="0" err="1" smtClean="0">
                <a:solidFill>
                  <a:srgbClr val="FF0000"/>
                </a:solidFill>
              </a:rPr>
              <a:t>Oliguria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sz="2800" b="1" dirty="0" err="1" smtClean="0"/>
              <a:t>ol</a:t>
            </a:r>
            <a:r>
              <a:rPr lang="en-US" sz="2800" b="1" dirty="0" smtClean="0"/>
              <a:t>-</a:t>
            </a:r>
            <a:r>
              <a:rPr lang="en-US" sz="2800" b="1" dirty="0" err="1" smtClean="0"/>
              <a:t>ih</a:t>
            </a:r>
            <a:r>
              <a:rPr lang="en-US" sz="2800" b="1" dirty="0" smtClean="0"/>
              <a:t>-GOO-</a:t>
            </a:r>
            <a:r>
              <a:rPr lang="en-US" sz="2800" b="1" dirty="0" err="1" smtClean="0"/>
              <a:t>ree</a:t>
            </a:r>
            <a:r>
              <a:rPr lang="en-US" sz="2800" b="1" dirty="0" smtClean="0"/>
              <a:t>-ah</a:t>
            </a:r>
            <a:r>
              <a:rPr lang="en-US" dirty="0" smtClean="0"/>
              <a:t>) means scanty </a:t>
            </a:r>
            <a:r>
              <a:rPr lang="en-US" dirty="0" smtClean="0"/>
              <a:t>urination (</a:t>
            </a:r>
            <a:r>
              <a:rPr lang="en-US" dirty="0" err="1" smtClean="0">
                <a:solidFill>
                  <a:srgbClr val="FF0000"/>
                </a:solidFill>
              </a:rPr>
              <a:t>olig</a:t>
            </a:r>
            <a:r>
              <a:rPr lang="en-US" dirty="0" smtClean="0"/>
              <a:t> </a:t>
            </a:r>
            <a:r>
              <a:rPr lang="en-US" dirty="0" smtClean="0"/>
              <a:t>means scanty, and 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err="1" smtClean="0">
                <a:solidFill>
                  <a:srgbClr val="FF0000"/>
                </a:solidFill>
              </a:rPr>
              <a:t>uria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means urination</a:t>
            </a:r>
            <a:r>
              <a:rPr lang="en-US" dirty="0" smtClean="0"/>
              <a:t>).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-</a:t>
            </a:r>
            <a:r>
              <a:rPr lang="en-US" b="1" dirty="0" err="1" smtClean="0">
                <a:solidFill>
                  <a:srgbClr val="FF0000"/>
                </a:solidFill>
              </a:rPr>
              <a:t>Polyuria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sz="2800" b="1" dirty="0" err="1" smtClean="0"/>
              <a:t>pol</a:t>
            </a:r>
            <a:r>
              <a:rPr lang="en-US" sz="2800" b="1" dirty="0" smtClean="0"/>
              <a:t>-</a:t>
            </a:r>
            <a:r>
              <a:rPr lang="en-US" sz="2800" b="1" dirty="0" err="1" smtClean="0"/>
              <a:t>ee</a:t>
            </a:r>
            <a:r>
              <a:rPr lang="en-US" sz="2800" b="1" dirty="0" smtClean="0"/>
              <a:t>-YOU-</a:t>
            </a:r>
            <a:r>
              <a:rPr lang="en-US" sz="2800" b="1" dirty="0" err="1" smtClean="0"/>
              <a:t>ree</a:t>
            </a:r>
            <a:r>
              <a:rPr lang="en-US" sz="2800" b="1" dirty="0" smtClean="0"/>
              <a:t>-ah</a:t>
            </a:r>
            <a:r>
              <a:rPr lang="en-US" dirty="0" smtClean="0"/>
              <a:t>) means excessive </a:t>
            </a:r>
            <a:r>
              <a:rPr lang="en-US" dirty="0" smtClean="0"/>
              <a:t>urination (</a:t>
            </a:r>
            <a:r>
              <a:rPr lang="en-US" dirty="0" smtClean="0">
                <a:solidFill>
                  <a:srgbClr val="FF0000"/>
                </a:solidFill>
              </a:rPr>
              <a:t>poly-</a:t>
            </a:r>
            <a:r>
              <a:rPr lang="en-US" dirty="0" smtClean="0"/>
              <a:t> </a:t>
            </a:r>
            <a:r>
              <a:rPr lang="en-US" dirty="0" smtClean="0"/>
              <a:t>means many, and 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err="1" smtClean="0">
                <a:solidFill>
                  <a:srgbClr val="FF0000"/>
                </a:solidFill>
              </a:rPr>
              <a:t>uria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means urination).</a:t>
            </a:r>
          </a:p>
          <a:p>
            <a:pPr algn="l">
              <a:buNone/>
            </a:pPr>
            <a:r>
              <a:rPr lang="en-US" dirty="0" smtClean="0"/>
              <a:t>-</a:t>
            </a:r>
            <a:r>
              <a:rPr lang="en-US" u="sng" dirty="0" err="1" smtClean="0">
                <a:solidFill>
                  <a:srgbClr val="FF0000"/>
                </a:solidFill>
              </a:rPr>
              <a:t>Polyuria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is the opposite of </a:t>
            </a:r>
            <a:r>
              <a:rPr lang="en-US" u="sng" dirty="0" err="1" smtClean="0">
                <a:solidFill>
                  <a:srgbClr val="FF0000"/>
                </a:solidFill>
              </a:rPr>
              <a:t>oliguria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Urinary retention </a:t>
            </a:r>
            <a:r>
              <a:rPr lang="en-US" dirty="0" smtClean="0"/>
              <a:t>is the inability to empty the bladder.</a:t>
            </a:r>
          </a:p>
          <a:p>
            <a:pPr algn="l">
              <a:buNone/>
            </a:pPr>
            <a:r>
              <a:rPr lang="en-US" dirty="0" smtClean="0"/>
              <a:t>This condition is also more common in men, and </a:t>
            </a:r>
            <a:r>
              <a:rPr lang="en-US" dirty="0" smtClean="0"/>
              <a:t>is associated </a:t>
            </a:r>
            <a:r>
              <a:rPr lang="en-US" dirty="0" smtClean="0"/>
              <a:t>with an enlarged prostate gland.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-Incontinence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sz="3000" b="1" dirty="0" smtClean="0"/>
              <a:t>in-KON-</a:t>
            </a:r>
            <a:r>
              <a:rPr lang="en-US" sz="3000" b="1" dirty="0" err="1" smtClean="0"/>
              <a:t>tih</a:t>
            </a:r>
            <a:r>
              <a:rPr lang="en-US" sz="3000" b="1" dirty="0" smtClean="0"/>
              <a:t>-</a:t>
            </a:r>
            <a:r>
              <a:rPr lang="en-US" sz="3000" b="1" dirty="0" err="1" smtClean="0"/>
              <a:t>nents</a:t>
            </a:r>
            <a:r>
              <a:rPr lang="en-US" dirty="0" smtClean="0"/>
              <a:t>) means the inability </a:t>
            </a:r>
            <a:r>
              <a:rPr lang="en-US" dirty="0" smtClean="0"/>
              <a:t>to control </a:t>
            </a:r>
            <a:r>
              <a:rPr lang="en-US" dirty="0" smtClean="0"/>
              <a:t>the excretion of urine and </a:t>
            </a:r>
            <a:r>
              <a:rPr lang="en-US" dirty="0" smtClean="0"/>
              <a:t>feces.</a:t>
            </a:r>
          </a:p>
          <a:p>
            <a:pPr algn="l">
              <a:buNone/>
            </a:pPr>
            <a:r>
              <a:rPr lang="en-US" dirty="0" smtClean="0"/>
              <a:t>-</a:t>
            </a:r>
            <a:r>
              <a:rPr lang="en-US" b="1" dirty="0" smtClean="0">
                <a:solidFill>
                  <a:srgbClr val="FF0000"/>
                </a:solidFill>
              </a:rPr>
              <a:t>Urinary </a:t>
            </a:r>
            <a:r>
              <a:rPr lang="en-US" b="1" dirty="0" smtClean="0">
                <a:solidFill>
                  <a:srgbClr val="FF0000"/>
                </a:solidFill>
              </a:rPr>
              <a:t>incontinence </a:t>
            </a:r>
            <a:r>
              <a:rPr lang="en-US" dirty="0" smtClean="0"/>
              <a:t>is the inability to control </a:t>
            </a:r>
            <a:r>
              <a:rPr lang="en-US" dirty="0" smtClean="0"/>
              <a:t>the voiding </a:t>
            </a:r>
            <a:r>
              <a:rPr lang="en-US" dirty="0" smtClean="0"/>
              <a:t>of urine.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476672"/>
            <a:ext cx="8496944" cy="5649491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-Urinalysis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sz="3000" b="1" dirty="0" smtClean="0"/>
              <a:t>you-</a:t>
            </a:r>
            <a:r>
              <a:rPr lang="en-US" sz="3000" b="1" dirty="0" err="1" smtClean="0"/>
              <a:t>rih</a:t>
            </a:r>
            <a:r>
              <a:rPr lang="en-US" sz="3000" b="1" dirty="0" smtClean="0"/>
              <a:t>-NAL-</a:t>
            </a:r>
            <a:r>
              <a:rPr lang="en-US" sz="3000" b="1" dirty="0" err="1" smtClean="0"/>
              <a:t>ih</a:t>
            </a:r>
            <a:r>
              <a:rPr lang="en-US" sz="3000" b="1" dirty="0" smtClean="0"/>
              <a:t>-sis</a:t>
            </a:r>
            <a:r>
              <a:rPr lang="en-US" dirty="0" smtClean="0"/>
              <a:t>) is </a:t>
            </a:r>
            <a:r>
              <a:rPr lang="en-US" dirty="0" smtClean="0"/>
              <a:t>the examination of urine </a:t>
            </a:r>
            <a:r>
              <a:rPr lang="en-US" dirty="0" smtClean="0"/>
              <a:t>to determine the presence of abnormal </a:t>
            </a:r>
            <a:r>
              <a:rPr lang="en-US" dirty="0" smtClean="0"/>
              <a:t>elements (</a:t>
            </a:r>
            <a:r>
              <a:rPr lang="en-US" dirty="0" err="1" smtClean="0">
                <a:solidFill>
                  <a:srgbClr val="FF0000"/>
                </a:solidFill>
              </a:rPr>
              <a:t>urin</a:t>
            </a:r>
            <a:r>
              <a:rPr lang="en-US" dirty="0" smtClean="0"/>
              <a:t> </a:t>
            </a:r>
            <a:r>
              <a:rPr lang="en-US" dirty="0" smtClean="0"/>
              <a:t>means urine, and </a:t>
            </a:r>
            <a:r>
              <a:rPr lang="en-US" dirty="0" smtClean="0">
                <a:solidFill>
                  <a:srgbClr val="FF0000"/>
                </a:solidFill>
              </a:rPr>
              <a:t>-analysis </a:t>
            </a:r>
            <a:r>
              <a:rPr lang="en-US" dirty="0" smtClean="0"/>
              <a:t>means a study of </a:t>
            </a:r>
            <a:r>
              <a:rPr lang="en-US" dirty="0" smtClean="0"/>
              <a:t>the parts</a:t>
            </a:r>
            <a:r>
              <a:rPr lang="en-US" dirty="0" smtClean="0"/>
              <a:t>).</a:t>
            </a:r>
          </a:p>
          <a:p>
            <a:pPr algn="l">
              <a:buNone/>
            </a:pPr>
            <a:r>
              <a:rPr lang="en-US" dirty="0" smtClean="0"/>
              <a:t>-A </a:t>
            </a:r>
            <a:r>
              <a:rPr lang="en-US" b="1" dirty="0" smtClean="0">
                <a:solidFill>
                  <a:srgbClr val="FF0000"/>
                </a:solidFill>
              </a:rPr>
              <a:t>KUB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FF0000"/>
                </a:solidFill>
              </a:rPr>
              <a:t>Kidneys, </a:t>
            </a:r>
            <a:r>
              <a:rPr lang="en-US" b="1" dirty="0" err="1" smtClean="0">
                <a:solidFill>
                  <a:srgbClr val="FF0000"/>
                </a:solidFill>
              </a:rPr>
              <a:t>Ureters</a:t>
            </a:r>
            <a:r>
              <a:rPr lang="en-US" b="1" dirty="0" smtClean="0">
                <a:solidFill>
                  <a:srgbClr val="FF0000"/>
                </a:solidFill>
              </a:rPr>
              <a:t>, Bladder</a:t>
            </a:r>
            <a:r>
              <a:rPr lang="en-US" dirty="0" smtClean="0"/>
              <a:t>) is a </a:t>
            </a:r>
            <a:r>
              <a:rPr lang="en-US" dirty="0" smtClean="0"/>
              <a:t>radiographic study </a:t>
            </a:r>
            <a:r>
              <a:rPr lang="en-US" dirty="0" smtClean="0"/>
              <a:t>of these </a:t>
            </a:r>
            <a:r>
              <a:rPr lang="en-US" dirty="0" smtClean="0"/>
              <a:t>structures.</a:t>
            </a:r>
          </a:p>
          <a:p>
            <a:pPr algn="l">
              <a:buNone/>
            </a:pPr>
            <a:r>
              <a:rPr lang="en-US" dirty="0" smtClean="0"/>
              <a:t>-</a:t>
            </a:r>
            <a:r>
              <a:rPr lang="en-US" b="1" dirty="0" smtClean="0">
                <a:solidFill>
                  <a:srgbClr val="FF0000"/>
                </a:solidFill>
              </a:rPr>
              <a:t>Catheterization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sz="3000" b="1" dirty="0" err="1" smtClean="0"/>
              <a:t>kath</a:t>
            </a:r>
            <a:r>
              <a:rPr lang="en-US" sz="3000" b="1" dirty="0" smtClean="0"/>
              <a:t>-eh-</a:t>
            </a:r>
            <a:r>
              <a:rPr lang="en-US" sz="3000" b="1" dirty="0" err="1" smtClean="0"/>
              <a:t>ter</a:t>
            </a:r>
            <a:r>
              <a:rPr lang="en-US" sz="3000" b="1" dirty="0" smtClean="0"/>
              <a:t>-eye-ZAY-shun</a:t>
            </a:r>
            <a:r>
              <a:rPr lang="en-US" dirty="0" smtClean="0"/>
              <a:t>) is the insertion of a tube into the </a:t>
            </a:r>
            <a:r>
              <a:rPr lang="en-US" dirty="0" smtClean="0"/>
              <a:t>bladder to </a:t>
            </a:r>
            <a:r>
              <a:rPr lang="en-US" dirty="0" smtClean="0"/>
              <a:t>remove </a:t>
            </a:r>
            <a:r>
              <a:rPr lang="en-US" dirty="0" smtClean="0"/>
              <a:t>urine when </a:t>
            </a:r>
            <a:r>
              <a:rPr lang="en-US" dirty="0" smtClean="0"/>
              <a:t>the patient is unable to </a:t>
            </a:r>
            <a:r>
              <a:rPr lang="en-US" dirty="0" smtClean="0"/>
              <a:t>urinate.</a:t>
            </a: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597352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2800" dirty="0" smtClean="0"/>
              <a:t>-</a:t>
            </a:r>
            <a:r>
              <a:rPr lang="en-US" sz="2800" b="1" dirty="0" err="1" smtClean="0">
                <a:solidFill>
                  <a:srgbClr val="FF0000"/>
                </a:solidFill>
              </a:rPr>
              <a:t>Cystography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(</a:t>
            </a:r>
            <a:r>
              <a:rPr lang="en-US" sz="2400" b="1" dirty="0" smtClean="0"/>
              <a:t>sis-TOG-rah-fee</a:t>
            </a:r>
            <a:r>
              <a:rPr lang="en-US" sz="2800" dirty="0" smtClean="0"/>
              <a:t>) is a radiographic </a:t>
            </a:r>
            <a:r>
              <a:rPr lang="en-US" sz="2800" dirty="0" smtClean="0"/>
              <a:t>examination of </a:t>
            </a:r>
            <a:r>
              <a:rPr lang="en-US" sz="2800" dirty="0" smtClean="0"/>
              <a:t>the bladder after instillation of a </a:t>
            </a:r>
            <a:r>
              <a:rPr lang="en-US" sz="2800" dirty="0" smtClean="0"/>
              <a:t>contrast(</a:t>
            </a:r>
            <a:r>
              <a:rPr lang="en-US" sz="2800" dirty="0" smtClean="0">
                <a:solidFill>
                  <a:srgbClr val="FF0000"/>
                </a:solidFill>
              </a:rPr>
              <a:t>cyst/o</a:t>
            </a:r>
            <a:r>
              <a:rPr lang="en-US" sz="2800" dirty="0" smtClean="0"/>
              <a:t> </a:t>
            </a:r>
            <a:r>
              <a:rPr lang="en-US" sz="2800" dirty="0" smtClean="0"/>
              <a:t>means </a:t>
            </a:r>
            <a:r>
              <a:rPr lang="en-US" sz="2800" dirty="0" smtClean="0"/>
              <a:t>bladder, and </a:t>
            </a:r>
            <a:r>
              <a:rPr lang="en-US" sz="2800" dirty="0" smtClean="0">
                <a:solidFill>
                  <a:srgbClr val="FF0000"/>
                </a:solidFill>
              </a:rPr>
              <a:t>-</a:t>
            </a:r>
            <a:r>
              <a:rPr lang="en-US" sz="2800" dirty="0" err="1" smtClean="0">
                <a:solidFill>
                  <a:srgbClr val="FF0000"/>
                </a:solidFill>
              </a:rPr>
              <a:t>graphy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means the process of creating a picture </a:t>
            </a:r>
            <a:r>
              <a:rPr lang="en-US" sz="2800" dirty="0" smtClean="0"/>
              <a:t>or record</a:t>
            </a:r>
            <a:r>
              <a:rPr lang="en-US" sz="2800" dirty="0" smtClean="0"/>
              <a:t>). </a:t>
            </a:r>
            <a:endParaRPr lang="en-US" sz="2800" dirty="0" smtClean="0"/>
          </a:p>
          <a:p>
            <a:pPr algn="l">
              <a:buNone/>
            </a:pPr>
            <a:r>
              <a:rPr lang="en-US" sz="2800" dirty="0" smtClean="0"/>
              <a:t>The </a:t>
            </a:r>
            <a:r>
              <a:rPr lang="en-US" sz="2800" dirty="0" smtClean="0"/>
              <a:t>resulting film is a </a:t>
            </a:r>
            <a:r>
              <a:rPr lang="en-US" sz="2800" b="1" dirty="0" err="1" smtClean="0">
                <a:solidFill>
                  <a:srgbClr val="FF0000"/>
                </a:solidFill>
              </a:rPr>
              <a:t>cystogram</a:t>
            </a:r>
            <a:r>
              <a:rPr lang="en-US" sz="2800" dirty="0" smtClean="0"/>
              <a:t>.</a:t>
            </a:r>
          </a:p>
          <a:p>
            <a:pPr algn="l">
              <a:buNone/>
            </a:pPr>
            <a:r>
              <a:rPr lang="en-US" sz="2800" dirty="0" smtClean="0"/>
              <a:t>-</a:t>
            </a:r>
            <a:r>
              <a:rPr lang="en-US" sz="2800" b="1" dirty="0" err="1" smtClean="0">
                <a:solidFill>
                  <a:srgbClr val="FF0000"/>
                </a:solidFill>
              </a:rPr>
              <a:t>Cystoscopy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(</a:t>
            </a:r>
            <a:r>
              <a:rPr lang="en-US" sz="2400" b="1" dirty="0" smtClean="0"/>
              <a:t>sis-TOS-</a:t>
            </a:r>
            <a:r>
              <a:rPr lang="en-US" sz="2400" b="1" dirty="0" err="1" smtClean="0"/>
              <a:t>koh</a:t>
            </a:r>
            <a:r>
              <a:rPr lang="en-US" sz="2400" b="1" dirty="0" smtClean="0"/>
              <a:t>-pee</a:t>
            </a:r>
            <a:r>
              <a:rPr lang="en-US" sz="2800" dirty="0" smtClean="0"/>
              <a:t>) is the visual </a:t>
            </a:r>
            <a:r>
              <a:rPr lang="en-US" sz="2800" dirty="0" smtClean="0"/>
              <a:t>examination of </a:t>
            </a:r>
            <a:r>
              <a:rPr lang="en-US" sz="2800" dirty="0" smtClean="0"/>
              <a:t>the urinary bladder using a </a:t>
            </a:r>
            <a:r>
              <a:rPr lang="en-US" sz="2800" dirty="0" err="1" smtClean="0"/>
              <a:t>cystoscope</a:t>
            </a:r>
            <a:r>
              <a:rPr lang="en-US" sz="2800" dirty="0" smtClean="0"/>
              <a:t> (</a:t>
            </a:r>
            <a:r>
              <a:rPr lang="en-US" sz="2800" dirty="0" smtClean="0">
                <a:solidFill>
                  <a:srgbClr val="FF0000"/>
                </a:solidFill>
              </a:rPr>
              <a:t>cyst/o</a:t>
            </a:r>
            <a:r>
              <a:rPr lang="en-US" sz="2800" dirty="0" smtClean="0"/>
              <a:t> means </a:t>
            </a:r>
            <a:r>
              <a:rPr lang="en-US" sz="2800" dirty="0" smtClean="0"/>
              <a:t>bladder, and </a:t>
            </a:r>
            <a:r>
              <a:rPr lang="en-US" sz="2800" dirty="0" smtClean="0">
                <a:solidFill>
                  <a:srgbClr val="FF0000"/>
                </a:solidFill>
              </a:rPr>
              <a:t>-</a:t>
            </a:r>
            <a:r>
              <a:rPr lang="en-US" sz="2800" dirty="0" err="1" smtClean="0">
                <a:solidFill>
                  <a:srgbClr val="FF0000"/>
                </a:solidFill>
              </a:rPr>
              <a:t>scopy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means </a:t>
            </a:r>
            <a:r>
              <a:rPr lang="en-US" sz="2800" dirty="0" smtClean="0"/>
              <a:t>visual examination). </a:t>
            </a:r>
            <a:endParaRPr lang="en-US" sz="2800" dirty="0" smtClean="0"/>
          </a:p>
          <a:p>
            <a:pPr algn="l">
              <a:buNone/>
            </a:pPr>
            <a:r>
              <a:rPr lang="en-US" sz="2800" dirty="0" smtClean="0"/>
              <a:t>-</a:t>
            </a:r>
            <a:r>
              <a:rPr lang="en-US" sz="2800" dirty="0" smtClean="0"/>
              <a:t>An </a:t>
            </a:r>
            <a:r>
              <a:rPr lang="en-US" sz="2800" b="1" dirty="0" smtClean="0">
                <a:solidFill>
                  <a:srgbClr val="FF0000"/>
                </a:solidFill>
              </a:rPr>
              <a:t>intravenous </a:t>
            </a:r>
            <a:r>
              <a:rPr lang="en-US" sz="2800" b="1" dirty="0" err="1" smtClean="0">
                <a:solidFill>
                  <a:srgbClr val="FF0000"/>
                </a:solidFill>
              </a:rPr>
              <a:t>pyelogram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(</a:t>
            </a:r>
            <a:r>
              <a:rPr lang="en-US" sz="2400" b="1" dirty="0" smtClean="0"/>
              <a:t>in-</a:t>
            </a:r>
            <a:r>
              <a:rPr lang="en-US" sz="2400" b="1" dirty="0" err="1" smtClean="0"/>
              <a:t>trah</a:t>
            </a:r>
            <a:r>
              <a:rPr lang="en-US" sz="2400" b="1" dirty="0" smtClean="0"/>
              <a:t>-VEE-</a:t>
            </a:r>
            <a:r>
              <a:rPr lang="en-US" sz="2400" b="1" dirty="0" err="1" smtClean="0"/>
              <a:t>nus</a:t>
            </a:r>
            <a:r>
              <a:rPr lang="en-US" sz="2400" b="1" dirty="0" smtClean="0"/>
              <a:t> </a:t>
            </a:r>
            <a:r>
              <a:rPr lang="en-US" sz="2400" b="1" dirty="0" smtClean="0"/>
              <a:t>PYE-</a:t>
            </a:r>
            <a:r>
              <a:rPr lang="en-US" sz="2400" b="1" dirty="0" err="1" smtClean="0"/>
              <a:t>ehloh</a:t>
            </a:r>
            <a:r>
              <a:rPr lang="en-US" sz="2400" b="1" dirty="0" smtClean="0"/>
              <a:t>- gram</a:t>
            </a:r>
            <a:r>
              <a:rPr lang="en-US" sz="2800" dirty="0" smtClean="0"/>
              <a:t>), is a radiographic </a:t>
            </a:r>
            <a:r>
              <a:rPr lang="en-US" sz="2800" dirty="0" smtClean="0"/>
              <a:t>study of the kidneys and </a:t>
            </a:r>
            <a:r>
              <a:rPr lang="en-US" sz="2800" dirty="0" err="1" smtClean="0"/>
              <a:t>ureters</a:t>
            </a:r>
            <a:r>
              <a:rPr lang="en-US" sz="2800" dirty="0" smtClean="0"/>
              <a:t> (</a:t>
            </a:r>
            <a:r>
              <a:rPr lang="en-US" sz="2800" dirty="0" err="1" smtClean="0">
                <a:solidFill>
                  <a:srgbClr val="FF0000"/>
                </a:solidFill>
              </a:rPr>
              <a:t>pyel</a:t>
            </a:r>
            <a:r>
              <a:rPr lang="en-US" sz="2800" dirty="0" smtClean="0">
                <a:solidFill>
                  <a:srgbClr val="FF0000"/>
                </a:solidFill>
              </a:rPr>
              <a:t>/o</a:t>
            </a:r>
            <a:r>
              <a:rPr lang="en-US" sz="2800" dirty="0" smtClean="0"/>
              <a:t> means </a:t>
            </a:r>
            <a:r>
              <a:rPr lang="en-US" sz="2800" dirty="0" smtClean="0"/>
              <a:t>renal pelvis, and </a:t>
            </a:r>
            <a:r>
              <a:rPr lang="en-US" sz="2800" dirty="0" smtClean="0">
                <a:solidFill>
                  <a:srgbClr val="FF0000"/>
                </a:solidFill>
              </a:rPr>
              <a:t>-gram </a:t>
            </a:r>
            <a:r>
              <a:rPr lang="en-US" sz="2800" dirty="0" smtClean="0"/>
              <a:t>means a picture </a:t>
            </a:r>
            <a:r>
              <a:rPr lang="en-US" sz="2800" dirty="0" smtClean="0"/>
              <a:t>or record</a:t>
            </a:r>
            <a:r>
              <a:rPr lang="en-US" sz="2800" dirty="0" smtClean="0"/>
              <a:t>). </a:t>
            </a:r>
            <a:endParaRPr lang="en-US" sz="2800" dirty="0" smtClean="0"/>
          </a:p>
          <a:p>
            <a:pPr algn="l">
              <a:buNone/>
            </a:pPr>
            <a:r>
              <a:rPr lang="en-US" sz="2800" dirty="0" smtClean="0"/>
              <a:t>A </a:t>
            </a:r>
            <a:r>
              <a:rPr lang="en-US" sz="2800" dirty="0" smtClean="0"/>
              <a:t>contrast medium is administered </a:t>
            </a:r>
            <a:r>
              <a:rPr lang="en-US" sz="2800" b="1" dirty="0" smtClean="0">
                <a:solidFill>
                  <a:srgbClr val="FF0000"/>
                </a:solidFill>
              </a:rPr>
              <a:t>intravenously</a:t>
            </a:r>
            <a:r>
              <a:rPr lang="en-US" sz="2800" dirty="0" smtClean="0"/>
              <a:t> to </a:t>
            </a:r>
            <a:r>
              <a:rPr lang="en-US" sz="2800" dirty="0" smtClean="0"/>
              <a:t>clearly define these structures in </a:t>
            </a:r>
            <a:r>
              <a:rPr lang="en-US" sz="2800" dirty="0" smtClean="0"/>
              <a:t>the resulting </a:t>
            </a:r>
            <a:r>
              <a:rPr lang="en-US" sz="2800" dirty="0" smtClean="0"/>
              <a:t>image.</a:t>
            </a:r>
            <a:endParaRPr lang="ar-IQ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STRUCTURES OF THE URINARY</a:t>
            </a:r>
            <a:br>
              <a:rPr lang="en-US" dirty="0" smtClean="0"/>
            </a:br>
            <a:r>
              <a:rPr lang="en-US" dirty="0" smtClean="0"/>
              <a:t>SYSTEM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283968" cy="4525963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The urinary system, also referred to as the urinary </a:t>
            </a:r>
            <a:r>
              <a:rPr lang="en-US" dirty="0" smtClean="0"/>
              <a:t>tract, consists </a:t>
            </a:r>
            <a:r>
              <a:rPr lang="en-US" dirty="0" smtClean="0"/>
              <a:t>of two kidneys, two </a:t>
            </a:r>
            <a:r>
              <a:rPr lang="en-US" dirty="0" err="1" smtClean="0"/>
              <a:t>ureters</a:t>
            </a:r>
            <a:r>
              <a:rPr lang="en-US" dirty="0" smtClean="0"/>
              <a:t>, one bladder, and </a:t>
            </a:r>
            <a:r>
              <a:rPr lang="en-US" dirty="0" smtClean="0"/>
              <a:t>a urethra 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The adrenal glands, which are part </a:t>
            </a:r>
            <a:r>
              <a:rPr lang="en-US" dirty="0" smtClean="0"/>
              <a:t>of the </a:t>
            </a:r>
            <a:r>
              <a:rPr lang="en-US" dirty="0" smtClean="0"/>
              <a:t>endocrine system, are located on the top of </a:t>
            </a:r>
            <a:r>
              <a:rPr lang="en-US" dirty="0" smtClean="0"/>
              <a:t>the kidneys</a:t>
            </a:r>
            <a:r>
              <a:rPr lang="en-US" dirty="0" smtClean="0"/>
              <a:t>.</a:t>
            </a:r>
            <a:endParaRPr lang="ar-IQ" dirty="0" smtClean="0"/>
          </a:p>
          <a:p>
            <a:pPr algn="l">
              <a:buNone/>
            </a:pPr>
            <a:endParaRPr lang="ar-IQ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556792"/>
            <a:ext cx="475252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Cystoscopy</a:t>
            </a:r>
            <a:endParaRPr lang="ar-IQ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676875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Dialysis</a:t>
            </a:r>
            <a:endParaRPr lang="ar-IQ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788024" cy="4525963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Dialysis</a:t>
            </a:r>
            <a:r>
              <a:rPr lang="en-US" sz="3200" dirty="0" smtClean="0"/>
              <a:t> (</a:t>
            </a:r>
            <a:r>
              <a:rPr lang="en-US" sz="3200" b="1" dirty="0" smtClean="0"/>
              <a:t>dye-AL-</a:t>
            </a:r>
            <a:r>
              <a:rPr lang="en-US" sz="3200" b="1" dirty="0" err="1" smtClean="0"/>
              <a:t>ih</a:t>
            </a:r>
            <a:r>
              <a:rPr lang="en-US" sz="3200" b="1" dirty="0" smtClean="0"/>
              <a:t>-sis</a:t>
            </a:r>
            <a:r>
              <a:rPr lang="en-US" sz="3200" dirty="0" smtClean="0"/>
              <a:t>) is a procedure to remove </a:t>
            </a:r>
            <a:r>
              <a:rPr lang="en-US" sz="3200" dirty="0" smtClean="0"/>
              <a:t>waste products </a:t>
            </a:r>
            <a:r>
              <a:rPr lang="en-US" sz="3200" dirty="0" smtClean="0"/>
              <a:t>from the blood of a patient whose kidneys no</a:t>
            </a:r>
          </a:p>
          <a:p>
            <a:pPr algn="l">
              <a:buNone/>
            </a:pPr>
            <a:r>
              <a:rPr lang="en-US" sz="3200" dirty="0" smtClean="0"/>
              <a:t>longer function (</a:t>
            </a:r>
            <a:r>
              <a:rPr lang="en-US" sz="3200" dirty="0" err="1" smtClean="0">
                <a:solidFill>
                  <a:srgbClr val="FF0000"/>
                </a:solidFill>
              </a:rPr>
              <a:t>dia</a:t>
            </a:r>
            <a:r>
              <a:rPr lang="en-US" sz="3200" dirty="0" smtClean="0">
                <a:solidFill>
                  <a:srgbClr val="FF0000"/>
                </a:solidFill>
              </a:rPr>
              <a:t>-</a:t>
            </a:r>
            <a:r>
              <a:rPr lang="en-US" sz="3200" dirty="0" smtClean="0"/>
              <a:t> means complete </a:t>
            </a:r>
            <a:r>
              <a:rPr lang="en-US" sz="3200" dirty="0" smtClean="0"/>
              <a:t>, and </a:t>
            </a:r>
            <a:r>
              <a:rPr lang="en-US" sz="3200" dirty="0" smtClean="0">
                <a:solidFill>
                  <a:srgbClr val="FF0000"/>
                </a:solidFill>
              </a:rPr>
              <a:t>-</a:t>
            </a:r>
            <a:r>
              <a:rPr lang="en-US" sz="3200" dirty="0" err="1" smtClean="0">
                <a:solidFill>
                  <a:srgbClr val="FF0000"/>
                </a:solidFill>
              </a:rPr>
              <a:t>lysis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means separation).</a:t>
            </a:r>
            <a:endParaRPr lang="ar-IQ" sz="32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8513" y="1600200"/>
            <a:ext cx="335797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604867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A </a:t>
            </a:r>
            <a:r>
              <a:rPr lang="en-US" b="1" dirty="0" err="1" smtClean="0">
                <a:solidFill>
                  <a:srgbClr val="FF0000"/>
                </a:solidFill>
              </a:rPr>
              <a:t>nephrolithotomy</a:t>
            </a:r>
            <a:r>
              <a:rPr lang="en-US" dirty="0" smtClean="0"/>
              <a:t> (</a:t>
            </a:r>
            <a:r>
              <a:rPr lang="en-US" sz="3000" b="1" dirty="0" err="1" smtClean="0"/>
              <a:t>nef</a:t>
            </a:r>
            <a:r>
              <a:rPr lang="en-US" sz="3000" b="1" dirty="0" smtClean="0"/>
              <a:t>-</a:t>
            </a:r>
            <a:r>
              <a:rPr lang="en-US" sz="3000" b="1" dirty="0" err="1" smtClean="0"/>
              <a:t>roh</a:t>
            </a:r>
            <a:r>
              <a:rPr lang="en-US" sz="3000" b="1" dirty="0" smtClean="0"/>
              <a:t>-</a:t>
            </a:r>
            <a:r>
              <a:rPr lang="en-US" sz="3000" b="1" dirty="0" err="1" smtClean="0"/>
              <a:t>lih</a:t>
            </a:r>
            <a:r>
              <a:rPr lang="en-US" sz="3000" b="1" dirty="0" smtClean="0"/>
              <a:t>-THOT-oh-</a:t>
            </a:r>
            <a:r>
              <a:rPr lang="en-US" sz="3000" b="1" dirty="0" err="1" smtClean="0"/>
              <a:t>mee</a:t>
            </a:r>
            <a:r>
              <a:rPr lang="en-US" dirty="0" smtClean="0"/>
              <a:t>) is </a:t>
            </a:r>
            <a:r>
              <a:rPr lang="en-US" dirty="0" smtClean="0"/>
              <a:t>the surgical </a:t>
            </a:r>
            <a:r>
              <a:rPr lang="en-US" dirty="0" smtClean="0"/>
              <a:t>removal of a </a:t>
            </a:r>
            <a:r>
              <a:rPr lang="en-US" b="1" dirty="0" err="1" smtClean="0">
                <a:solidFill>
                  <a:srgbClr val="FF0000"/>
                </a:solidFill>
              </a:rPr>
              <a:t>nephrolith</a:t>
            </a:r>
            <a:r>
              <a:rPr lang="en-US" b="1" dirty="0" smtClean="0">
                <a:solidFill>
                  <a:srgbClr val="FF0000"/>
                </a:solidFill>
              </a:rPr>
              <a:t> (kidney stone) </a:t>
            </a:r>
            <a:r>
              <a:rPr lang="en-US" dirty="0" smtClean="0"/>
              <a:t>through an </a:t>
            </a:r>
            <a:r>
              <a:rPr lang="en-US" dirty="0" smtClean="0"/>
              <a:t>incision in the kidney (</a:t>
            </a:r>
            <a:r>
              <a:rPr lang="en-US" dirty="0" err="1" smtClean="0">
                <a:solidFill>
                  <a:srgbClr val="FF0000"/>
                </a:solidFill>
              </a:rPr>
              <a:t>nephr</a:t>
            </a:r>
            <a:r>
              <a:rPr lang="en-US" dirty="0" smtClean="0">
                <a:solidFill>
                  <a:srgbClr val="FF0000"/>
                </a:solidFill>
              </a:rPr>
              <a:t>/o</a:t>
            </a:r>
            <a:r>
              <a:rPr lang="en-US" dirty="0" smtClean="0"/>
              <a:t> means kidney, </a:t>
            </a:r>
            <a:r>
              <a:rPr lang="en-US" dirty="0" err="1" smtClean="0">
                <a:solidFill>
                  <a:srgbClr val="FF0000"/>
                </a:solidFill>
              </a:rPr>
              <a:t>lith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means </a:t>
            </a:r>
            <a:r>
              <a:rPr lang="en-US" dirty="0" smtClean="0"/>
              <a:t>stone, and 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err="1" smtClean="0">
                <a:solidFill>
                  <a:srgbClr val="FF0000"/>
                </a:solidFill>
              </a:rPr>
              <a:t>otomy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means surgical incision</a:t>
            </a:r>
            <a:r>
              <a:rPr lang="en-US" dirty="0" smtClean="0"/>
              <a:t>).</a:t>
            </a:r>
          </a:p>
          <a:p>
            <a:pPr algn="l">
              <a:buNone/>
            </a:pPr>
            <a:r>
              <a:rPr lang="en-US" dirty="0" smtClean="0"/>
              <a:t>-</a:t>
            </a:r>
            <a:r>
              <a:rPr lang="en-US" dirty="0" smtClean="0"/>
              <a:t>A </a:t>
            </a:r>
            <a:r>
              <a:rPr lang="en-US" b="1" dirty="0" err="1" smtClean="0">
                <a:solidFill>
                  <a:srgbClr val="FF0000"/>
                </a:solidFill>
              </a:rPr>
              <a:t>percutaneous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nephrolithotomy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sz="2800" b="1" dirty="0" smtClean="0"/>
              <a:t>per-</a:t>
            </a:r>
            <a:r>
              <a:rPr lang="en-US" sz="2800" b="1" dirty="0" err="1" smtClean="0"/>
              <a:t>kyou</a:t>
            </a:r>
            <a:r>
              <a:rPr lang="en-US" sz="2800" b="1" dirty="0" smtClean="0"/>
              <a:t>-TAY-nee-us </a:t>
            </a:r>
            <a:r>
              <a:rPr lang="en-US" sz="2800" b="1" dirty="0" err="1" smtClean="0"/>
              <a:t>nef</a:t>
            </a:r>
            <a:r>
              <a:rPr lang="en-US" sz="2800" b="1" dirty="0" smtClean="0"/>
              <a:t>-</a:t>
            </a:r>
            <a:r>
              <a:rPr lang="en-US" sz="2800" b="1" dirty="0" err="1" smtClean="0"/>
              <a:t>roh</a:t>
            </a:r>
            <a:r>
              <a:rPr lang="en-US" sz="2800" b="1" dirty="0" smtClean="0"/>
              <a:t>-</a:t>
            </a:r>
            <a:r>
              <a:rPr lang="en-US" sz="2800" b="1" dirty="0" err="1" smtClean="0"/>
              <a:t>lih</a:t>
            </a:r>
            <a:r>
              <a:rPr lang="en-US" sz="2800" b="1" dirty="0" smtClean="0"/>
              <a:t>-THOT-oh-</a:t>
            </a:r>
            <a:r>
              <a:rPr lang="en-US" sz="2800" b="1" dirty="0" err="1" smtClean="0"/>
              <a:t>mee</a:t>
            </a:r>
            <a:r>
              <a:rPr lang="en-US" dirty="0" smtClean="0"/>
              <a:t>) is performed by making </a:t>
            </a:r>
            <a:r>
              <a:rPr lang="en-US" dirty="0" smtClean="0"/>
              <a:t>a small </a:t>
            </a:r>
            <a:r>
              <a:rPr lang="en-US" dirty="0" smtClean="0"/>
              <a:t>incision in the </a:t>
            </a:r>
            <a:r>
              <a:rPr lang="en-US" dirty="0" smtClean="0"/>
              <a:t>back to</a:t>
            </a:r>
            <a:r>
              <a:rPr lang="en-US" dirty="0" smtClean="0"/>
              <a:t> </a:t>
            </a:r>
            <a:r>
              <a:rPr lang="en-US" dirty="0" smtClean="0"/>
              <a:t>crush </a:t>
            </a:r>
            <a:r>
              <a:rPr lang="en-US" dirty="0" smtClean="0"/>
              <a:t>and remove a kidney stone. </a:t>
            </a:r>
            <a:endParaRPr lang="en-US" dirty="0" smtClean="0"/>
          </a:p>
          <a:p>
            <a:pPr algn="l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Percutaneous</a:t>
            </a:r>
            <a:r>
              <a:rPr lang="en-US" dirty="0" smtClean="0"/>
              <a:t> means performed </a:t>
            </a:r>
            <a:r>
              <a:rPr lang="en-US" dirty="0" smtClean="0"/>
              <a:t>through the skin.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-A </a:t>
            </a:r>
            <a:r>
              <a:rPr lang="en-US" b="1" dirty="0" err="1" smtClean="0">
                <a:solidFill>
                  <a:srgbClr val="FF0000"/>
                </a:solidFill>
              </a:rPr>
              <a:t>ureterectomy</a:t>
            </a:r>
            <a:r>
              <a:rPr lang="en-US" dirty="0" smtClean="0"/>
              <a:t> (</a:t>
            </a:r>
            <a:r>
              <a:rPr lang="en-US" sz="2600" b="1" dirty="0" smtClean="0"/>
              <a:t>you-</a:t>
            </a:r>
            <a:r>
              <a:rPr lang="en-US" sz="2600" b="1" dirty="0" err="1" smtClean="0"/>
              <a:t>ree</a:t>
            </a:r>
            <a:r>
              <a:rPr lang="en-US" sz="2600" b="1" dirty="0" smtClean="0"/>
              <a:t>-</a:t>
            </a:r>
            <a:r>
              <a:rPr lang="en-US" sz="2600" b="1" dirty="0" err="1" smtClean="0"/>
              <a:t>ter</a:t>
            </a:r>
            <a:r>
              <a:rPr lang="en-US" sz="2600" b="1" dirty="0" smtClean="0"/>
              <a:t>-ECK-</a:t>
            </a:r>
            <a:r>
              <a:rPr lang="en-US" sz="2600" b="1" dirty="0" err="1" smtClean="0"/>
              <a:t>toh</a:t>
            </a:r>
            <a:r>
              <a:rPr lang="en-US" sz="2600" b="1" dirty="0" smtClean="0"/>
              <a:t>-</a:t>
            </a:r>
            <a:r>
              <a:rPr lang="en-US" sz="2600" b="1" dirty="0" err="1" smtClean="0"/>
              <a:t>mee</a:t>
            </a:r>
            <a:r>
              <a:rPr lang="en-US" dirty="0" smtClean="0"/>
              <a:t>) is</a:t>
            </a:r>
          </a:p>
          <a:p>
            <a:pPr algn="l">
              <a:buNone/>
            </a:pPr>
            <a:r>
              <a:rPr lang="en-US" dirty="0" smtClean="0"/>
              <a:t>the surgical removal of a </a:t>
            </a:r>
            <a:r>
              <a:rPr lang="en-US" dirty="0" err="1" smtClean="0"/>
              <a:t>ureter</a:t>
            </a:r>
            <a:r>
              <a:rPr lang="en-US" dirty="0" smtClean="0"/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ureter</a:t>
            </a:r>
            <a:r>
              <a:rPr lang="en-US" dirty="0" smtClean="0"/>
              <a:t> means </a:t>
            </a:r>
            <a:r>
              <a:rPr lang="en-US" dirty="0" err="1" smtClean="0"/>
              <a:t>ureter</a:t>
            </a:r>
            <a:r>
              <a:rPr lang="en-US" dirty="0" smtClean="0"/>
              <a:t>, and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err="1" smtClean="0">
                <a:solidFill>
                  <a:srgbClr val="FF0000"/>
                </a:solidFill>
              </a:rPr>
              <a:t>ectomy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means surgical removal).</a:t>
            </a:r>
          </a:p>
          <a:p>
            <a:pPr algn="l">
              <a:buNone/>
            </a:pPr>
            <a:r>
              <a:rPr lang="en-US" dirty="0" smtClean="0"/>
              <a:t>-</a:t>
            </a:r>
            <a:r>
              <a:rPr lang="en-US" b="1" dirty="0" err="1" smtClean="0">
                <a:solidFill>
                  <a:srgbClr val="FF0000"/>
                </a:solidFill>
              </a:rPr>
              <a:t>Ureteroplasty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sz="2600" b="1" dirty="0" smtClean="0"/>
              <a:t>you-REE-</a:t>
            </a:r>
            <a:r>
              <a:rPr lang="en-US" sz="2600" b="1" dirty="0" err="1" smtClean="0"/>
              <a:t>ter</a:t>
            </a:r>
            <a:r>
              <a:rPr lang="en-US" sz="2600" b="1" dirty="0" smtClean="0"/>
              <a:t>-oh-</a:t>
            </a:r>
            <a:r>
              <a:rPr lang="en-US" sz="2600" b="1" dirty="0" err="1" smtClean="0"/>
              <a:t>plas</a:t>
            </a:r>
            <a:r>
              <a:rPr lang="en-US" sz="2600" b="1" dirty="0" smtClean="0"/>
              <a:t>-tee</a:t>
            </a:r>
            <a:r>
              <a:rPr lang="en-US" dirty="0" smtClean="0"/>
              <a:t>) is the </a:t>
            </a:r>
            <a:r>
              <a:rPr lang="en-US" dirty="0" smtClean="0"/>
              <a:t>surgical repair </a:t>
            </a:r>
            <a:r>
              <a:rPr lang="en-US" dirty="0" smtClean="0"/>
              <a:t>of a </a:t>
            </a:r>
            <a:r>
              <a:rPr lang="en-US" dirty="0" err="1" smtClean="0"/>
              <a:t>ureter</a:t>
            </a:r>
            <a:r>
              <a:rPr lang="en-US" dirty="0" smtClean="0"/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ureter</a:t>
            </a:r>
            <a:r>
              <a:rPr lang="en-US" dirty="0" smtClean="0">
                <a:solidFill>
                  <a:srgbClr val="FF0000"/>
                </a:solidFill>
              </a:rPr>
              <a:t>/o</a:t>
            </a:r>
            <a:r>
              <a:rPr lang="en-US" dirty="0" smtClean="0"/>
              <a:t> means </a:t>
            </a:r>
            <a:r>
              <a:rPr lang="en-US" dirty="0" err="1" smtClean="0"/>
              <a:t>ureter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FF0000"/>
                </a:solidFill>
              </a:rPr>
              <a:t>–</a:t>
            </a:r>
            <a:r>
              <a:rPr lang="en-US" dirty="0" err="1" smtClean="0">
                <a:solidFill>
                  <a:srgbClr val="FF0000"/>
                </a:solidFill>
              </a:rPr>
              <a:t>plasty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means </a:t>
            </a:r>
            <a:r>
              <a:rPr lang="en-US" dirty="0" smtClean="0"/>
              <a:t>surgical repair).</a:t>
            </a:r>
          </a:p>
          <a:p>
            <a:pPr algn="l">
              <a:buNone/>
            </a:pPr>
            <a:r>
              <a:rPr lang="en-US" dirty="0" smtClean="0"/>
              <a:t>-</a:t>
            </a:r>
            <a:r>
              <a:rPr lang="en-US" b="1" dirty="0" err="1" smtClean="0">
                <a:solidFill>
                  <a:srgbClr val="FF0000"/>
                </a:solidFill>
              </a:rPr>
              <a:t>Ureterorrhaphy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sz="2400" b="1" dirty="0" smtClean="0"/>
              <a:t>you-</a:t>
            </a:r>
            <a:r>
              <a:rPr lang="en-US" sz="2400" b="1" dirty="0" err="1" smtClean="0"/>
              <a:t>ree</a:t>
            </a:r>
            <a:r>
              <a:rPr lang="en-US" sz="2400" b="1" dirty="0" smtClean="0"/>
              <a:t>-</a:t>
            </a:r>
            <a:r>
              <a:rPr lang="en-US" sz="2400" b="1" dirty="0" err="1" smtClean="0"/>
              <a:t>ter</a:t>
            </a:r>
            <a:r>
              <a:rPr lang="en-US" sz="2400" b="1" dirty="0" smtClean="0"/>
              <a:t>-OR-ah-fee</a:t>
            </a:r>
            <a:r>
              <a:rPr lang="en-US" dirty="0" smtClean="0"/>
              <a:t>) is the </a:t>
            </a:r>
            <a:r>
              <a:rPr lang="en-US" dirty="0" smtClean="0"/>
              <a:t>surgical suturing </a:t>
            </a:r>
            <a:r>
              <a:rPr lang="en-US" dirty="0" smtClean="0"/>
              <a:t>of a </a:t>
            </a:r>
            <a:r>
              <a:rPr lang="en-US" dirty="0" err="1" smtClean="0"/>
              <a:t>ureter</a:t>
            </a:r>
            <a:r>
              <a:rPr lang="en-US" dirty="0" smtClean="0"/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ureter</a:t>
            </a:r>
            <a:r>
              <a:rPr lang="en-US" dirty="0" smtClean="0">
                <a:solidFill>
                  <a:srgbClr val="FF0000"/>
                </a:solidFill>
              </a:rPr>
              <a:t>/o</a:t>
            </a:r>
            <a:r>
              <a:rPr lang="en-US" dirty="0" smtClean="0"/>
              <a:t> means </a:t>
            </a:r>
            <a:r>
              <a:rPr lang="en-US" dirty="0" err="1" smtClean="0"/>
              <a:t>ureter</a:t>
            </a:r>
            <a:r>
              <a:rPr lang="en-US" dirty="0" smtClean="0"/>
              <a:t>,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err="1" smtClean="0">
                <a:solidFill>
                  <a:srgbClr val="FF0000"/>
                </a:solidFill>
              </a:rPr>
              <a:t>rrhaphy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means surgical suturing).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-A </a:t>
            </a:r>
            <a:r>
              <a:rPr lang="en-US" b="1" dirty="0" err="1" smtClean="0">
                <a:solidFill>
                  <a:srgbClr val="FF0000"/>
                </a:solidFill>
              </a:rPr>
              <a:t>cystectomy</a:t>
            </a:r>
            <a:r>
              <a:rPr lang="en-US" dirty="0" smtClean="0"/>
              <a:t> (</a:t>
            </a:r>
            <a:r>
              <a:rPr lang="en-US" sz="2800" b="1" dirty="0" smtClean="0"/>
              <a:t>sis-TECK-</a:t>
            </a:r>
            <a:r>
              <a:rPr lang="en-US" sz="2800" b="1" dirty="0" err="1" smtClean="0"/>
              <a:t>toh</a:t>
            </a:r>
            <a:r>
              <a:rPr lang="en-US" sz="2800" b="1" dirty="0" smtClean="0"/>
              <a:t>-</a:t>
            </a:r>
            <a:r>
              <a:rPr lang="en-US" sz="2800" b="1" dirty="0" err="1" smtClean="0"/>
              <a:t>mee</a:t>
            </a:r>
            <a:r>
              <a:rPr lang="en-US" dirty="0" smtClean="0"/>
              <a:t>) is the </a:t>
            </a:r>
            <a:r>
              <a:rPr lang="en-US" dirty="0" smtClean="0"/>
              <a:t>surgical removal of </a:t>
            </a:r>
            <a:r>
              <a:rPr lang="en-US" dirty="0" smtClean="0"/>
              <a:t>the urinary bladder (</a:t>
            </a:r>
            <a:r>
              <a:rPr lang="en-US" dirty="0" smtClean="0">
                <a:solidFill>
                  <a:srgbClr val="FF0000"/>
                </a:solidFill>
              </a:rPr>
              <a:t>cyst</a:t>
            </a:r>
            <a:r>
              <a:rPr lang="en-US" dirty="0" smtClean="0"/>
              <a:t> </a:t>
            </a:r>
            <a:r>
              <a:rPr lang="en-US" dirty="0" smtClean="0"/>
              <a:t>means bladder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err="1" smtClean="0">
                <a:solidFill>
                  <a:srgbClr val="FF0000"/>
                </a:solidFill>
              </a:rPr>
              <a:t>ectomy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means surgical removal</a:t>
            </a:r>
            <a:r>
              <a:rPr lang="en-US" dirty="0" smtClean="0"/>
              <a:t>).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-</a:t>
            </a:r>
            <a:r>
              <a:rPr lang="en-US" dirty="0" smtClean="0"/>
              <a:t>A </a:t>
            </a:r>
            <a:r>
              <a:rPr lang="en-US" b="1" dirty="0" err="1" smtClean="0">
                <a:solidFill>
                  <a:srgbClr val="FF0000"/>
                </a:solidFill>
              </a:rPr>
              <a:t>lithotomy</a:t>
            </a:r>
            <a:r>
              <a:rPr lang="en-US" dirty="0" smtClean="0"/>
              <a:t> (</a:t>
            </a:r>
            <a:r>
              <a:rPr lang="en-US" sz="2800" b="1" dirty="0" err="1" smtClean="0"/>
              <a:t>lih</a:t>
            </a:r>
            <a:r>
              <a:rPr lang="en-US" sz="2800" b="1" dirty="0" smtClean="0"/>
              <a:t>-THOT-oh-</a:t>
            </a:r>
            <a:r>
              <a:rPr lang="en-US" sz="2800" b="1" dirty="0" err="1" smtClean="0"/>
              <a:t>mee</a:t>
            </a:r>
            <a:r>
              <a:rPr lang="en-US" dirty="0" smtClean="0"/>
              <a:t>) is a surgical</a:t>
            </a:r>
          </a:p>
          <a:p>
            <a:pPr algn="l">
              <a:buNone/>
            </a:pPr>
            <a:r>
              <a:rPr lang="en-US" dirty="0" smtClean="0"/>
              <a:t>incision for the removal of a stone from the</a:t>
            </a:r>
          </a:p>
          <a:p>
            <a:pPr algn="l">
              <a:buNone/>
            </a:pPr>
            <a:r>
              <a:rPr lang="en-US" dirty="0" smtClean="0"/>
              <a:t>bladder (</a:t>
            </a:r>
            <a:r>
              <a:rPr lang="en-US" dirty="0" err="1" smtClean="0">
                <a:solidFill>
                  <a:srgbClr val="FF0000"/>
                </a:solidFill>
              </a:rPr>
              <a:t>lith</a:t>
            </a:r>
            <a:r>
              <a:rPr lang="en-US" dirty="0" smtClean="0"/>
              <a:t> means stone, and 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err="1" smtClean="0">
                <a:solidFill>
                  <a:srgbClr val="FF0000"/>
                </a:solidFill>
              </a:rPr>
              <a:t>otomy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means </a:t>
            </a:r>
            <a:r>
              <a:rPr lang="en-US" dirty="0" smtClean="0"/>
              <a:t>surgical incision</a:t>
            </a:r>
            <a:r>
              <a:rPr lang="en-US" dirty="0" smtClean="0"/>
              <a:t>). 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-</a:t>
            </a:r>
            <a:r>
              <a:rPr lang="en-US" dirty="0" smtClean="0"/>
              <a:t>This </a:t>
            </a:r>
            <a:r>
              <a:rPr lang="en-US" dirty="0" smtClean="0"/>
              <a:t>term 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FF0000"/>
                </a:solidFill>
              </a:rPr>
              <a:t>lithotomy</a:t>
            </a:r>
            <a:r>
              <a:rPr lang="en-US" dirty="0" smtClean="0"/>
              <a:t>)also </a:t>
            </a:r>
            <a:r>
              <a:rPr lang="en-US" dirty="0" smtClean="0"/>
              <a:t>is used to describe a </a:t>
            </a:r>
            <a:r>
              <a:rPr lang="en-US" dirty="0" smtClean="0"/>
              <a:t>physical examination position.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-Catheterization</a:t>
            </a:r>
            <a:r>
              <a:rPr lang="en-US" dirty="0" smtClean="0"/>
              <a:t> </a:t>
            </a:r>
            <a:r>
              <a:rPr lang="en-US" dirty="0" smtClean="0"/>
              <a:t>is performed to withdraw urine </a:t>
            </a:r>
            <a:r>
              <a:rPr lang="en-US" dirty="0" smtClean="0"/>
              <a:t>from the bladder.</a:t>
            </a:r>
          </a:p>
          <a:p>
            <a:pPr algn="l">
              <a:buNone/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prostatectomy</a:t>
            </a:r>
            <a:r>
              <a:rPr lang="en-US" dirty="0" smtClean="0"/>
              <a:t> (</a:t>
            </a:r>
            <a:r>
              <a:rPr lang="en-US" sz="2800" b="1" dirty="0" smtClean="0"/>
              <a:t>pros-</a:t>
            </a:r>
            <a:r>
              <a:rPr lang="en-US" sz="2800" b="1" dirty="0" err="1" smtClean="0"/>
              <a:t>tah</a:t>
            </a:r>
            <a:r>
              <a:rPr lang="en-US" sz="2800" b="1" dirty="0" smtClean="0"/>
              <a:t>-TECK-</a:t>
            </a:r>
            <a:r>
              <a:rPr lang="en-US" sz="2800" b="1" dirty="0" err="1" smtClean="0"/>
              <a:t>toh</a:t>
            </a:r>
            <a:r>
              <a:rPr lang="en-US" sz="2800" b="1" dirty="0" smtClean="0"/>
              <a:t>-</a:t>
            </a:r>
            <a:r>
              <a:rPr lang="en-US" sz="2800" b="1" dirty="0" err="1" smtClean="0"/>
              <a:t>mee</a:t>
            </a:r>
            <a:r>
              <a:rPr lang="en-US" dirty="0" smtClean="0"/>
              <a:t>) is the</a:t>
            </a:r>
          </a:p>
          <a:p>
            <a:pPr algn="l">
              <a:buNone/>
            </a:pPr>
            <a:r>
              <a:rPr lang="en-US" dirty="0" smtClean="0"/>
              <a:t>surgical removal </a:t>
            </a:r>
            <a:r>
              <a:rPr lang="en-US" dirty="0" smtClean="0"/>
              <a:t>of </a:t>
            </a:r>
            <a:r>
              <a:rPr lang="en-US" dirty="0" smtClean="0"/>
              <a:t>the prostate </a:t>
            </a:r>
            <a:r>
              <a:rPr lang="en-US" dirty="0" smtClean="0"/>
              <a:t>gland.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(</a:t>
            </a:r>
            <a:r>
              <a:rPr lang="en-US" dirty="0" err="1" smtClean="0">
                <a:solidFill>
                  <a:srgbClr val="FF0000"/>
                </a:solidFill>
              </a:rPr>
              <a:t>prostat</a:t>
            </a:r>
            <a:r>
              <a:rPr lang="en-US" dirty="0" smtClean="0"/>
              <a:t> means prostate, and 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err="1" smtClean="0">
                <a:solidFill>
                  <a:srgbClr val="FF0000"/>
                </a:solidFill>
              </a:rPr>
              <a:t>ectomy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means </a:t>
            </a:r>
            <a:r>
              <a:rPr lang="en-US" dirty="0" smtClean="0"/>
              <a:t>surgical removal</a:t>
            </a:r>
            <a:r>
              <a:rPr lang="en-US" dirty="0" smtClean="0"/>
              <a:t>).</a:t>
            </a:r>
            <a:endParaRPr lang="ar-IQ" dirty="0" smtClean="0"/>
          </a:p>
          <a:p>
            <a:pPr algn="l">
              <a:buNone/>
            </a:pPr>
            <a:endParaRPr lang="ar-IQ" dirty="0" smtClean="0"/>
          </a:p>
          <a:p>
            <a:pPr algn="l">
              <a:buNone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End </a:t>
            </a:r>
            <a:endParaRPr lang="ar-IQ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12968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Kidneys</a:t>
            </a:r>
            <a:endParaRPr lang="ar-IQ" sz="4000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184576"/>
          </a:xfrm>
        </p:spPr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en-US" dirty="0" smtClean="0"/>
              <a:t>-The </a:t>
            </a:r>
            <a:r>
              <a:rPr lang="en-US" dirty="0" smtClean="0"/>
              <a:t>term </a:t>
            </a:r>
            <a:r>
              <a:rPr lang="en-US" b="1" dirty="0" smtClean="0">
                <a:solidFill>
                  <a:srgbClr val="FF0000"/>
                </a:solidFill>
              </a:rPr>
              <a:t>renal</a:t>
            </a:r>
            <a:r>
              <a:rPr lang="en-US" dirty="0" smtClean="0"/>
              <a:t> (</a:t>
            </a:r>
            <a:r>
              <a:rPr lang="en-US" sz="2800" b="1" dirty="0" smtClean="0"/>
              <a:t>REE-</a:t>
            </a:r>
            <a:r>
              <a:rPr lang="en-US" sz="2800" b="1" dirty="0" err="1" smtClean="0"/>
              <a:t>nal</a:t>
            </a:r>
            <a:r>
              <a:rPr lang="en-US" dirty="0" smtClean="0"/>
              <a:t>) means pertaining to the kidneys (</a:t>
            </a:r>
            <a:r>
              <a:rPr lang="en-US" dirty="0" err="1" smtClean="0"/>
              <a:t>ren</a:t>
            </a:r>
            <a:r>
              <a:rPr lang="en-US" dirty="0" smtClean="0"/>
              <a:t> means kidney or kidneys, and -al means pertaining to).</a:t>
            </a:r>
          </a:p>
          <a:p>
            <a:pPr algn="l">
              <a:buNone/>
            </a:pPr>
            <a:r>
              <a:rPr lang="en-US" dirty="0" smtClean="0"/>
              <a:t>-The </a:t>
            </a:r>
            <a:r>
              <a:rPr lang="en-US" b="1" dirty="0" smtClean="0">
                <a:solidFill>
                  <a:srgbClr val="FF0000"/>
                </a:solidFill>
              </a:rPr>
              <a:t>renal cortex </a:t>
            </a:r>
            <a:r>
              <a:rPr lang="en-US" dirty="0" smtClean="0"/>
              <a:t>(</a:t>
            </a:r>
            <a:r>
              <a:rPr lang="en-US" sz="2800" b="1" dirty="0" smtClean="0"/>
              <a:t>REE-</a:t>
            </a:r>
            <a:r>
              <a:rPr lang="en-US" sz="2800" b="1" dirty="0" err="1" smtClean="0"/>
              <a:t>nal</a:t>
            </a:r>
            <a:r>
              <a:rPr lang="en-US" sz="2800" b="1" dirty="0" smtClean="0"/>
              <a:t> KOR-</a:t>
            </a:r>
            <a:r>
              <a:rPr lang="en-US" sz="2800" b="1" dirty="0" err="1" smtClean="0"/>
              <a:t>tecks</a:t>
            </a:r>
            <a:r>
              <a:rPr lang="en-US" dirty="0" smtClean="0"/>
              <a:t>) is the outer region of the kidney. It contains over one million microscopic units called </a:t>
            </a:r>
            <a:r>
              <a:rPr lang="en-US" b="1" dirty="0" err="1" smtClean="0">
                <a:solidFill>
                  <a:srgbClr val="FF0000"/>
                </a:solidFill>
              </a:rPr>
              <a:t>nephrons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en-US" dirty="0" smtClean="0"/>
              <a:t> </a:t>
            </a:r>
          </a:p>
          <a:p>
            <a:pPr algn="l">
              <a:buNone/>
            </a:pPr>
            <a:r>
              <a:rPr lang="en-US" dirty="0" smtClean="0"/>
              <a:t>-The </a:t>
            </a:r>
            <a:r>
              <a:rPr lang="en-US" b="1" dirty="0" smtClean="0">
                <a:solidFill>
                  <a:srgbClr val="FF0000"/>
                </a:solidFill>
              </a:rPr>
              <a:t>cortex</a:t>
            </a:r>
            <a:r>
              <a:rPr lang="en-US" dirty="0" smtClean="0"/>
              <a:t> is the outer portion of an organ.</a:t>
            </a:r>
          </a:p>
          <a:p>
            <a:pPr algn="l">
              <a:buNone/>
            </a:pPr>
            <a:r>
              <a:rPr lang="en-US" dirty="0" smtClean="0"/>
              <a:t>-</a:t>
            </a:r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medulla </a:t>
            </a:r>
            <a:r>
              <a:rPr lang="en-US" dirty="0" smtClean="0"/>
              <a:t>(</a:t>
            </a:r>
            <a:r>
              <a:rPr lang="en-US" sz="2800" b="1" dirty="0" err="1" smtClean="0"/>
              <a:t>meh</a:t>
            </a:r>
            <a:r>
              <a:rPr lang="en-US" sz="2800" b="1" dirty="0" smtClean="0"/>
              <a:t>-DULL-ah</a:t>
            </a:r>
            <a:r>
              <a:rPr lang="en-US" dirty="0" smtClean="0"/>
              <a:t>) is the inner region of the</a:t>
            </a:r>
          </a:p>
          <a:p>
            <a:pPr algn="l">
              <a:buNone/>
            </a:pPr>
            <a:r>
              <a:rPr lang="en-US" dirty="0" smtClean="0"/>
              <a:t>kidney; it contains most of the urine-collecting tubules.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-A </a:t>
            </a:r>
            <a:r>
              <a:rPr lang="en-US" b="1" dirty="0" smtClean="0">
                <a:solidFill>
                  <a:srgbClr val="FF0000"/>
                </a:solidFill>
              </a:rPr>
              <a:t>tubule </a:t>
            </a:r>
            <a:r>
              <a:rPr lang="en-US" dirty="0" smtClean="0"/>
              <a:t>is a small tube.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-A </a:t>
            </a:r>
            <a:r>
              <a:rPr lang="en-US" b="1" dirty="0" err="1" smtClean="0">
                <a:solidFill>
                  <a:srgbClr val="FF0000"/>
                </a:solidFill>
              </a:rPr>
              <a:t>nephron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sz="2800" b="1" dirty="0" smtClean="0"/>
              <a:t>NEF-</a:t>
            </a:r>
            <a:r>
              <a:rPr lang="en-US" sz="2800" b="1" dirty="0" err="1" smtClean="0"/>
              <a:t>ron</a:t>
            </a:r>
            <a:r>
              <a:rPr lang="en-US" dirty="0" smtClean="0"/>
              <a:t>) is a functional unit of the kidney.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Kidneys</a:t>
            </a:r>
            <a:endParaRPr lang="ar-IQ" sz="4000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06" y="1340768"/>
            <a:ext cx="8750273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-Each </a:t>
            </a:r>
            <a:r>
              <a:rPr lang="en-US" dirty="0" err="1" smtClean="0"/>
              <a:t>nephron</a:t>
            </a:r>
            <a:r>
              <a:rPr lang="en-US" dirty="0" smtClean="0"/>
              <a:t> contains a </a:t>
            </a:r>
            <a:r>
              <a:rPr lang="en-US" b="1" dirty="0" err="1" smtClean="0">
                <a:solidFill>
                  <a:srgbClr val="FF0000"/>
                </a:solidFill>
              </a:rPr>
              <a:t>glomerulus</a:t>
            </a:r>
            <a:r>
              <a:rPr lang="en-US" dirty="0" smtClean="0"/>
              <a:t> (</a:t>
            </a:r>
            <a:r>
              <a:rPr lang="en-US" sz="2600" b="1" dirty="0" err="1" smtClean="0"/>
              <a:t>gloh</a:t>
            </a:r>
            <a:r>
              <a:rPr lang="en-US" sz="2600" b="1" dirty="0" smtClean="0"/>
              <a:t>-MER-</a:t>
            </a:r>
            <a:r>
              <a:rPr lang="en-US" sz="2600" b="1" dirty="0" err="1" smtClean="0"/>
              <a:t>youlus</a:t>
            </a:r>
            <a:r>
              <a:rPr lang="en-US" dirty="0" smtClean="0"/>
              <a:t>), which </a:t>
            </a:r>
            <a:r>
              <a:rPr lang="en-US" dirty="0" smtClean="0"/>
              <a:t>is a cluster of capillaries</a:t>
            </a:r>
          </a:p>
          <a:p>
            <a:pPr algn="l">
              <a:buNone/>
            </a:pPr>
            <a:r>
              <a:rPr lang="en-US" dirty="0" smtClean="0"/>
              <a:t>-The </a:t>
            </a:r>
            <a:r>
              <a:rPr lang="en-US" b="1" dirty="0" smtClean="0">
                <a:solidFill>
                  <a:srgbClr val="FF0000"/>
                </a:solidFill>
              </a:rPr>
              <a:t>renal pelvis </a:t>
            </a:r>
            <a:r>
              <a:rPr lang="en-US" dirty="0" smtClean="0"/>
              <a:t>is the funnel-shaped area within </a:t>
            </a:r>
            <a:r>
              <a:rPr lang="en-US" dirty="0" smtClean="0"/>
              <a:t>each kidney </a:t>
            </a:r>
            <a:r>
              <a:rPr lang="en-US" dirty="0" smtClean="0"/>
              <a:t>that is surrounded by renal cortex and medulla.</a:t>
            </a:r>
          </a:p>
          <a:p>
            <a:pPr algn="l">
              <a:buNone/>
            </a:pPr>
            <a:r>
              <a:rPr lang="en-US" dirty="0" smtClean="0"/>
              <a:t>-This </a:t>
            </a:r>
            <a:r>
              <a:rPr lang="en-US" dirty="0" smtClean="0"/>
              <a:t>is where the newly formed urine collects before </a:t>
            </a:r>
            <a:r>
              <a:rPr lang="en-US" dirty="0" smtClean="0"/>
              <a:t>it flows </a:t>
            </a:r>
            <a:r>
              <a:rPr lang="en-US" dirty="0" smtClean="0"/>
              <a:t>into the </a:t>
            </a:r>
            <a:r>
              <a:rPr lang="en-US" dirty="0" err="1" smtClean="0"/>
              <a:t>ureters</a:t>
            </a:r>
            <a:r>
              <a:rPr lang="en-US" dirty="0" smtClean="0"/>
              <a:t>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5937523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dirty="0" smtClean="0"/>
              <a:t>-The </a:t>
            </a:r>
            <a:r>
              <a:rPr lang="en-US" b="1" dirty="0" err="1" smtClean="0">
                <a:solidFill>
                  <a:srgbClr val="FF0000"/>
                </a:solidFill>
              </a:rPr>
              <a:t>ureters</a:t>
            </a:r>
            <a:r>
              <a:rPr lang="en-US" dirty="0" smtClean="0"/>
              <a:t> (</a:t>
            </a:r>
            <a:r>
              <a:rPr lang="en-US" sz="2800" b="1" dirty="0" smtClean="0"/>
              <a:t>you-REE-</a:t>
            </a:r>
            <a:r>
              <a:rPr lang="en-US" sz="2800" b="1" dirty="0" err="1" smtClean="0"/>
              <a:t>ters</a:t>
            </a:r>
            <a:r>
              <a:rPr lang="en-US" dirty="0" smtClean="0"/>
              <a:t>) are two narrow tubes, </a:t>
            </a:r>
            <a:r>
              <a:rPr lang="en-US" dirty="0" smtClean="0"/>
              <a:t>each about </a:t>
            </a:r>
            <a:r>
              <a:rPr lang="en-US" dirty="0" smtClean="0"/>
              <a:t>10–12 inches long, which transport urine from </a:t>
            </a:r>
            <a:r>
              <a:rPr lang="en-US" dirty="0" smtClean="0"/>
              <a:t>the kidney </a:t>
            </a:r>
            <a:r>
              <a:rPr lang="en-US" dirty="0" smtClean="0"/>
              <a:t>to the bladder.</a:t>
            </a:r>
          </a:p>
          <a:p>
            <a:pPr algn="l">
              <a:buNone/>
            </a:pPr>
            <a:r>
              <a:rPr lang="en-US" dirty="0" smtClean="0"/>
              <a:t>-The </a:t>
            </a:r>
            <a:r>
              <a:rPr lang="en-US" b="1" dirty="0" smtClean="0">
                <a:solidFill>
                  <a:srgbClr val="FF0000"/>
                </a:solidFill>
              </a:rPr>
              <a:t>urinary bladder </a:t>
            </a:r>
            <a:r>
              <a:rPr lang="en-US" dirty="0" smtClean="0"/>
              <a:t>is a hollow muscular organ that is </a:t>
            </a:r>
            <a:r>
              <a:rPr lang="en-US" dirty="0" smtClean="0"/>
              <a:t>a reservoir </a:t>
            </a:r>
            <a:r>
              <a:rPr lang="en-US" dirty="0" smtClean="0"/>
              <a:t>for urine before it is excreted from the body</a:t>
            </a:r>
          </a:p>
          <a:p>
            <a:pPr algn="l">
              <a:buNone/>
            </a:pPr>
            <a:r>
              <a:rPr lang="en-US" dirty="0" smtClean="0"/>
              <a:t>-The </a:t>
            </a:r>
            <a:r>
              <a:rPr lang="en-US" b="1" dirty="0" smtClean="0">
                <a:solidFill>
                  <a:srgbClr val="FF0000"/>
                </a:solidFill>
              </a:rPr>
              <a:t>urethra</a:t>
            </a:r>
            <a:r>
              <a:rPr lang="en-US" dirty="0" smtClean="0"/>
              <a:t> (</a:t>
            </a:r>
            <a:r>
              <a:rPr lang="en-US" sz="2800" b="1" dirty="0" smtClean="0"/>
              <a:t>you-REE-</a:t>
            </a:r>
            <a:r>
              <a:rPr lang="en-US" sz="2800" b="1" dirty="0" err="1" smtClean="0"/>
              <a:t>thrah</a:t>
            </a:r>
            <a:r>
              <a:rPr lang="en-US" dirty="0" smtClean="0"/>
              <a:t>) is the tube extending </a:t>
            </a:r>
            <a:r>
              <a:rPr lang="en-US" dirty="0" smtClean="0"/>
              <a:t>from the </a:t>
            </a:r>
            <a:r>
              <a:rPr lang="en-US" dirty="0" smtClean="0"/>
              <a:t>bladder to the outside of the body. </a:t>
            </a:r>
          </a:p>
          <a:p>
            <a:pPr algn="l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Caution: </a:t>
            </a:r>
            <a:r>
              <a:rPr lang="en-US" u="sng" dirty="0" smtClean="0">
                <a:solidFill>
                  <a:srgbClr val="FF0000"/>
                </a:solidFill>
              </a:rPr>
              <a:t>The spellings </a:t>
            </a:r>
            <a:r>
              <a:rPr lang="en-US" u="sng" dirty="0" smtClean="0">
                <a:solidFill>
                  <a:srgbClr val="FF0000"/>
                </a:solidFill>
              </a:rPr>
              <a:t>of </a:t>
            </a:r>
            <a:r>
              <a:rPr lang="en-US" u="sng" dirty="0" err="1" smtClean="0">
                <a:solidFill>
                  <a:srgbClr val="FF0000"/>
                </a:solidFill>
              </a:rPr>
              <a:t>ureter</a:t>
            </a:r>
            <a:r>
              <a:rPr lang="en-US" u="sng" dirty="0" smtClean="0">
                <a:solidFill>
                  <a:srgbClr val="FF0000"/>
                </a:solidFill>
              </a:rPr>
              <a:t> and urethra are very similar!</a:t>
            </a:r>
            <a:endParaRPr lang="ar-IQ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8950"/>
            <a:ext cx="7344815" cy="616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1756</Words>
  <Application>Microsoft Office PowerPoint</Application>
  <PresentationFormat>عرض على الشاشة (3:4)‏</PresentationFormat>
  <Paragraphs>123</Paragraphs>
  <Slides>36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36</vt:i4>
      </vt:variant>
    </vt:vector>
  </HeadingPairs>
  <TitlesOfParts>
    <vt:vector size="37" baseType="lpstr">
      <vt:lpstr>سمة Office</vt:lpstr>
      <vt:lpstr>الشريحة 1</vt:lpstr>
      <vt:lpstr>objectives</vt:lpstr>
      <vt:lpstr>STRUCTURES OF THE URINARY SYSTEM</vt:lpstr>
      <vt:lpstr>الشريحة 4</vt:lpstr>
      <vt:lpstr>The Kidneys</vt:lpstr>
      <vt:lpstr>The Kidneys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Hydronephrosis</vt:lpstr>
      <vt:lpstr>الشريحة 16</vt:lpstr>
      <vt:lpstr>Polycystic kidney disease</vt:lpstr>
      <vt:lpstr>الشريحة 18</vt:lpstr>
      <vt:lpstr>الشريحة 19</vt:lpstr>
      <vt:lpstr>Hydroureter (high-droh-you-REE-ter) is the distention of the ureter with urine that cannot flow because the ureter is blocked (hydr/o means water, and –ureter means ureter)</vt:lpstr>
      <vt:lpstr>Urinary Tract Infections </vt:lpstr>
      <vt:lpstr>Urinary Tract Infections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Cystoscopy</vt:lpstr>
      <vt:lpstr>Dialysis</vt:lpstr>
      <vt:lpstr>الشريحة 32</vt:lpstr>
      <vt:lpstr>الشريحة 33</vt:lpstr>
      <vt:lpstr>الشريحة 34</vt:lpstr>
      <vt:lpstr>الشريحة 35</vt:lpstr>
      <vt:lpstr>الشريحة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Dr. Muslim Saeed</dc:creator>
  <cp:lastModifiedBy>Dr Muslim Al-Hilaly</cp:lastModifiedBy>
  <cp:revision>28</cp:revision>
  <dcterms:created xsi:type="dcterms:W3CDTF">2019-04-14T13:44:47Z</dcterms:created>
  <dcterms:modified xsi:type="dcterms:W3CDTF">2019-04-14T21:26:22Z</dcterms:modified>
</cp:coreProperties>
</file>