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9" r:id="rId2"/>
    <p:sldId id="262" r:id="rId3"/>
    <p:sldId id="265" r:id="rId4"/>
    <p:sldId id="264" r:id="rId5"/>
    <p:sldId id="263" r:id="rId6"/>
    <p:sldId id="266" r:id="rId7"/>
    <p:sldId id="261" r:id="rId8"/>
    <p:sldId id="258" r:id="rId9"/>
    <p:sldId id="260" r:id="rId10"/>
    <p:sldId id="259" r:id="rId11"/>
    <p:sldId id="272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5" r:id="rId20"/>
    <p:sldId id="277" r:id="rId21"/>
    <p:sldId id="276" r:id="rId22"/>
    <p:sldId id="278" r:id="rId23"/>
    <p:sldId id="281" r:id="rId24"/>
    <p:sldId id="280" r:id="rId25"/>
    <p:sldId id="279" r:id="rId26"/>
    <p:sldId id="285" r:id="rId27"/>
    <p:sldId id="286" r:id="rId28"/>
    <p:sldId id="287" r:id="rId29"/>
    <p:sldId id="284" r:id="rId30"/>
    <p:sldId id="283" r:id="rId31"/>
    <p:sldId id="282" r:id="rId32"/>
    <p:sldId id="288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لمحتوى 2"/>
          <p:cNvSpPr>
            <a:spLocks noGrp="1"/>
          </p:cNvSpPr>
          <p:nvPr>
            <p:ph idx="1"/>
          </p:nvPr>
        </p:nvSpPr>
        <p:spPr>
          <a:xfrm>
            <a:off x="179388" y="1484313"/>
            <a:ext cx="8713787" cy="49688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sz="4000" b="1" dirty="0" err="1" smtClean="0">
                <a:cs typeface="Times New Roman" pitchFamily="18" charset="0"/>
              </a:rPr>
              <a:t>ThiQar</a:t>
            </a:r>
            <a:r>
              <a:rPr lang="en-US" sz="4000" b="1" dirty="0" smtClean="0">
                <a:cs typeface="Times New Roman" pitchFamily="18" charset="0"/>
              </a:rPr>
              <a:t> college of Medicine</a:t>
            </a:r>
            <a:br>
              <a:rPr lang="en-US" sz="4000" b="1" dirty="0" smtClean="0">
                <a:cs typeface="Times New Roman" pitchFamily="18" charset="0"/>
              </a:rPr>
            </a:br>
            <a:r>
              <a:rPr lang="en-US" sz="4000" b="1" dirty="0" smtClean="0">
                <a:cs typeface="Times New Roman" pitchFamily="18" charset="0"/>
              </a:rPr>
              <a:t>Family &amp; Community medicine dept.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4000" dirty="0" smtClean="0">
                <a:cs typeface="Times New Roman" pitchFamily="18" charset="0"/>
              </a:rPr>
              <a:t>Foundation lecture </a:t>
            </a:r>
            <a:r>
              <a:rPr lang="en-US" sz="4000" dirty="0" smtClean="0">
                <a:cs typeface="Times New Roman" pitchFamily="18" charset="0"/>
              </a:rPr>
              <a:t>14</a:t>
            </a:r>
            <a:r>
              <a:rPr lang="en-US" sz="4000" dirty="0" smtClean="0">
                <a:cs typeface="Times New Roman" pitchFamily="18" charset="0"/>
              </a:rPr>
              <a:t/>
            </a:r>
            <a:br>
              <a:rPr lang="en-US" sz="4000" dirty="0" smtClean="0">
                <a:cs typeface="Times New Roman" pitchFamily="18" charset="0"/>
              </a:rPr>
            </a:br>
            <a:r>
              <a:rPr lang="en-US" sz="4000" dirty="0" smtClean="0">
                <a:cs typeface="Times New Roman" pitchFamily="18" charset="0"/>
              </a:rPr>
              <a:t>prepared by: Dr. Muslim N. </a:t>
            </a:r>
            <a:r>
              <a:rPr lang="en-US" sz="4000" dirty="0" err="1" smtClean="0">
                <a:cs typeface="Times New Roman" pitchFamily="18" charset="0"/>
              </a:rPr>
              <a:t>Saeed</a:t>
            </a:r>
            <a:r>
              <a:rPr lang="en-US" sz="4000" dirty="0" smtClean="0">
                <a:cs typeface="Times New Roman" pitchFamily="18" charset="0"/>
              </a:rPr>
              <a:t/>
            </a:r>
            <a:br>
              <a:rPr lang="en-US" sz="4000" dirty="0" smtClean="0">
                <a:cs typeface="Times New Roman" pitchFamily="18" charset="0"/>
              </a:rPr>
            </a:br>
            <a:r>
              <a:rPr lang="en-US" sz="4000" dirty="0" smtClean="0">
                <a:cs typeface="Times New Roman" pitchFamily="18" charset="0"/>
              </a:rPr>
              <a:t>May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smtClean="0">
                <a:cs typeface="Times New Roman" pitchFamily="18" charset="0"/>
              </a:rPr>
              <a:t>6</a:t>
            </a:r>
            <a:r>
              <a:rPr lang="en-US" sz="4000" baseline="30000" dirty="0" smtClean="0">
                <a:cs typeface="Times New Roman" pitchFamily="18" charset="0"/>
              </a:rPr>
              <a:t>th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smtClean="0">
                <a:cs typeface="Times New Roman" pitchFamily="18" charset="0"/>
              </a:rPr>
              <a:t>,2019</a:t>
            </a:r>
          </a:p>
        </p:txBody>
      </p:sp>
    </p:spTree>
    <p:extLst>
      <p:ext uri="{BB962C8B-B14F-4D97-AF65-F5344CB8AC3E}">
        <p14:creationId xmlns="" xmlns:p14="http://schemas.microsoft.com/office/powerpoint/2010/main" val="27427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848872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428" y="404664"/>
            <a:ext cx="8239028" cy="597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dirty="0" smtClean="0"/>
              <a:t>The term </a:t>
            </a:r>
            <a:r>
              <a:rPr lang="en-US" dirty="0" smtClean="0">
                <a:solidFill>
                  <a:srgbClr val="FF0000"/>
                </a:solidFill>
              </a:rPr>
              <a:t>cerebral</a:t>
            </a:r>
            <a:r>
              <a:rPr lang="en-US" dirty="0" smtClean="0"/>
              <a:t> </a:t>
            </a:r>
            <a:r>
              <a:rPr lang="en-US" sz="3300" dirty="0" smtClean="0"/>
              <a:t>(SER-eh-</a:t>
            </a:r>
            <a:r>
              <a:rPr lang="en-US" sz="3300" dirty="0" err="1" smtClean="0"/>
              <a:t>bral</a:t>
            </a:r>
            <a:r>
              <a:rPr lang="en-US" sz="3300" dirty="0" smtClean="0"/>
              <a:t>) </a:t>
            </a:r>
            <a:r>
              <a:rPr lang="en-US" dirty="0" smtClean="0"/>
              <a:t>means pertaining to the cerebrum or to the brain (</a:t>
            </a:r>
            <a:r>
              <a:rPr lang="en-US" dirty="0" err="1" smtClean="0"/>
              <a:t>cerebr</a:t>
            </a:r>
            <a:r>
              <a:rPr lang="en-US" dirty="0" smtClean="0"/>
              <a:t> means brain, and -al means pertaining to).</a:t>
            </a:r>
          </a:p>
          <a:p>
            <a:pPr algn="l">
              <a:buNone/>
            </a:pPr>
            <a:r>
              <a:rPr lang="en-US" dirty="0" smtClean="0"/>
              <a:t>The cerebrum is divided to create two cerebral hemispheres.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1-The left cerebral hemisphere </a:t>
            </a:r>
            <a:r>
              <a:rPr lang="en-US" dirty="0" smtClean="0"/>
              <a:t>controls the majority of functions on the right side of the body. 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2-The right cerebral hemisphere </a:t>
            </a:r>
            <a:r>
              <a:rPr lang="en-US" dirty="0" smtClean="0"/>
              <a:t>controls most of</a:t>
            </a:r>
          </a:p>
          <a:p>
            <a:pPr algn="l">
              <a:buNone/>
            </a:pPr>
            <a:r>
              <a:rPr lang="en-US" dirty="0" smtClean="0"/>
              <a:t>functions on the left side of the body.</a:t>
            </a: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6591"/>
            <a:ext cx="5544616" cy="607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Cerebral Lobes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dirty="0" smtClean="0"/>
              <a:t>Each cerebral hemisphere is subdivided to create pairs of</a:t>
            </a:r>
          </a:p>
          <a:p>
            <a:pPr algn="l">
              <a:buNone/>
            </a:pPr>
            <a:r>
              <a:rPr lang="en-US" dirty="0" smtClean="0"/>
              <a:t>cerebral lobes. Each lobe is named for the bone of the</a:t>
            </a:r>
          </a:p>
          <a:p>
            <a:pPr algn="l">
              <a:buNone/>
            </a:pPr>
            <a:r>
              <a:rPr lang="en-US" dirty="0" smtClean="0"/>
              <a:t>cranium that covers it.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1.The frontal lobe </a:t>
            </a:r>
            <a:r>
              <a:rPr lang="en-US" dirty="0" smtClean="0"/>
              <a:t>controls skilled motor functions,</a:t>
            </a:r>
          </a:p>
          <a:p>
            <a:pPr algn="l">
              <a:buNone/>
            </a:pPr>
            <a:r>
              <a:rPr lang="en-US" dirty="0" smtClean="0"/>
              <a:t>memory, and behavior.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2.The parietal lobe </a:t>
            </a:r>
            <a:r>
              <a:rPr lang="en-US" dirty="0" smtClean="0"/>
              <a:t>receives and interprets nerve</a:t>
            </a:r>
          </a:p>
          <a:p>
            <a:pPr algn="l">
              <a:buNone/>
            </a:pPr>
            <a:r>
              <a:rPr lang="en-US" dirty="0" smtClean="0"/>
              <a:t>impulses from sensory receptors in the tongue, skin,</a:t>
            </a:r>
          </a:p>
          <a:p>
            <a:pPr algn="l">
              <a:buNone/>
            </a:pPr>
            <a:r>
              <a:rPr lang="en-US" dirty="0" smtClean="0"/>
              <a:t>and muscles.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3.The occipital lobe </a:t>
            </a:r>
            <a:r>
              <a:rPr lang="en-US" dirty="0" smtClean="0"/>
              <a:t>controls eyesight.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4.The temporal lobe </a:t>
            </a:r>
            <a:r>
              <a:rPr lang="en-US" dirty="0" smtClean="0"/>
              <a:t>controls the senses of hearing and</a:t>
            </a:r>
          </a:p>
          <a:p>
            <a:pPr algn="l">
              <a:buNone/>
            </a:pPr>
            <a:r>
              <a:rPr lang="en-US" dirty="0" smtClean="0"/>
              <a:t>smell, and the ability to create, store, and access new</a:t>
            </a:r>
          </a:p>
          <a:p>
            <a:pPr algn="l">
              <a:buNone/>
            </a:pPr>
            <a:r>
              <a:rPr lang="en-US" dirty="0" smtClean="0"/>
              <a:t>information.</a:t>
            </a: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153" y="692696"/>
            <a:ext cx="8149304" cy="57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The spinal cord </a:t>
            </a:r>
            <a:r>
              <a:rPr lang="en-US" dirty="0" smtClean="0"/>
              <a:t>is a long, fragile tube-like structure that begins at the end of the brain stem and continues down almost to the bottom of the spinal column.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354162"/>
          </a:xfrm>
        </p:spPr>
        <p:txBody>
          <a:bodyPr/>
          <a:lstStyle/>
          <a:p>
            <a:r>
              <a:rPr lang="en-US" dirty="0" smtClean="0"/>
              <a:t>The peripheral nervous system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472608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The peripheral nervous system consists of the </a:t>
            </a:r>
            <a:r>
              <a:rPr lang="en-US" dirty="0" smtClean="0">
                <a:solidFill>
                  <a:srgbClr val="FF0000"/>
                </a:solidFill>
              </a:rPr>
              <a:t>12 pairs</a:t>
            </a:r>
            <a:r>
              <a:rPr lang="en-US" dirty="0" smtClean="0"/>
              <a:t> of cranial nerves that extend from the brain, plus </a:t>
            </a:r>
            <a:r>
              <a:rPr lang="en-US" dirty="0" smtClean="0">
                <a:solidFill>
                  <a:srgbClr val="FF0000"/>
                </a:solidFill>
              </a:rPr>
              <a:t>31 pairs </a:t>
            </a:r>
            <a:r>
              <a:rPr lang="en-US" dirty="0" smtClean="0"/>
              <a:t>of spinal nerves that extending from the spinal cord.</a:t>
            </a:r>
          </a:p>
          <a:p>
            <a:pPr algn="l">
              <a:buNone/>
            </a:pPr>
            <a:r>
              <a:rPr lang="en-US" dirty="0" smtClean="0"/>
              <a:t>Peripheral means pertaining to body parts that are away from the center of the body.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21744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The 12 pairs of cranial nerves originate from the undersurface of the brain. </a:t>
            </a:r>
          </a:p>
          <a:p>
            <a:pPr algn="l">
              <a:buNone/>
            </a:pPr>
            <a:r>
              <a:rPr lang="en-US" dirty="0" smtClean="0"/>
              <a:t>The two nerves of a pair are identical in function and structure, and each nerve of a pair serves half of the body.</a:t>
            </a:r>
          </a:p>
          <a:p>
            <a:pPr algn="l">
              <a:buNone/>
            </a:pPr>
            <a:r>
              <a:rPr lang="en-US" dirty="0" smtClean="0"/>
              <a:t>These cranial nerves are identified by Roman numerals and are named for the area or function they serve</a:t>
            </a:r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Objectives </a:t>
            </a:r>
          </a:p>
          <a:p>
            <a:pPr algn="l">
              <a:buNone/>
            </a:pPr>
            <a:r>
              <a:rPr lang="en-US" dirty="0" smtClean="0"/>
              <a:t>1. Describe the functions and structures of the nervous system.</a:t>
            </a:r>
          </a:p>
          <a:p>
            <a:pPr algn="l">
              <a:buNone/>
            </a:pPr>
            <a:r>
              <a:rPr lang="en-US" dirty="0" smtClean="0"/>
              <a:t>2. Identify the major divisions of the nervous system and describe the structures by location and function.</a:t>
            </a:r>
          </a:p>
          <a:p>
            <a:pPr algn="l">
              <a:buNone/>
            </a:pPr>
            <a:r>
              <a:rPr lang="en-US" dirty="0" smtClean="0"/>
              <a:t>3. Identify the medical specialists who treat disorders of the nervous system.</a:t>
            </a:r>
          </a:p>
          <a:p>
            <a:pPr algn="l">
              <a:buNone/>
            </a:pPr>
            <a:r>
              <a:rPr lang="en-US" dirty="0" smtClean="0"/>
              <a:t>4. Recognize, define, spell, and pronounce terms related to the pathology and the diagnostic and treatment procedures of the nervous system.</a:t>
            </a:r>
          </a:p>
          <a:p>
            <a:pPr algn="l">
              <a:buNone/>
            </a:pPr>
            <a:r>
              <a:rPr lang="en-US" dirty="0" smtClean="0"/>
              <a:t>5. Recognize, define, spell, and pronounce terms related to the pathology and the diagnostic and treatment procedures of mental health disorders.</a:t>
            </a:r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The 31 pairs of peripheral spinal nerves are grouped together, and named, based on the region of the body they innervate.</a:t>
            </a: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55" y="332656"/>
            <a:ext cx="8396417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8664127" cy="28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-An </a:t>
            </a:r>
            <a:r>
              <a:rPr lang="en-US" dirty="0" smtClean="0">
                <a:solidFill>
                  <a:srgbClr val="FF0000"/>
                </a:solidFill>
              </a:rPr>
              <a:t>anesthesiologist </a:t>
            </a:r>
            <a:r>
              <a:rPr lang="en-US" sz="3100" dirty="0" smtClean="0"/>
              <a:t>(an-</a:t>
            </a:r>
            <a:r>
              <a:rPr lang="en-US" sz="3100" dirty="0" err="1" smtClean="0"/>
              <a:t>es</a:t>
            </a:r>
            <a:r>
              <a:rPr lang="en-US" sz="3100" dirty="0" smtClean="0"/>
              <a:t>-thee-zee-OL-oh-</a:t>
            </a:r>
            <a:r>
              <a:rPr lang="en-US" sz="3100" dirty="0" err="1" smtClean="0"/>
              <a:t>jist</a:t>
            </a:r>
            <a:r>
              <a:rPr lang="en-US" dirty="0" smtClean="0"/>
              <a:t>) is </a:t>
            </a:r>
            <a:r>
              <a:rPr lang="en-US" dirty="0" smtClean="0"/>
              <a:t>a physician </a:t>
            </a:r>
            <a:r>
              <a:rPr lang="en-US" dirty="0" smtClean="0"/>
              <a:t>who specializes in administering </a:t>
            </a:r>
            <a:r>
              <a:rPr lang="en-US" dirty="0" smtClean="0"/>
              <a:t>anesthetic agents </a:t>
            </a:r>
            <a:r>
              <a:rPr lang="en-US" dirty="0" smtClean="0"/>
              <a:t>before and during surgery (an- means </a:t>
            </a:r>
            <a:r>
              <a:rPr lang="en-US" dirty="0" smtClean="0"/>
              <a:t>without, </a:t>
            </a:r>
            <a:r>
              <a:rPr lang="en-US" dirty="0" err="1" smtClean="0"/>
              <a:t>esthesi</a:t>
            </a:r>
            <a:r>
              <a:rPr lang="en-US" dirty="0" smtClean="0"/>
              <a:t> </a:t>
            </a:r>
            <a:r>
              <a:rPr lang="en-US" dirty="0" smtClean="0"/>
              <a:t>means feeling, and -</a:t>
            </a:r>
            <a:r>
              <a:rPr lang="en-US" dirty="0" err="1" smtClean="0"/>
              <a:t>ologist</a:t>
            </a:r>
            <a:r>
              <a:rPr lang="en-US" dirty="0" smtClean="0"/>
              <a:t> means specialist).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 smtClean="0">
                <a:solidFill>
                  <a:srgbClr val="FF0000"/>
                </a:solidFill>
              </a:rPr>
              <a:t>anesthetist </a:t>
            </a:r>
            <a:r>
              <a:rPr lang="en-US" sz="3100" dirty="0" smtClean="0"/>
              <a:t>(ah-NES-</a:t>
            </a:r>
            <a:r>
              <a:rPr lang="en-US" sz="3100" dirty="0" err="1" smtClean="0"/>
              <a:t>theh</a:t>
            </a:r>
            <a:r>
              <a:rPr lang="en-US" sz="3100" dirty="0" smtClean="0"/>
              <a:t>-</a:t>
            </a:r>
            <a:r>
              <a:rPr lang="en-US" sz="3100" dirty="0" err="1" smtClean="0"/>
              <a:t>tist</a:t>
            </a:r>
            <a:r>
              <a:rPr lang="en-US" dirty="0" smtClean="0"/>
              <a:t>) is </a:t>
            </a:r>
            <a:r>
              <a:rPr lang="en-US" dirty="0" err="1" smtClean="0"/>
              <a:t>amedical</a:t>
            </a:r>
            <a:r>
              <a:rPr lang="en-US" dirty="0" smtClean="0"/>
              <a:t> professional</a:t>
            </a:r>
          </a:p>
          <a:p>
            <a:pPr algn="l">
              <a:buNone/>
            </a:pPr>
            <a:r>
              <a:rPr lang="en-US" dirty="0" smtClean="0"/>
              <a:t>who specializes in administering anesthesia, but is not a</a:t>
            </a:r>
          </a:p>
          <a:p>
            <a:pPr algn="l">
              <a:buNone/>
            </a:pPr>
            <a:r>
              <a:rPr lang="en-US" dirty="0" smtClean="0"/>
              <a:t>physician, for example, a nurse anesthetist (an- means</a:t>
            </a:r>
          </a:p>
          <a:p>
            <a:pPr algn="l">
              <a:buNone/>
            </a:pPr>
            <a:r>
              <a:rPr lang="en-US" dirty="0" smtClean="0"/>
              <a:t>without, </a:t>
            </a:r>
            <a:r>
              <a:rPr lang="en-US" dirty="0" err="1" smtClean="0"/>
              <a:t>esthet</a:t>
            </a:r>
            <a:r>
              <a:rPr lang="en-US" dirty="0" smtClean="0"/>
              <a:t> means feeling, and -</a:t>
            </a:r>
            <a:r>
              <a:rPr lang="en-US" dirty="0" err="1" smtClean="0"/>
              <a:t>ist</a:t>
            </a:r>
            <a:r>
              <a:rPr lang="en-US" dirty="0" smtClean="0"/>
              <a:t> means specialist).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neurologist </a:t>
            </a:r>
            <a:r>
              <a:rPr lang="en-US" sz="2800" dirty="0" smtClean="0"/>
              <a:t>(new-ROL-oh-</a:t>
            </a:r>
            <a:r>
              <a:rPr lang="en-US" sz="2800" dirty="0" err="1" smtClean="0"/>
              <a:t>jist</a:t>
            </a:r>
            <a:r>
              <a:rPr lang="en-US" sz="2800" dirty="0" smtClean="0"/>
              <a:t>) </a:t>
            </a:r>
            <a:r>
              <a:rPr lang="en-US" dirty="0" smtClean="0"/>
              <a:t>is a physician who</a:t>
            </a:r>
          </a:p>
          <a:p>
            <a:pPr algn="l">
              <a:buNone/>
            </a:pPr>
            <a:r>
              <a:rPr lang="en-US" dirty="0" smtClean="0"/>
              <a:t>specializes in diagnosing and treating diseases and</a:t>
            </a:r>
          </a:p>
          <a:p>
            <a:pPr algn="l">
              <a:buNone/>
            </a:pPr>
            <a:r>
              <a:rPr lang="en-US" dirty="0" smtClean="0"/>
              <a:t>disorders of the nervous system (</a:t>
            </a:r>
            <a:r>
              <a:rPr lang="en-US" dirty="0" err="1" smtClean="0"/>
              <a:t>neur</a:t>
            </a:r>
            <a:r>
              <a:rPr lang="en-US" dirty="0" smtClean="0"/>
              <a:t> means nerve,</a:t>
            </a:r>
          </a:p>
          <a:p>
            <a:pPr algn="l">
              <a:buNone/>
            </a:pPr>
            <a:r>
              <a:rPr lang="en-US" dirty="0" smtClean="0"/>
              <a:t>and -</a:t>
            </a:r>
            <a:r>
              <a:rPr lang="en-US" dirty="0" err="1" smtClean="0"/>
              <a:t>ologist</a:t>
            </a:r>
            <a:r>
              <a:rPr lang="en-US" dirty="0" smtClean="0"/>
              <a:t> means specialist).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-A </a:t>
            </a:r>
            <a:r>
              <a:rPr lang="en-US" dirty="0" smtClean="0">
                <a:solidFill>
                  <a:srgbClr val="FF0000"/>
                </a:solidFill>
              </a:rPr>
              <a:t>neurosurgeon </a:t>
            </a:r>
            <a:r>
              <a:rPr lang="en-US" dirty="0" smtClean="0"/>
              <a:t>is a physician who specializes in</a:t>
            </a:r>
          </a:p>
          <a:p>
            <a:pPr algn="l">
              <a:buNone/>
            </a:pPr>
            <a:r>
              <a:rPr lang="en-US" dirty="0" smtClean="0"/>
              <a:t>surgery of the nervous system.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psychiatrist </a:t>
            </a:r>
            <a:r>
              <a:rPr lang="en-US" dirty="0" smtClean="0"/>
              <a:t>(sigh-KYE-ah-</a:t>
            </a:r>
            <a:r>
              <a:rPr lang="en-US" dirty="0" err="1" smtClean="0"/>
              <a:t>trist</a:t>
            </a:r>
            <a:r>
              <a:rPr lang="en-US" dirty="0" smtClean="0"/>
              <a:t>) is a physician who</a:t>
            </a:r>
          </a:p>
          <a:p>
            <a:pPr algn="l">
              <a:buNone/>
            </a:pPr>
            <a:r>
              <a:rPr lang="en-US" dirty="0" smtClean="0"/>
              <a:t>specializes in diagnosing and treating chemical </a:t>
            </a:r>
            <a:r>
              <a:rPr lang="en-US" dirty="0" smtClean="0"/>
              <a:t>dependencies, emotional </a:t>
            </a:r>
            <a:r>
              <a:rPr lang="en-US" dirty="0" smtClean="0"/>
              <a:t>problems, and mental illness (</a:t>
            </a:r>
            <a:r>
              <a:rPr lang="en-US" dirty="0" smtClean="0"/>
              <a:t>psych means </a:t>
            </a:r>
            <a:r>
              <a:rPr lang="en-US" dirty="0" smtClean="0"/>
              <a:t>mind, and -</a:t>
            </a:r>
            <a:r>
              <a:rPr lang="en-US" dirty="0" err="1" smtClean="0"/>
              <a:t>iatrist</a:t>
            </a:r>
            <a:r>
              <a:rPr lang="en-US" dirty="0" smtClean="0"/>
              <a:t> means specialist).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psychologist </a:t>
            </a:r>
            <a:r>
              <a:rPr lang="en-US" dirty="0" smtClean="0"/>
              <a:t>(sigh-KOL-oh-</a:t>
            </a:r>
            <a:r>
              <a:rPr lang="en-US" dirty="0" err="1" smtClean="0"/>
              <a:t>jist</a:t>
            </a:r>
            <a:r>
              <a:rPr lang="en-US" dirty="0" smtClean="0"/>
              <a:t>) holds an advanced</a:t>
            </a:r>
          </a:p>
          <a:p>
            <a:pPr algn="l">
              <a:buNone/>
            </a:pPr>
            <a:r>
              <a:rPr lang="en-US" dirty="0" smtClean="0"/>
              <a:t>degree, but is not a medical doctor (MD). This specialist</a:t>
            </a:r>
          </a:p>
          <a:p>
            <a:pPr algn="l">
              <a:buNone/>
            </a:pPr>
            <a:r>
              <a:rPr lang="en-US" dirty="0" smtClean="0"/>
              <a:t>evaluates and treats emotional problems and mental</a:t>
            </a:r>
          </a:p>
          <a:p>
            <a:pPr algn="l">
              <a:buNone/>
            </a:pPr>
            <a:r>
              <a:rPr lang="en-US" dirty="0" smtClean="0"/>
              <a:t>illness (psych means mind, and -</a:t>
            </a:r>
            <a:r>
              <a:rPr lang="en-US" dirty="0" err="1" smtClean="0"/>
              <a:t>ologist</a:t>
            </a:r>
            <a:r>
              <a:rPr lang="en-US" dirty="0" smtClean="0"/>
              <a:t> means</a:t>
            </a:r>
          </a:p>
          <a:p>
            <a:pPr algn="l">
              <a:buNone/>
            </a:pPr>
            <a:r>
              <a:rPr lang="en-US" dirty="0" smtClean="0"/>
              <a:t>specialist).</a:t>
            </a:r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Cephalalgia</a:t>
            </a:r>
            <a:r>
              <a:rPr lang="en-US" dirty="0" smtClean="0"/>
              <a:t> (</a:t>
            </a:r>
            <a:r>
              <a:rPr lang="en-US" dirty="0" err="1" smtClean="0"/>
              <a:t>sef</a:t>
            </a:r>
            <a:r>
              <a:rPr lang="en-US" dirty="0" smtClean="0"/>
              <a:t>-ah-LAL-</a:t>
            </a:r>
            <a:r>
              <a:rPr lang="en-US" dirty="0" err="1" smtClean="0"/>
              <a:t>jee</a:t>
            </a:r>
            <a:r>
              <a:rPr lang="en-US" dirty="0" smtClean="0"/>
              <a:t>-ah), also known as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headache</a:t>
            </a:r>
            <a:r>
              <a:rPr lang="en-US" dirty="0" smtClean="0"/>
              <a:t>, is pain in the head (</a:t>
            </a:r>
            <a:r>
              <a:rPr lang="en-US" dirty="0" err="1" smtClean="0"/>
              <a:t>cephal</a:t>
            </a:r>
            <a:r>
              <a:rPr lang="en-US" dirty="0" smtClean="0"/>
              <a:t> means </a:t>
            </a:r>
            <a:r>
              <a:rPr lang="en-US" dirty="0" smtClean="0"/>
              <a:t>head, and </a:t>
            </a:r>
            <a:r>
              <a:rPr lang="en-US" dirty="0" smtClean="0"/>
              <a:t>-</a:t>
            </a:r>
            <a:r>
              <a:rPr lang="en-US" dirty="0" err="1" smtClean="0"/>
              <a:t>algia</a:t>
            </a:r>
            <a:r>
              <a:rPr lang="en-US" dirty="0" smtClean="0"/>
              <a:t> means pain).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migraine headache </a:t>
            </a:r>
            <a:r>
              <a:rPr lang="en-US" dirty="0" smtClean="0"/>
              <a:t>(MY-</a:t>
            </a:r>
            <a:r>
              <a:rPr lang="en-US" dirty="0" err="1" smtClean="0"/>
              <a:t>grayn</a:t>
            </a:r>
            <a:r>
              <a:rPr lang="en-US" dirty="0" smtClean="0"/>
              <a:t>),is </a:t>
            </a:r>
            <a:r>
              <a:rPr lang="en-US" dirty="0" smtClean="0"/>
              <a:t>characterized </a:t>
            </a:r>
            <a:r>
              <a:rPr lang="en-US" dirty="0" smtClean="0"/>
              <a:t>by throbbing </a:t>
            </a:r>
            <a:r>
              <a:rPr lang="en-US" dirty="0" smtClean="0"/>
              <a:t>pain on one side of the head.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 err="1" smtClean="0">
                <a:solidFill>
                  <a:srgbClr val="FF0000"/>
                </a:solidFill>
              </a:rPr>
              <a:t>encephalocele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(en-SEF-ah-</a:t>
            </a:r>
            <a:r>
              <a:rPr lang="en-US" dirty="0" err="1" smtClean="0"/>
              <a:t>loh</a:t>
            </a:r>
            <a:r>
              <a:rPr lang="en-US" dirty="0" smtClean="0"/>
              <a:t>-</a:t>
            </a:r>
            <a:r>
              <a:rPr lang="en-US" dirty="0" err="1" smtClean="0"/>
              <a:t>seel</a:t>
            </a:r>
            <a:r>
              <a:rPr lang="en-US" dirty="0" smtClean="0"/>
              <a:t>), also known </a:t>
            </a:r>
            <a:r>
              <a:rPr lang="en-US" dirty="0" smtClean="0"/>
              <a:t>as a </a:t>
            </a:r>
            <a:r>
              <a:rPr lang="en-US" dirty="0" err="1" smtClean="0">
                <a:solidFill>
                  <a:srgbClr val="FF0000"/>
                </a:solidFill>
              </a:rPr>
              <a:t>craniocele</a:t>
            </a:r>
            <a:r>
              <a:rPr lang="en-US" dirty="0" smtClean="0"/>
              <a:t>, is a congenital </a:t>
            </a:r>
            <a:r>
              <a:rPr lang="en-US" dirty="0" err="1" smtClean="0"/>
              <a:t>herniation</a:t>
            </a:r>
            <a:r>
              <a:rPr lang="en-US" dirty="0" smtClean="0"/>
              <a:t> of brain </a:t>
            </a:r>
            <a:r>
              <a:rPr lang="en-US" dirty="0" smtClean="0"/>
              <a:t>tissue through </a:t>
            </a:r>
            <a:r>
              <a:rPr lang="en-US" dirty="0" smtClean="0"/>
              <a:t>a gap in the skull (</a:t>
            </a:r>
            <a:r>
              <a:rPr lang="en-US" dirty="0" err="1" smtClean="0"/>
              <a:t>encephal</a:t>
            </a:r>
            <a:r>
              <a:rPr lang="en-US" dirty="0" smtClean="0"/>
              <a:t>/o means </a:t>
            </a:r>
            <a:r>
              <a:rPr lang="en-US" dirty="0" smtClean="0"/>
              <a:t>brain, and </a:t>
            </a:r>
            <a:r>
              <a:rPr lang="en-US" dirty="0" smtClean="0"/>
              <a:t>-</a:t>
            </a:r>
            <a:r>
              <a:rPr lang="en-US" dirty="0" err="1" smtClean="0"/>
              <a:t>cele</a:t>
            </a:r>
            <a:r>
              <a:rPr lang="en-US" dirty="0" smtClean="0"/>
              <a:t> means hernia</a:t>
            </a:r>
            <a:r>
              <a:rPr lang="en-US" dirty="0" smtClean="0"/>
              <a:t>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rgbClr val="FF0000"/>
                </a:solidFill>
              </a:rPr>
              <a:t>erniation</a:t>
            </a:r>
            <a:r>
              <a:rPr lang="en-US" dirty="0" smtClean="0"/>
              <a:t> </a:t>
            </a:r>
            <a:r>
              <a:rPr lang="en-US" dirty="0" smtClean="0"/>
              <a:t>means protrusion of </a:t>
            </a:r>
            <a:r>
              <a:rPr lang="en-US" dirty="0" smtClean="0"/>
              <a:t>a structure </a:t>
            </a:r>
            <a:r>
              <a:rPr lang="en-US" dirty="0" smtClean="0"/>
              <a:t>from its normal </a:t>
            </a:r>
            <a:r>
              <a:rPr lang="en-US" dirty="0" smtClean="0"/>
              <a:t>position.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meningocele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meh</a:t>
            </a:r>
            <a:r>
              <a:rPr lang="en-US" dirty="0" smtClean="0"/>
              <a:t>-NING-</a:t>
            </a:r>
            <a:r>
              <a:rPr lang="en-US" dirty="0" err="1" smtClean="0"/>
              <a:t>goh</a:t>
            </a:r>
            <a:r>
              <a:rPr lang="en-US" dirty="0" smtClean="0"/>
              <a:t>-</a:t>
            </a:r>
            <a:r>
              <a:rPr lang="en-US" dirty="0" err="1" smtClean="0"/>
              <a:t>seel</a:t>
            </a:r>
            <a:r>
              <a:rPr lang="en-US" dirty="0" smtClean="0"/>
              <a:t>) is the congenital</a:t>
            </a:r>
          </a:p>
          <a:p>
            <a:pPr algn="l">
              <a:buNone/>
            </a:pPr>
            <a:r>
              <a:rPr lang="en-US" dirty="0" err="1" smtClean="0"/>
              <a:t>herniation</a:t>
            </a:r>
            <a:r>
              <a:rPr lang="en-US" dirty="0" smtClean="0"/>
              <a:t> of the </a:t>
            </a:r>
            <a:r>
              <a:rPr lang="en-US" dirty="0" err="1" smtClean="0"/>
              <a:t>meninges</a:t>
            </a:r>
            <a:r>
              <a:rPr lang="en-US" dirty="0" smtClean="0"/>
              <a:t> through a defect in the skull or</a:t>
            </a:r>
          </a:p>
          <a:p>
            <a:pPr algn="l">
              <a:buNone/>
            </a:pPr>
            <a:r>
              <a:rPr lang="en-US" dirty="0" smtClean="0"/>
              <a:t>spinal column (</a:t>
            </a:r>
            <a:r>
              <a:rPr lang="en-US" dirty="0" err="1" smtClean="0"/>
              <a:t>mening</a:t>
            </a:r>
            <a:r>
              <a:rPr lang="en-US" dirty="0" smtClean="0"/>
              <a:t>/o means </a:t>
            </a:r>
            <a:r>
              <a:rPr lang="en-US" dirty="0" err="1" smtClean="0"/>
              <a:t>meninges</a:t>
            </a:r>
            <a:r>
              <a:rPr lang="en-US" dirty="0" smtClean="0"/>
              <a:t>, </a:t>
            </a:r>
            <a:r>
              <a:rPr lang="en-US" dirty="0" smtClean="0"/>
              <a:t>and -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smtClean="0"/>
              <a:t>means hernia). </a:t>
            </a:r>
            <a:r>
              <a:rPr lang="en-US" u="sng" dirty="0" smtClean="0">
                <a:solidFill>
                  <a:srgbClr val="FF0000"/>
                </a:solidFill>
              </a:rPr>
              <a:t>Compare this with an </a:t>
            </a:r>
            <a:r>
              <a:rPr lang="en-US" u="sng" dirty="0" err="1" smtClean="0">
                <a:solidFill>
                  <a:srgbClr val="FF0000"/>
                </a:solidFill>
              </a:rPr>
              <a:t>encephalocele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Hydrocephalus</a:t>
            </a:r>
            <a:r>
              <a:rPr lang="en-US" dirty="0" smtClean="0"/>
              <a:t> (high-</a:t>
            </a:r>
            <a:r>
              <a:rPr lang="en-US" dirty="0" err="1" smtClean="0"/>
              <a:t>droh</a:t>
            </a:r>
            <a:r>
              <a:rPr lang="en-US" dirty="0" smtClean="0"/>
              <a:t>-SEF-ah-</a:t>
            </a:r>
            <a:r>
              <a:rPr lang="en-US" dirty="0" err="1" smtClean="0"/>
              <a:t>lus</a:t>
            </a:r>
            <a:r>
              <a:rPr lang="en-US" dirty="0" smtClean="0"/>
              <a:t>) is a </a:t>
            </a:r>
            <a:r>
              <a:rPr lang="en-US" dirty="0" smtClean="0"/>
              <a:t>condition in </a:t>
            </a:r>
            <a:r>
              <a:rPr lang="en-US" dirty="0" smtClean="0"/>
              <a:t>which excess cerebrospinal fluid accumulates in </a:t>
            </a:r>
            <a:r>
              <a:rPr lang="en-US" dirty="0" smtClean="0"/>
              <a:t>the ventricles </a:t>
            </a:r>
            <a:r>
              <a:rPr lang="en-US" dirty="0" smtClean="0"/>
              <a:t>of the brain (</a:t>
            </a:r>
            <a:r>
              <a:rPr lang="en-US" dirty="0" err="1" smtClean="0"/>
              <a:t>hydr</a:t>
            </a:r>
            <a:r>
              <a:rPr lang="en-US" dirty="0" smtClean="0"/>
              <a:t>/o means water, </a:t>
            </a:r>
            <a:r>
              <a:rPr lang="en-US" dirty="0" err="1" smtClean="0"/>
              <a:t>cephal</a:t>
            </a:r>
            <a:r>
              <a:rPr lang="en-US" dirty="0" smtClean="0"/>
              <a:t> </a:t>
            </a:r>
            <a:r>
              <a:rPr lang="en-US" dirty="0" smtClean="0"/>
              <a:t>means </a:t>
            </a:r>
            <a:r>
              <a:rPr lang="en-US" dirty="0" smtClean="0"/>
              <a:t>head, and -us is a singular noun </a:t>
            </a:r>
            <a:r>
              <a:rPr lang="en-US" dirty="0" smtClean="0"/>
              <a:t>ending).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Meningitis</a:t>
            </a:r>
            <a:r>
              <a:rPr lang="en-US" dirty="0" smtClean="0"/>
              <a:t> </a:t>
            </a:r>
            <a:r>
              <a:rPr lang="en-US" dirty="0" smtClean="0"/>
              <a:t>(men-in-JIGH-</a:t>
            </a:r>
            <a:r>
              <a:rPr lang="en-US" dirty="0" err="1" smtClean="0"/>
              <a:t>tis</a:t>
            </a:r>
            <a:r>
              <a:rPr lang="en-US" dirty="0" smtClean="0"/>
              <a:t>) is an inflammation of </a:t>
            </a:r>
            <a:r>
              <a:rPr lang="en-US" dirty="0" smtClean="0"/>
              <a:t>the </a:t>
            </a:r>
            <a:r>
              <a:rPr lang="en-US" dirty="0" err="1" smtClean="0"/>
              <a:t>meninges</a:t>
            </a:r>
            <a:r>
              <a:rPr lang="en-US" dirty="0" smtClean="0"/>
              <a:t> </a:t>
            </a:r>
            <a:r>
              <a:rPr lang="en-US" dirty="0" smtClean="0"/>
              <a:t>of the brain and spinal cord (</a:t>
            </a:r>
            <a:r>
              <a:rPr lang="en-US" dirty="0" err="1" smtClean="0"/>
              <a:t>mening</a:t>
            </a:r>
            <a:r>
              <a:rPr lang="en-US" dirty="0" smtClean="0"/>
              <a:t> </a:t>
            </a:r>
            <a:r>
              <a:rPr lang="en-US" dirty="0" smtClean="0"/>
              <a:t>means </a:t>
            </a:r>
            <a:r>
              <a:rPr lang="en-US" dirty="0" err="1" smtClean="0"/>
              <a:t>meninges</a:t>
            </a:r>
            <a:r>
              <a:rPr lang="en-US" dirty="0" smtClean="0"/>
              <a:t>, and -</a:t>
            </a:r>
            <a:r>
              <a:rPr lang="en-US" dirty="0" err="1" smtClean="0"/>
              <a:t>itis</a:t>
            </a:r>
            <a:r>
              <a:rPr lang="en-US" dirty="0" smtClean="0"/>
              <a:t> means inflammation). </a:t>
            </a:r>
            <a:endParaRPr lang="en-US" dirty="0" smtClean="0"/>
          </a:p>
          <a:p>
            <a:pPr algn="l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Compare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with </a:t>
            </a:r>
            <a:r>
              <a:rPr lang="en-US" u="sng" dirty="0" smtClean="0">
                <a:solidFill>
                  <a:srgbClr val="FF0000"/>
                </a:solidFill>
              </a:rPr>
              <a:t>encephalitis.</a:t>
            </a:r>
            <a:endParaRPr lang="ar-IQ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Dementia</a:t>
            </a:r>
            <a:r>
              <a:rPr lang="en-US" dirty="0" smtClean="0"/>
              <a:t> (</a:t>
            </a:r>
            <a:r>
              <a:rPr lang="en-US" dirty="0" err="1" smtClean="0"/>
              <a:t>dee</a:t>
            </a:r>
            <a:r>
              <a:rPr lang="en-US" dirty="0" smtClean="0"/>
              <a:t>-MEN-</a:t>
            </a:r>
            <a:r>
              <a:rPr lang="en-US" dirty="0" err="1" smtClean="0"/>
              <a:t>shee</a:t>
            </a:r>
            <a:r>
              <a:rPr lang="en-US" dirty="0" smtClean="0"/>
              <a:t>-ah) is a slowly progressive</a:t>
            </a:r>
          </a:p>
          <a:p>
            <a:pPr algn="l">
              <a:buNone/>
            </a:pPr>
            <a:r>
              <a:rPr lang="en-US" dirty="0" smtClean="0"/>
              <a:t>decline in mental abilities, including memory, thinking,</a:t>
            </a:r>
          </a:p>
          <a:p>
            <a:pPr algn="l">
              <a:buNone/>
            </a:pPr>
            <a:r>
              <a:rPr lang="en-US" dirty="0" smtClean="0"/>
              <a:t>and judgment, that is often accompanied by personality</a:t>
            </a:r>
          </a:p>
          <a:p>
            <a:pPr algn="l">
              <a:buNone/>
            </a:pPr>
            <a:r>
              <a:rPr lang="en-US" dirty="0" smtClean="0"/>
              <a:t>changes.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Encephalitis </a:t>
            </a:r>
            <a:r>
              <a:rPr lang="en-US" dirty="0" smtClean="0"/>
              <a:t>(en-</a:t>
            </a:r>
            <a:r>
              <a:rPr lang="en-US" dirty="0" err="1" smtClean="0"/>
              <a:t>sef</a:t>
            </a:r>
            <a:r>
              <a:rPr lang="en-US" dirty="0" smtClean="0"/>
              <a:t>-ah-LYE-</a:t>
            </a:r>
            <a:r>
              <a:rPr lang="en-US" dirty="0" err="1" smtClean="0"/>
              <a:t>tis</a:t>
            </a:r>
            <a:r>
              <a:rPr lang="en-US" dirty="0" smtClean="0"/>
              <a:t>), which is an inflammation</a:t>
            </a:r>
          </a:p>
          <a:p>
            <a:pPr algn="l">
              <a:buNone/>
            </a:pPr>
            <a:r>
              <a:rPr lang="en-US" dirty="0" smtClean="0"/>
              <a:t>of the brain</a:t>
            </a:r>
            <a:r>
              <a:rPr lang="en-US" dirty="0" smtClean="0"/>
              <a:t>,(</a:t>
            </a:r>
            <a:r>
              <a:rPr lang="en-US" dirty="0" err="1" smtClean="0"/>
              <a:t>encelphal</a:t>
            </a:r>
            <a:r>
              <a:rPr lang="en-US" dirty="0" smtClean="0"/>
              <a:t> </a:t>
            </a:r>
            <a:r>
              <a:rPr lang="en-US" dirty="0" smtClean="0"/>
              <a:t>means brain, and -</a:t>
            </a:r>
            <a:r>
              <a:rPr lang="en-US" dirty="0" err="1" smtClean="0"/>
              <a:t>itis</a:t>
            </a:r>
            <a:r>
              <a:rPr lang="en-US" dirty="0" smtClean="0"/>
              <a:t> means</a:t>
            </a:r>
          </a:p>
          <a:p>
            <a:pPr algn="l">
              <a:buNone/>
            </a:pPr>
            <a:r>
              <a:rPr lang="en-US" dirty="0" smtClean="0"/>
              <a:t>inflammation). 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Parkinson’s </a:t>
            </a:r>
            <a:r>
              <a:rPr lang="en-US" dirty="0" smtClean="0">
                <a:solidFill>
                  <a:srgbClr val="FF0000"/>
                </a:solidFill>
              </a:rPr>
              <a:t>disease (PD) </a:t>
            </a:r>
            <a:r>
              <a:rPr lang="en-US" dirty="0" smtClean="0"/>
              <a:t>is a chronic, degenerative</a:t>
            </a:r>
          </a:p>
          <a:p>
            <a:pPr algn="l">
              <a:buNone/>
            </a:pPr>
            <a:r>
              <a:rPr lang="en-US" dirty="0" smtClean="0"/>
              <a:t>central nervous disorder characterized by </a:t>
            </a:r>
            <a:r>
              <a:rPr lang="en-US" dirty="0" smtClean="0"/>
              <a:t>a </a:t>
            </a:r>
            <a:r>
              <a:rPr lang="en-US" dirty="0" smtClean="0"/>
              <a:t>slow </a:t>
            </a:r>
            <a:r>
              <a:rPr lang="en-US" dirty="0" smtClean="0"/>
              <a:t>gait</a:t>
            </a:r>
            <a:r>
              <a:rPr lang="en-US" dirty="0" smtClean="0"/>
              <a:t>. </a:t>
            </a:r>
            <a:endParaRPr lang="en-US" dirty="0" smtClean="0"/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Gait</a:t>
            </a:r>
            <a:r>
              <a:rPr lang="en-US" dirty="0" smtClean="0"/>
              <a:t> </a:t>
            </a:r>
            <a:r>
              <a:rPr lang="en-US" dirty="0" smtClean="0"/>
              <a:t>describes </a:t>
            </a:r>
            <a:r>
              <a:rPr lang="en-US" dirty="0" smtClean="0"/>
              <a:t>the manner of </a:t>
            </a:r>
            <a:r>
              <a:rPr lang="en-US" dirty="0" smtClean="0"/>
              <a:t>walking.</a:t>
            </a:r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Amnesia</a:t>
            </a:r>
            <a:r>
              <a:rPr lang="en-US" dirty="0" smtClean="0"/>
              <a:t> (am-NEE-zee-ah) is a memory </a:t>
            </a:r>
            <a:r>
              <a:rPr lang="en-US" dirty="0" smtClean="0"/>
              <a:t>disturbance characterized </a:t>
            </a:r>
            <a:r>
              <a:rPr lang="en-US" dirty="0" smtClean="0"/>
              <a:t>by a total or partial inability to recall </a:t>
            </a:r>
            <a:r>
              <a:rPr lang="en-US" dirty="0" smtClean="0"/>
              <a:t>past experiences.</a:t>
            </a:r>
            <a:endParaRPr lang="en-US" dirty="0" smtClean="0"/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concussion </a:t>
            </a:r>
            <a:r>
              <a:rPr lang="en-US" dirty="0" smtClean="0"/>
              <a:t>(</a:t>
            </a:r>
            <a:r>
              <a:rPr lang="en-US" dirty="0" err="1" smtClean="0"/>
              <a:t>kon</a:t>
            </a:r>
            <a:r>
              <a:rPr lang="en-US" dirty="0" smtClean="0"/>
              <a:t>-KUSH-un) is a violent shaking up </a:t>
            </a:r>
            <a:r>
              <a:rPr lang="en-US" dirty="0" smtClean="0"/>
              <a:t>or jarring </a:t>
            </a:r>
            <a:r>
              <a:rPr lang="en-US" dirty="0" smtClean="0"/>
              <a:t>of the brain (concuss means shaken </a:t>
            </a:r>
            <a:r>
              <a:rPr lang="en-US" dirty="0" smtClean="0"/>
              <a:t>together, and </a:t>
            </a:r>
            <a:r>
              <a:rPr lang="en-US" dirty="0" smtClean="0"/>
              <a:t>-ion means condition or state of</a:t>
            </a:r>
            <a:r>
              <a:rPr lang="en-US" dirty="0" smtClean="0"/>
              <a:t>).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cerebral contusion </a:t>
            </a:r>
            <a:r>
              <a:rPr lang="en-US" dirty="0" smtClean="0"/>
              <a:t>(SER-eh-</a:t>
            </a:r>
            <a:r>
              <a:rPr lang="en-US" dirty="0" err="1" smtClean="0"/>
              <a:t>bral</a:t>
            </a:r>
            <a:r>
              <a:rPr lang="en-US" dirty="0" smtClean="0"/>
              <a:t> </a:t>
            </a:r>
            <a:r>
              <a:rPr lang="en-US" dirty="0" err="1" smtClean="0"/>
              <a:t>kon</a:t>
            </a:r>
            <a:r>
              <a:rPr lang="en-US" dirty="0" smtClean="0"/>
              <a:t>-TOO-</a:t>
            </a:r>
            <a:r>
              <a:rPr lang="en-US" dirty="0" err="1" smtClean="0"/>
              <a:t>zhun</a:t>
            </a:r>
            <a:r>
              <a:rPr lang="en-US" dirty="0" smtClean="0"/>
              <a:t>) is</a:t>
            </a:r>
          </a:p>
          <a:p>
            <a:pPr algn="l">
              <a:buNone/>
            </a:pPr>
            <a:r>
              <a:rPr lang="en-US" dirty="0" smtClean="0"/>
              <a:t>the bruising of brain tissue as the result of a head </a:t>
            </a:r>
            <a:r>
              <a:rPr lang="en-US" dirty="0" smtClean="0"/>
              <a:t>injury </a:t>
            </a:r>
            <a:r>
              <a:rPr lang="en-US" dirty="0" smtClean="0"/>
              <a:t>(</a:t>
            </a:r>
            <a:r>
              <a:rPr lang="en-US" dirty="0" err="1" smtClean="0"/>
              <a:t>contus</a:t>
            </a:r>
            <a:r>
              <a:rPr lang="en-US" dirty="0" smtClean="0"/>
              <a:t> means bruise, and -ion </a:t>
            </a:r>
            <a:r>
              <a:rPr lang="en-US" dirty="0" smtClean="0"/>
              <a:t>means condition</a:t>
            </a:r>
            <a:r>
              <a:rPr lang="en-US" dirty="0" smtClean="0"/>
              <a:t>). Compare with concussion.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cranial hematoma </a:t>
            </a:r>
            <a:r>
              <a:rPr lang="en-US" dirty="0" smtClean="0"/>
              <a:t>(</a:t>
            </a:r>
            <a:r>
              <a:rPr lang="en-US" dirty="0" err="1" smtClean="0"/>
              <a:t>hee</a:t>
            </a:r>
            <a:r>
              <a:rPr lang="en-US" dirty="0" smtClean="0"/>
              <a:t>-</a:t>
            </a:r>
            <a:r>
              <a:rPr lang="en-US" dirty="0" err="1" smtClean="0"/>
              <a:t>mah</a:t>
            </a:r>
            <a:r>
              <a:rPr lang="en-US" dirty="0" smtClean="0"/>
              <a:t>-TOH-</a:t>
            </a:r>
            <a:r>
              <a:rPr lang="en-US" dirty="0" err="1" smtClean="0"/>
              <a:t>mah</a:t>
            </a:r>
            <a:r>
              <a:rPr lang="en-US" dirty="0" smtClean="0"/>
              <a:t>) is </a:t>
            </a:r>
            <a:r>
              <a:rPr lang="en-US" dirty="0" smtClean="0"/>
              <a:t>a collection </a:t>
            </a:r>
            <a:r>
              <a:rPr lang="en-US" dirty="0" smtClean="0"/>
              <a:t>of blood trapped in the tissues of the </a:t>
            </a:r>
            <a:r>
              <a:rPr lang="en-US" dirty="0" smtClean="0"/>
              <a:t>brain (</a:t>
            </a:r>
            <a:r>
              <a:rPr lang="en-US" dirty="0" err="1" smtClean="0"/>
              <a:t>hemat</a:t>
            </a:r>
            <a:r>
              <a:rPr lang="en-US" dirty="0" smtClean="0"/>
              <a:t> </a:t>
            </a:r>
            <a:r>
              <a:rPr lang="en-US" dirty="0" smtClean="0"/>
              <a:t>means blood, and -</a:t>
            </a:r>
            <a:r>
              <a:rPr lang="en-US" dirty="0" err="1" smtClean="0"/>
              <a:t>oma</a:t>
            </a:r>
            <a:r>
              <a:rPr lang="en-US" dirty="0" smtClean="0"/>
              <a:t> means tumor).</a:t>
            </a:r>
          </a:p>
          <a:p>
            <a:pPr algn="l">
              <a:buNone/>
            </a:pPr>
            <a:r>
              <a:rPr lang="en-US" dirty="0" smtClean="0"/>
              <a:t>Named for their location, the types of cranial </a:t>
            </a:r>
            <a:r>
              <a:rPr lang="en-US" dirty="0" smtClean="0"/>
              <a:t>hematomas include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epidural hematoma </a:t>
            </a:r>
            <a:r>
              <a:rPr lang="en-US" dirty="0" smtClean="0"/>
              <a:t>located above </a:t>
            </a:r>
            <a:r>
              <a:rPr lang="en-US" dirty="0" smtClean="0"/>
              <a:t>the </a:t>
            </a:r>
            <a:r>
              <a:rPr lang="en-US" dirty="0" err="1" smtClean="0"/>
              <a:t>dura</a:t>
            </a:r>
            <a:r>
              <a:rPr lang="en-US" dirty="0" smtClean="0"/>
              <a:t> mater or a </a:t>
            </a:r>
            <a:r>
              <a:rPr lang="en-US" dirty="0" smtClean="0">
                <a:solidFill>
                  <a:srgbClr val="FF0000"/>
                </a:solidFill>
              </a:rPr>
              <a:t>subdural</a:t>
            </a:r>
            <a:r>
              <a:rPr lang="en-US" dirty="0" smtClean="0"/>
              <a:t> hematoma,</a:t>
            </a:r>
          </a:p>
          <a:p>
            <a:pPr algn="l">
              <a:buNone/>
            </a:pPr>
            <a:r>
              <a:rPr lang="en-US" dirty="0" smtClean="0"/>
              <a:t>which is located below the </a:t>
            </a:r>
            <a:r>
              <a:rPr lang="en-US" dirty="0" err="1" smtClean="0"/>
              <a:t>dura</a:t>
            </a:r>
            <a:r>
              <a:rPr lang="en-US" dirty="0" smtClean="0"/>
              <a:t> mater</a:t>
            </a:r>
            <a:endParaRPr lang="ar-IQ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29" y="692696"/>
            <a:ext cx="83027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Levels of consciousness (LOC) are terms used to describe</a:t>
            </a:r>
            <a:br>
              <a:rPr lang="en-US" sz="2400" dirty="0" smtClean="0"/>
            </a:br>
            <a:r>
              <a:rPr lang="en-US" sz="2400" dirty="0" smtClean="0"/>
              <a:t>alterations of consciousness caused by injury, disease, or</a:t>
            </a:r>
            <a:br>
              <a:rPr lang="en-US" sz="2400" dirty="0" smtClean="0"/>
            </a:br>
            <a:r>
              <a:rPr lang="en-US" sz="2400" dirty="0" smtClean="0"/>
              <a:t>substances such as medication, drugs, or alcohol.</a:t>
            </a:r>
            <a:endParaRPr lang="ar-IQ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Lethargy </a:t>
            </a:r>
            <a:r>
              <a:rPr lang="en-US" dirty="0" smtClean="0"/>
              <a:t>(LETH-</a:t>
            </a:r>
            <a:r>
              <a:rPr lang="en-US" dirty="0" err="1" smtClean="0"/>
              <a:t>ar</a:t>
            </a:r>
            <a:r>
              <a:rPr lang="en-US" dirty="0" smtClean="0"/>
              <a:t>-</a:t>
            </a:r>
            <a:r>
              <a:rPr lang="en-US" dirty="0" err="1" smtClean="0"/>
              <a:t>jee</a:t>
            </a:r>
            <a:r>
              <a:rPr lang="en-US" dirty="0" smtClean="0"/>
              <a:t>) is a lowered level of </a:t>
            </a:r>
            <a:r>
              <a:rPr lang="en-US" dirty="0" smtClean="0"/>
              <a:t>consciousness marked </a:t>
            </a:r>
            <a:r>
              <a:rPr lang="en-US" dirty="0" smtClean="0"/>
              <a:t>by listlessness, drowsiness, </a:t>
            </a:r>
            <a:r>
              <a:rPr lang="en-US" dirty="0" smtClean="0"/>
              <a:t>and apathy</a:t>
            </a:r>
            <a:r>
              <a:rPr lang="en-US" dirty="0" smtClean="0"/>
              <a:t>. As used here, apathy means </a:t>
            </a:r>
            <a:r>
              <a:rPr lang="en-US" dirty="0" smtClean="0"/>
              <a:t>indifference and a reduced level of activity.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stupor </a:t>
            </a:r>
            <a:r>
              <a:rPr lang="en-US" dirty="0" smtClean="0"/>
              <a:t>(STOO-per) is an unresponsive state </a:t>
            </a:r>
            <a:r>
              <a:rPr lang="en-US" dirty="0" smtClean="0"/>
              <a:t>from which </a:t>
            </a:r>
            <a:r>
              <a:rPr lang="en-US" dirty="0" smtClean="0"/>
              <a:t>a person can be aroused only briefly and </a:t>
            </a:r>
            <a:r>
              <a:rPr lang="en-US" dirty="0" smtClean="0"/>
              <a:t>with vigorous</a:t>
            </a:r>
            <a:r>
              <a:rPr lang="en-US" dirty="0" smtClean="0"/>
              <a:t>, repeated attempts.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Syncope </a:t>
            </a:r>
            <a:r>
              <a:rPr lang="en-US" dirty="0" smtClean="0"/>
              <a:t>(SIN-</a:t>
            </a:r>
            <a:r>
              <a:rPr lang="en-US" dirty="0" err="1" smtClean="0"/>
              <a:t>koh</a:t>
            </a:r>
            <a:r>
              <a:rPr lang="en-US" dirty="0" smtClean="0"/>
              <a:t>-pee), also known as fainting, is </a:t>
            </a:r>
            <a:r>
              <a:rPr lang="en-US" dirty="0" smtClean="0"/>
              <a:t>the brief </a:t>
            </a:r>
            <a:r>
              <a:rPr lang="en-US" dirty="0" smtClean="0"/>
              <a:t>loss of consciousness caused by the </a:t>
            </a:r>
            <a:r>
              <a:rPr lang="en-US" dirty="0" smtClean="0"/>
              <a:t>decreased flow </a:t>
            </a:r>
            <a:r>
              <a:rPr lang="en-US" dirty="0" smtClean="0"/>
              <a:t>of blood to the brain.</a:t>
            </a:r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coma </a:t>
            </a:r>
            <a:r>
              <a:rPr lang="en-US" dirty="0" smtClean="0"/>
              <a:t>(KOH-</a:t>
            </a:r>
            <a:r>
              <a:rPr lang="en-US" dirty="0" err="1" smtClean="0"/>
              <a:t>mah</a:t>
            </a:r>
            <a:r>
              <a:rPr lang="en-US" dirty="0" smtClean="0"/>
              <a:t>) is a profound (deep) state of</a:t>
            </a:r>
          </a:p>
          <a:p>
            <a:pPr algn="l">
              <a:buNone/>
            </a:pPr>
            <a:r>
              <a:rPr lang="en-US" dirty="0" smtClean="0"/>
              <a:t>unconsciousness. The </a:t>
            </a:r>
            <a:r>
              <a:rPr lang="en-US" dirty="0" smtClean="0"/>
              <a:t>term </a:t>
            </a:r>
            <a:r>
              <a:rPr lang="en-US" dirty="0" smtClean="0">
                <a:solidFill>
                  <a:srgbClr val="FF0000"/>
                </a:solidFill>
              </a:rPr>
              <a:t>comatose</a:t>
            </a:r>
            <a:r>
              <a:rPr lang="en-US" dirty="0" smtClean="0"/>
              <a:t> refers to a</a:t>
            </a:r>
          </a:p>
          <a:p>
            <a:pPr algn="l">
              <a:buNone/>
            </a:pPr>
            <a:r>
              <a:rPr lang="en-US" dirty="0" smtClean="0"/>
              <a:t>person who is in a coma.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20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brain tumor is an abnormal growth located inside the</a:t>
            </a:r>
            <a:br>
              <a:rPr lang="en-US" sz="2800" dirty="0" smtClean="0"/>
            </a:br>
            <a:r>
              <a:rPr lang="en-US" sz="2800" dirty="0" smtClean="0"/>
              <a:t>skull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Intracranial pressure </a:t>
            </a:r>
            <a:r>
              <a:rPr lang="en-US" dirty="0" smtClean="0"/>
              <a:t>is the amount of pressure inside</a:t>
            </a:r>
          </a:p>
          <a:p>
            <a:pPr algn="l">
              <a:buNone/>
            </a:pPr>
            <a:r>
              <a:rPr lang="en-US" dirty="0" smtClean="0"/>
              <a:t>the skull (intra- means within, </a:t>
            </a:r>
            <a:r>
              <a:rPr lang="en-US" dirty="0" err="1" smtClean="0"/>
              <a:t>crani</a:t>
            </a:r>
            <a:r>
              <a:rPr lang="en-US" dirty="0" smtClean="0"/>
              <a:t> means cranium,</a:t>
            </a:r>
          </a:p>
          <a:p>
            <a:pPr algn="l">
              <a:buNone/>
            </a:pPr>
            <a:r>
              <a:rPr lang="en-US" dirty="0" smtClean="0"/>
              <a:t>and -al means pertaining to).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A stroke, or CVA</a:t>
            </a:r>
            <a:r>
              <a:rPr lang="en-US" dirty="0" smtClean="0"/>
              <a:t>, is properly known as a </a:t>
            </a:r>
            <a:r>
              <a:rPr lang="en-US" dirty="0" err="1" smtClean="0">
                <a:solidFill>
                  <a:srgbClr val="FF0000"/>
                </a:solidFill>
              </a:rPr>
              <a:t>cerebrovascular</a:t>
            </a: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accident </a:t>
            </a:r>
            <a:r>
              <a:rPr lang="en-US" dirty="0" smtClean="0"/>
              <a:t>(ser-eh-</a:t>
            </a:r>
            <a:r>
              <a:rPr lang="en-US" dirty="0" err="1" smtClean="0"/>
              <a:t>broh</a:t>
            </a:r>
            <a:r>
              <a:rPr lang="en-US" dirty="0" smtClean="0"/>
              <a:t>-VAS-</a:t>
            </a:r>
            <a:r>
              <a:rPr lang="en-US" dirty="0" err="1" smtClean="0"/>
              <a:t>kyou</a:t>
            </a:r>
            <a:r>
              <a:rPr lang="en-US" dirty="0" smtClean="0"/>
              <a:t>-</a:t>
            </a:r>
            <a:r>
              <a:rPr lang="en-US" dirty="0" err="1" smtClean="0"/>
              <a:t>lar</a:t>
            </a:r>
            <a:r>
              <a:rPr lang="en-US" dirty="0" smtClean="0"/>
              <a:t>). This condition is</a:t>
            </a:r>
          </a:p>
          <a:p>
            <a:pPr algn="l">
              <a:buNone/>
            </a:pPr>
            <a:r>
              <a:rPr lang="en-US" dirty="0" smtClean="0"/>
              <a:t>damage to the brain that occurs when the blood flow to</a:t>
            </a:r>
          </a:p>
          <a:p>
            <a:pPr algn="l">
              <a:buNone/>
            </a:pPr>
            <a:r>
              <a:rPr lang="en-US" dirty="0" smtClean="0"/>
              <a:t>the brain is disrupted because a blood vessel is either</a:t>
            </a:r>
          </a:p>
          <a:p>
            <a:pPr algn="l">
              <a:buNone/>
            </a:pPr>
            <a:r>
              <a:rPr lang="en-US" dirty="0" smtClean="0"/>
              <a:t>blocked or has ruptured.</a:t>
            </a:r>
            <a:endParaRPr lang="ar-IQ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926" y="1600200"/>
            <a:ext cx="5370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End </a:t>
            </a:r>
            <a:endParaRPr lang="ar-IQ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3460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Structure of nervous system</a:t>
            </a:r>
            <a:endParaRPr lang="ar-IQ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60851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nerve</a:t>
            </a:r>
            <a:r>
              <a:rPr lang="en-US" dirty="0" smtClean="0"/>
              <a:t> is one or more bundles of neurons that connect the brain and the spinal cord with other parts of the body.</a:t>
            </a:r>
            <a:endParaRPr lang="ar-IQ" dirty="0" smtClean="0"/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Neurons</a:t>
            </a:r>
            <a:r>
              <a:rPr lang="en-US" dirty="0" smtClean="0"/>
              <a:t> (NEW-</a:t>
            </a:r>
            <a:r>
              <a:rPr lang="en-US" dirty="0" err="1" smtClean="0"/>
              <a:t>ronz</a:t>
            </a:r>
            <a:r>
              <a:rPr lang="en-US" dirty="0" smtClean="0"/>
              <a:t>) are the basic cells of the nervous system that allow different parts of the body to communicate with each other.</a:t>
            </a:r>
          </a:p>
          <a:p>
            <a:pPr algn="l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myelin sheath </a:t>
            </a:r>
            <a:r>
              <a:rPr lang="en-US" dirty="0" smtClean="0"/>
              <a:t>(MY-eh-</a:t>
            </a:r>
            <a:r>
              <a:rPr lang="en-US" dirty="0" err="1" smtClean="0"/>
              <a:t>lin</a:t>
            </a:r>
            <a:r>
              <a:rPr lang="en-US" dirty="0" smtClean="0"/>
              <a:t>) is the protective covering of most peripheral nerves</a:t>
            </a: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12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US" dirty="0" smtClean="0"/>
              <a:t>THE CENTRAL NERVOUS SYSTEM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meninges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meh</a:t>
            </a:r>
            <a:r>
              <a:rPr lang="en-US" sz="2800" dirty="0" smtClean="0"/>
              <a:t>-NIN-jeez) </a:t>
            </a:r>
            <a:r>
              <a:rPr lang="en-US" dirty="0" smtClean="0"/>
              <a:t>are the system of membranes that cover the brain and spinal cord.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Cerebrospinal fluid </a:t>
            </a:r>
            <a:r>
              <a:rPr lang="en-US" sz="2800" dirty="0" smtClean="0"/>
              <a:t>(ser-eh-</a:t>
            </a:r>
            <a:r>
              <a:rPr lang="en-US" sz="2800" dirty="0" err="1" smtClean="0"/>
              <a:t>broh</a:t>
            </a:r>
            <a:r>
              <a:rPr lang="en-US" sz="2800" dirty="0" smtClean="0"/>
              <a:t>-SPY-</a:t>
            </a:r>
            <a:r>
              <a:rPr lang="en-US" sz="2800" dirty="0" err="1" smtClean="0"/>
              <a:t>nal</a:t>
            </a:r>
            <a:r>
              <a:rPr lang="en-US" sz="2800" dirty="0" smtClean="0"/>
              <a:t>), </a:t>
            </a:r>
            <a:r>
              <a:rPr lang="en-US" dirty="0" smtClean="0"/>
              <a:t>also known as </a:t>
            </a:r>
            <a:r>
              <a:rPr lang="en-US" dirty="0" smtClean="0">
                <a:solidFill>
                  <a:srgbClr val="FF0000"/>
                </a:solidFill>
              </a:rPr>
              <a:t>spinal fluid</a:t>
            </a:r>
            <a:r>
              <a:rPr lang="en-US" dirty="0" smtClean="0"/>
              <a:t> or is a clear, colorless, and watery fluid that flows throughout the brain and around the spinal cord.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908" y="404665"/>
            <a:ext cx="8245548" cy="609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/>
          <a:lstStyle/>
          <a:p>
            <a:r>
              <a:rPr lang="en-US" dirty="0" smtClean="0"/>
              <a:t>The Parts of the Brain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The cerebrum</a:t>
            </a:r>
            <a:r>
              <a:rPr lang="en-US" sz="3000" dirty="0" smtClean="0"/>
              <a:t>(</a:t>
            </a:r>
            <a:r>
              <a:rPr lang="en-US" sz="3000" dirty="0" err="1" smtClean="0"/>
              <a:t>seh</a:t>
            </a:r>
            <a:r>
              <a:rPr lang="en-US" sz="3000" dirty="0" smtClean="0"/>
              <a:t>-REE-</a:t>
            </a:r>
            <a:r>
              <a:rPr lang="en-US" sz="3000" dirty="0" err="1" smtClean="0"/>
              <a:t>brum</a:t>
            </a:r>
            <a:r>
              <a:rPr lang="en-US" dirty="0" smtClean="0"/>
              <a:t>), which is the largest and uppermost part of the brain, consists of four lobes.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The thalamus</a:t>
            </a:r>
            <a:r>
              <a:rPr lang="en-US" sz="3000" dirty="0" smtClean="0"/>
              <a:t>(THAL-ah-</a:t>
            </a:r>
            <a:r>
              <a:rPr lang="en-US" sz="3000" dirty="0" err="1" smtClean="0"/>
              <a:t>mus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located below the cerebrum.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The hypothalamus</a:t>
            </a:r>
            <a:r>
              <a:rPr lang="en-US" sz="3000" dirty="0" smtClean="0"/>
              <a:t>(high-</a:t>
            </a:r>
            <a:r>
              <a:rPr lang="en-US" sz="3000" dirty="0" err="1" smtClean="0"/>
              <a:t>poh</a:t>
            </a:r>
            <a:r>
              <a:rPr lang="en-US" sz="3000" dirty="0" smtClean="0"/>
              <a:t>-THAL-ah-</a:t>
            </a:r>
            <a:r>
              <a:rPr lang="en-US" sz="3000" dirty="0" err="1" smtClean="0"/>
              <a:t>mus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located below the thalamus.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The cerebellum</a:t>
            </a:r>
            <a:r>
              <a:rPr lang="en-US" sz="3300" dirty="0" smtClean="0"/>
              <a:t>(ser-eh-BELL-um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located in the lower back of the cranium below the cerebrum.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The brainstem </a:t>
            </a:r>
            <a:r>
              <a:rPr lang="en-US" dirty="0" smtClean="0"/>
              <a:t>is located in the base of the brain</a:t>
            </a:r>
          </a:p>
          <a:p>
            <a:pPr algn="l">
              <a:buNone/>
            </a:pPr>
            <a:r>
              <a:rPr lang="en-US" dirty="0" smtClean="0"/>
              <a:t>and forms the connection between the brain and</a:t>
            </a:r>
          </a:p>
          <a:p>
            <a:pPr algn="l">
              <a:buNone/>
            </a:pPr>
            <a:r>
              <a:rPr lang="en-US" dirty="0" smtClean="0"/>
              <a:t>spinal cord.</a:t>
            </a: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1463</Words>
  <Application>Microsoft Office PowerPoint</Application>
  <PresentationFormat>عرض على الشاشة (3:4)‏</PresentationFormat>
  <Paragraphs>112</Paragraphs>
  <Slides>32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الشريحة 1</vt:lpstr>
      <vt:lpstr>الشريحة 2</vt:lpstr>
      <vt:lpstr>الشريحة 3</vt:lpstr>
      <vt:lpstr>Structure of nervous system</vt:lpstr>
      <vt:lpstr>الشريحة 5</vt:lpstr>
      <vt:lpstr>الشريحة 6</vt:lpstr>
      <vt:lpstr>THE CENTRAL NERVOUS SYSTEM</vt:lpstr>
      <vt:lpstr>الشريحة 8</vt:lpstr>
      <vt:lpstr>The Parts of the Brain</vt:lpstr>
      <vt:lpstr>الشريحة 10</vt:lpstr>
      <vt:lpstr>الشريحة 11</vt:lpstr>
      <vt:lpstr>الشريحة 12</vt:lpstr>
      <vt:lpstr>الشريحة 13</vt:lpstr>
      <vt:lpstr>The Cerebral Lobes</vt:lpstr>
      <vt:lpstr>الشريحة 15</vt:lpstr>
      <vt:lpstr>الشريحة 16</vt:lpstr>
      <vt:lpstr>The peripheral nervous system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Levels of consciousness (LOC) are terms used to describe alterations of consciousness caused by injury, disease, or substances such as medication, drugs, or alcohol.</vt:lpstr>
      <vt:lpstr>A brain tumor is an abnormal growth located inside the skull</vt:lpstr>
      <vt:lpstr>الشريحة 31</vt:lpstr>
      <vt:lpstr>الشريحة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Dr. Muslim Saeed</dc:creator>
  <cp:lastModifiedBy>Dr Muslim Al-Hilaly</cp:lastModifiedBy>
  <cp:revision>15</cp:revision>
  <dcterms:created xsi:type="dcterms:W3CDTF">2019-05-06T03:35:20Z</dcterms:created>
  <dcterms:modified xsi:type="dcterms:W3CDTF">2019-05-06T07:21:05Z</dcterms:modified>
</cp:coreProperties>
</file>