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84" r:id="rId2"/>
    <p:sldId id="260" r:id="rId3"/>
    <p:sldId id="258" r:id="rId4"/>
    <p:sldId id="257" r:id="rId5"/>
    <p:sldId id="285" r:id="rId6"/>
    <p:sldId id="265" r:id="rId7"/>
    <p:sldId id="264" r:id="rId8"/>
    <p:sldId id="263" r:id="rId9"/>
    <p:sldId id="262" r:id="rId10"/>
    <p:sldId id="261" r:id="rId11"/>
    <p:sldId id="270" r:id="rId12"/>
    <p:sldId id="269" r:id="rId13"/>
    <p:sldId id="268" r:id="rId14"/>
    <p:sldId id="267" r:id="rId15"/>
    <p:sldId id="266" r:id="rId16"/>
    <p:sldId id="274" r:id="rId17"/>
    <p:sldId id="287" r:id="rId18"/>
    <p:sldId id="273" r:id="rId19"/>
    <p:sldId id="272" r:id="rId20"/>
    <p:sldId id="288" r:id="rId21"/>
    <p:sldId id="271" r:id="rId22"/>
    <p:sldId id="278" r:id="rId23"/>
    <p:sldId id="277" r:id="rId24"/>
    <p:sldId id="276" r:id="rId25"/>
    <p:sldId id="275" r:id="rId26"/>
    <p:sldId id="281" r:id="rId27"/>
    <p:sldId id="280" r:id="rId28"/>
    <p:sldId id="283" r:id="rId2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23E521-F379-4ABD-9F37-333B7E346D86}" type="doc">
      <dgm:prSet loTypeId="urn:microsoft.com/office/officeart/2005/8/layout/lProcess3" loCatId="process" qsTypeId="urn:microsoft.com/office/officeart/2005/8/quickstyle/simple1" qsCatId="simple" csTypeId="urn:microsoft.com/office/officeart/2005/8/colors/accent1_2" csCatId="accent1"/>
      <dgm:spPr/>
      <dgm:t>
        <a:bodyPr/>
        <a:lstStyle/>
        <a:p>
          <a:pPr rtl="1"/>
          <a:endParaRPr lang="ar-IQ"/>
        </a:p>
      </dgm:t>
    </dgm:pt>
    <dgm:pt modelId="{A9B20388-9BCA-4F22-AFC7-A0AB29CDBC43}">
      <dgm:prSet/>
      <dgm:spPr/>
      <dgm:t>
        <a:bodyPr/>
        <a:lstStyle/>
        <a:p>
          <a:pPr rtl="1"/>
          <a:r>
            <a:rPr lang="en-US" b="1" dirty="0" smtClean="0"/>
            <a:t>End</a:t>
          </a:r>
          <a:r>
            <a:rPr lang="en-US" dirty="0" smtClean="0"/>
            <a:t> </a:t>
          </a:r>
          <a:endParaRPr lang="ar-IQ" dirty="0"/>
        </a:p>
      </dgm:t>
    </dgm:pt>
    <dgm:pt modelId="{0BBC2765-309C-430A-B141-CC2298612D77}" type="parTrans" cxnId="{3C7B8C17-A284-42F0-80C0-9E923CFFF77E}">
      <dgm:prSet/>
      <dgm:spPr/>
      <dgm:t>
        <a:bodyPr/>
        <a:lstStyle/>
        <a:p>
          <a:pPr rtl="1"/>
          <a:endParaRPr lang="ar-IQ"/>
        </a:p>
      </dgm:t>
    </dgm:pt>
    <dgm:pt modelId="{A82EB21A-A53F-48D0-998C-D73DDC2496C8}" type="sibTrans" cxnId="{3C7B8C17-A284-42F0-80C0-9E923CFFF77E}">
      <dgm:prSet/>
      <dgm:spPr/>
      <dgm:t>
        <a:bodyPr/>
        <a:lstStyle/>
        <a:p>
          <a:pPr rtl="1"/>
          <a:endParaRPr lang="ar-IQ"/>
        </a:p>
      </dgm:t>
    </dgm:pt>
    <dgm:pt modelId="{F6C79276-9939-4D9A-BE10-A9BCD9816234}" type="pres">
      <dgm:prSet presAssocID="{B523E521-F379-4ABD-9F37-333B7E346D86}" presName="Name0" presStyleCnt="0">
        <dgm:presLayoutVars>
          <dgm:chPref val="3"/>
          <dgm:dir/>
          <dgm:animLvl val="lvl"/>
          <dgm:resizeHandles/>
        </dgm:presLayoutVars>
      </dgm:prSet>
      <dgm:spPr/>
      <dgm:t>
        <a:bodyPr/>
        <a:lstStyle/>
        <a:p>
          <a:pPr rtl="1"/>
          <a:endParaRPr lang="ar-IQ"/>
        </a:p>
      </dgm:t>
    </dgm:pt>
    <dgm:pt modelId="{BFCCD4D6-AE72-4970-9339-3BE67C2B685E}" type="pres">
      <dgm:prSet presAssocID="{A9B20388-9BCA-4F22-AFC7-A0AB29CDBC43}" presName="horFlow" presStyleCnt="0"/>
      <dgm:spPr/>
    </dgm:pt>
    <dgm:pt modelId="{075631A1-FD31-47A8-8056-FCA58AD61BB7}" type="pres">
      <dgm:prSet presAssocID="{A9B20388-9BCA-4F22-AFC7-A0AB29CDBC43}" presName="bigChev" presStyleLbl="node1" presStyleIdx="0" presStyleCnt="1"/>
      <dgm:spPr/>
      <dgm:t>
        <a:bodyPr/>
        <a:lstStyle/>
        <a:p>
          <a:pPr rtl="1"/>
          <a:endParaRPr lang="ar-IQ"/>
        </a:p>
      </dgm:t>
    </dgm:pt>
  </dgm:ptLst>
  <dgm:cxnLst>
    <dgm:cxn modelId="{3C7B8C17-A284-42F0-80C0-9E923CFFF77E}" srcId="{B523E521-F379-4ABD-9F37-333B7E346D86}" destId="{A9B20388-9BCA-4F22-AFC7-A0AB29CDBC43}" srcOrd="0" destOrd="0" parTransId="{0BBC2765-309C-430A-B141-CC2298612D77}" sibTransId="{A82EB21A-A53F-48D0-998C-D73DDC2496C8}"/>
    <dgm:cxn modelId="{D1251536-7C3C-4BC6-BEAB-CFEA35F497AD}" type="presOf" srcId="{B523E521-F379-4ABD-9F37-333B7E346D86}" destId="{F6C79276-9939-4D9A-BE10-A9BCD9816234}" srcOrd="0" destOrd="0" presId="urn:microsoft.com/office/officeart/2005/8/layout/lProcess3"/>
    <dgm:cxn modelId="{C29F3FAC-6DCE-4501-903B-1A8989FB19F1}" type="presOf" srcId="{A9B20388-9BCA-4F22-AFC7-A0AB29CDBC43}" destId="{075631A1-FD31-47A8-8056-FCA58AD61BB7}" srcOrd="0" destOrd="0" presId="urn:microsoft.com/office/officeart/2005/8/layout/lProcess3"/>
    <dgm:cxn modelId="{615E2223-4FCF-418D-9167-287C515082B3}" type="presParOf" srcId="{F6C79276-9939-4D9A-BE10-A9BCD9816234}" destId="{BFCCD4D6-AE72-4970-9339-3BE67C2B685E}" srcOrd="0" destOrd="0" presId="urn:microsoft.com/office/officeart/2005/8/layout/lProcess3"/>
    <dgm:cxn modelId="{B09D1D06-CBF7-47F2-9C00-405D2380833B}" type="presParOf" srcId="{BFCCD4D6-AE72-4970-9339-3BE67C2B685E}" destId="{075631A1-FD31-47A8-8056-FCA58AD61BB7}"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75631A1-FD31-47A8-8056-FCA58AD61BB7}">
      <dsp:nvSpPr>
        <dsp:cNvPr id="0" name=""/>
        <dsp:cNvSpPr/>
      </dsp:nvSpPr>
      <dsp:spPr>
        <a:xfrm>
          <a:off x="0" y="802352"/>
          <a:ext cx="8229600" cy="3291840"/>
        </a:xfrm>
        <a:prstGeom prst="chevron">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41275" rIns="0" bIns="41275" numCol="1" spcCol="1270" anchor="ctr" anchorCtr="0">
          <a:noAutofit/>
        </a:bodyPr>
        <a:lstStyle/>
        <a:p>
          <a:pPr lvl="0" algn="ctr" defTabSz="2889250" rtl="1">
            <a:lnSpc>
              <a:spcPct val="90000"/>
            </a:lnSpc>
            <a:spcBef>
              <a:spcPct val="0"/>
            </a:spcBef>
            <a:spcAft>
              <a:spcPct val="35000"/>
            </a:spcAft>
          </a:pPr>
          <a:r>
            <a:rPr lang="en-US" sz="6500" b="1" kern="1200" dirty="0" smtClean="0"/>
            <a:t>End</a:t>
          </a:r>
          <a:r>
            <a:rPr lang="en-US" sz="6500" kern="1200" dirty="0" smtClean="0"/>
            <a:t> </a:t>
          </a:r>
          <a:endParaRPr lang="ar-IQ" sz="6500" kern="1200" dirty="0"/>
        </a:p>
      </dsp:txBody>
      <dsp:txXfrm>
        <a:off x="0" y="802352"/>
        <a:ext cx="8229600" cy="3291840"/>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1B8ABB09-4A1D-463E-8065-109CC2B7EFAA}" type="datetimeFigureOut">
              <a:rPr lang="ar-SA" smtClean="0"/>
              <a:pPr/>
              <a:t>15/05/1440</a:t>
            </a:fld>
            <a:endParaRPr lang="ar-SA"/>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SA"/>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pPr/>
              <a:t>15/05/1440</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1B8ABB09-4A1D-463E-8065-109CC2B7EFAA}" type="datetimeFigureOut">
              <a:rPr lang="ar-SA" smtClean="0"/>
              <a:pPr/>
              <a:t>15/05/1440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الرمز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1B8ABB09-4A1D-463E-8065-109CC2B7EFAA}" type="datetimeFigureOut">
              <a:rPr lang="ar-SA" smtClean="0"/>
              <a:pPr/>
              <a:t>15/05/1440</a:t>
            </a:fld>
            <a:endParaRPr lang="ar-SA"/>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SA"/>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0B34F065-1154-456A-91E3-76DE8E75E17B}" type="slidenum">
              <a:rPr lang="ar-SA" smtClean="0"/>
              <a:pPr/>
              <a:t>‹#›</a:t>
            </a:fld>
            <a:endParaRPr lang="ar-SA"/>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B8ABB09-4A1D-463E-8065-109CC2B7EFAA}" type="datetimeFigureOut">
              <a:rPr lang="ar-SA" smtClean="0"/>
              <a:pPr/>
              <a:t>15/05/1440</a:t>
            </a:fld>
            <a:endParaRPr lang="ar-SA"/>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SA"/>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115616" y="476672"/>
            <a:ext cx="6696744" cy="1152128"/>
          </a:xfrm>
        </p:spPr>
        <p:txBody>
          <a:bodyPr>
            <a:normAutofit/>
          </a:bodyPr>
          <a:lstStyle/>
          <a:p>
            <a:r>
              <a:rPr lang="en-US" sz="4800" b="1" dirty="0" smtClean="0">
                <a:latin typeface="Colonna MT" pitchFamily="82" charset="0"/>
              </a:rPr>
              <a:t>Foundation of Medicine</a:t>
            </a:r>
            <a:endParaRPr lang="ar-IQ" sz="4800" dirty="0">
              <a:latin typeface="Colonna MT" pitchFamily="82" charset="0"/>
            </a:endParaRPr>
          </a:p>
        </p:txBody>
      </p:sp>
      <p:sp>
        <p:nvSpPr>
          <p:cNvPr id="3" name="عنوان فرعي 2"/>
          <p:cNvSpPr>
            <a:spLocks noGrp="1"/>
          </p:cNvSpPr>
          <p:nvPr>
            <p:ph type="subTitle" idx="1"/>
          </p:nvPr>
        </p:nvSpPr>
        <p:spPr>
          <a:xfrm>
            <a:off x="755576" y="1844824"/>
            <a:ext cx="7632848" cy="3168352"/>
          </a:xfrm>
        </p:spPr>
        <p:txBody>
          <a:bodyPr>
            <a:noAutofit/>
          </a:bodyPr>
          <a:lstStyle/>
          <a:p>
            <a:pPr algn="ctr"/>
            <a:r>
              <a:rPr lang="en-US" sz="3200" b="1" dirty="0" smtClean="0"/>
              <a:t>L2-History of Medicine </a:t>
            </a:r>
          </a:p>
          <a:p>
            <a:pPr algn="ctr"/>
            <a:r>
              <a:rPr lang="en-US" sz="3200" b="1" dirty="0" smtClean="0"/>
              <a:t>November 11</a:t>
            </a:r>
            <a:r>
              <a:rPr lang="en-US" sz="3200" b="1" baseline="30000" dirty="0" smtClean="0"/>
              <a:t>th</a:t>
            </a:r>
            <a:r>
              <a:rPr lang="en-US" sz="3200" b="1" dirty="0" smtClean="0"/>
              <a:t> , 2018</a:t>
            </a:r>
          </a:p>
          <a:p>
            <a:pPr algn="ctr"/>
            <a:r>
              <a:rPr lang="en-US" sz="3200" b="1" dirty="0" smtClean="0"/>
              <a:t>Family &amp; Community medicine dept.</a:t>
            </a:r>
          </a:p>
          <a:p>
            <a:pPr algn="ctr"/>
            <a:r>
              <a:rPr lang="en-US" sz="3200" b="1" dirty="0" smtClean="0"/>
              <a:t>Dr. Muslim N. </a:t>
            </a:r>
            <a:r>
              <a:rPr lang="en-US" sz="3200" b="1" dirty="0" err="1" smtClean="0"/>
              <a:t>Saeed</a:t>
            </a:r>
            <a:endParaRPr lang="ar-IQ" sz="3200" b="1" dirty="0" smtClean="0"/>
          </a:p>
          <a:p>
            <a:pPr algn="ctr"/>
            <a:endParaRPr lang="ar-IQ" sz="32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363272" cy="5026563"/>
          </a:xfrm>
        </p:spPr>
        <p:txBody>
          <a:bodyPr>
            <a:normAutofit fontScale="92500" lnSpcReduction="20000"/>
          </a:bodyPr>
          <a:lstStyle/>
          <a:p>
            <a:pPr algn="l">
              <a:buNone/>
            </a:pPr>
            <a:r>
              <a:rPr lang="en-US" dirty="0" smtClean="0"/>
              <a:t>Pharmacy, and chemistry had been studied by most Islamic Physicians. </a:t>
            </a:r>
          </a:p>
          <a:p>
            <a:pPr algn="l">
              <a:buNone/>
            </a:pPr>
            <a:r>
              <a:rPr lang="en-US" dirty="0" smtClean="0"/>
              <a:t>They also studied the techniques to refine drugs, medications and extracts by distillation, and crystallization. </a:t>
            </a:r>
          </a:p>
          <a:p>
            <a:pPr algn="l">
              <a:buNone/>
            </a:pPr>
            <a:r>
              <a:rPr lang="en-US" dirty="0" smtClean="0"/>
              <a:t>Drugs were classified into simple and compound drugs. </a:t>
            </a:r>
          </a:p>
          <a:p>
            <a:pPr algn="l">
              <a:buNone/>
            </a:pPr>
            <a:r>
              <a:rPr lang="en-US" dirty="0" smtClean="0"/>
              <a:t>The effects of drugs were detailed and documented in textbooks appeared frequently during the era of Islamic Medicine. </a:t>
            </a:r>
          </a:p>
          <a:p>
            <a:pPr algn="l">
              <a:buNone/>
            </a:pPr>
            <a:r>
              <a:rPr lang="en-US" dirty="0" smtClean="0"/>
              <a:t>Among these, is the contribution of Abu </a:t>
            </a:r>
            <a:r>
              <a:rPr lang="en-US" dirty="0" err="1" smtClean="0"/>
              <a:t>Bakr</a:t>
            </a:r>
            <a:r>
              <a:rPr lang="en-US" dirty="0" smtClean="0"/>
              <a:t> Bin </a:t>
            </a:r>
            <a:r>
              <a:rPr lang="en-US" dirty="0" err="1" smtClean="0"/>
              <a:t>Samghun</a:t>
            </a:r>
            <a:r>
              <a:rPr lang="en-US" dirty="0" smtClean="0"/>
              <a:t> of </a:t>
            </a:r>
            <a:r>
              <a:rPr lang="en-US" dirty="0" err="1" smtClean="0"/>
              <a:t>Cardoba</a:t>
            </a:r>
            <a:r>
              <a:rPr lang="en-US" dirty="0" smtClean="0"/>
              <a:t> on (The Comprehensive book on views of the Ancients as well as the Moderns on Simple Drugs). </a:t>
            </a:r>
            <a:endParaRPr lang="ar-IQ" dirty="0"/>
          </a:p>
        </p:txBody>
      </p:sp>
      <p:sp>
        <p:nvSpPr>
          <p:cNvPr id="2" name="عنوان 1"/>
          <p:cNvSpPr>
            <a:spLocks noGrp="1"/>
          </p:cNvSpPr>
          <p:nvPr>
            <p:ph type="title"/>
          </p:nvPr>
        </p:nvSpPr>
        <p:spPr>
          <a:xfrm>
            <a:off x="457200" y="332656"/>
            <a:ext cx="8229600" cy="792088"/>
          </a:xfrm>
        </p:spPr>
        <p:txBody>
          <a:bodyPr>
            <a:noAutofit/>
          </a:bodyPr>
          <a:lstStyle/>
          <a:p>
            <a:r>
              <a:rPr lang="en-US" sz="3200" b="1" dirty="0" smtClean="0"/>
              <a:t>Pharmacy, and chemistry</a:t>
            </a:r>
            <a:r>
              <a:rPr lang="en-US" sz="3200" dirty="0" smtClean="0"/>
              <a:t/>
            </a:r>
            <a:br>
              <a:rPr lang="en-US" sz="3200" dirty="0" smtClean="0"/>
            </a:br>
            <a:endParaRPr lang="ar-IQ"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l">
              <a:buNone/>
            </a:pPr>
            <a:r>
              <a:rPr lang="en-US" dirty="0" smtClean="0"/>
              <a:t>The era of Islamic medicine produced some famous physicians. </a:t>
            </a:r>
          </a:p>
          <a:p>
            <a:pPr algn="l">
              <a:buNone/>
            </a:pPr>
            <a:r>
              <a:rPr lang="en-US" dirty="0" smtClean="0"/>
              <a:t>Many of them were skilled in medical writing and produced encyclopedic works, which became standard texts and reference works for centuries.</a:t>
            </a:r>
          </a:p>
          <a:p>
            <a:pPr algn="l">
              <a:buNone/>
            </a:pPr>
            <a:endParaRPr lang="ar-IQ" dirty="0"/>
          </a:p>
        </p:txBody>
      </p:sp>
      <p:sp>
        <p:nvSpPr>
          <p:cNvPr id="2" name="عنوان 1"/>
          <p:cNvSpPr>
            <a:spLocks noGrp="1"/>
          </p:cNvSpPr>
          <p:nvPr>
            <p:ph type="title"/>
          </p:nvPr>
        </p:nvSpPr>
        <p:spPr>
          <a:xfrm>
            <a:off x="457200" y="836712"/>
            <a:ext cx="8229600" cy="580926"/>
          </a:xfrm>
        </p:spPr>
        <p:txBody>
          <a:bodyPr>
            <a:noAutofit/>
          </a:bodyPr>
          <a:lstStyle/>
          <a:p>
            <a:pPr algn="ctr"/>
            <a:r>
              <a:rPr lang="en-US" sz="3200" b="1" dirty="0" smtClean="0">
                <a:solidFill>
                  <a:srgbClr val="FF0000"/>
                </a:solidFill>
              </a:rPr>
              <a:t>The Famous Physicians in the Islamic Era</a:t>
            </a:r>
            <a:r>
              <a:rPr lang="en-US" sz="3200" dirty="0" smtClean="0"/>
              <a:t/>
            </a:r>
            <a:br>
              <a:rPr lang="en-US" sz="3200" dirty="0" smtClean="0"/>
            </a:br>
            <a:endParaRPr lang="ar-IQ"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l">
              <a:buNone/>
            </a:pPr>
            <a:r>
              <a:rPr lang="en-US" b="1" dirty="0" err="1" smtClean="0"/>
              <a:t>Jurjis</a:t>
            </a:r>
            <a:r>
              <a:rPr lang="en-US" b="1" dirty="0" smtClean="0"/>
              <a:t> </a:t>
            </a:r>
            <a:r>
              <a:rPr lang="en-US" b="1" dirty="0" err="1" smtClean="0"/>
              <a:t>Bukhtishu</a:t>
            </a:r>
            <a:r>
              <a:rPr lang="en-US" b="1" dirty="0" smtClean="0"/>
              <a:t>:</a:t>
            </a:r>
            <a:r>
              <a:rPr lang="en-US" dirty="0" smtClean="0"/>
              <a:t> was invited by Caliph </a:t>
            </a:r>
            <a:r>
              <a:rPr lang="en-US" dirty="0" err="1" smtClean="0"/>
              <a:t>Harun</a:t>
            </a:r>
            <a:r>
              <a:rPr lang="en-US" dirty="0" smtClean="0"/>
              <a:t>-Al-Rashid to come to Baghdad from </a:t>
            </a:r>
            <a:r>
              <a:rPr lang="en-US" dirty="0" err="1" smtClean="0"/>
              <a:t>Jundishapur</a:t>
            </a:r>
            <a:r>
              <a:rPr lang="en-US" dirty="0" smtClean="0"/>
              <a:t> .</a:t>
            </a:r>
          </a:p>
          <a:p>
            <a:pPr algn="l">
              <a:buNone/>
            </a:pPr>
            <a:r>
              <a:rPr lang="en-US" dirty="0" smtClean="0"/>
              <a:t>He became head a hospital in Baghdad till his death in 185 A.H., 801 A.D.). </a:t>
            </a:r>
          </a:p>
          <a:p>
            <a:pPr algn="l">
              <a:buNone/>
            </a:pPr>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1340768"/>
            <a:ext cx="8496944" cy="4666523"/>
          </a:xfrm>
        </p:spPr>
        <p:txBody>
          <a:bodyPr/>
          <a:lstStyle/>
          <a:p>
            <a:pPr algn="l">
              <a:buNone/>
            </a:pPr>
            <a:r>
              <a:rPr lang="en-US" b="1" dirty="0" err="1" smtClean="0"/>
              <a:t>Masawaih</a:t>
            </a:r>
            <a:r>
              <a:rPr lang="en-US" b="1" dirty="0" smtClean="0"/>
              <a:t>:</a:t>
            </a:r>
            <a:r>
              <a:rPr lang="en-US" dirty="0" smtClean="0"/>
              <a:t> </a:t>
            </a:r>
          </a:p>
          <a:p>
            <a:pPr algn="l">
              <a:buNone/>
            </a:pPr>
            <a:r>
              <a:rPr lang="en-US" dirty="0" smtClean="0"/>
              <a:t>He migrated from </a:t>
            </a:r>
            <a:r>
              <a:rPr lang="en-US" dirty="0" err="1" smtClean="0"/>
              <a:t>Jundishapur</a:t>
            </a:r>
            <a:r>
              <a:rPr lang="en-US" dirty="0" smtClean="0"/>
              <a:t> to Baghdad and became a celebrated ophthalmologist. </a:t>
            </a:r>
          </a:p>
          <a:p>
            <a:pPr algn="l">
              <a:buNone/>
            </a:pPr>
            <a:r>
              <a:rPr lang="en-US" dirty="0" smtClean="0"/>
              <a:t>He wrote the first Arabic treatise on Ophthalmology. </a:t>
            </a:r>
          </a:p>
          <a:p>
            <a:pPr algn="l">
              <a:buNone/>
            </a:pPr>
            <a:r>
              <a:rPr lang="en-US" dirty="0" smtClean="0"/>
              <a:t>His son </a:t>
            </a:r>
            <a:r>
              <a:rPr lang="en-US" dirty="0" err="1" smtClean="0"/>
              <a:t>Yuhanna</a:t>
            </a:r>
            <a:r>
              <a:rPr lang="en-US" dirty="0" smtClean="0"/>
              <a:t> Bin </a:t>
            </a:r>
            <a:r>
              <a:rPr lang="en-US" dirty="0" err="1" smtClean="0"/>
              <a:t>Masawayh</a:t>
            </a:r>
            <a:r>
              <a:rPr lang="en-US" dirty="0" smtClean="0"/>
              <a:t> wrote several medical works in Arabic while translating other works from Greek</a:t>
            </a:r>
          </a:p>
          <a:p>
            <a:pPr algn="l">
              <a:buNone/>
            </a:pP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229600" cy="5026563"/>
          </a:xfrm>
        </p:spPr>
        <p:txBody>
          <a:bodyPr>
            <a:normAutofit/>
          </a:bodyPr>
          <a:lstStyle/>
          <a:p>
            <a:pPr algn="l">
              <a:buNone/>
            </a:pPr>
            <a:r>
              <a:rPr lang="en-US" b="1" dirty="0" err="1" smtClean="0"/>
              <a:t>Hunayn</a:t>
            </a:r>
            <a:r>
              <a:rPr lang="en-US" b="1" dirty="0" smtClean="0"/>
              <a:t> Bin Is-</a:t>
            </a:r>
            <a:r>
              <a:rPr lang="en-US" b="1" dirty="0" err="1" smtClean="0"/>
              <a:t>Haq</a:t>
            </a:r>
            <a:r>
              <a:rPr lang="en-US" dirty="0" smtClean="0"/>
              <a:t>: </a:t>
            </a:r>
          </a:p>
          <a:p>
            <a:pPr algn="l">
              <a:buNone/>
            </a:pPr>
            <a:r>
              <a:rPr lang="en-US" dirty="0" smtClean="0"/>
              <a:t>He was the greatest translator of Greek texts He translated texts of Galen, Hippocrates, and Aristotle into Arabic. </a:t>
            </a:r>
          </a:p>
          <a:p>
            <a:pPr algn="l">
              <a:buNone/>
            </a:pPr>
            <a:r>
              <a:rPr lang="en-US" dirty="0" smtClean="0"/>
              <a:t>He was himself a physician and wrote two original works on ophthalmology.</a:t>
            </a:r>
          </a:p>
          <a:p>
            <a:pPr algn="l">
              <a:buNone/>
            </a:pPr>
            <a:endParaRPr lang="ar-IQ"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242587"/>
          </a:xfrm>
        </p:spPr>
        <p:txBody>
          <a:bodyPr>
            <a:normAutofit fontScale="85000" lnSpcReduction="10000"/>
          </a:bodyPr>
          <a:lstStyle/>
          <a:p>
            <a:pPr algn="l">
              <a:buNone/>
            </a:pPr>
            <a:r>
              <a:rPr lang="en-US" b="1" dirty="0" smtClean="0"/>
              <a:t>Abu Ali Al-Hussein Bin </a:t>
            </a:r>
            <a:r>
              <a:rPr lang="en-US" b="1" dirty="0" err="1" smtClean="0"/>
              <a:t>Abdallah</a:t>
            </a:r>
            <a:r>
              <a:rPr lang="en-US" b="1" dirty="0" smtClean="0"/>
              <a:t> Bin </a:t>
            </a:r>
            <a:r>
              <a:rPr lang="en-US" b="1" dirty="0" err="1" smtClean="0"/>
              <a:t>Sina</a:t>
            </a:r>
            <a:r>
              <a:rPr lang="en-US" dirty="0" smtClean="0"/>
              <a:t>: (</a:t>
            </a:r>
            <a:r>
              <a:rPr lang="en-US" dirty="0" err="1" smtClean="0"/>
              <a:t>Avicinna</a:t>
            </a:r>
            <a:r>
              <a:rPr lang="en-US" dirty="0" smtClean="0"/>
              <a:t> 980-1037A.D.),</a:t>
            </a:r>
          </a:p>
          <a:p>
            <a:pPr algn="l">
              <a:buNone/>
            </a:pPr>
            <a:r>
              <a:rPr lang="en-US" dirty="0" smtClean="0"/>
              <a:t>Wrote 246 books, including </a:t>
            </a:r>
            <a:r>
              <a:rPr lang="en-US" dirty="0" err="1" smtClean="0"/>
              <a:t>Kitab</a:t>
            </a:r>
            <a:r>
              <a:rPr lang="en-US" dirty="0" smtClean="0"/>
              <a:t>-Al </a:t>
            </a:r>
            <a:r>
              <a:rPr lang="en-US" dirty="0" err="1" smtClean="0"/>
              <a:t>Shifa</a:t>
            </a:r>
            <a:r>
              <a:rPr lang="en-US" dirty="0" smtClean="0"/>
              <a:t> (The Book of Healing) and Al-</a:t>
            </a:r>
            <a:r>
              <a:rPr lang="en-US" dirty="0" err="1" smtClean="0"/>
              <a:t>Qanun</a:t>
            </a:r>
            <a:r>
              <a:rPr lang="en-US" dirty="0" smtClean="0"/>
              <a:t> </a:t>
            </a:r>
            <a:r>
              <a:rPr lang="en-US" dirty="0" err="1" smtClean="0"/>
              <a:t>fi</a:t>
            </a:r>
            <a:r>
              <a:rPr lang="en-US" dirty="0" smtClean="0"/>
              <a:t> </a:t>
            </a:r>
            <a:r>
              <a:rPr lang="en-US" dirty="0" err="1" smtClean="0"/>
              <a:t>Altib</a:t>
            </a:r>
            <a:r>
              <a:rPr lang="en-US" dirty="0" smtClean="0"/>
              <a:t> (The Canons of Medicine). </a:t>
            </a:r>
          </a:p>
          <a:p>
            <a:pPr algn="l">
              <a:buNone/>
            </a:pPr>
            <a:r>
              <a:rPr lang="en-US" dirty="0" smtClean="0"/>
              <a:t>The </a:t>
            </a:r>
            <a:r>
              <a:rPr lang="en-US" dirty="0" err="1" smtClean="0"/>
              <a:t>Qanun</a:t>
            </a:r>
            <a:r>
              <a:rPr lang="en-US" dirty="0" smtClean="0"/>
              <a:t> was the chief guide for medical science in the West from the twelfth to the seventeenth century.</a:t>
            </a:r>
          </a:p>
          <a:p>
            <a:pPr algn="l">
              <a:buNone/>
            </a:pPr>
            <a:r>
              <a:rPr lang="en-US" dirty="0" err="1" smtClean="0"/>
              <a:t>Ibn</a:t>
            </a:r>
            <a:r>
              <a:rPr lang="en-US" dirty="0" smtClean="0"/>
              <a:t> </a:t>
            </a:r>
            <a:r>
              <a:rPr lang="en-US" dirty="0" err="1" smtClean="0"/>
              <a:t>Sina’s</a:t>
            </a:r>
            <a:r>
              <a:rPr lang="en-US" dirty="0" smtClean="0"/>
              <a:t> original contributions included:</a:t>
            </a:r>
          </a:p>
          <a:p>
            <a:pPr algn="l">
              <a:buNone/>
            </a:pPr>
            <a:r>
              <a:rPr lang="en-US" dirty="0" smtClean="0"/>
              <a:t>1- Recognition of the contagious nature of tuberculosis.</a:t>
            </a:r>
          </a:p>
          <a:p>
            <a:pPr algn="l">
              <a:buNone/>
            </a:pPr>
            <a:r>
              <a:rPr lang="en-US" dirty="0" smtClean="0"/>
              <a:t>2- distribution of diseases by water and soil. </a:t>
            </a:r>
          </a:p>
          <a:p>
            <a:pPr algn="l">
              <a:buNone/>
            </a:pPr>
            <a:r>
              <a:rPr lang="en-US" dirty="0" smtClean="0"/>
              <a:t>3-nteraction between psychology and health. </a:t>
            </a:r>
          </a:p>
          <a:p>
            <a:pPr algn="l">
              <a:buNone/>
            </a:pPr>
            <a:r>
              <a:rPr lang="en-US" dirty="0" smtClean="0"/>
              <a:t>4-Ibn </a:t>
            </a:r>
            <a:r>
              <a:rPr lang="en-US" dirty="0" err="1" smtClean="0"/>
              <a:t>Sina</a:t>
            </a:r>
            <a:r>
              <a:rPr lang="en-US" dirty="0" smtClean="0"/>
              <a:t> was also the first to describe </a:t>
            </a:r>
            <a:r>
              <a:rPr lang="en-US" dirty="0" smtClean="0">
                <a:solidFill>
                  <a:srgbClr val="FF0000"/>
                </a:solidFill>
              </a:rPr>
              <a:t>meningitis</a:t>
            </a:r>
            <a:r>
              <a:rPr lang="en-US" dirty="0" smtClean="0"/>
              <a:t> and made rich contributions to </a:t>
            </a:r>
            <a:r>
              <a:rPr lang="en-US" dirty="0" smtClean="0">
                <a:solidFill>
                  <a:srgbClr val="FF0000"/>
                </a:solidFill>
              </a:rPr>
              <a:t>anatomy</a:t>
            </a:r>
            <a:r>
              <a:rPr lang="en-US" dirty="0" smtClean="0"/>
              <a:t>, </a:t>
            </a:r>
            <a:r>
              <a:rPr lang="en-US" dirty="0" err="1" smtClean="0">
                <a:solidFill>
                  <a:srgbClr val="FF0000"/>
                </a:solidFill>
              </a:rPr>
              <a:t>gynaecology</a:t>
            </a:r>
            <a:r>
              <a:rPr lang="en-US" dirty="0" smtClean="0"/>
              <a:t> and child health.</a:t>
            </a:r>
            <a:endParaRPr lang="ar-IQ"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36711"/>
            <a:ext cx="8229600" cy="4104457"/>
          </a:xfrm>
        </p:spPr>
        <p:txBody>
          <a:bodyPr>
            <a:normAutofit/>
          </a:bodyPr>
          <a:lstStyle/>
          <a:p>
            <a:pPr algn="l">
              <a:buNone/>
            </a:pPr>
            <a:r>
              <a:rPr lang="en-US" b="1" dirty="0" smtClean="0"/>
              <a:t>Abu </a:t>
            </a:r>
            <a:r>
              <a:rPr lang="en-US" b="1" dirty="0" err="1" smtClean="0"/>
              <a:t>Bakr</a:t>
            </a:r>
            <a:r>
              <a:rPr lang="en-US" b="1" dirty="0" smtClean="0"/>
              <a:t> Muhammad Bin </a:t>
            </a:r>
            <a:r>
              <a:rPr lang="en-US" b="1" dirty="0" err="1" smtClean="0"/>
              <a:t>Zakariya</a:t>
            </a:r>
            <a:r>
              <a:rPr lang="en-US" b="1" dirty="0" smtClean="0"/>
              <a:t> Al-</a:t>
            </a:r>
            <a:r>
              <a:rPr lang="en-US" b="1" dirty="0" err="1" smtClean="0"/>
              <a:t>Razi</a:t>
            </a:r>
            <a:r>
              <a:rPr lang="en-US" dirty="0" smtClean="0"/>
              <a:t>: </a:t>
            </a:r>
            <a:endParaRPr lang="ar-IQ" dirty="0" smtClean="0"/>
          </a:p>
          <a:p>
            <a:pPr algn="l">
              <a:buNone/>
            </a:pPr>
            <a:r>
              <a:rPr lang="en-US" dirty="0" smtClean="0"/>
              <a:t>He wrote </a:t>
            </a:r>
            <a:r>
              <a:rPr lang="en-US" dirty="0" err="1" smtClean="0"/>
              <a:t>Kitab</a:t>
            </a:r>
            <a:r>
              <a:rPr lang="en-US" dirty="0" smtClean="0"/>
              <a:t> Al-</a:t>
            </a:r>
            <a:r>
              <a:rPr lang="en-US" dirty="0" err="1" smtClean="0"/>
              <a:t>Mansuri</a:t>
            </a:r>
            <a:r>
              <a:rPr lang="en-US" dirty="0" smtClean="0"/>
              <a:t>, and Al-</a:t>
            </a:r>
            <a:r>
              <a:rPr lang="en-US" dirty="0" err="1" smtClean="0"/>
              <a:t>Hawi</a:t>
            </a:r>
            <a:r>
              <a:rPr lang="en-US" dirty="0" smtClean="0"/>
              <a:t>, an encyclopedia of medicine in 20 volumes. </a:t>
            </a:r>
          </a:p>
          <a:p>
            <a:pPr algn="l">
              <a:buNone/>
            </a:pPr>
            <a:r>
              <a:rPr lang="en-US" dirty="0" smtClean="0"/>
              <a:t>Al-</a:t>
            </a:r>
            <a:r>
              <a:rPr lang="en-US" dirty="0" err="1" smtClean="0"/>
              <a:t>Razi</a:t>
            </a:r>
            <a:r>
              <a:rPr lang="en-US" dirty="0" smtClean="0"/>
              <a:t> was first placed in charge of the first Royal Hospital at Ray, from where he soon moved to a similar position in Baghdad where he remained the head of its famous </a:t>
            </a:r>
            <a:r>
              <a:rPr lang="en-US" dirty="0" err="1" smtClean="0"/>
              <a:t>Muqtadari</a:t>
            </a:r>
            <a:r>
              <a:rPr lang="en-US" dirty="0" smtClean="0"/>
              <a:t> Hospital for a long time. </a:t>
            </a: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692696"/>
            <a:ext cx="8229600" cy="5314595"/>
          </a:xfrm>
        </p:spPr>
        <p:txBody>
          <a:bodyPr>
            <a:normAutofit lnSpcReduction="10000"/>
          </a:bodyPr>
          <a:lstStyle/>
          <a:p>
            <a:pPr algn="l">
              <a:buNone/>
            </a:pPr>
            <a:r>
              <a:rPr lang="en-US" dirty="0" smtClean="0"/>
              <a:t>Achievements of Ai-</a:t>
            </a:r>
            <a:r>
              <a:rPr lang="en-US" dirty="0" err="1" smtClean="0"/>
              <a:t>Razi</a:t>
            </a:r>
            <a:r>
              <a:rPr lang="en-US" dirty="0" smtClean="0"/>
              <a:t>: </a:t>
            </a:r>
          </a:p>
          <a:p>
            <a:pPr algn="l">
              <a:buNone/>
            </a:pPr>
            <a:r>
              <a:rPr lang="en-US" dirty="0" smtClean="0"/>
              <a:t>1-He found a treatment for </a:t>
            </a:r>
            <a:r>
              <a:rPr lang="en-US" dirty="0" smtClean="0">
                <a:solidFill>
                  <a:srgbClr val="FF0000"/>
                </a:solidFill>
              </a:rPr>
              <a:t>kidney</a:t>
            </a:r>
            <a:r>
              <a:rPr lang="en-US" dirty="0" smtClean="0"/>
              <a:t> and </a:t>
            </a:r>
            <a:r>
              <a:rPr lang="en-US" dirty="0" smtClean="0">
                <a:solidFill>
                  <a:srgbClr val="FF0000"/>
                </a:solidFill>
              </a:rPr>
              <a:t>bladder</a:t>
            </a:r>
            <a:r>
              <a:rPr lang="en-US" dirty="0" smtClean="0"/>
              <a:t> stones </a:t>
            </a:r>
          </a:p>
          <a:p>
            <a:pPr algn="l">
              <a:buNone/>
            </a:pPr>
            <a:r>
              <a:rPr lang="en-US" dirty="0" smtClean="0"/>
              <a:t>2-Explained the nature of various </a:t>
            </a:r>
            <a:r>
              <a:rPr lang="en-US" dirty="0" smtClean="0">
                <a:solidFill>
                  <a:srgbClr val="FF0000"/>
                </a:solidFill>
              </a:rPr>
              <a:t>infectious</a:t>
            </a:r>
            <a:r>
              <a:rPr lang="en-US" dirty="0" smtClean="0"/>
              <a:t> diseases. </a:t>
            </a:r>
          </a:p>
          <a:p>
            <a:pPr algn="l">
              <a:buNone/>
            </a:pPr>
            <a:r>
              <a:rPr lang="en-US" dirty="0" smtClean="0"/>
              <a:t>3-He also conducted research on </a:t>
            </a:r>
            <a:r>
              <a:rPr lang="en-US" dirty="0" smtClean="0">
                <a:solidFill>
                  <a:srgbClr val="FF0000"/>
                </a:solidFill>
              </a:rPr>
              <a:t>smallpox</a:t>
            </a:r>
            <a:r>
              <a:rPr lang="en-US" dirty="0" smtClean="0"/>
              <a:t> and </a:t>
            </a:r>
            <a:r>
              <a:rPr lang="en-US" dirty="0" smtClean="0">
                <a:solidFill>
                  <a:srgbClr val="FF0000"/>
                </a:solidFill>
              </a:rPr>
              <a:t>measles</a:t>
            </a:r>
            <a:r>
              <a:rPr lang="en-US" dirty="0" smtClean="0"/>
              <a:t>. </a:t>
            </a:r>
          </a:p>
          <a:p>
            <a:pPr algn="l">
              <a:buNone/>
            </a:pPr>
            <a:r>
              <a:rPr lang="en-US" dirty="0" smtClean="0"/>
              <a:t>4-Was the first to introduce the use of alcohol for medical purposes. </a:t>
            </a:r>
          </a:p>
          <a:p>
            <a:pPr algn="l">
              <a:buNone/>
            </a:pPr>
            <a:r>
              <a:rPr lang="en-US" dirty="0" smtClean="0"/>
              <a:t>5-Discribe the effect of psychological factors on health. </a:t>
            </a:r>
          </a:p>
          <a:p>
            <a:pPr algn="l">
              <a:buNone/>
            </a:pPr>
            <a:r>
              <a:rPr lang="en-US" dirty="0" smtClean="0"/>
              <a:t>6-He was also an expert </a:t>
            </a:r>
            <a:r>
              <a:rPr lang="en-US" dirty="0" smtClean="0">
                <a:solidFill>
                  <a:srgbClr val="FF0000"/>
                </a:solidFill>
              </a:rPr>
              <a:t>surgeon</a:t>
            </a:r>
            <a:r>
              <a:rPr lang="en-US" dirty="0" smtClean="0"/>
              <a:t> and the first to use opium for </a:t>
            </a:r>
            <a:r>
              <a:rPr lang="en-US" dirty="0" smtClean="0">
                <a:solidFill>
                  <a:srgbClr val="FF0000"/>
                </a:solidFill>
              </a:rPr>
              <a:t>anesthesia</a:t>
            </a:r>
            <a:r>
              <a:rPr lang="en-US" dirty="0" smtClean="0"/>
              <a:t>. </a:t>
            </a: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29600" cy="5386603"/>
          </a:xfrm>
        </p:spPr>
        <p:txBody>
          <a:bodyPr>
            <a:normAutofit/>
          </a:bodyPr>
          <a:lstStyle/>
          <a:p>
            <a:pPr algn="l">
              <a:buNone/>
            </a:pPr>
            <a:r>
              <a:rPr lang="en-US" b="1" dirty="0" err="1" smtClean="0"/>
              <a:t>Abul</a:t>
            </a:r>
            <a:r>
              <a:rPr lang="en-US" b="1" dirty="0" smtClean="0"/>
              <a:t> </a:t>
            </a:r>
            <a:r>
              <a:rPr lang="en-US" b="1" dirty="0" err="1" smtClean="0"/>
              <a:t>Qasim</a:t>
            </a:r>
            <a:r>
              <a:rPr lang="en-US" b="1" dirty="0" smtClean="0"/>
              <a:t> Al-</a:t>
            </a:r>
            <a:r>
              <a:rPr lang="en-US" b="1" dirty="0" err="1" smtClean="0"/>
              <a:t>Zahrawi</a:t>
            </a:r>
            <a:r>
              <a:rPr lang="en-US" dirty="0" smtClean="0"/>
              <a:t>: (</a:t>
            </a:r>
            <a:r>
              <a:rPr lang="en-US" dirty="0" err="1" smtClean="0"/>
              <a:t>Albucasis</a:t>
            </a:r>
            <a:r>
              <a:rPr lang="en-US" dirty="0" smtClean="0"/>
              <a:t> 963-1013 A.D.) was a famous surgeon in his time, </a:t>
            </a:r>
          </a:p>
          <a:p>
            <a:pPr algn="l">
              <a:buNone/>
            </a:pPr>
            <a:r>
              <a:rPr lang="en-US" dirty="0" smtClean="0"/>
              <a:t>-He wrote the medical encyclopedia Al-</a:t>
            </a:r>
            <a:r>
              <a:rPr lang="en-US" dirty="0" err="1" smtClean="0"/>
              <a:t>Tasrif</a:t>
            </a:r>
            <a:r>
              <a:rPr lang="en-US" dirty="0" smtClean="0"/>
              <a:t> Leman </a:t>
            </a:r>
            <a:r>
              <a:rPr lang="en-US" dirty="0" err="1" smtClean="0"/>
              <a:t>Ajaza</a:t>
            </a:r>
            <a:r>
              <a:rPr lang="en-US" dirty="0" smtClean="0"/>
              <a:t> </a:t>
            </a:r>
            <a:r>
              <a:rPr lang="en-US" dirty="0" err="1" smtClean="0"/>
              <a:t>Alta’lif</a:t>
            </a:r>
            <a:r>
              <a:rPr lang="en-US" dirty="0" smtClean="0"/>
              <a:t>.</a:t>
            </a:r>
          </a:p>
          <a:p>
            <a:pPr algn="l">
              <a:buNone/>
            </a:pPr>
            <a:r>
              <a:rPr lang="en-US" dirty="0" smtClean="0"/>
              <a:t>-The Encyclopedia was being used as the standard textbook on surgery in universities in Europe. </a:t>
            </a:r>
          </a:p>
          <a:p>
            <a:pPr algn="l">
              <a:buNone/>
            </a:pPr>
            <a:r>
              <a:rPr lang="en-US" dirty="0" smtClean="0"/>
              <a:t>-He also performed many delicate operations such as </a:t>
            </a:r>
            <a:r>
              <a:rPr lang="en-US" dirty="0" smtClean="0">
                <a:solidFill>
                  <a:srgbClr val="FF0000"/>
                </a:solidFill>
              </a:rPr>
              <a:t>Cesarean section </a:t>
            </a:r>
            <a:r>
              <a:rPr lang="en-US" dirty="0" smtClean="0"/>
              <a:t>and was also the first to use silk thread for stitching wounds.</a:t>
            </a:r>
            <a:endParaRPr lang="ar-IQ"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229600" cy="5314595"/>
          </a:xfrm>
        </p:spPr>
        <p:txBody>
          <a:bodyPr>
            <a:normAutofit/>
          </a:bodyPr>
          <a:lstStyle/>
          <a:p>
            <a:pPr algn="l">
              <a:buNone/>
            </a:pPr>
            <a:r>
              <a:rPr lang="en-US" b="1" dirty="0" err="1" smtClean="0"/>
              <a:t>Ibn</a:t>
            </a:r>
            <a:r>
              <a:rPr lang="en-US" b="1" dirty="0" smtClean="0"/>
              <a:t> Al-</a:t>
            </a:r>
            <a:r>
              <a:rPr lang="en-US" b="1" dirty="0" err="1" smtClean="0"/>
              <a:t>Nafis</a:t>
            </a:r>
            <a:r>
              <a:rPr lang="en-US" dirty="0" smtClean="0"/>
              <a:t>: (born 1213) </a:t>
            </a:r>
          </a:p>
          <a:p>
            <a:pPr algn="l">
              <a:buNone/>
            </a:pPr>
            <a:r>
              <a:rPr lang="en-US" dirty="0" smtClean="0"/>
              <a:t>-was the first physician to discover the respiratory cardiovascular system, as proposed by Galen. </a:t>
            </a:r>
          </a:p>
          <a:p>
            <a:pPr algn="l">
              <a:buNone/>
            </a:pPr>
            <a:r>
              <a:rPr lang="en-US" dirty="0" smtClean="0"/>
              <a:t>-</a:t>
            </a:r>
            <a:r>
              <a:rPr lang="en-US" dirty="0" err="1" smtClean="0"/>
              <a:t>Ibn</a:t>
            </a:r>
            <a:r>
              <a:rPr lang="en-US" dirty="0" smtClean="0"/>
              <a:t> Al-</a:t>
            </a:r>
            <a:r>
              <a:rPr lang="en-US" dirty="0" err="1" smtClean="0"/>
              <a:t>Nafis</a:t>
            </a:r>
            <a:r>
              <a:rPr lang="en-US" dirty="0" smtClean="0"/>
              <a:t> stated that the blood could only travel from one side of the heart to the other by passing through the lungs. </a:t>
            </a:r>
          </a:p>
          <a:p>
            <a:pPr algn="l">
              <a:buNone/>
            </a:pPr>
            <a:r>
              <a:rPr lang="en-US" dirty="0" smtClean="0"/>
              <a:t>-Although he was unsure of the mechanism, </a:t>
            </a:r>
            <a:r>
              <a:rPr lang="en-US" dirty="0" err="1" smtClean="0"/>
              <a:t>Ibn</a:t>
            </a:r>
            <a:r>
              <a:rPr lang="en-US" dirty="0" smtClean="0"/>
              <a:t> Al </a:t>
            </a:r>
            <a:r>
              <a:rPr lang="en-US" dirty="0" err="1" smtClean="0"/>
              <a:t>Nafis</a:t>
            </a:r>
            <a:r>
              <a:rPr lang="en-US" dirty="0" smtClean="0"/>
              <a:t> correctly observed that the blood in the lungs mixing with air.</a:t>
            </a:r>
          </a:p>
          <a:p>
            <a:pPr algn="l">
              <a:buNone/>
            </a:pP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l">
              <a:buNone/>
            </a:pPr>
            <a:r>
              <a:rPr lang="en-US" dirty="0" smtClean="0"/>
              <a:t>Preservation of life is mandated by the following verse of the Quran: (The saving of one life is as if one has saved humanity). </a:t>
            </a:r>
          </a:p>
          <a:p>
            <a:pPr algn="l">
              <a:buNone/>
            </a:pPr>
            <a:r>
              <a:rPr lang="en-US" dirty="0" smtClean="0"/>
              <a:t>The importance of seeking treatment was emphasized by the Prophet himself in his sayings (Allah never created a disease for which he did not create a cure. So always seek treatment).</a:t>
            </a:r>
          </a:p>
          <a:p>
            <a:pPr algn="l">
              <a:buNone/>
            </a:pPr>
            <a:endParaRPr lang="ar-IQ" dirty="0"/>
          </a:p>
        </p:txBody>
      </p:sp>
      <p:sp>
        <p:nvSpPr>
          <p:cNvPr id="2" name="عنوان 1"/>
          <p:cNvSpPr>
            <a:spLocks noGrp="1"/>
          </p:cNvSpPr>
          <p:nvPr>
            <p:ph type="title"/>
          </p:nvPr>
        </p:nvSpPr>
        <p:spPr/>
        <p:txBody>
          <a:bodyPr/>
          <a:lstStyle/>
          <a:p>
            <a:r>
              <a:rPr lang="en-US" b="1" dirty="0" smtClean="0"/>
              <a:t>ISLAMIC MEDICINE </a:t>
            </a:r>
            <a:endParaRPr lang="ar-IQ"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836712"/>
            <a:ext cx="8229600" cy="5170579"/>
          </a:xfrm>
        </p:spPr>
        <p:txBody>
          <a:bodyPr>
            <a:normAutofit/>
          </a:bodyPr>
          <a:lstStyle/>
          <a:p>
            <a:pPr algn="l">
              <a:buNone/>
            </a:pPr>
            <a:r>
              <a:rPr lang="en-US" dirty="0" smtClean="0"/>
              <a:t>-His other observation was that the heart was nourished by the web of capillaries surrounding it. </a:t>
            </a:r>
          </a:p>
          <a:p>
            <a:pPr algn="l">
              <a:buNone/>
            </a:pPr>
            <a:r>
              <a:rPr lang="en-US" dirty="0" smtClean="0"/>
              <a:t>-He touched upon the subject of the role of </a:t>
            </a:r>
            <a:r>
              <a:rPr lang="en-US" dirty="0" smtClean="0">
                <a:solidFill>
                  <a:srgbClr val="FF0000"/>
                </a:solidFill>
              </a:rPr>
              <a:t>capillaries</a:t>
            </a:r>
            <a:r>
              <a:rPr lang="en-US" dirty="0" smtClean="0"/>
              <a:t> in circulation.</a:t>
            </a:r>
          </a:p>
          <a:p>
            <a:pPr algn="l">
              <a:buNone/>
            </a:pPr>
            <a:r>
              <a:rPr lang="en-US" dirty="0" smtClean="0"/>
              <a:t>-</a:t>
            </a:r>
            <a:r>
              <a:rPr lang="en-US" dirty="0" err="1" smtClean="0"/>
              <a:t>Ibn</a:t>
            </a:r>
            <a:r>
              <a:rPr lang="en-US" dirty="0" smtClean="0"/>
              <a:t> Al-</a:t>
            </a:r>
            <a:r>
              <a:rPr lang="en-US" dirty="0" err="1" smtClean="0"/>
              <a:t>Nafis</a:t>
            </a:r>
            <a:r>
              <a:rPr lang="en-US" dirty="0" smtClean="0"/>
              <a:t> was the first to understand the mechanisms behind the </a:t>
            </a:r>
            <a:r>
              <a:rPr lang="en-US" dirty="0" smtClean="0">
                <a:solidFill>
                  <a:srgbClr val="FF0000"/>
                </a:solidFill>
              </a:rPr>
              <a:t>pulse</a:t>
            </a:r>
            <a:r>
              <a:rPr lang="en-US" dirty="0" smtClean="0"/>
              <a:t>. He believed that the pulsation was caused by the action of the heart pushing blood around the body. </a:t>
            </a:r>
            <a:endParaRPr lang="ar-IQ"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052736"/>
            <a:ext cx="8229600" cy="4954555"/>
          </a:xfrm>
        </p:spPr>
        <p:txBody>
          <a:bodyPr>
            <a:normAutofit/>
          </a:bodyPr>
          <a:lstStyle/>
          <a:p>
            <a:pPr algn="l">
              <a:buNone/>
            </a:pPr>
            <a:r>
              <a:rPr lang="en-US" dirty="0" smtClean="0"/>
              <a:t>-Some of his other observations were based upon his observations in </a:t>
            </a:r>
            <a:r>
              <a:rPr lang="en-US" dirty="0" smtClean="0">
                <a:solidFill>
                  <a:srgbClr val="FF0000"/>
                </a:solidFill>
              </a:rPr>
              <a:t>dissection</a:t>
            </a:r>
            <a:r>
              <a:rPr lang="en-US" dirty="0" smtClean="0"/>
              <a:t>. </a:t>
            </a:r>
          </a:p>
          <a:p>
            <a:pPr algn="l">
              <a:buNone/>
            </a:pPr>
            <a:r>
              <a:rPr lang="en-US" dirty="0" smtClean="0"/>
              <a:t>-He corrected many misconceptions in </a:t>
            </a:r>
            <a:r>
              <a:rPr lang="en-US" dirty="0" smtClean="0">
                <a:solidFill>
                  <a:srgbClr val="FF0000"/>
                </a:solidFill>
              </a:rPr>
              <a:t>physiology</a:t>
            </a:r>
            <a:r>
              <a:rPr lang="en-US" dirty="0" smtClean="0"/>
              <a:t> concerning the </a:t>
            </a:r>
            <a:r>
              <a:rPr lang="en-US" dirty="0" smtClean="0">
                <a:solidFill>
                  <a:srgbClr val="FF0000"/>
                </a:solidFill>
              </a:rPr>
              <a:t>brain</a:t>
            </a:r>
            <a:r>
              <a:rPr lang="en-US" dirty="0" smtClean="0"/>
              <a:t>, </a:t>
            </a:r>
            <a:r>
              <a:rPr lang="en-US" dirty="0" smtClean="0">
                <a:solidFill>
                  <a:srgbClr val="FF0000"/>
                </a:solidFill>
              </a:rPr>
              <a:t>gall bladder</a:t>
            </a:r>
            <a:r>
              <a:rPr lang="en-US" dirty="0" smtClean="0"/>
              <a:t>, bone structure and the </a:t>
            </a:r>
            <a:r>
              <a:rPr lang="en-US" dirty="0" smtClean="0">
                <a:solidFill>
                  <a:srgbClr val="FF0000"/>
                </a:solidFill>
              </a:rPr>
              <a:t>nervous system</a:t>
            </a:r>
            <a:r>
              <a:rPr lang="en-US" dirty="0" smtClean="0"/>
              <a:t>. </a:t>
            </a:r>
          </a:p>
          <a:p>
            <a:pPr algn="l">
              <a:buNone/>
            </a:pPr>
            <a:r>
              <a:rPr lang="en-US" dirty="0" smtClean="0"/>
              <a:t>-His other great contribution to Islamic medicine was his pharmacological works, and the idea of </a:t>
            </a:r>
            <a:r>
              <a:rPr lang="en-US" dirty="0" smtClean="0">
                <a:solidFill>
                  <a:srgbClr val="FF0000"/>
                </a:solidFill>
              </a:rPr>
              <a:t>dosages</a:t>
            </a:r>
            <a:r>
              <a:rPr lang="en-US" dirty="0" smtClean="0"/>
              <a:t> to administration of treatments. </a:t>
            </a:r>
          </a:p>
          <a:p>
            <a:pPr algn="l">
              <a:buNone/>
            </a:pPr>
            <a:endParaRPr lang="ar-IQ"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36712"/>
            <a:ext cx="8229600" cy="5170579"/>
          </a:xfrm>
        </p:spPr>
        <p:txBody>
          <a:bodyPr>
            <a:normAutofit fontScale="85000" lnSpcReduction="20000"/>
          </a:bodyPr>
          <a:lstStyle/>
          <a:p>
            <a:pPr algn="l">
              <a:buNone/>
            </a:pPr>
            <a:r>
              <a:rPr lang="en-US" b="1" dirty="0" smtClean="0"/>
              <a:t>Medical Ethics</a:t>
            </a:r>
            <a:endParaRPr lang="en-US" dirty="0" smtClean="0"/>
          </a:p>
          <a:p>
            <a:pPr algn="l" rtl="0">
              <a:buNone/>
            </a:pPr>
            <a:r>
              <a:rPr lang="en-US" dirty="0" smtClean="0"/>
              <a:t>Very early in the history of Islamic civilization (second century after </a:t>
            </a:r>
            <a:r>
              <a:rPr lang="en-US" dirty="0" err="1" smtClean="0"/>
              <a:t>Hijra</a:t>
            </a:r>
            <a:r>
              <a:rPr lang="en-US" dirty="0" smtClean="0"/>
              <a:t>), Islamic medical ethical standards of practice were set, and the relationship between a physician and patient was defined. </a:t>
            </a:r>
          </a:p>
          <a:p>
            <a:pPr algn="l" rtl="0">
              <a:buNone/>
            </a:pPr>
            <a:r>
              <a:rPr lang="en-US" dirty="0" smtClean="0"/>
              <a:t>The physician was always held to the highest professional standards and ethics in treating his patient. </a:t>
            </a:r>
          </a:p>
          <a:p>
            <a:pPr algn="l" rtl="0">
              <a:buNone/>
            </a:pPr>
            <a:r>
              <a:rPr lang="en-US" dirty="0" smtClean="0"/>
              <a:t>One of the earliest treatises written on medical ethics was </a:t>
            </a:r>
            <a:r>
              <a:rPr lang="en-US" dirty="0" err="1" smtClean="0"/>
              <a:t>Adab</a:t>
            </a:r>
            <a:r>
              <a:rPr lang="en-US" dirty="0" smtClean="0"/>
              <a:t> Al-</a:t>
            </a:r>
            <a:r>
              <a:rPr lang="en-US" dirty="0" err="1" smtClean="0"/>
              <a:t>Tabib</a:t>
            </a:r>
            <a:r>
              <a:rPr lang="en-US" dirty="0" smtClean="0"/>
              <a:t> (Practical Ethics of the Physician) by </a:t>
            </a:r>
            <a:r>
              <a:rPr lang="en-US" dirty="0" err="1" smtClean="0"/>
              <a:t>Ishaq</a:t>
            </a:r>
            <a:r>
              <a:rPr lang="en-US" dirty="0" smtClean="0"/>
              <a:t> Bin Ali Al-</a:t>
            </a:r>
            <a:r>
              <a:rPr lang="en-US" dirty="0" err="1" smtClean="0"/>
              <a:t>Ruhawi</a:t>
            </a:r>
            <a:r>
              <a:rPr lang="en-US" dirty="0" smtClean="0"/>
              <a:t>, a ninth century physician practicing under the Islamic Caliphate. </a:t>
            </a:r>
          </a:p>
          <a:p>
            <a:pPr algn="l" rtl="0">
              <a:buNone/>
            </a:pPr>
            <a:r>
              <a:rPr lang="en-US" dirty="0" smtClean="0"/>
              <a:t>In this philosophical treatise, </a:t>
            </a:r>
            <a:r>
              <a:rPr lang="en-US" dirty="0" err="1" smtClean="0"/>
              <a:t>Ruhawi</a:t>
            </a:r>
            <a:r>
              <a:rPr lang="en-US" dirty="0" smtClean="0"/>
              <a:t> examined not only the relationships between a patient and a physician, but also a physician’s personal standards of behavior, conduct of daily activities, morality and even his relationship with God.</a:t>
            </a:r>
          </a:p>
          <a:p>
            <a:pPr algn="l">
              <a:buNone/>
            </a:pPr>
            <a:endParaRPr lang="ar-IQ"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77500" lnSpcReduction="20000"/>
          </a:bodyPr>
          <a:lstStyle/>
          <a:p>
            <a:pPr algn="l" rtl="0">
              <a:buNone/>
            </a:pPr>
            <a:r>
              <a:rPr lang="en-US" dirty="0" smtClean="0"/>
              <a:t>From the end of the period of Abbasid to the Ottoman era, the Arabic area experienced a period of deterioration of sciences and services. </a:t>
            </a:r>
          </a:p>
          <a:p>
            <a:pPr algn="l" rtl="0">
              <a:buNone/>
            </a:pPr>
            <a:r>
              <a:rPr lang="en-US" dirty="0" smtClean="0"/>
              <a:t> </a:t>
            </a:r>
          </a:p>
          <a:p>
            <a:pPr algn="l" rtl="0">
              <a:buNone/>
            </a:pPr>
            <a:r>
              <a:rPr lang="en-US" dirty="0" smtClean="0"/>
              <a:t>In the second half of the fourteenth century A.D., </a:t>
            </a:r>
            <a:r>
              <a:rPr lang="en-US" dirty="0" err="1" smtClean="0"/>
              <a:t>Marjan</a:t>
            </a:r>
            <a:r>
              <a:rPr lang="en-US" dirty="0" smtClean="0"/>
              <a:t> established a hospital in Baghdad called Dar Al-</a:t>
            </a:r>
            <a:r>
              <a:rPr lang="en-US" dirty="0" err="1" smtClean="0"/>
              <a:t>Shafa</a:t>
            </a:r>
            <a:r>
              <a:rPr lang="en-US" dirty="0" smtClean="0"/>
              <a:t> Hospital. </a:t>
            </a:r>
          </a:p>
          <a:p>
            <a:pPr algn="l" rtl="0">
              <a:buNone/>
            </a:pPr>
            <a:r>
              <a:rPr lang="en-US" dirty="0" smtClean="0"/>
              <a:t> </a:t>
            </a:r>
          </a:p>
          <a:p>
            <a:pPr algn="l" rtl="0">
              <a:buNone/>
            </a:pPr>
            <a:r>
              <a:rPr lang="en-US" dirty="0" smtClean="0"/>
              <a:t>After 500 years, Mohammad Pasha </a:t>
            </a:r>
            <a:r>
              <a:rPr lang="en-US" dirty="0" err="1" smtClean="0"/>
              <a:t>Bayraktar</a:t>
            </a:r>
            <a:r>
              <a:rPr lang="en-US" dirty="0" smtClean="0"/>
              <a:t> (died in 1844) built a hospital in Mosul during his tenure there.</a:t>
            </a:r>
          </a:p>
          <a:p>
            <a:pPr algn="l" rtl="0">
              <a:buNone/>
            </a:pPr>
            <a:r>
              <a:rPr lang="en-US" dirty="0" smtClean="0"/>
              <a:t> </a:t>
            </a:r>
          </a:p>
          <a:p>
            <a:pPr algn="l" rtl="0">
              <a:buNone/>
            </a:pPr>
            <a:r>
              <a:rPr lang="en-US" dirty="0" err="1" smtClean="0"/>
              <a:t>Madhat</a:t>
            </a:r>
            <a:r>
              <a:rPr lang="en-US" dirty="0" smtClean="0"/>
              <a:t> Pasha  built  a hospital  in Baghdad/ Al- </a:t>
            </a:r>
            <a:r>
              <a:rPr lang="en-US" dirty="0" err="1" smtClean="0"/>
              <a:t>Karkh</a:t>
            </a:r>
            <a:r>
              <a:rPr lang="en-US" dirty="0" smtClean="0"/>
              <a:t> in the coast of Tigris in 1872 which  contained 50  beds and was  called Al-</a:t>
            </a:r>
            <a:r>
              <a:rPr lang="en-US" dirty="0" err="1" smtClean="0"/>
              <a:t>Ghuraba</a:t>
            </a:r>
            <a:r>
              <a:rPr lang="en-US" dirty="0" smtClean="0"/>
              <a:t>  Hospital.</a:t>
            </a:r>
          </a:p>
          <a:p>
            <a:pPr algn="l">
              <a:buNone/>
            </a:pPr>
            <a:endParaRPr lang="ar-IQ" dirty="0"/>
          </a:p>
        </p:txBody>
      </p:sp>
      <p:sp>
        <p:nvSpPr>
          <p:cNvPr id="2" name="عنوان 1"/>
          <p:cNvSpPr>
            <a:spLocks noGrp="1"/>
          </p:cNvSpPr>
          <p:nvPr>
            <p:ph type="title"/>
          </p:nvPr>
        </p:nvSpPr>
        <p:spPr/>
        <p:txBody>
          <a:bodyPr>
            <a:normAutofit fontScale="90000"/>
          </a:bodyPr>
          <a:lstStyle/>
          <a:p>
            <a:r>
              <a:rPr lang="en-US" b="1" dirty="0" smtClean="0"/>
              <a:t>DEVELOPMENT OF HEALTH SERVICES IN MODERN IRAQ</a:t>
            </a:r>
            <a:r>
              <a:rPr lang="en-US" dirty="0" smtClean="0"/>
              <a:t/>
            </a:r>
            <a:br>
              <a:rPr lang="en-US" dirty="0" smtClean="0"/>
            </a:br>
            <a:endParaRPr lang="ar-IQ"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229600" cy="5026563"/>
          </a:xfrm>
        </p:spPr>
        <p:txBody>
          <a:bodyPr>
            <a:normAutofit fontScale="85000" lnSpcReduction="10000"/>
          </a:bodyPr>
          <a:lstStyle/>
          <a:p>
            <a:pPr algn="l" rtl="0">
              <a:buNone/>
            </a:pPr>
            <a:r>
              <a:rPr lang="en-US" dirty="0" err="1" smtClean="0"/>
              <a:t>Namiq</a:t>
            </a:r>
            <a:r>
              <a:rPr lang="en-US" dirty="0" smtClean="0"/>
              <a:t> Pasha built (</a:t>
            </a:r>
            <a:r>
              <a:rPr lang="en-US" dirty="0" err="1" smtClean="0"/>
              <a:t>Namiq</a:t>
            </a:r>
            <a:r>
              <a:rPr lang="en-US" dirty="0" smtClean="0"/>
              <a:t> Pasha Hospital) in </a:t>
            </a:r>
            <a:r>
              <a:rPr lang="en-US" dirty="0" err="1" smtClean="0"/>
              <a:t>Bab</a:t>
            </a:r>
            <a:r>
              <a:rPr lang="en-US" dirty="0" smtClean="0"/>
              <a:t> Al-</a:t>
            </a:r>
            <a:r>
              <a:rPr lang="en-US" dirty="0" err="1" smtClean="0"/>
              <a:t>Mu’adham</a:t>
            </a:r>
            <a:r>
              <a:rPr lang="en-US" dirty="0" smtClean="0"/>
              <a:t>, and the hospital was supplied by instruments and surgical equipment from Europe.</a:t>
            </a:r>
          </a:p>
          <a:p>
            <a:pPr algn="l" rtl="0">
              <a:buNone/>
            </a:pPr>
            <a:r>
              <a:rPr lang="en-US" dirty="0" smtClean="0"/>
              <a:t> </a:t>
            </a:r>
          </a:p>
          <a:p>
            <a:pPr algn="l" rtl="0">
              <a:buNone/>
            </a:pPr>
            <a:r>
              <a:rPr lang="en-US" dirty="0" smtClean="0"/>
              <a:t>In 1897, </a:t>
            </a:r>
            <a:r>
              <a:rPr lang="en-US" dirty="0" err="1" smtClean="0"/>
              <a:t>Rejab</a:t>
            </a:r>
            <a:r>
              <a:rPr lang="en-US" dirty="0" smtClean="0"/>
              <a:t> Pasha issued an order to use the existing building in </a:t>
            </a:r>
            <a:r>
              <a:rPr lang="en-US" dirty="0" err="1" smtClean="0"/>
              <a:t>Namiq</a:t>
            </a:r>
            <a:r>
              <a:rPr lang="en-US" dirty="0" smtClean="0"/>
              <a:t> Pasha Orchard as a military hospital and called it </a:t>
            </a:r>
            <a:r>
              <a:rPr lang="en-US" dirty="0" err="1" smtClean="0"/>
              <a:t>Majida</a:t>
            </a:r>
            <a:r>
              <a:rPr lang="en-US" dirty="0" smtClean="0"/>
              <a:t> </a:t>
            </a:r>
            <a:r>
              <a:rPr lang="en-US" dirty="0" err="1" smtClean="0"/>
              <a:t>Khista</a:t>
            </a:r>
            <a:r>
              <a:rPr lang="en-US" dirty="0" smtClean="0"/>
              <a:t> </a:t>
            </a:r>
            <a:r>
              <a:rPr lang="en-US" dirty="0" err="1" smtClean="0"/>
              <a:t>Khatoon</a:t>
            </a:r>
            <a:r>
              <a:rPr lang="en-US" dirty="0" smtClean="0"/>
              <a:t> hospital. This hospital was used as military hospital in 1917.</a:t>
            </a:r>
          </a:p>
          <a:p>
            <a:pPr algn="l" rtl="0">
              <a:buNone/>
            </a:pPr>
            <a:r>
              <a:rPr lang="en-US" dirty="0" smtClean="0"/>
              <a:t> </a:t>
            </a:r>
          </a:p>
          <a:p>
            <a:pPr algn="l" rtl="0">
              <a:buNone/>
            </a:pPr>
            <a:r>
              <a:rPr lang="en-US" dirty="0" smtClean="0"/>
              <a:t>Ottomans built Dar Al-</a:t>
            </a:r>
            <a:r>
              <a:rPr lang="en-US" dirty="0" err="1" smtClean="0"/>
              <a:t>Mualimin</a:t>
            </a:r>
            <a:r>
              <a:rPr lang="en-US" dirty="0" smtClean="0"/>
              <a:t> and </a:t>
            </a:r>
            <a:r>
              <a:rPr lang="en-US" dirty="0" err="1" smtClean="0"/>
              <a:t>Sabi</a:t>
            </a:r>
            <a:r>
              <a:rPr lang="en-US" dirty="0" smtClean="0"/>
              <a:t> </a:t>
            </a:r>
            <a:r>
              <a:rPr lang="en-US" dirty="0" err="1" smtClean="0"/>
              <a:t>Abkar</a:t>
            </a:r>
            <a:r>
              <a:rPr lang="en-US" dirty="0" smtClean="0"/>
              <a:t> hospitals in 1912, which were  used  for the treatment of wounded soldiers in the first world war. </a:t>
            </a:r>
          </a:p>
          <a:p>
            <a:pPr algn="l" rtl="0">
              <a:buNone/>
            </a:pPr>
            <a:r>
              <a:rPr lang="en-US" dirty="0" smtClean="0"/>
              <a:t> </a:t>
            </a:r>
          </a:p>
          <a:p>
            <a:pPr algn="l">
              <a:buNone/>
            </a:pPr>
            <a:endParaRPr lang="ar-IQ"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242587"/>
          </a:xfrm>
        </p:spPr>
        <p:txBody>
          <a:bodyPr>
            <a:normAutofit fontScale="85000" lnSpcReduction="10000"/>
          </a:bodyPr>
          <a:lstStyle/>
          <a:p>
            <a:pPr algn="l">
              <a:buNone/>
            </a:pPr>
            <a:r>
              <a:rPr lang="en-US" dirty="0" smtClean="0"/>
              <a:t>The British established the department of health and the military doctor Colonel W R Batty was appointed as its chairman in 1918. However, the British then changed the department of health to the secretariat of health in 1919, which was managed by the military doctor Colonel D C Graham. Then the secretariat of  health was changed in 1921 to the   directorate of public health, which then turned to the  ministry of health which managed by Iraqi doctor Hanna </a:t>
            </a:r>
            <a:r>
              <a:rPr lang="en-US" dirty="0" err="1" smtClean="0"/>
              <a:t>Khaiat</a:t>
            </a:r>
            <a:r>
              <a:rPr lang="en-US" dirty="0" smtClean="0"/>
              <a:t>. The ministry was abolished in 1922 and transformed to the directorate of public health, which was joined to the Ministry of Interior. In 1939, the ministry of social affairs was established, and the directorate of public health was joined with this ministry and its name was changed to (general inspectorate of social affairs and health). </a:t>
            </a:r>
            <a:endParaRPr lang="ar-IQ"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242587"/>
          </a:xfrm>
        </p:spPr>
        <p:txBody>
          <a:bodyPr>
            <a:normAutofit fontScale="92500" lnSpcReduction="20000"/>
          </a:bodyPr>
          <a:lstStyle/>
          <a:p>
            <a:pPr algn="l" rtl="0">
              <a:buNone/>
            </a:pPr>
            <a:r>
              <a:rPr lang="en-US" dirty="0" smtClean="0"/>
              <a:t>On 1952, the ministry of health was established. During this period, many health establishments were founded. These include two hospitals in </a:t>
            </a:r>
            <a:r>
              <a:rPr lang="en-US" dirty="0" err="1" smtClean="0"/>
              <a:t>Rasafa</a:t>
            </a:r>
            <a:r>
              <a:rPr lang="en-US" dirty="0" smtClean="0"/>
              <a:t> and </a:t>
            </a:r>
            <a:r>
              <a:rPr lang="en-US" dirty="0" err="1" smtClean="0"/>
              <a:t>Karkh</a:t>
            </a:r>
            <a:r>
              <a:rPr lang="en-US" dirty="0" smtClean="0"/>
              <a:t> districts, establishment of health institutes. The military hospital was joined to the department of public health and its name was changed to Royal Hospital, college of medicine in Baghdad was founded in 1927. Health administration department was divided into 14 regions to administer health services in the Iraqi governorate, and the establishment of drugs and chemicals was founded to import the drugs, chemicals and equipments. In 1967, the higher health institutes were replaced by the institutes of health professions. </a:t>
            </a:r>
          </a:p>
          <a:p>
            <a:pPr algn="l" rtl="0">
              <a:buNone/>
            </a:pPr>
            <a:r>
              <a:rPr lang="en-US" dirty="0" smtClean="0"/>
              <a:t> </a:t>
            </a:r>
          </a:p>
          <a:p>
            <a:pPr algn="l">
              <a:buNone/>
            </a:pPr>
            <a:endParaRPr lang="ar-IQ"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196752"/>
            <a:ext cx="8229600" cy="4810539"/>
          </a:xfrm>
        </p:spPr>
        <p:txBody>
          <a:bodyPr/>
          <a:lstStyle/>
          <a:p>
            <a:pPr algn="l">
              <a:buNone/>
            </a:pPr>
            <a:r>
              <a:rPr lang="en-US" dirty="0" smtClean="0"/>
              <a:t>On 1970, public clinics were founded, and all health centers in all ministries were joined to the ministry of health. In 1975, the general directorate of health insurance and rural health services, and the general directorate of health education and training were joined to the ministry of health. </a:t>
            </a:r>
          </a:p>
          <a:p>
            <a:pPr algn="l">
              <a:buNone/>
            </a:pPr>
            <a:endParaRPr lang="ar-IQ"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nvPr>
        </p:nvGraphicFramePr>
        <p:xfrm>
          <a:off x="457200" y="836713"/>
          <a:ext cx="8229600"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36712"/>
            <a:ext cx="8229600" cy="5170579"/>
          </a:xfrm>
        </p:spPr>
        <p:txBody>
          <a:bodyPr>
            <a:normAutofit/>
          </a:bodyPr>
          <a:lstStyle/>
          <a:p>
            <a:pPr algn="l">
              <a:buNone/>
            </a:pPr>
            <a:r>
              <a:rPr lang="en-US" dirty="0" smtClean="0"/>
              <a:t>The Islamic Empire for more than 1000 years remained the most advanced and civilized nation in the world.</a:t>
            </a:r>
          </a:p>
          <a:p>
            <a:pPr algn="l">
              <a:buNone/>
            </a:pPr>
            <a:r>
              <a:rPr lang="en-US" dirty="0" smtClean="0"/>
              <a:t>Islamic medicine is one of the most famous and best-known facets of Islamic civilization.</a:t>
            </a:r>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124744"/>
            <a:ext cx="8229600" cy="4968552"/>
          </a:xfrm>
        </p:spPr>
        <p:txBody>
          <a:bodyPr>
            <a:normAutofit fontScale="92500"/>
          </a:bodyPr>
          <a:lstStyle/>
          <a:p>
            <a:pPr algn="l" rtl="0"/>
            <a:r>
              <a:rPr lang="en-US" dirty="0" smtClean="0"/>
              <a:t>The major contribution of the Islamic Age to the history of medicine was the establishment of hospitals. A large number of hospitals were developed early during the Islamic era. They were to be called </a:t>
            </a:r>
            <a:r>
              <a:rPr lang="en-US" dirty="0" err="1" smtClean="0"/>
              <a:t>Bimaristans</a:t>
            </a:r>
            <a:r>
              <a:rPr lang="en-US" dirty="0" smtClean="0"/>
              <a:t>. </a:t>
            </a:r>
          </a:p>
          <a:p>
            <a:pPr algn="l" rtl="0"/>
            <a:r>
              <a:rPr lang="en-US" dirty="0" smtClean="0"/>
              <a:t>The first Islamic hospital was built during the reign of Caliph </a:t>
            </a:r>
            <a:r>
              <a:rPr lang="en-US" dirty="0" err="1" smtClean="0"/>
              <a:t>Harun</a:t>
            </a:r>
            <a:r>
              <a:rPr lang="en-US" dirty="0" smtClean="0"/>
              <a:t> Al-Rashid (170-193 AH 786-809 AD).</a:t>
            </a:r>
          </a:p>
          <a:p>
            <a:pPr algn="l" rtl="0"/>
            <a:r>
              <a:rPr lang="en-US" dirty="0" smtClean="0"/>
              <a:t>One of these was the hospital, which was built under the instructions of the great Islamic Physician Al-</a:t>
            </a:r>
            <a:r>
              <a:rPr lang="en-US" dirty="0" err="1" smtClean="0"/>
              <a:t>Razi</a:t>
            </a:r>
            <a:r>
              <a:rPr lang="en-US" dirty="0" smtClean="0"/>
              <a:t> (</a:t>
            </a:r>
            <a:r>
              <a:rPr lang="en-US" dirty="0" err="1" smtClean="0"/>
              <a:t>Rhazes</a:t>
            </a:r>
            <a:r>
              <a:rPr lang="en-US" dirty="0" smtClean="0"/>
              <a:t>: 841-926 A.D.). </a:t>
            </a:r>
          </a:p>
          <a:p>
            <a:pPr algn="l" rtl="0"/>
            <a:r>
              <a:rPr lang="en-US" b="1" dirty="0" smtClean="0"/>
              <a:t> </a:t>
            </a:r>
            <a:endParaRPr lang="en-US" dirty="0" smtClean="0"/>
          </a:p>
          <a:p>
            <a:pPr algn="l">
              <a:buNone/>
            </a:pPr>
            <a:endParaRPr lang="ar-IQ" dirty="0"/>
          </a:p>
        </p:txBody>
      </p:sp>
      <p:sp>
        <p:nvSpPr>
          <p:cNvPr id="2" name="عنوان 1"/>
          <p:cNvSpPr>
            <a:spLocks noGrp="1"/>
          </p:cNvSpPr>
          <p:nvPr>
            <p:ph type="title"/>
          </p:nvPr>
        </p:nvSpPr>
        <p:spPr/>
        <p:txBody>
          <a:bodyPr>
            <a:normAutofit fontScale="90000"/>
          </a:bodyPr>
          <a:lstStyle/>
          <a:p>
            <a:r>
              <a:rPr lang="en-US" b="1" dirty="0" smtClean="0"/>
              <a:t>Islamic hospitals</a:t>
            </a:r>
            <a:r>
              <a:rPr lang="en-US" dirty="0" smtClean="0"/>
              <a:t/>
            </a:r>
            <a:br>
              <a:rPr lang="en-US" dirty="0" smtClean="0"/>
            </a:br>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620688"/>
            <a:ext cx="8229600" cy="5386603"/>
          </a:xfrm>
        </p:spPr>
        <p:txBody>
          <a:bodyPr>
            <a:normAutofit/>
          </a:bodyPr>
          <a:lstStyle/>
          <a:p>
            <a:pPr algn="l">
              <a:buNone/>
            </a:pPr>
            <a:endParaRPr lang="en-US" dirty="0" smtClean="0"/>
          </a:p>
          <a:p>
            <a:pPr algn="l">
              <a:buNone/>
            </a:pPr>
            <a:r>
              <a:rPr lang="en-US" dirty="0" smtClean="0"/>
              <a:t>These hospitals varied in role, some aimed at serving the general population, with others providing specific services, such as the care of lepers, the disabled and the infirm.</a:t>
            </a: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l">
              <a:buNone/>
            </a:pPr>
            <a:r>
              <a:rPr lang="en-US" dirty="0" smtClean="0"/>
              <a:t>Physicians such as </a:t>
            </a:r>
            <a:r>
              <a:rPr lang="en-US" dirty="0" err="1" smtClean="0">
                <a:solidFill>
                  <a:srgbClr val="FF0000"/>
                </a:solidFill>
              </a:rPr>
              <a:t>Razi</a:t>
            </a:r>
            <a:r>
              <a:rPr lang="en-US" dirty="0" smtClean="0">
                <a:solidFill>
                  <a:srgbClr val="FF0000"/>
                </a:solidFill>
              </a:rPr>
              <a:t>, </a:t>
            </a:r>
            <a:r>
              <a:rPr lang="en-US" dirty="0" err="1" smtClean="0">
                <a:solidFill>
                  <a:srgbClr val="FF0000"/>
                </a:solidFill>
              </a:rPr>
              <a:t>Ibn-Sina</a:t>
            </a:r>
            <a:r>
              <a:rPr lang="en-US" dirty="0" smtClean="0">
                <a:solidFill>
                  <a:srgbClr val="FF0000"/>
                </a:solidFill>
              </a:rPr>
              <a:t> </a:t>
            </a:r>
            <a:r>
              <a:rPr lang="en-US" dirty="0" smtClean="0"/>
              <a:t>(Avicenna: 980-1037 A.D.) and </a:t>
            </a:r>
            <a:r>
              <a:rPr lang="en-US" dirty="0" err="1" smtClean="0">
                <a:solidFill>
                  <a:srgbClr val="FF0000"/>
                </a:solidFill>
              </a:rPr>
              <a:t>Ibn</a:t>
            </a:r>
            <a:r>
              <a:rPr lang="en-US" dirty="0" smtClean="0">
                <a:solidFill>
                  <a:srgbClr val="FF0000"/>
                </a:solidFill>
              </a:rPr>
              <a:t> </a:t>
            </a:r>
            <a:r>
              <a:rPr lang="en-US" dirty="0" err="1" smtClean="0">
                <a:solidFill>
                  <a:srgbClr val="FF0000"/>
                </a:solidFill>
              </a:rPr>
              <a:t>Zuhr</a:t>
            </a:r>
            <a:r>
              <a:rPr lang="en-US" dirty="0" smtClean="0">
                <a:solidFill>
                  <a:srgbClr val="FF0000"/>
                </a:solidFill>
              </a:rPr>
              <a:t> (Avenzoar</a:t>
            </a:r>
            <a:r>
              <a:rPr lang="en-US" dirty="0" smtClean="0"/>
              <a:t>: 116 A.D.) studied patients and prepared them for student presentation. </a:t>
            </a:r>
          </a:p>
          <a:p>
            <a:pPr algn="l">
              <a:buNone/>
            </a:pPr>
            <a:r>
              <a:rPr lang="en-US" dirty="0" smtClean="0"/>
              <a:t>Clinical reports of cases were written and preserved for teaching. </a:t>
            </a:r>
          </a:p>
          <a:p>
            <a:pPr algn="l">
              <a:buNone/>
            </a:pPr>
            <a:r>
              <a:rPr lang="en-US" dirty="0" smtClean="0"/>
              <a:t> </a:t>
            </a:r>
          </a:p>
          <a:p>
            <a:pPr algn="l">
              <a:buNone/>
            </a:pPr>
            <a:endParaRPr lang="ar-IQ" dirty="0"/>
          </a:p>
        </p:txBody>
      </p:sp>
      <p:sp>
        <p:nvSpPr>
          <p:cNvPr id="2" name="عنوان 1"/>
          <p:cNvSpPr>
            <a:spLocks noGrp="1"/>
          </p:cNvSpPr>
          <p:nvPr>
            <p:ph type="title"/>
          </p:nvPr>
        </p:nvSpPr>
        <p:spPr>
          <a:xfrm>
            <a:off x="457200" y="404664"/>
            <a:ext cx="8229600" cy="1012974"/>
          </a:xfrm>
        </p:spPr>
        <p:txBody>
          <a:bodyPr>
            <a:noAutofit/>
          </a:bodyPr>
          <a:lstStyle/>
          <a:p>
            <a:r>
              <a:rPr lang="en-US" sz="3200" b="1" dirty="0" smtClean="0"/>
              <a:t/>
            </a:r>
            <a:br>
              <a:rPr lang="en-US" sz="3200" b="1" dirty="0" smtClean="0"/>
            </a:br>
            <a:r>
              <a:rPr lang="en-US" sz="3200" b="1" dirty="0" smtClean="0"/>
              <a:t>Medical education, </a:t>
            </a:r>
            <a:r>
              <a:rPr lang="en-US" sz="3200" b="1" dirty="0" smtClean="0">
                <a:solidFill>
                  <a:srgbClr val="FF0000"/>
                </a:solidFill>
              </a:rPr>
              <a:t>curriculum</a:t>
            </a:r>
            <a:r>
              <a:rPr lang="en-US" sz="3200" b="1" dirty="0" smtClean="0"/>
              <a:t> and training</a:t>
            </a:r>
            <a:r>
              <a:rPr lang="en-US" sz="3200" dirty="0" smtClean="0"/>
              <a:t/>
            </a:r>
            <a:br>
              <a:rPr lang="en-US" sz="3200" dirty="0" smtClean="0"/>
            </a:br>
            <a:endParaRPr lang="ar-IQ"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229600" cy="5314595"/>
          </a:xfrm>
        </p:spPr>
        <p:txBody>
          <a:bodyPr>
            <a:normAutofit/>
          </a:bodyPr>
          <a:lstStyle/>
          <a:p>
            <a:pPr algn="l">
              <a:buNone/>
            </a:pPr>
            <a:r>
              <a:rPr lang="en-US" sz="3200" b="1" dirty="0" smtClean="0">
                <a:solidFill>
                  <a:srgbClr val="FF0000"/>
                </a:solidFill>
              </a:rPr>
              <a:t>Many surgical procedures </a:t>
            </a:r>
            <a:r>
              <a:rPr lang="en-US" dirty="0" smtClean="0"/>
              <a:t>such as </a:t>
            </a:r>
            <a:r>
              <a:rPr lang="en-US" dirty="0" smtClean="0">
                <a:solidFill>
                  <a:srgbClr val="FF0000"/>
                </a:solidFill>
              </a:rPr>
              <a:t>amputation</a:t>
            </a:r>
            <a:r>
              <a:rPr lang="en-US" dirty="0" smtClean="0"/>
              <a:t>, excision of </a:t>
            </a:r>
            <a:r>
              <a:rPr lang="en-US" dirty="0" smtClean="0">
                <a:solidFill>
                  <a:srgbClr val="FF0000"/>
                </a:solidFill>
              </a:rPr>
              <a:t>varicose veins </a:t>
            </a:r>
            <a:r>
              <a:rPr lang="en-US" dirty="0" smtClean="0"/>
              <a:t>and </a:t>
            </a:r>
            <a:r>
              <a:rPr lang="en-US" dirty="0" smtClean="0">
                <a:solidFill>
                  <a:srgbClr val="FF0000"/>
                </a:solidFill>
              </a:rPr>
              <a:t>hemorrhoids</a:t>
            </a:r>
            <a:r>
              <a:rPr lang="en-US" dirty="0" smtClean="0"/>
              <a:t>, and </a:t>
            </a:r>
            <a:r>
              <a:rPr lang="en-US" dirty="0" smtClean="0">
                <a:solidFill>
                  <a:srgbClr val="FF0000"/>
                </a:solidFill>
              </a:rPr>
              <a:t>orthopedics</a:t>
            </a:r>
            <a:r>
              <a:rPr lang="en-US" dirty="0" smtClean="0"/>
              <a:t> were widely taught. </a:t>
            </a:r>
          </a:p>
          <a:p>
            <a:pPr algn="l">
              <a:buNone/>
            </a:pPr>
            <a:r>
              <a:rPr lang="en-US" dirty="0" smtClean="0"/>
              <a:t>The use of plaster and casts after reduction of </a:t>
            </a:r>
            <a:r>
              <a:rPr lang="en-US" dirty="0" smtClean="0">
                <a:solidFill>
                  <a:srgbClr val="FF0000"/>
                </a:solidFill>
              </a:rPr>
              <a:t>fractures</a:t>
            </a:r>
            <a:r>
              <a:rPr lang="en-US" dirty="0" smtClean="0"/>
              <a:t> was routinely shown to students. </a:t>
            </a:r>
          </a:p>
          <a:p>
            <a:pPr algn="l">
              <a:buNone/>
            </a:pPr>
            <a:r>
              <a:rPr lang="en-US" dirty="0" smtClean="0">
                <a:solidFill>
                  <a:srgbClr val="FF0000"/>
                </a:solidFill>
              </a:rPr>
              <a:t>Ophthalmology</a:t>
            </a:r>
            <a:r>
              <a:rPr lang="en-US" dirty="0" smtClean="0"/>
              <a:t> was widely practiced. Surgical treatment of </a:t>
            </a:r>
            <a:r>
              <a:rPr lang="en-US" dirty="0" smtClean="0">
                <a:solidFill>
                  <a:srgbClr val="FF0000"/>
                </a:solidFill>
              </a:rPr>
              <a:t>cataract</a:t>
            </a:r>
            <a:r>
              <a:rPr lang="en-US" dirty="0" smtClean="0"/>
              <a:t> was very common. </a:t>
            </a:r>
            <a:r>
              <a:rPr lang="en-US" dirty="0" smtClean="0">
                <a:solidFill>
                  <a:srgbClr val="FF0000"/>
                </a:solidFill>
              </a:rPr>
              <a:t>Obstetrics</a:t>
            </a:r>
            <a:r>
              <a:rPr lang="en-US" dirty="0" smtClean="0"/>
              <a:t> was left to midwives. </a:t>
            </a:r>
          </a:p>
          <a:p>
            <a:pPr algn="l">
              <a:buNone/>
            </a:pP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458611"/>
          </a:xfrm>
        </p:spPr>
        <p:txBody>
          <a:bodyPr>
            <a:normAutofit/>
          </a:bodyPr>
          <a:lstStyle/>
          <a:p>
            <a:pPr algn="l">
              <a:buNone/>
            </a:pPr>
            <a:r>
              <a:rPr lang="en-US" dirty="0" smtClean="0"/>
              <a:t>During this period, students were assigned in small groups to famous physicians and experienced instructors, for </a:t>
            </a:r>
            <a:r>
              <a:rPr lang="en-US" dirty="0" smtClean="0">
                <a:solidFill>
                  <a:srgbClr val="FF0000"/>
                </a:solidFill>
              </a:rPr>
              <a:t>ward rounds</a:t>
            </a:r>
            <a:r>
              <a:rPr lang="en-US" dirty="0" smtClean="0"/>
              <a:t>, discussions, lectures, and reviews. </a:t>
            </a:r>
          </a:p>
          <a:p>
            <a:pPr algn="l">
              <a:buNone/>
            </a:pPr>
            <a:r>
              <a:rPr lang="en-US" dirty="0" smtClean="0"/>
              <a:t>After examining the patients, students reported their findings to the instructors. After discussion, treatment was decided on and prescribed.</a:t>
            </a:r>
          </a:p>
          <a:p>
            <a:pPr algn="l">
              <a:buNone/>
            </a:pPr>
            <a:r>
              <a:rPr lang="en-US" dirty="0" smtClean="0"/>
              <a:t> </a:t>
            </a: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435280" cy="5026563"/>
          </a:xfrm>
        </p:spPr>
        <p:txBody>
          <a:bodyPr>
            <a:normAutofit/>
          </a:bodyPr>
          <a:lstStyle/>
          <a:p>
            <a:pPr algn="l">
              <a:buNone/>
            </a:pPr>
            <a:r>
              <a:rPr lang="en-US" dirty="0" smtClean="0"/>
              <a:t>Licensing examination was carried out in Baghdad since 931A.D.</a:t>
            </a:r>
          </a:p>
          <a:p>
            <a:pPr algn="l">
              <a:buNone/>
            </a:pPr>
            <a:r>
              <a:rPr lang="en-US" dirty="0" smtClean="0"/>
              <a:t>From that time on, licensing examination was required to any one working in this job. Licensing   boards were set up under a government official called Al-</a:t>
            </a:r>
            <a:r>
              <a:rPr lang="en-US" dirty="0" err="1" smtClean="0"/>
              <a:t>Muhtasib</a:t>
            </a:r>
            <a:r>
              <a:rPr lang="en-US" dirty="0" smtClean="0"/>
              <a:t>. The chief physician gave oral and practical examination, and if the young physician was successful, the  </a:t>
            </a:r>
            <a:r>
              <a:rPr lang="en-US" dirty="0" err="1" smtClean="0"/>
              <a:t>Muhtasib</a:t>
            </a:r>
            <a:r>
              <a:rPr lang="en-US" dirty="0" smtClean="0"/>
              <a:t> issued a license.</a:t>
            </a:r>
            <a:endParaRPr lang="ar-IQ"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118</TotalTime>
  <Words>1694</Words>
  <Application>Microsoft Office PowerPoint</Application>
  <PresentationFormat>عرض على الشاشة (3:4)‏</PresentationFormat>
  <Paragraphs>103</Paragraphs>
  <Slides>28</Slides>
  <Notes>0</Notes>
  <HiddenSlides>0</HiddenSlides>
  <MMClips>0</MMClips>
  <ScaleCrop>false</ScaleCrop>
  <HeadingPairs>
    <vt:vector size="4" baseType="variant">
      <vt:variant>
        <vt:lpstr>سمة</vt:lpstr>
      </vt:variant>
      <vt:variant>
        <vt:i4>1</vt:i4>
      </vt:variant>
      <vt:variant>
        <vt:lpstr>عناوين الشرائح</vt:lpstr>
      </vt:variant>
      <vt:variant>
        <vt:i4>28</vt:i4>
      </vt:variant>
    </vt:vector>
  </HeadingPairs>
  <TitlesOfParts>
    <vt:vector size="29" baseType="lpstr">
      <vt:lpstr>ملتقى</vt:lpstr>
      <vt:lpstr>Foundation of Medicine</vt:lpstr>
      <vt:lpstr>ISLAMIC MEDICINE </vt:lpstr>
      <vt:lpstr>الشريحة 3</vt:lpstr>
      <vt:lpstr>Islamic hospitals </vt:lpstr>
      <vt:lpstr>الشريحة 5</vt:lpstr>
      <vt:lpstr> Medical education, curriculum and training </vt:lpstr>
      <vt:lpstr>الشريحة 7</vt:lpstr>
      <vt:lpstr>الشريحة 8</vt:lpstr>
      <vt:lpstr>الشريحة 9</vt:lpstr>
      <vt:lpstr>Pharmacy, and chemistry </vt:lpstr>
      <vt:lpstr>The Famous Physicians in the Islamic Era </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DEVELOPMENT OF HEALTH SERVICES IN MODERN IRAQ </vt:lpstr>
      <vt:lpstr>الشريحة 24</vt:lpstr>
      <vt:lpstr>الشريحة 25</vt:lpstr>
      <vt:lpstr>الشريحة 26</vt:lpstr>
      <vt:lpstr>الشريحة 27</vt:lpstr>
      <vt:lpstr>الشريحة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Muslim Saeed</dc:creator>
  <cp:lastModifiedBy>Dr Muslim Al-Hilaly</cp:lastModifiedBy>
  <cp:revision>17</cp:revision>
  <dcterms:created xsi:type="dcterms:W3CDTF">2016-11-28T03:08:45Z</dcterms:created>
  <dcterms:modified xsi:type="dcterms:W3CDTF">2019-01-20T23:50:37Z</dcterms:modified>
</cp:coreProperties>
</file>