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30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3" r:id="rId17"/>
    <p:sldId id="294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99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8" r:id="rId36"/>
    <p:sldId id="297" r:id="rId37"/>
    <p:sldId id="295" r:id="rId38"/>
    <p:sldId id="296" r:id="rId39"/>
    <p:sldId id="286" r:id="rId40"/>
    <p:sldId id="287" r:id="rId41"/>
    <p:sldId id="288" r:id="rId42"/>
    <p:sldId id="289" r:id="rId43"/>
    <p:sldId id="290" r:id="rId44"/>
    <p:sldId id="291" r:id="rId45"/>
    <p:sldId id="300" r:id="rId46"/>
    <p:sldId id="301" r:id="rId4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8" d="100"/>
          <a:sy n="78" d="100"/>
        </p:scale>
        <p:origin x="79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24/02/1439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24/02/1439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24/02/1439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24/02/1439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24/02/1439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24/02/1439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24/02/1439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24/02/1439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emedicinehealth.com/barium_enema/article_em.ht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Inflammatory </a:t>
            </a:r>
            <a:r>
              <a:rPr lang="en-US" sz="4400" b="1" dirty="0">
                <a:solidFill>
                  <a:schemeClr val="tx1"/>
                </a:solidFill>
              </a:rPr>
              <a:t>Bowel Disease (IBD)</a:t>
            </a:r>
            <a:endParaRPr lang="en-US" sz="4400" dirty="0">
              <a:solidFill>
                <a:schemeClr val="tx1"/>
              </a:solidFill>
            </a:endParaRPr>
          </a:p>
          <a:p>
            <a:endParaRPr lang="ar-IQ" dirty="0"/>
          </a:p>
        </p:txBody>
      </p:sp>
      <p:pic>
        <p:nvPicPr>
          <p:cNvPr id="7170" name="Picture 2" descr="C:\Users\dell\Desktop\crohns-disease-s5-illustration-of-crohns-disease-and-ulcerative-coli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33562"/>
            <a:ext cx="8208912" cy="483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18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use of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nonsteroidal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anti-inflammatory drugs is predispose to exacerbation. The risk of colon cancer begins to increase after 8-10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yr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of disease and may then increase by 0.5-1% per yr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l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Because colon cancer is usually preceded by changes of mucosal dysplasia, it is recommended that patients who have ulcerative colitis for more than 10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yr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be screened with colonoscopy and biopsy every 1-2 yr</a:t>
            </a:r>
            <a:r>
              <a:rPr lang="en-US" sz="2800" dirty="0"/>
              <a:t>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53993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Extraintestinal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manifestations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that tend to occur more commonly with ulcerative colitis than with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Crohn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disease include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pyoderma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gangrenosum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sclerosing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cholangitis &amp; chronic active hepatitis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3.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ankylosing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spondylitis.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4. Iron deficiency may result from chronic blood loss as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well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as decreased intake</a:t>
            </a:r>
            <a:r>
              <a:rPr lang="en-US" sz="2800" dirty="0"/>
              <a:t>. </a:t>
            </a:r>
            <a:endParaRPr lang="ar-IQ" sz="2800" dirty="0"/>
          </a:p>
        </p:txBody>
      </p:sp>
      <p:pic>
        <p:nvPicPr>
          <p:cNvPr id="3074" name="Picture 2" descr="C:\Users\dell\Desktop\4453-4472-40954-41045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8884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77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568952" cy="6336704"/>
          </a:xfrm>
        </p:spPr>
        <p:txBody>
          <a:bodyPr/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5.Folate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deficiency is unusual but may be accentuated in children treated with sulfasalazine, which interferes with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folate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absorption. </a:t>
            </a:r>
          </a:p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6.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Anemia of chronic disease. </a:t>
            </a:r>
          </a:p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7.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Secondary amenorrhea is common during periods of active disease in older girls.</a:t>
            </a:r>
          </a:p>
          <a:p>
            <a:pPr marL="0" indent="0" algn="l">
              <a:buNone/>
            </a:pPr>
            <a:endParaRPr lang="ar-IQ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94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264696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Differential Diagnosis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1. Infectious colitis: Bacterial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  Campylobacter </a:t>
            </a:r>
            <a:r>
              <a:rPr lang="en-US" sz="2800" i="1" dirty="0" err="1">
                <a:latin typeface="Calibri" pitchFamily="34" charset="0"/>
                <a:cs typeface="Calibri" pitchFamily="34" charset="0"/>
              </a:rPr>
              <a:t>jejuni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Clostridium </a:t>
            </a:r>
            <a:r>
              <a:rPr lang="en-US" sz="2800" i="1" dirty="0" err="1">
                <a:latin typeface="Calibri" pitchFamily="34" charset="0"/>
                <a:cs typeface="Calibri" pitchFamily="34" charset="0"/>
              </a:rPr>
              <a:t>difficile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Escherichia coli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i="1" dirty="0" err="1">
                <a:latin typeface="Calibri" pitchFamily="34" charset="0"/>
                <a:cs typeface="Calibri" pitchFamily="34" charset="0"/>
              </a:rPr>
              <a:t>Shigella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Yersinia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.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Parasite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err="1">
                <a:latin typeface="Calibri" pitchFamily="34" charset="0"/>
                <a:cs typeface="Calibri" pitchFamily="34" charset="0"/>
              </a:rPr>
              <a:t>Entamoeba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err="1">
                <a:latin typeface="Calibri" pitchFamily="34" charset="0"/>
                <a:cs typeface="Calibri" pitchFamily="34" charset="0"/>
              </a:rPr>
              <a:t>histolytica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, viral colitis in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immunocompromised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individuals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.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 Dietary protein intolerance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3. Systemic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vasculitis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(SLE,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dermatomyositis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 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4.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Henoch-Schönlein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purpura</a:t>
            </a:r>
            <a:r>
              <a:rPr lang="en-US" dirty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72267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5.  Hemolytic-uremic syndrome</a:t>
            </a: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Crohn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colitis.</a:t>
            </a:r>
          </a:p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Diagnosis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1. Typical presentation in the absence of an identifiable specific cause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2. Laboratory studies  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CBP: anemia (either iron deficiency or the anemia of chronic disease), WBC  ↑ with more severe colitis.</a:t>
            </a:r>
          </a:p>
          <a:p>
            <a:pPr marL="0" indent="0" algn="l">
              <a:buNone/>
            </a:pPr>
            <a:endParaRPr lang="ar-IQ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0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784976" cy="6336704"/>
          </a:xfrm>
        </p:spPr>
        <p:txBody>
          <a:bodyPr/>
          <a:lstStyle/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ESR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:elevated, it may be normal even with fulminant colitis. </a:t>
            </a:r>
          </a:p>
          <a:p>
            <a:pPr marL="0" indent="0" algn="l">
              <a:buNone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Hypoalbuminemia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l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3.  Plain radiographs of the abdomen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 may demonstrate loss of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haustral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markings in an air-filled colon or marked dilatation with toxic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megacolon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4. Barium 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enema.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640756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dirty="0"/>
              <a:t>Small ulcerations are distributed uniformly about the colonic circumference and continuously from the rectum to the proximal transverse colon</a:t>
            </a:r>
            <a:endParaRPr lang="ar-IQ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22412" r="36478" b="19273"/>
          <a:stretch/>
        </p:blipFill>
        <p:spPr bwMode="auto">
          <a:xfrm>
            <a:off x="827584" y="1196752"/>
            <a:ext cx="784887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828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352928" cy="792088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dirty="0" smtClean="0"/>
              <a:t>late </a:t>
            </a:r>
            <a:r>
              <a:rPr lang="en-US" b="1" dirty="0" err="1" smtClean="0"/>
              <a:t>changes:</a:t>
            </a:r>
            <a:r>
              <a:rPr lang="en-US" b="1" dirty="0" err="1"/>
              <a:t>The</a:t>
            </a:r>
            <a:r>
              <a:rPr lang="en-US" b="1" dirty="0"/>
              <a:t> colon is featureless, reduced in caliber, and shortened.</a:t>
            </a:r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6" t="14545" r="26250" b="11412"/>
          <a:stretch/>
        </p:blipFill>
        <p:spPr bwMode="auto">
          <a:xfrm>
            <a:off x="1979712" y="1124744"/>
            <a:ext cx="669674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972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12968" cy="6408712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  </a:t>
            </a:r>
            <a:r>
              <a:rPr lang="en-US" sz="28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Sigmoidoscopy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&amp; colonoscopy with biopsy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Classically, </a:t>
            </a:r>
            <a:r>
              <a:rPr lang="en-US" dirty="0">
                <a:latin typeface="Calibri" pitchFamily="34" charset="0"/>
                <a:cs typeface="Calibri" pitchFamily="34" charset="0"/>
              </a:rPr>
              <a:t>disease starts in the rectum with a gross appearance characterized by erythema, edema, loss of vascular pattern, granularity, and friability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The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endoscopic findings of ulcerative colitis result from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microulcers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which give the appearance of a diffuse abnormality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With very severe chronic colitis,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pseudopolyps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may be seen.</a:t>
            </a:r>
          </a:p>
          <a:p>
            <a:pPr marL="0" indent="0" algn="l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endParaRPr lang="ar-IQ" dirty="0"/>
          </a:p>
        </p:txBody>
      </p:sp>
      <p:pic>
        <p:nvPicPr>
          <p:cNvPr id="1026" name="Picture 2" descr="C:\Users\dell\Desktop\4453-4472-40954-41046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53650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327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712968" cy="6336704"/>
          </a:xfrm>
        </p:spPr>
        <p:txBody>
          <a:bodyPr/>
          <a:lstStyle/>
          <a:p>
            <a:pPr marL="0" indent="0" algn="l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colonoscopy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should 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not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be performed when fulminant colitis is suspected because of the risk of provoking toxic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megacolon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or causing a perforation during the procedure.</a:t>
            </a:r>
          </a:p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endParaRPr lang="ar-IQ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Biopsy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of involved bowel demonstrates evidence of acute and chronic mucosal inflammation. Typical findings are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cryptitis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,&amp; crypt abscesses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372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003232" cy="6213304"/>
          </a:xfrm>
        </p:spPr>
        <p:txBody>
          <a:bodyPr/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smtClean="0"/>
              <a:t>The main objectives of this lecture was: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1. to learn the student what IBD means, what are the risk factors, and main presentation.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smtClean="0"/>
              <a:t>2. To know how differentiate between ulcerative colitis and </a:t>
            </a:r>
            <a:r>
              <a:rPr lang="en-US" dirty="0" err="1" smtClean="0"/>
              <a:t>crohns</a:t>
            </a:r>
            <a:r>
              <a:rPr lang="en-US" dirty="0" smtClean="0"/>
              <a:t> disease.</a:t>
            </a:r>
          </a:p>
          <a:p>
            <a:pPr marL="0" indent="0" algn="l">
              <a:buNone/>
            </a:pPr>
            <a:r>
              <a:rPr lang="en-US" dirty="0" smtClean="0"/>
              <a:t>3. To know how mange these disorder and the main nutritional </a:t>
            </a:r>
            <a:r>
              <a:rPr lang="en-US" smtClean="0"/>
              <a:t>therapy  </a:t>
            </a:r>
            <a:r>
              <a:rPr lang="en-US" dirty="0" smtClean="0"/>
              <a:t>and follow up to prevent the late complications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88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712968" cy="6336704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Treatment</a:t>
            </a:r>
          </a:p>
          <a:p>
            <a:pPr marL="0" indent="0" algn="l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A medical cure for ulcerative colitis is not available; treatment is aimed at controlling symptoms and reducing the risk of recurrence.</a:t>
            </a:r>
          </a:p>
          <a:p>
            <a:pPr marL="0" indent="0" algn="l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1. In 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mild colitis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*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Aminosalicylate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ar-IQ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Sulfasalazine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 is composed of a sulfur moiety linked to the active ingredient 5-aminosalicylate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65820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/>
          <a:lstStyle/>
          <a:p>
            <a:pPr marL="0" indent="0" algn="l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This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linkage prevents the premature absorption of the medication in the upper gastrointestinal tract, allowing it to reach the colon, where the two components are separated by bacterial cleavage.</a:t>
            </a:r>
          </a:p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dose is 50-75 mg/kg/24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(divided into 2-4 doses) PO . Onset of action may take several weeks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Sulfasalazine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treats colitis. Hypersensitivity to the sulfa component is the major side effect of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sulfasalazine</a:t>
            </a:r>
            <a:r>
              <a:rPr lang="en-US" dirty="0" smtClean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21284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712968" cy="63367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Other less allergenic preparations of 5-aminosalicylate (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mesalamine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40-60 mg/kg/day)  to treat ulcerative colitis and prevent recurrences.</a:t>
            </a:r>
          </a:p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Aminosalicylate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may also be given in enema form and is especially useful for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proctitis</a:t>
            </a:r>
            <a:r>
              <a:rPr lang="en-US" sz="2800" b="1" i="1" dirty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Hydrocortisone 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enemas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(100 mg) are used to treat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proctitis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, once a day (usually bedtime) for 2-3 wk.</a:t>
            </a:r>
          </a:p>
          <a:p>
            <a:pPr marL="0" indent="0" algn="l">
              <a:buNone/>
            </a:pPr>
            <a:endParaRPr lang="ar-IQ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12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2. I n moderate to severe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pancolitis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or colitis that is unresponsive to 5-aminosalicylate therapy treated with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oral corticosteroids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prednisone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The dose is 1-2 mg/kg/24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 taper to an alternate-day dose within 1-3 mo.</a:t>
            </a:r>
          </a:p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Children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who requiring frequent corticosteroid therapy are started on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immunomodulators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such as 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azathioprine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(1.5-2.5 mg/kg/day) or 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6-mercaptopurine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(1-1.5 mg/kg/day).</a:t>
            </a:r>
          </a:p>
          <a:p>
            <a:pPr marL="0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77826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marL="0" indent="0" algn="l">
              <a:buNone/>
            </a:pPr>
            <a:endParaRPr lang="en-US" b="1" dirty="0" smtClean="0"/>
          </a:p>
          <a:p>
            <a:pPr marL="0" indent="0" algn="l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Infliximab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a monoclonal antibody may use in fulminant colitis</a:t>
            </a:r>
            <a:r>
              <a:rPr lang="en-US" sz="2800" dirty="0"/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ar-IQ" sz="2800" dirty="0">
                <a:latin typeface="Calibri" pitchFamily="34" charset="0"/>
              </a:rPr>
              <a:t>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Surgical </a:t>
            </a:r>
            <a:r>
              <a:rPr lang="en-US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treatment(Colectomy):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Performed for  intractable disease, complications of therapy, and fulminant disease that is unresponsive to medical management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88176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Crohn</a:t>
            </a:r>
            <a:r>
              <a:rPr lang="en-US" sz="32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Disease (Regional Enteritis, Regional Ileitis, Granulomatous Colitis</a:t>
            </a:r>
            <a:r>
              <a:rPr lang="en-US" sz="32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Involves any region of the alimentary tract from the mouth to the anus. Gastrointestinal involvement in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Crohn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disease is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transmural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 descr="C:\Users\dell\Desktop\visual-guide-to-ibd-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8880"/>
            <a:ext cx="489654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71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136904" cy="6408712"/>
          </a:xfrm>
        </p:spPr>
        <p:txBody>
          <a:bodyPr/>
          <a:lstStyle/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initial presentation most commonly involves ileum and colon (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ileocolitis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 but may involve the small bowel alone in about 30% (70% of these patients have terminal ileitis alone) or colon alone in 10%-15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l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Upper gastrointestinal involvement (esophagus, stomach, duodenum) is seen in up to 30% of children.</a:t>
            </a:r>
          </a:p>
          <a:p>
            <a:pPr marL="0" indent="0" algn="l">
              <a:buNone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2524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Clinical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Manifestations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Children with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ileocolitis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typically have cramping, abdominal pain, and diarrhea, sometimes with blood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Ileitis may present as right lower quadrant abdominal pain alone.</a:t>
            </a:r>
          </a:p>
          <a:p>
            <a:pPr marL="0" indent="0" algn="l">
              <a:buNone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Crohn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colitis may be associated with bloody diarrhea,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tenesmus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and urgency.</a:t>
            </a:r>
          </a:p>
          <a:p>
            <a:pPr marL="0" indent="0" algn="l">
              <a:buNone/>
            </a:pPr>
            <a:endParaRPr lang="ar-IQ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778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Systemic signs and symptoms are more common in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Crohn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disease than in ulcerative colitis and include: </a:t>
            </a:r>
          </a:p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Fever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malaise, and easy fatigability are common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Growth failure with delayed bone maturation and delayed sexual development may precede other symptoms by 1 or 2 yr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l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Children may present with growth failure as the only manifestation of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Crohn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disease.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Primary or secondary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amenorrhea.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endParaRPr lang="ar-IQ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14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Perianal disease is common (tags, fistula, abscess).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Gastric or duodenal involvement may be associated with recurrent vomiting and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epigastric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pain.</a:t>
            </a:r>
          </a:p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Partial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small bowel obstruction  from inflammation or stricture, may cause  cramping abdominal pain and intermittent abdominal distention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Enteroenteric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or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enterocolonic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fistulas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→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malabsorption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endParaRPr lang="ar-IQ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marL="0" indent="0" algn="l">
              <a:buNone/>
            </a:pPr>
            <a:endParaRPr lang="en-US" sz="3600" b="1" dirty="0" smtClean="0"/>
          </a:p>
          <a:p>
            <a:pPr marL="0" indent="0" algn="l">
              <a:buNone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IBD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represent two distinctive disorders of idiopathic chronic intestinal inflammation: </a:t>
            </a:r>
            <a:r>
              <a:rPr lang="en-US" sz="36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Crohn</a:t>
            </a:r>
            <a:r>
              <a:rPr lang="en-US" sz="3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disease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3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ulcerative colitis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Both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disorders are characterized by unpredictable exacerbations and remissions. The  onset is during adolescence and young adulthood. IBD is more common in urban areas than in rural areas.</a:t>
            </a:r>
          </a:p>
          <a:p>
            <a:pPr marL="0" indent="0" algn="l">
              <a:buNone/>
            </a:pPr>
            <a:endParaRPr lang="ar-IQ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41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408712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Enterovesical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fistulas (between bowel and urinary bladder)→  signs of urinary infection, or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fecaluria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Perianal fistulas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Intra-abdominal abscess, Hepatic or splenic abscess 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Anorectal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abscesses, Perianal abscess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2800" b="1" i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Extraintestinal</a:t>
            </a:r>
            <a:r>
              <a:rPr lang="en-US" sz="28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manifestations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that are especially associated with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Crohn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disease include oral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aphthous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ulcers, peripheral arthritis, erythema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nodosum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digital clubbing,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episcleritis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renal stones (uric acid, oxalate), and gallstones.</a:t>
            </a:r>
          </a:p>
          <a:p>
            <a:pPr marL="0" indent="0" algn="l">
              <a:buNone/>
            </a:pPr>
            <a:endParaRPr lang="ar-IQ" dirty="0">
              <a:latin typeface="Calibri" pitchFamily="34" charset="0"/>
            </a:endParaRPr>
          </a:p>
        </p:txBody>
      </p:sp>
      <p:pic>
        <p:nvPicPr>
          <p:cNvPr id="2050" name="Picture 2" descr="C:\Users\dell\Desktop\4453-4472-40954-41048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65538"/>
            <a:ext cx="2828032" cy="220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727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marL="0" indent="0" algn="l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Differential Diagnosis</a:t>
            </a:r>
          </a:p>
          <a:p>
            <a:pPr marL="0" indent="0" algn="l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Infectious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enteropathies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Yersinia, Giardia,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tuberculosis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2. Small bowel lymphoma 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3.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Periappendiceal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abscess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Growth hormone deficiency or gluten-sensitive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enteropathy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(celiac disease) 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5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juvenile rheumatoid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arthritis.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0864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336704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Diagnosis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1.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History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: any combination of abdominal pain (especially right lower quadrant), diarrhea, vomiting, anorexia, weight loss, growth retardation, and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extraintestinal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manifestations. </a:t>
            </a:r>
          </a:p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physical examination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Children often appear chronically ill, pale,  have weight loss and malnourished, Digital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clubbing.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447649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3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laboratory studies: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*CBP→ anemia, elevated platelet count (&gt;600,000/mm</a:t>
            </a:r>
            <a:r>
              <a:rPr lang="en-US" sz="28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), WBC normal or mildly elevated.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Low serum albumin level 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*ESR → elevated or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normal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*Stool α</a:t>
            </a:r>
            <a:r>
              <a:rPr lang="en-US" sz="2800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-antitrypsin level may be elevated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*Anti-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Saccharomyces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antibodies are identified in 55% of children with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Crohn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disease but in only 5% of children with ulcerative colitis.</a:t>
            </a:r>
          </a:p>
          <a:p>
            <a:pPr marL="0" indent="0" algn="l">
              <a:buNone/>
            </a:pPr>
            <a:endParaRPr lang="ar-IQ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4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2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4. Endoscopic and radiologic findings 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*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Small bowel follow-through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 show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aphthous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ulceration and thickened, narrowing of the lumen anywhere in the gastrointestinal tract. Linear ulcers may give a cobblestone appearance to the mucosal surface.</a:t>
            </a: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Other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manifestations on radiographic studies that suggest more severe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Crohn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disease are fistulas between bowel (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enteroenteric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or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enterocolonic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), sinus tracts, and strictures.</a:t>
            </a:r>
          </a:p>
          <a:p>
            <a:pPr marL="0" indent="0">
              <a:buNone/>
            </a:pPr>
            <a:endParaRPr lang="ar-IQ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39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4824536" cy="4824536"/>
          </a:xfrm>
        </p:spPr>
        <p:txBody>
          <a:bodyPr/>
          <a:lstStyle/>
          <a:p>
            <a:pPr marL="0" indent="0" algn="l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Double-contrast</a:t>
            </a:r>
            <a:r>
              <a:rPr lang="en-US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dirty="0">
                <a:latin typeface="Calibri" pitchFamily="34" charset="0"/>
                <a:cs typeface="Calibri" pitchFamily="34" charset="0"/>
                <a:hlinkClick r:id="rId2"/>
              </a:rPr>
              <a:t>barium enema</a:t>
            </a:r>
            <a:r>
              <a:rPr lang="en-US" dirty="0">
                <a:latin typeface="Calibri" pitchFamily="34" charset="0"/>
                <a:cs typeface="Calibri" pitchFamily="34" charset="0"/>
              </a:rPr>
              <a:t> examination in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Crohn's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colitis demonstrates numerous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aphthous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ulcers (the tiny spots on the lining of the intestine).</a:t>
            </a:r>
            <a:endParaRPr lang="ar-IQ" dirty="0">
              <a:latin typeface="Calibri" pitchFamily="34" charset="0"/>
            </a:endParaRPr>
          </a:p>
        </p:txBody>
      </p:sp>
      <p:pic>
        <p:nvPicPr>
          <p:cNvPr id="5123" name="Picture 3" descr="C:\Users\dell\Desktop\4453-4472-40954-41050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16835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72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352928" cy="5832648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Stricture, terminal ileum - colonoscopy</a:t>
            </a:r>
            <a:endParaRPr lang="ar-IQ" dirty="0"/>
          </a:p>
        </p:txBody>
      </p:sp>
      <p:pic>
        <p:nvPicPr>
          <p:cNvPr id="4100" name="Picture 4" descr="C:\Users\dell\Desktop\4453-4472-40954-41040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1484784"/>
            <a:ext cx="413127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97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568952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b="1" dirty="0"/>
              <a:t>Severe stenosis of the terminal </a:t>
            </a:r>
            <a:r>
              <a:rPr lang="en-US" sz="2000" b="1" dirty="0" smtClean="0"/>
              <a:t>ileum. </a:t>
            </a:r>
            <a:r>
              <a:rPr lang="en-US" sz="2000" b="1" dirty="0"/>
              <a:t>Inflammatory effacement of the mucosal folds and small ulcerations characterize the proximal </a:t>
            </a:r>
            <a:r>
              <a:rPr lang="en-US" sz="2000" b="1" dirty="0" err="1"/>
              <a:t>nonstenotic</a:t>
            </a:r>
            <a:r>
              <a:rPr lang="en-US" sz="2000" b="1" dirty="0"/>
              <a:t> </a:t>
            </a:r>
            <a:r>
              <a:rPr lang="en-US" sz="2000" b="1" dirty="0" smtClean="0"/>
              <a:t>segment.</a:t>
            </a:r>
            <a:endParaRPr lang="ar-IQ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5" t="16182" r="25001" b="10000"/>
          <a:stretch/>
        </p:blipFill>
        <p:spPr bwMode="auto">
          <a:xfrm>
            <a:off x="1259632" y="1196752"/>
            <a:ext cx="597666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225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568952" cy="6336704"/>
          </a:xfrm>
        </p:spPr>
        <p:txBody>
          <a:bodyPr/>
          <a:lstStyle/>
          <a:p>
            <a:pPr marL="0" indent="0">
              <a:buNone/>
            </a:pP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9" t="12727" r="45455" b="12294"/>
          <a:stretch/>
        </p:blipFill>
        <p:spPr bwMode="auto">
          <a:xfrm>
            <a:off x="2411760" y="260648"/>
            <a:ext cx="403244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771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33670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*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Ultrasonography and contrast CT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 identifying intra-abdominal abscess.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*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 localize areas of active bowel disease. It is  useful during pregnancy.</a:t>
            </a: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en-US" sz="28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Colonoscopy with biopsy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Findings on colonoscopy include patchy, nonspecific inflammatory changes,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aphthous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ulcers, linear ulcers, and strictures. Findings on biopsy →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noncaseating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granulomas.</a:t>
            </a:r>
          </a:p>
          <a:p>
            <a:pPr marL="0" indent="0" algn="l">
              <a:buNone/>
            </a:pPr>
            <a:endParaRPr lang="ar-IQ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8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336704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Both </a:t>
            </a:r>
            <a:r>
              <a:rPr lang="en-US" sz="28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genetic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28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environmental influences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are involved in the pathogenesis of IBD.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risk in family members of an affected individual  in the range of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7-22%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; a child whose parents both have IBD has a greater than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35%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chance of acquiring the disorder .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perinuclear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antineutrophil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antibody (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pANCA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 is found in about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70%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of individuals with ulcerative colitis compared with less than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20%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of those with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Crohn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disease</a:t>
            </a:r>
            <a:r>
              <a:rPr lang="en-US" dirty="0">
                <a:latin typeface="Calibri" pitchFamily="34" charset="0"/>
                <a:cs typeface="Calibri" pitchFamily="34" charset="0"/>
              </a:rPr>
              <a:t>.</a:t>
            </a:r>
            <a:endParaRPr lang="ar-IQ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10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marL="0" indent="0" algn="l" rtl="0">
              <a:buNone/>
            </a:pP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Treatment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1.For mild terminal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ileal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disease or mild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Crohn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disease of the colon:</a:t>
            </a:r>
          </a:p>
          <a:p>
            <a:pPr marL="0" indent="0" algn="l" rtl="0">
              <a:buNone/>
            </a:pPr>
            <a:r>
              <a:rPr lang="en-US" sz="28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mesalamine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(40-60 mg/kg/day).</a:t>
            </a: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Sulfasalazine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may be effective for mild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Crohn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colitis but will not be helpful for small bowel disease.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 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For more extensive or severe small bowel or colonic disease:</a:t>
            </a:r>
          </a:p>
          <a:p>
            <a:pPr marL="0" indent="0" rtl="0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33480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Corticosteroids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8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prednisone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1-2 mg/kg/day). Tapering can begin by 3-4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wk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and continue over several months.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Steroid enemas → used for distal colon disease.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Children who become refractory to corticosteroid therapy or become dependent on daily dosing→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Immunomodulators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such as </a:t>
            </a:r>
            <a:r>
              <a:rPr lang="en-US" sz="28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azathioprine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(1.5-2.5 mg/kg/day) or </a:t>
            </a:r>
            <a:r>
              <a:rPr lang="en-US" sz="28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6-mercaptopurine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(1.0-1.5 mg/kg/day). 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beneficial effect of these drugs may be delayed for 3-6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mo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after starting therapy.</a:t>
            </a:r>
          </a:p>
          <a:p>
            <a:pPr marL="0" indent="0" algn="l">
              <a:buNone/>
            </a:pPr>
            <a:endParaRPr lang="ar-IQ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70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35280" cy="626469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Infliximab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(5 mg/kg given intravenously) will be associated with marked symptom improvement in 50-70% of patients &amp; serve as a bridge until the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immunomodulators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take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effect.</a:t>
            </a: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To treat perirectal fistula→ 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Metronidazole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(10-20 mg/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/day), Azathioprine and 6-mercaptopurine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l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4. For children with growth failure → Nutritional therapy: enteral nutritional approach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High-calorie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oral supplements.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Psychologic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counseling  &amp; Social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support.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rtl="0">
              <a:buNone/>
            </a:pPr>
            <a:r>
              <a:rPr lang="en-US" sz="2800" dirty="0"/>
              <a:t> </a:t>
            </a:r>
          </a:p>
          <a:p>
            <a:pPr marL="0" indent="0" rtl="0">
              <a:buNone/>
            </a:pPr>
            <a:r>
              <a:rPr lang="en-US" sz="2800" dirty="0"/>
              <a:t> </a:t>
            </a:r>
          </a:p>
          <a:p>
            <a:pPr marL="0" indent="0" algn="l">
              <a:buNone/>
            </a:pP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732421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08712"/>
          </a:xfrm>
        </p:spPr>
        <p:txBody>
          <a:bodyPr/>
          <a:lstStyle/>
          <a:p>
            <a:pPr marL="0" indent="0" algn="l" rtl="0">
              <a:buNone/>
            </a:pPr>
            <a:endParaRPr lang="en-US" sz="32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Surgical 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therapy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l" rtl="0">
              <a:buNone/>
            </a:pPr>
            <a:r>
              <a:rPr lang="en-US" sz="2800" b="1" dirty="0" err="1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Indictions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*localized disease of small bowel or colon that is unresponsive to medical treatment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*bowel perforation 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*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fibrosed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stricture with symptomatic partial small bowel obstruction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* intractable bleeding.</a:t>
            </a:r>
          </a:p>
          <a:p>
            <a:pPr marL="0" indent="0" rtl="0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marL="0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85487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/>
          <a:lstStyle/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Intra-abdominal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or liver abscess treated by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ultrasonographic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or CT-guided catheter drainage and concomitant intravenous antibiotic treatment.</a:t>
            </a: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severely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symptomatic perianal fistula may require </a:t>
            </a:r>
            <a:r>
              <a:rPr lang="en-US" sz="280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fistulotomy</a:t>
            </a:r>
            <a:r>
              <a:rPr lang="en-US" sz="28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endParaRPr lang="ar-IQ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44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424936" cy="6141296"/>
          </a:xfrm>
        </p:spPr>
        <p:txBody>
          <a:bodyPr/>
          <a:lstStyle/>
          <a:p>
            <a:pPr marL="0" indent="0">
              <a:buNone/>
            </a:pPr>
            <a:endParaRPr lang="ar-IQ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" t="28824" r="48050" b="30059"/>
          <a:stretch/>
        </p:blipFill>
        <p:spPr bwMode="auto">
          <a:xfrm>
            <a:off x="395536" y="404664"/>
            <a:ext cx="83529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3299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568952" cy="6552728"/>
          </a:xfrm>
        </p:spPr>
        <p:txBody>
          <a:bodyPr/>
          <a:lstStyle/>
          <a:p>
            <a:pPr marL="0" indent="0">
              <a:buNone/>
            </a:pP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t="27529" r="48635" b="31455"/>
          <a:stretch/>
        </p:blipFill>
        <p:spPr bwMode="auto">
          <a:xfrm>
            <a:off x="251520" y="332656"/>
            <a:ext cx="835292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12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Cigarette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smoking is a </a:t>
            </a:r>
            <a:r>
              <a:rPr lang="en-US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risk factor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for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Crohn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disease but paradoxically </a:t>
            </a:r>
            <a:r>
              <a:rPr lang="en-US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protects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against ulcerative colitis. </a:t>
            </a: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about 10% of individuals with chronic colitis, It is not possible to make a definitive diagnosis, this disorder is called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indeterminate colitis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endParaRPr lang="en-US" sz="2800" i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i="1" dirty="0" err="1" smtClean="0">
                <a:latin typeface="Calibri" pitchFamily="34" charset="0"/>
                <a:cs typeface="Calibri" pitchFamily="34" charset="0"/>
              </a:rPr>
              <a:t>Extraintestinal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manifestations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occur slightly more commonly with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Crohn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disease than with ulcerative colitis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endParaRPr lang="ar-IQ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4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Chronic Ulcerative Colitis</a:t>
            </a:r>
            <a:endParaRPr lang="en-US" sz="36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Ulcerative colitis is localized to the colon and spares the upper gastrointestinal tract.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Disease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usually begins in the rectum and extends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proximally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for a variable distance.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When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it is localized to the rectum, the disease is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ulcerative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proctitis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whereas disease involving the entire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colon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pancolitis</a:t>
            </a:r>
            <a:r>
              <a:rPr lang="en-US" sz="2800" dirty="0"/>
              <a:t>.</a:t>
            </a:r>
            <a:endParaRPr lang="ar-IQ" sz="2800" dirty="0"/>
          </a:p>
        </p:txBody>
      </p:sp>
      <p:pic>
        <p:nvPicPr>
          <p:cNvPr id="6147" name="Picture 3" descr="C:\Users\dell\Desktop\visual-guide-to-ibd-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12446"/>
            <a:ext cx="469582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27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408712"/>
          </a:xfrm>
        </p:spPr>
        <p:txBody>
          <a:bodyPr/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About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30% of children with ulcerative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proctitis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experience proximal spread of the disease. 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Men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are slightly more likely to acquire ulcerative colitis than are women; the reverse is true for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Crohn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disease.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46043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12968" cy="6408712"/>
          </a:xfrm>
        </p:spPr>
        <p:txBody>
          <a:bodyPr/>
          <a:lstStyle/>
          <a:p>
            <a:pPr marL="0" indent="0" algn="l">
              <a:buNone/>
            </a:pPr>
            <a:endParaRPr lang="en-US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Clinical 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Manifestations</a:t>
            </a:r>
            <a:endParaRPr lang="en-US" sz="3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Blood in the stool and diarrhea are the typical presentation of ulcerative colitis.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Constipation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may be observed in those with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proctitis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tenesmus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urgency, cramping abdominal pain, occurs in more extensive disease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onset may range from insidious with gradual progression of symptoms to fulminant</a:t>
            </a:r>
            <a:r>
              <a:rPr lang="en-US" dirty="0"/>
              <a:t>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7251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Fulminant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colitis defined as Fever, severe anemia,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hypoalbuminemia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leukocytosis, and greater than five bloody stools per day for 5 days.</a:t>
            </a:r>
          </a:p>
          <a:p>
            <a:pPr marL="0" indent="0" algn="l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Anorexia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weight loss, and growth failure may be present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l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clinical course of ulcerative colitis is marked by exacerbations. After initial symptoms, about 5% of children with ulcerative colitis have a prolonged remission (&gt;3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yr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sz="2800" dirty="0"/>
              <a:t>.</a:t>
            </a:r>
          </a:p>
          <a:p>
            <a:pPr marL="0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35074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387</TotalTime>
  <Words>2024</Words>
  <Application>Microsoft Office PowerPoint</Application>
  <PresentationFormat>عرض على الشاشة (4:3)</PresentationFormat>
  <Paragraphs>210</Paragraphs>
  <Slides>46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52" baseType="lpstr">
      <vt:lpstr>Calibri</vt:lpstr>
      <vt:lpstr>Century Schoolbook</vt:lpstr>
      <vt:lpstr>Times New Roman</vt:lpstr>
      <vt:lpstr>Wingdings</vt:lpstr>
      <vt:lpstr>Wingdings 2</vt:lpstr>
      <vt:lpstr>مشربية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Maher</cp:lastModifiedBy>
  <cp:revision>35</cp:revision>
  <dcterms:created xsi:type="dcterms:W3CDTF">2016-03-25T07:23:56Z</dcterms:created>
  <dcterms:modified xsi:type="dcterms:W3CDTF">2017-11-13T22:41:08Z</dcterms:modified>
</cp:coreProperties>
</file>