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76" r:id="rId3"/>
    <p:sldId id="278" r:id="rId4"/>
    <p:sldId id="277" r:id="rId5"/>
    <p:sldId id="261" r:id="rId6"/>
    <p:sldId id="263" r:id="rId7"/>
    <p:sldId id="265" r:id="rId8"/>
    <p:sldId id="267" r:id="rId9"/>
    <p:sldId id="269" r:id="rId10"/>
    <p:sldId id="271" r:id="rId11"/>
    <p:sldId id="273" r:id="rId12"/>
    <p:sldId id="275"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00808"/>
            <a:ext cx="7772400" cy="2808311"/>
          </a:xfrm>
        </p:spPr>
        <p:txBody>
          <a:bodyPr>
            <a:normAutofit/>
          </a:bodyPr>
          <a:lstStyle/>
          <a:p>
            <a:r>
              <a:rPr lang="en-US" dirty="0" smtClean="0"/>
              <a:t>Viral infections with exanthem</a:t>
            </a:r>
            <a:br>
              <a:rPr lang="en-US" dirty="0" smtClean="0"/>
            </a:br>
            <a:r>
              <a:rPr lang="en-US" dirty="0" err="1" smtClean="0"/>
              <a:t>exanthem</a:t>
            </a:r>
            <a:r>
              <a:rPr lang="en-US" dirty="0" smtClean="0"/>
              <a:t> is widespread rash with fever.</a:t>
            </a:r>
            <a:endParaRPr lang="ar-IQ" dirty="0"/>
          </a:p>
        </p:txBody>
      </p:sp>
    </p:spTree>
    <p:extLst>
      <p:ext uri="{BB962C8B-B14F-4D97-AF65-F5344CB8AC3E}">
        <p14:creationId xmlns:p14="http://schemas.microsoft.com/office/powerpoint/2010/main" val="451602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Clinical features:</a:t>
            </a:r>
            <a:endParaRPr lang="ar-IQ" dirty="0"/>
          </a:p>
        </p:txBody>
      </p:sp>
      <p:sp>
        <p:nvSpPr>
          <p:cNvPr id="3" name="عنصر نائب للمحتوى 2"/>
          <p:cNvSpPr>
            <a:spLocks noGrp="1"/>
          </p:cNvSpPr>
          <p:nvPr>
            <p:ph idx="1"/>
          </p:nvPr>
        </p:nvSpPr>
        <p:spPr>
          <a:xfrm>
            <a:off x="457200" y="1600200"/>
            <a:ext cx="8229600" cy="4997152"/>
          </a:xfrm>
        </p:spPr>
        <p:txBody>
          <a:bodyPr>
            <a:noAutofit/>
          </a:bodyPr>
          <a:lstStyle/>
          <a:p>
            <a:pPr marL="0" indent="0" algn="ctr">
              <a:buNone/>
            </a:pPr>
            <a:r>
              <a:rPr lang="en-US" sz="3600" dirty="0" smtClean="0"/>
              <a:t>1- fever</a:t>
            </a:r>
          </a:p>
          <a:p>
            <a:pPr marL="0" indent="0" algn="ctr">
              <a:buNone/>
            </a:pPr>
            <a:r>
              <a:rPr lang="en-US" sz="3600" dirty="0" smtClean="0"/>
              <a:t>2-maculopapular rash spreading from face. </a:t>
            </a:r>
          </a:p>
          <a:p>
            <a:pPr marL="0" indent="0" algn="ctr">
              <a:buNone/>
            </a:pPr>
            <a:r>
              <a:rPr lang="en-US" sz="3600" dirty="0" smtClean="0"/>
              <a:t>3-lymphadenopathy.</a:t>
            </a:r>
          </a:p>
          <a:p>
            <a:pPr marL="0" indent="0" algn="ctr">
              <a:buNone/>
            </a:pPr>
            <a:r>
              <a:rPr lang="en-US" sz="3600" dirty="0" smtClean="0"/>
              <a:t>4- in adults especially women arthritis is relatively common ,this enter in differential diagnosis of undifferentiated arthritis the most important of this is rheumatoid arthritis.</a:t>
            </a:r>
            <a:endParaRPr lang="ar-IQ" sz="3600" dirty="0"/>
          </a:p>
        </p:txBody>
      </p:sp>
    </p:spTree>
    <p:extLst>
      <p:ext uri="{BB962C8B-B14F-4D97-AF65-F5344CB8AC3E}">
        <p14:creationId xmlns:p14="http://schemas.microsoft.com/office/powerpoint/2010/main" val="2202861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US" dirty="0" smtClean="0"/>
              <a:t>Congenital rubella.</a:t>
            </a:r>
            <a:endParaRPr lang="ar-IQ" dirty="0"/>
          </a:p>
        </p:txBody>
      </p:sp>
      <p:sp>
        <p:nvSpPr>
          <p:cNvPr id="3" name="عنصر نائب للمحتوى 2"/>
          <p:cNvSpPr>
            <a:spLocks noGrp="1"/>
          </p:cNvSpPr>
          <p:nvPr>
            <p:ph idx="1"/>
          </p:nvPr>
        </p:nvSpPr>
        <p:spPr>
          <a:xfrm>
            <a:off x="179512" y="1124744"/>
            <a:ext cx="8856984" cy="5472608"/>
          </a:xfrm>
        </p:spPr>
        <p:txBody>
          <a:bodyPr>
            <a:normAutofit/>
          </a:bodyPr>
          <a:lstStyle/>
          <a:p>
            <a:pPr algn="ctr"/>
            <a:r>
              <a:rPr lang="en-US" dirty="0" smtClean="0"/>
              <a:t>Laboratory confirmation is required if there has been contact with pregnant women because rubella virus had the potential for trans placental transmission and severe congenital malformations occurred, this is achieved by detection of </a:t>
            </a:r>
            <a:r>
              <a:rPr lang="en-US" dirty="0" err="1" smtClean="0"/>
              <a:t>igM</a:t>
            </a:r>
            <a:r>
              <a:rPr lang="en-US" dirty="0"/>
              <a:t> </a:t>
            </a:r>
            <a:r>
              <a:rPr lang="en-US" dirty="0" smtClean="0"/>
              <a:t>against rubella in serum or by IgG seroconversion,in the exposed pregnant absence of specific rubella igG</a:t>
            </a:r>
            <a:r>
              <a:rPr lang="en-US" dirty="0"/>
              <a:t> </a:t>
            </a:r>
            <a:r>
              <a:rPr lang="en-US" dirty="0" smtClean="0"/>
              <a:t>confirm the potential for congenital infection.</a:t>
            </a:r>
          </a:p>
          <a:p>
            <a:pPr algn="ctr"/>
            <a:r>
              <a:rPr lang="en-US" dirty="0" smtClean="0"/>
              <a:t>Congenital rubella is risk for diabetes mellitus.   </a:t>
            </a:r>
            <a:endParaRPr lang="ar-IQ" dirty="0"/>
          </a:p>
        </p:txBody>
      </p:sp>
    </p:spTree>
    <p:extLst>
      <p:ext uri="{BB962C8B-B14F-4D97-AF65-F5344CB8AC3E}">
        <p14:creationId xmlns:p14="http://schemas.microsoft.com/office/powerpoint/2010/main" val="3099544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lstStyle/>
          <a:p>
            <a:r>
              <a:rPr lang="en-US" dirty="0" smtClean="0"/>
              <a:t>prevention</a:t>
            </a:r>
            <a:endParaRPr lang="ar-IQ" dirty="0"/>
          </a:p>
        </p:txBody>
      </p:sp>
      <p:sp>
        <p:nvSpPr>
          <p:cNvPr id="3" name="عنصر نائب للمحتوى 2"/>
          <p:cNvSpPr>
            <a:spLocks noGrp="1"/>
          </p:cNvSpPr>
          <p:nvPr>
            <p:ph idx="1"/>
          </p:nvPr>
        </p:nvSpPr>
        <p:spPr/>
        <p:txBody>
          <a:bodyPr>
            <a:normAutofit/>
          </a:bodyPr>
          <a:lstStyle/>
          <a:p>
            <a:pPr algn="ctr"/>
            <a:r>
              <a:rPr lang="en-US" sz="4400" dirty="0" smtClean="0"/>
              <a:t>1- all children should be immunized as for measles by MMR.</a:t>
            </a:r>
          </a:p>
          <a:p>
            <a:pPr algn="ctr"/>
            <a:r>
              <a:rPr lang="en-US" sz="4400" dirty="0" smtClean="0"/>
              <a:t>2-all children of childbearing age should be tested for rubella and vaccinated if seonegative.</a:t>
            </a:r>
            <a:endParaRPr lang="ar-IQ" sz="4400" dirty="0"/>
          </a:p>
        </p:txBody>
      </p:sp>
    </p:spTree>
    <p:extLst>
      <p:ext uri="{BB962C8B-B14F-4D97-AF65-F5344CB8AC3E}">
        <p14:creationId xmlns:p14="http://schemas.microsoft.com/office/powerpoint/2010/main" val="2252803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en-US" dirty="0" smtClean="0"/>
              <a:t>Measles(</a:t>
            </a:r>
            <a:r>
              <a:rPr lang="en-US" dirty="0" err="1" smtClean="0"/>
              <a:t>robeola</a:t>
            </a:r>
            <a:r>
              <a:rPr lang="en-US" dirty="0" smtClean="0"/>
              <a:t>)</a:t>
            </a:r>
            <a:endParaRPr lang="ar-IQ" dirty="0"/>
          </a:p>
        </p:txBody>
      </p:sp>
      <p:sp>
        <p:nvSpPr>
          <p:cNvPr id="3" name="عنصر نائب للمحتوى 2"/>
          <p:cNvSpPr>
            <a:spLocks noGrp="1"/>
          </p:cNvSpPr>
          <p:nvPr>
            <p:ph idx="1"/>
          </p:nvPr>
        </p:nvSpPr>
        <p:spPr>
          <a:xfrm>
            <a:off x="251520" y="980728"/>
            <a:ext cx="8640960" cy="5688632"/>
          </a:xfrm>
        </p:spPr>
        <p:txBody>
          <a:bodyPr>
            <a:normAutofit lnSpcReduction="10000"/>
          </a:bodyPr>
          <a:lstStyle/>
          <a:p>
            <a:pPr algn="ctr"/>
            <a:r>
              <a:rPr lang="en-US" dirty="0" smtClean="0"/>
              <a:t>1-the incubation period 7-14 days</a:t>
            </a:r>
          </a:p>
          <a:p>
            <a:pPr algn="ctr"/>
            <a:r>
              <a:rPr lang="en-US" dirty="0" smtClean="0"/>
              <a:t>2-high fever is the first sign last 4-7 days</a:t>
            </a:r>
          </a:p>
          <a:p>
            <a:pPr algn="ctr"/>
            <a:r>
              <a:rPr lang="en-US" dirty="0" smtClean="0"/>
              <a:t>3-prodromal phase :</a:t>
            </a:r>
            <a:r>
              <a:rPr lang="en-US" dirty="0" smtClean="0">
                <a:solidFill>
                  <a:srgbClr val="FF0000"/>
                </a:solidFill>
              </a:rPr>
              <a:t>fever </a:t>
            </a:r>
            <a:r>
              <a:rPr lang="en-US" dirty="0" smtClean="0"/>
              <a:t>,</a:t>
            </a:r>
            <a:r>
              <a:rPr lang="en-US" dirty="0" smtClean="0">
                <a:solidFill>
                  <a:srgbClr val="FF0000"/>
                </a:solidFill>
              </a:rPr>
              <a:t>anorexia</a:t>
            </a:r>
            <a:r>
              <a:rPr lang="en-US" dirty="0" smtClean="0"/>
              <a:t> and classical triad of </a:t>
            </a:r>
            <a:r>
              <a:rPr lang="en-US" dirty="0" smtClean="0">
                <a:solidFill>
                  <a:srgbClr val="FF0000"/>
                </a:solidFill>
              </a:rPr>
              <a:t>conjunctivitis</a:t>
            </a:r>
            <a:r>
              <a:rPr lang="en-US" dirty="0" smtClean="0"/>
              <a:t>, </a:t>
            </a:r>
            <a:r>
              <a:rPr lang="en-US" dirty="0" smtClean="0">
                <a:solidFill>
                  <a:srgbClr val="FF0000"/>
                </a:solidFill>
              </a:rPr>
              <a:t>cough</a:t>
            </a:r>
            <a:r>
              <a:rPr lang="en-US" dirty="0" smtClean="0"/>
              <a:t> and </a:t>
            </a:r>
            <a:r>
              <a:rPr lang="en-US" dirty="0" smtClean="0">
                <a:solidFill>
                  <a:srgbClr val="FF0000"/>
                </a:solidFill>
              </a:rPr>
              <a:t>coryza</a:t>
            </a:r>
            <a:r>
              <a:rPr lang="en-US" dirty="0" smtClean="0"/>
              <a:t>(3c),</a:t>
            </a:r>
            <a:r>
              <a:rPr lang="en-US" dirty="0" smtClean="0">
                <a:solidFill>
                  <a:srgbClr val="FF0000"/>
                </a:solidFill>
              </a:rPr>
              <a:t>photophobia,periorbital edema </a:t>
            </a:r>
            <a:r>
              <a:rPr lang="en-US" dirty="0" smtClean="0"/>
              <a:t>and </a:t>
            </a:r>
            <a:r>
              <a:rPr lang="en-US" dirty="0" smtClean="0">
                <a:solidFill>
                  <a:srgbClr val="FF0000"/>
                </a:solidFill>
              </a:rPr>
              <a:t>myalgia may occurred.</a:t>
            </a:r>
          </a:p>
          <a:p>
            <a:pPr algn="ctr"/>
            <a:r>
              <a:rPr lang="en-US" dirty="0" smtClean="0"/>
              <a:t>               4- the characteristic enanthem generally appears 2-4 days after the onset of the prodrome and last 3-5 days(</a:t>
            </a:r>
            <a:r>
              <a:rPr lang="en-US" dirty="0" err="1" smtClean="0">
                <a:solidFill>
                  <a:schemeClr val="accent1"/>
                </a:solidFill>
              </a:rPr>
              <a:t>koplik</a:t>
            </a:r>
            <a:r>
              <a:rPr lang="en-US" dirty="0" smtClean="0">
                <a:solidFill>
                  <a:schemeClr val="accent1"/>
                </a:solidFill>
              </a:rPr>
              <a:t> spots</a:t>
            </a:r>
            <a:r>
              <a:rPr lang="en-US" dirty="0" smtClean="0"/>
              <a:t>) can be seen inside the cheeks during the early stage.it is pathognomonic but its absence does not exclude the diagnosis. </a:t>
            </a:r>
            <a:endParaRPr lang="ar-IQ" dirty="0"/>
          </a:p>
        </p:txBody>
      </p:sp>
    </p:spTree>
    <p:extLst>
      <p:ext uri="{BB962C8B-B14F-4D97-AF65-F5344CB8AC3E}">
        <p14:creationId xmlns:p14="http://schemas.microsoft.com/office/powerpoint/2010/main" val="36820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336704"/>
          </a:xfrm>
        </p:spPr>
        <p:txBody>
          <a:bodyPr>
            <a:normAutofit/>
          </a:bodyPr>
          <a:lstStyle/>
          <a:p>
            <a:pPr algn="ctr"/>
            <a:r>
              <a:rPr lang="en-US" sz="4000" dirty="0">
                <a:solidFill>
                  <a:prstClr val="black"/>
                </a:solidFill>
              </a:rPr>
              <a:t> 4- the characteristic enanthem generally appears 2-4 days after the onset of the prodrome and last 3-5 days(</a:t>
            </a:r>
            <a:r>
              <a:rPr lang="en-US" sz="4000" dirty="0" err="1">
                <a:solidFill>
                  <a:prstClr val="black"/>
                </a:solidFill>
              </a:rPr>
              <a:t>koplik</a:t>
            </a:r>
            <a:r>
              <a:rPr lang="en-US" sz="4000" dirty="0">
                <a:solidFill>
                  <a:prstClr val="black"/>
                </a:solidFill>
              </a:rPr>
              <a:t> spots) can be seen inside the cheeks during the early stage.it is pathognomonic but its absence does not exclude the </a:t>
            </a:r>
            <a:r>
              <a:rPr lang="en-US" sz="4000" dirty="0" smtClean="0">
                <a:solidFill>
                  <a:prstClr val="black"/>
                </a:solidFill>
              </a:rPr>
              <a:t>diagnosis.it is defined as grains of sound on a red base appeared on a buccal mucosa apposite the second molars .   </a:t>
            </a:r>
            <a:endParaRPr lang="ar-IQ" sz="4000" dirty="0"/>
          </a:p>
        </p:txBody>
      </p:sp>
    </p:spTree>
    <p:extLst>
      <p:ext uri="{BB962C8B-B14F-4D97-AF65-F5344CB8AC3E}">
        <p14:creationId xmlns:p14="http://schemas.microsoft.com/office/powerpoint/2010/main" val="404684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a:bodyPr>
          <a:lstStyle/>
          <a:p>
            <a:pPr algn="ctr"/>
            <a:r>
              <a:rPr lang="en-US" sz="4400" dirty="0" smtClean="0"/>
              <a:t>5-the exanthema usually appears 1-2 days after the appearance of</a:t>
            </a:r>
            <a:r>
              <a:rPr lang="en-US" sz="4400" dirty="0" smtClean="0">
                <a:solidFill>
                  <a:srgbClr val="FF0000"/>
                </a:solidFill>
              </a:rPr>
              <a:t> koplik spots,</a:t>
            </a:r>
            <a:r>
              <a:rPr lang="en-US" sz="4400" dirty="0" smtClean="0"/>
              <a:t>the rash is maculopapular starting on face and upper neck and spreading to the extremities ,the  entire course of uncomplicated measles from late prodrome to resolution of fever and rash is 7-14 days.</a:t>
            </a:r>
            <a:endParaRPr lang="ar-IQ" sz="4400" dirty="0"/>
          </a:p>
        </p:txBody>
      </p:sp>
    </p:spTree>
    <p:extLst>
      <p:ext uri="{BB962C8B-B14F-4D97-AF65-F5344CB8AC3E}">
        <p14:creationId xmlns:p14="http://schemas.microsoft.com/office/powerpoint/2010/main" val="4029133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complications</a:t>
            </a:r>
            <a:endParaRPr lang="ar-IQ" dirty="0"/>
          </a:p>
        </p:txBody>
      </p:sp>
      <p:sp>
        <p:nvSpPr>
          <p:cNvPr id="3" name="عنصر نائب للمحتوى 2"/>
          <p:cNvSpPr>
            <a:spLocks noGrp="1"/>
          </p:cNvSpPr>
          <p:nvPr>
            <p:ph idx="1"/>
          </p:nvPr>
        </p:nvSpPr>
        <p:spPr>
          <a:xfrm>
            <a:off x="457200" y="1340768"/>
            <a:ext cx="8229600" cy="5328592"/>
          </a:xfrm>
        </p:spPr>
        <p:txBody>
          <a:bodyPr>
            <a:normAutofit lnSpcReduction="10000"/>
          </a:bodyPr>
          <a:lstStyle/>
          <a:p>
            <a:pPr algn="ctr"/>
            <a:r>
              <a:rPr lang="en-US" dirty="0" smtClean="0"/>
              <a:t>They are more common in adults especially pregnant ,malnourished and immunocompromised patients:</a:t>
            </a:r>
          </a:p>
          <a:p>
            <a:pPr algn="ctr"/>
            <a:r>
              <a:rPr lang="en-US" dirty="0" smtClean="0"/>
              <a:t>1-otitis media</a:t>
            </a:r>
          </a:p>
          <a:p>
            <a:pPr algn="ctr"/>
            <a:r>
              <a:rPr lang="en-US" dirty="0" smtClean="0"/>
              <a:t>2-bacterial pneumonia</a:t>
            </a:r>
          </a:p>
          <a:p>
            <a:pPr algn="ctr"/>
            <a:r>
              <a:rPr lang="en-US" dirty="0" smtClean="0"/>
              <a:t>3-Transient hepatitis</a:t>
            </a:r>
          </a:p>
          <a:p>
            <a:pPr algn="ctr"/>
            <a:r>
              <a:rPr lang="en-US" dirty="0" smtClean="0"/>
              <a:t>4-Encephalitis(0.1%)</a:t>
            </a:r>
          </a:p>
          <a:p>
            <a:pPr algn="ctr"/>
            <a:r>
              <a:rPr lang="en-US" dirty="0" err="1" smtClean="0"/>
              <a:t>Subacute</a:t>
            </a:r>
            <a:r>
              <a:rPr lang="en-US" dirty="0" smtClean="0"/>
              <a:t> </a:t>
            </a:r>
            <a:r>
              <a:rPr lang="en-US" dirty="0" err="1" smtClean="0"/>
              <a:t>sclerosing</a:t>
            </a:r>
            <a:r>
              <a:rPr lang="en-US" dirty="0" smtClean="0"/>
              <a:t> </a:t>
            </a:r>
            <a:r>
              <a:rPr lang="en-US" dirty="0" err="1" smtClean="0"/>
              <a:t>panencephalitis</a:t>
            </a:r>
            <a:r>
              <a:rPr lang="en-US" dirty="0" smtClean="0"/>
              <a:t>(</a:t>
            </a:r>
            <a:r>
              <a:rPr lang="en-US" dirty="0" err="1" smtClean="0"/>
              <a:t>sspe</a:t>
            </a:r>
            <a:r>
              <a:rPr lang="en-US" dirty="0" smtClean="0"/>
              <a:t>)which is rare complication and late occurred after 7 years.</a:t>
            </a:r>
          </a:p>
          <a:p>
            <a:pPr algn="ctr"/>
            <a:endParaRPr lang="ar-IQ" dirty="0"/>
          </a:p>
        </p:txBody>
      </p:sp>
    </p:spTree>
    <p:extLst>
      <p:ext uri="{BB962C8B-B14F-4D97-AF65-F5344CB8AC3E}">
        <p14:creationId xmlns:p14="http://schemas.microsoft.com/office/powerpoint/2010/main" val="1703892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435280" cy="6192688"/>
          </a:xfrm>
        </p:spPr>
        <p:txBody>
          <a:bodyPr>
            <a:normAutofit lnSpcReduction="10000"/>
          </a:bodyPr>
          <a:lstStyle/>
          <a:p>
            <a:pPr algn="ctr"/>
            <a:r>
              <a:rPr lang="en-US" sz="4400" dirty="0" smtClean="0">
                <a:solidFill>
                  <a:srgbClr val="FF0000"/>
                </a:solidFill>
              </a:rPr>
              <a:t>Diagnosis</a:t>
            </a:r>
            <a:r>
              <a:rPr lang="en-US" sz="4400" dirty="0" smtClean="0"/>
              <a:t> is clinical and by detection of antibody (IgM) in serum or saliva or by PCR OR VIRAL CULTURE.</a:t>
            </a:r>
          </a:p>
          <a:p>
            <a:pPr algn="ctr"/>
            <a:r>
              <a:rPr lang="en-US" sz="4400" dirty="0" smtClean="0"/>
              <a:t>Death occurred from bacterial super infection as complication of measles :pneumonia,diarrhoea and gangrenous stomatitis or encephalitis.</a:t>
            </a:r>
            <a:endParaRPr lang="ar-IQ" sz="4400" dirty="0"/>
          </a:p>
        </p:txBody>
      </p:sp>
    </p:spTree>
    <p:extLst>
      <p:ext uri="{BB962C8B-B14F-4D97-AF65-F5344CB8AC3E}">
        <p14:creationId xmlns:p14="http://schemas.microsoft.com/office/powerpoint/2010/main" val="2348937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US" dirty="0" smtClean="0"/>
              <a:t>Management:</a:t>
            </a:r>
            <a:endParaRPr lang="ar-IQ" dirty="0"/>
          </a:p>
        </p:txBody>
      </p:sp>
      <p:sp>
        <p:nvSpPr>
          <p:cNvPr id="3" name="عنصر نائب للمحتوى 2"/>
          <p:cNvSpPr>
            <a:spLocks noGrp="1"/>
          </p:cNvSpPr>
          <p:nvPr>
            <p:ph idx="1"/>
          </p:nvPr>
        </p:nvSpPr>
        <p:spPr>
          <a:xfrm>
            <a:off x="457200" y="1124744"/>
            <a:ext cx="8229600" cy="5544616"/>
          </a:xfrm>
        </p:spPr>
        <p:txBody>
          <a:bodyPr>
            <a:noAutofit/>
          </a:bodyPr>
          <a:lstStyle/>
          <a:p>
            <a:pPr algn="ctr"/>
            <a:r>
              <a:rPr lang="en-US" sz="4000" dirty="0" smtClean="0"/>
              <a:t>1-supportive in uncomplicated</a:t>
            </a:r>
          </a:p>
          <a:p>
            <a:pPr algn="ctr"/>
            <a:r>
              <a:rPr lang="en-US" sz="4000" dirty="0" smtClean="0"/>
              <a:t>2-immunoglobulin given to immunocompromised patients may attenuate the disease if received within 6 days.</a:t>
            </a:r>
          </a:p>
          <a:p>
            <a:pPr algn="ctr"/>
            <a:r>
              <a:rPr lang="en-US" sz="4000" dirty="0" smtClean="0"/>
              <a:t>3-vitamin A </a:t>
            </a:r>
          </a:p>
          <a:p>
            <a:pPr algn="ctr"/>
            <a:r>
              <a:rPr lang="en-US" sz="4000" dirty="0" smtClean="0"/>
              <a:t>4-antibiotic is reserved for bacterial infection.</a:t>
            </a:r>
            <a:endParaRPr lang="ar-IQ" sz="4000" dirty="0"/>
          </a:p>
        </p:txBody>
      </p:sp>
    </p:spTree>
    <p:extLst>
      <p:ext uri="{BB962C8B-B14F-4D97-AF65-F5344CB8AC3E}">
        <p14:creationId xmlns:p14="http://schemas.microsoft.com/office/powerpoint/2010/main" val="3833382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Prevention.</a:t>
            </a:r>
            <a:endParaRPr lang="ar-IQ" dirty="0"/>
          </a:p>
        </p:txBody>
      </p:sp>
      <p:sp>
        <p:nvSpPr>
          <p:cNvPr id="3" name="عنصر نائب للمحتوى 2"/>
          <p:cNvSpPr>
            <a:spLocks noGrp="1"/>
          </p:cNvSpPr>
          <p:nvPr>
            <p:ph idx="1"/>
          </p:nvPr>
        </p:nvSpPr>
        <p:spPr>
          <a:xfrm>
            <a:off x="457200" y="1600200"/>
            <a:ext cx="8229600" cy="5141168"/>
          </a:xfrm>
        </p:spPr>
        <p:txBody>
          <a:bodyPr>
            <a:noAutofit/>
          </a:bodyPr>
          <a:lstStyle/>
          <a:p>
            <a:pPr algn="ctr"/>
            <a:r>
              <a:rPr lang="en-US" sz="4400" dirty="0" smtClean="0"/>
              <a:t>MMR is lived attenuated vaccine that is contraindicated in immunocompromised patients</a:t>
            </a:r>
          </a:p>
          <a:p>
            <a:pPr algn="ctr"/>
            <a:r>
              <a:rPr lang="en-US" sz="4400" dirty="0" smtClean="0"/>
              <a:t>If patient with TB it should be deferred until completion of anti TB therapy.</a:t>
            </a:r>
          </a:p>
          <a:p>
            <a:pPr algn="ctr"/>
            <a:r>
              <a:rPr lang="en-US" sz="4400" dirty="0" smtClean="0"/>
              <a:t>Measles give life long immunity.  </a:t>
            </a:r>
            <a:endParaRPr lang="ar-IQ" sz="4400" dirty="0"/>
          </a:p>
        </p:txBody>
      </p:sp>
    </p:spTree>
    <p:extLst>
      <p:ext uri="{BB962C8B-B14F-4D97-AF65-F5344CB8AC3E}">
        <p14:creationId xmlns:p14="http://schemas.microsoft.com/office/powerpoint/2010/main" val="1899110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Rubella(</a:t>
            </a:r>
            <a:r>
              <a:rPr lang="en-US" dirty="0" err="1" smtClean="0"/>
              <a:t>german</a:t>
            </a:r>
            <a:r>
              <a:rPr lang="en-US" dirty="0" smtClean="0"/>
              <a:t> measles)</a:t>
            </a:r>
            <a:endParaRPr lang="ar-IQ" dirty="0"/>
          </a:p>
        </p:txBody>
      </p:sp>
      <p:sp>
        <p:nvSpPr>
          <p:cNvPr id="3" name="عنصر نائب للمحتوى 2"/>
          <p:cNvSpPr>
            <a:spLocks noGrp="1"/>
          </p:cNvSpPr>
          <p:nvPr>
            <p:ph idx="1"/>
          </p:nvPr>
        </p:nvSpPr>
        <p:spPr/>
        <p:txBody>
          <a:bodyPr>
            <a:noAutofit/>
          </a:bodyPr>
          <a:lstStyle/>
          <a:p>
            <a:pPr marL="0" indent="0" algn="ctr">
              <a:buNone/>
            </a:pPr>
            <a:r>
              <a:rPr lang="en-US" sz="4800" dirty="0" smtClean="0"/>
              <a:t>1- it spread by respiratory droplets.</a:t>
            </a:r>
          </a:p>
          <a:p>
            <a:pPr marL="0" indent="0" algn="ctr">
              <a:buNone/>
            </a:pPr>
            <a:r>
              <a:rPr lang="en-US" sz="4800" dirty="0" smtClean="0"/>
              <a:t>2-infectivity from up to 10 days before to two weeks after rash.</a:t>
            </a:r>
          </a:p>
          <a:p>
            <a:pPr marL="0" indent="0" algn="ctr">
              <a:buNone/>
            </a:pPr>
            <a:r>
              <a:rPr lang="en-US" sz="4800" dirty="0" smtClean="0"/>
              <a:t>3- it usually sub clinical in adults.</a:t>
            </a:r>
          </a:p>
          <a:p>
            <a:pPr marL="0" indent="0" algn="ctr">
              <a:buNone/>
            </a:pPr>
            <a:r>
              <a:rPr lang="en-US" sz="4800" dirty="0" smtClean="0"/>
              <a:t> </a:t>
            </a:r>
            <a:endParaRPr lang="ar-IQ" sz="4800" dirty="0"/>
          </a:p>
        </p:txBody>
      </p:sp>
    </p:spTree>
    <p:extLst>
      <p:ext uri="{BB962C8B-B14F-4D97-AF65-F5344CB8AC3E}">
        <p14:creationId xmlns:p14="http://schemas.microsoft.com/office/powerpoint/2010/main" val="1299339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500</Words>
  <Application>Microsoft Office PowerPoint</Application>
  <PresentationFormat>عرض على الشاشة (3:4)‏</PresentationFormat>
  <Paragraphs>42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Viral infections with exanthem exanthem is widespread rash with fever.</vt:lpstr>
      <vt:lpstr>Measles(robeola)</vt:lpstr>
      <vt:lpstr>عرض تقديمي في PowerPoint</vt:lpstr>
      <vt:lpstr>عرض تقديمي في PowerPoint</vt:lpstr>
      <vt:lpstr>complications</vt:lpstr>
      <vt:lpstr>عرض تقديمي في PowerPoint</vt:lpstr>
      <vt:lpstr>Management:</vt:lpstr>
      <vt:lpstr>Prevention.</vt:lpstr>
      <vt:lpstr>Rubella(german measles)</vt:lpstr>
      <vt:lpstr>Clinical features:</vt:lpstr>
      <vt:lpstr>Congenital rubella.</vt:lpstr>
      <vt:lpstr>prevention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Viral infections with exantheme exanthem is widespread rash with fever.</dc:title>
  <dc:creator>Dr.haidar shaheed</dc:creator>
  <cp:lastModifiedBy>DR.Ahmed Saker 2o1O</cp:lastModifiedBy>
  <cp:revision>12</cp:revision>
  <dcterms:created xsi:type="dcterms:W3CDTF">2015-02-19T19:42:12Z</dcterms:created>
  <dcterms:modified xsi:type="dcterms:W3CDTF">2019-03-07T09:19:26Z</dcterms:modified>
</cp:coreProperties>
</file>