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22"/>
  </p:notesMasterIdLst>
  <p:sldIdLst>
    <p:sldId id="256" r:id="rId2"/>
    <p:sldId id="258" r:id="rId3"/>
    <p:sldId id="259" r:id="rId4"/>
    <p:sldId id="260" r:id="rId5"/>
    <p:sldId id="261" r:id="rId6"/>
    <p:sldId id="262" r:id="rId7"/>
    <p:sldId id="263" r:id="rId8"/>
    <p:sldId id="264" r:id="rId9"/>
    <p:sldId id="268" r:id="rId10"/>
    <p:sldId id="269" r:id="rId11"/>
    <p:sldId id="270" r:id="rId12"/>
    <p:sldId id="265" r:id="rId13"/>
    <p:sldId id="267" r:id="rId14"/>
    <p:sldId id="266" r:id="rId15"/>
    <p:sldId id="271" r:id="rId16"/>
    <p:sldId id="273" r:id="rId17"/>
    <p:sldId id="272" r:id="rId18"/>
    <p:sldId id="274" r:id="rId19"/>
    <p:sldId id="275" r:id="rId20"/>
    <p:sldId id="276"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نمط متوسط 3 - تمييز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نمط متوسط 3 - تميي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نمط متوسط 3 - تمييز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2508" y="-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0854903-E17B-4281-8569-0000592EAFCD}" type="datetimeFigureOut">
              <a:rPr lang="ar-IQ" smtClean="0"/>
              <a:pPr/>
              <a:t>16/05/1440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152FF93-11E5-4F94-B047-4B10C8CB9000}"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1"/>
      </p:bgRef>
    </p:bg>
    <p:spTree>
      <p:nvGrpSpPr>
        <p:cNvPr id="1" name=""/>
        <p:cNvGrpSpPr/>
        <p:nvPr/>
      </p:nvGrpSpPr>
      <p:grpSpPr>
        <a:xfrm>
          <a:off x="0" y="0"/>
          <a:ext cx="0" cy="0"/>
          <a:chOff x="0" y="0"/>
          <a:chExt cx="0" cy="0"/>
        </a:xfrm>
      </p:grpSpPr>
      <p:sp>
        <p:nvSpPr>
          <p:cNvPr id="12" name="مستطيل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مستطيل مستدير الزوايا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عنوان فرعي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17" name="عنصر نائب للتذييل 16"/>
          <p:cNvSpPr>
            <a:spLocks noGrp="1"/>
          </p:cNvSpPr>
          <p:nvPr>
            <p:ph type="ftr" sz="quarter" idx="11"/>
          </p:nvPr>
        </p:nvSpPr>
        <p:spPr/>
        <p:txBody>
          <a:bodyPr/>
          <a:lstStyle/>
          <a:p>
            <a:endParaRPr lang="ar-SA"/>
          </a:p>
        </p:txBody>
      </p:sp>
      <p:sp>
        <p:nvSpPr>
          <p:cNvPr id="29" name="عنصر نائب لرقم الشريحة 28"/>
          <p:cNvSpPr>
            <a:spLocks noGrp="1"/>
          </p:cNvSpPr>
          <p:nvPr>
            <p:ph type="sldNum" sz="quarter" idx="12"/>
          </p:nvPr>
        </p:nvSpPr>
        <p:spPr/>
        <p:txBody>
          <a:bodyPr lIns="0" tIns="0" rIns="0" bIns="0">
            <a:noAutofit/>
          </a:bodyPr>
          <a:lstStyle>
            <a:lvl1pPr>
              <a:defRPr sz="1400">
                <a:solidFill>
                  <a:srgbClr val="FFFFFF"/>
                </a:solidFill>
              </a:defRPr>
            </a:lvl1pPr>
          </a:lstStyle>
          <a:p>
            <a:fld id="{0B34F065-1154-456A-91E3-76DE8E75E17B}" type="slidenum">
              <a:rPr lang="ar-SA" smtClean="0"/>
              <a:pPr/>
              <a:t>‹#›</a:t>
            </a:fld>
            <a:endParaRPr lang="ar-SA"/>
          </a:p>
        </p:txBody>
      </p:sp>
      <p:sp>
        <p:nvSpPr>
          <p:cNvPr id="7" name="مستطيل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ar-SA" smtClean="0"/>
              <a:t>انقر لتحرير نمط العنوان الرئيسي</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41"/>
            <a:ext cx="201168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914400" y="274640"/>
            <a:ext cx="55626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
        <p:nvSpPr>
          <p:cNvPr id="8" name="عنصر نائب للمحتوى 7"/>
          <p:cNvSpPr>
            <a:spLocks noGrp="1"/>
          </p:cNvSpPr>
          <p:nvPr>
            <p:ph sz="quarter" idx="1"/>
          </p:nvPr>
        </p:nvSpPr>
        <p:spPr>
          <a:xfrm>
            <a:off x="914400" y="1447800"/>
            <a:ext cx="777240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11" name="مستطيل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مستطيل مستدير الزوايا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722313" y="952500"/>
            <a:ext cx="7772400" cy="1362075"/>
          </a:xfrm>
        </p:spPr>
        <p:txBody>
          <a:bodyPr anchor="b" anchorCtr="0"/>
          <a:lstStyle>
            <a:lvl1pPr algn="l">
              <a:buNone/>
              <a:defRPr sz="4000" b="0" cap="none"/>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5" name="عنصر نائب للتذييل 4"/>
          <p:cNvSpPr>
            <a:spLocks noGrp="1"/>
          </p:cNvSpPr>
          <p:nvPr>
            <p:ph type="ftr" sz="quarter" idx="11"/>
          </p:nvPr>
        </p:nvSpPr>
        <p:spPr>
          <a:xfrm>
            <a:off x="800100" y="6172200"/>
            <a:ext cx="4000500" cy="457200"/>
          </a:xfrm>
        </p:spPr>
        <p:txBody>
          <a:bodyPr/>
          <a:lstStyle/>
          <a:p>
            <a:endParaRPr lang="ar-SA"/>
          </a:p>
        </p:txBody>
      </p:sp>
      <p:sp>
        <p:nvSpPr>
          <p:cNvPr id="7" name="مستطيل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a:off x="146304" y="6208776"/>
            <a:ext cx="457200" cy="457200"/>
          </a:xfrm>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9" name="عنصر نائب للمحتوى 8"/>
          <p:cNvSpPr>
            <a:spLocks noGrp="1"/>
          </p:cNvSpPr>
          <p:nvPr>
            <p:ph sz="quarter" idx="1"/>
          </p:nvPr>
        </p:nvSpPr>
        <p:spPr>
          <a:xfrm>
            <a:off x="91440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933950" y="1447800"/>
            <a:ext cx="3749040" cy="45720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3050"/>
            <a:ext cx="7772400" cy="1143000"/>
          </a:xfrm>
        </p:spPr>
        <p:txBody>
          <a:bodyPr anchor="b" anchorCtr="0"/>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half" idx="2"/>
          </p:nvPr>
        </p:nvSpPr>
        <p:spPr>
          <a:xfrm>
            <a:off x="9144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4"/>
          </p:nvPr>
        </p:nvSpPr>
        <p:spPr>
          <a:xfrm>
            <a:off x="4953000" y="2247900"/>
            <a:ext cx="3733800" cy="38862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مستطيل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مستطيل مستدير الزوايا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914400" y="273050"/>
            <a:ext cx="7772400" cy="1143000"/>
          </a:xfrm>
        </p:spPr>
        <p:txBody>
          <a:bodyPr anchor="b" anchorCtr="0"/>
          <a:lstStyle>
            <a:lvl1pPr algn="l">
              <a:buNone/>
              <a:defRPr sz="4000" b="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quarter" idx="1"/>
          </p:nvPr>
        </p:nvSpPr>
        <p:spPr>
          <a:xfrm>
            <a:off x="2971800" y="1600200"/>
            <a:ext cx="5715000" cy="4495800"/>
          </a:xfrm>
        </p:spPr>
        <p:txBody>
          <a:bodyPr vert="horz"/>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16/05/1440</a:t>
            </a:fld>
            <a:endParaRPr lang="ar-SA"/>
          </a:p>
        </p:txBody>
      </p:sp>
      <p:sp>
        <p:nvSpPr>
          <p:cNvPr id="6" name="عنصر نائب للتذييل 5"/>
          <p:cNvSpPr>
            <a:spLocks noGrp="1"/>
          </p:cNvSpPr>
          <p:nvPr>
            <p:ph type="ftr" sz="quarter" idx="11"/>
          </p:nvPr>
        </p:nvSpPr>
        <p:spPr>
          <a:xfrm>
            <a:off x="914400" y="6172200"/>
            <a:ext cx="3886200" cy="457200"/>
          </a:xfrm>
        </p:spPr>
        <p:txBody>
          <a:bodyPr/>
          <a:lstStyle/>
          <a:p>
            <a:endParaRPr lang="ar-SA"/>
          </a:p>
        </p:txBody>
      </p:sp>
      <p:sp>
        <p:nvSpPr>
          <p:cNvPr id="7" name="عنصر نائب لرقم الشريحة 6"/>
          <p:cNvSpPr>
            <a:spLocks noGrp="1"/>
          </p:cNvSpPr>
          <p:nvPr>
            <p:ph type="sldNum" sz="quarter" idx="12"/>
          </p:nvPr>
        </p:nvSpPr>
        <p:spPr>
          <a:xfrm>
            <a:off x="146304" y="6208776"/>
            <a:ext cx="457200" cy="457200"/>
          </a:xfrm>
        </p:spPr>
        <p:txBody>
          <a:bodyPr/>
          <a:lstStyle/>
          <a:p>
            <a:fld id="{0B34F065-1154-456A-91E3-76DE8E75E17B}" type="slidenum">
              <a:rPr lang="ar-SA" smtClean="0"/>
              <a:pPr/>
              <a:t>‹#›</a:t>
            </a:fld>
            <a:endParaRPr lang="ar-SA"/>
          </a:p>
        </p:txBody>
      </p:sp>
      <p:sp>
        <p:nvSpPr>
          <p:cNvPr id="11" name="مستطيل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مستطيل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عنصر نائب للصورة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مستطيل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مستطيل مستدير الزوايا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عنصر نائب للعنوان 21"/>
          <p:cNvSpPr>
            <a:spLocks noGrp="1"/>
          </p:cNvSpPr>
          <p:nvPr>
            <p:ph type="title"/>
          </p:nvPr>
        </p:nvSpPr>
        <p:spPr>
          <a:xfrm>
            <a:off x="914400" y="274638"/>
            <a:ext cx="7772400" cy="1143000"/>
          </a:xfrm>
          <a:prstGeom prst="rect">
            <a:avLst/>
          </a:prstGeom>
        </p:spPr>
        <p:txBody>
          <a:bodyPr bIns="91440" anchor="b" anchorCtr="0">
            <a:normAutofit/>
          </a:bodyPr>
          <a:lstStyle/>
          <a:p>
            <a:r>
              <a:rPr kumimoji="0" lang="ar-SA" dirty="0" smtClean="0"/>
              <a:t>انقر لتحرير نمط العنوان الرئيسي</a:t>
            </a:r>
            <a:endParaRPr kumimoji="0" lang="en-US" dirty="0"/>
          </a:p>
        </p:txBody>
      </p:sp>
      <p:sp>
        <p:nvSpPr>
          <p:cNvPr id="13" name="عنصر نائب للنص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ar-SA" dirty="0" smtClean="0"/>
              <a:t>انقر لتحرير أنماط النص الرئيسي</a:t>
            </a:r>
          </a:p>
          <a:p>
            <a:pPr lvl="1" eaLnBrk="1" latinLnBrk="0" hangingPunct="1"/>
            <a:r>
              <a:rPr kumimoji="0" lang="ar-SA" dirty="0" smtClean="0"/>
              <a:t>المستوى الثاني</a:t>
            </a:r>
          </a:p>
          <a:p>
            <a:pPr lvl="2" eaLnBrk="1" latinLnBrk="0" hangingPunct="1"/>
            <a:r>
              <a:rPr kumimoji="0" lang="ar-SA" dirty="0" smtClean="0"/>
              <a:t>المستوى الثالث</a:t>
            </a:r>
          </a:p>
          <a:p>
            <a:pPr lvl="3" eaLnBrk="1" latinLnBrk="0" hangingPunct="1"/>
            <a:r>
              <a:rPr kumimoji="0" lang="ar-SA" dirty="0" smtClean="0"/>
              <a:t>المستوى الرابع</a:t>
            </a:r>
          </a:p>
          <a:p>
            <a:pPr lvl="4" eaLnBrk="1" latinLnBrk="0" hangingPunct="1"/>
            <a:r>
              <a:rPr kumimoji="0" lang="ar-SA" dirty="0" smtClean="0"/>
              <a:t>المستوى الخامس</a:t>
            </a:r>
            <a:endParaRPr kumimoji="0" lang="en-US" dirty="0"/>
          </a:p>
        </p:txBody>
      </p:sp>
      <p:sp>
        <p:nvSpPr>
          <p:cNvPr id="14" name="عنصر نائب للتاريخ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B8ABB09-4A1D-463E-8065-109CC2B7EFAA}" type="datetimeFigureOut">
              <a:rPr lang="ar-SA" smtClean="0"/>
              <a:pPr/>
              <a:t>16/05/1440</a:t>
            </a:fld>
            <a:endParaRPr lang="ar-SA"/>
          </a:p>
        </p:txBody>
      </p:sp>
      <p:sp>
        <p:nvSpPr>
          <p:cNvPr id="3" name="عنصر نائب للتذييل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ar-SA"/>
          </a:p>
        </p:txBody>
      </p:sp>
      <p:sp>
        <p:nvSpPr>
          <p:cNvPr id="23" name="عنصر نائب لرقم الشريحة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p:txBody>
          <a:bodyPr/>
          <a:lstStyle/>
          <a:p>
            <a:r>
              <a:rPr lang="en-US" dirty="0" smtClean="0"/>
              <a:t>By Dr. Muslim </a:t>
            </a:r>
            <a:r>
              <a:rPr lang="en-US" dirty="0" err="1" smtClean="0"/>
              <a:t>N.Saeed</a:t>
            </a:r>
            <a:endParaRPr lang="en-US" dirty="0" smtClean="0"/>
          </a:p>
          <a:p>
            <a:r>
              <a:rPr lang="en-US" dirty="0" smtClean="0"/>
              <a:t>Dept of Family &amp; Community medicine</a:t>
            </a:r>
          </a:p>
          <a:p>
            <a:r>
              <a:rPr lang="en-US" dirty="0" smtClean="0"/>
              <a:t>Monday, December 3</a:t>
            </a:r>
            <a:r>
              <a:rPr lang="en-US" baseline="30000" dirty="0" smtClean="0"/>
              <a:t>rd</a:t>
            </a:r>
            <a:r>
              <a:rPr lang="en-US" dirty="0" smtClean="0"/>
              <a:t> ,2018</a:t>
            </a:r>
            <a:endParaRPr lang="ar-IQ" dirty="0"/>
          </a:p>
        </p:txBody>
      </p:sp>
      <p:sp>
        <p:nvSpPr>
          <p:cNvPr id="2" name="عنوان 1"/>
          <p:cNvSpPr>
            <a:spLocks noGrp="1"/>
          </p:cNvSpPr>
          <p:nvPr>
            <p:ph type="ctrTitle"/>
          </p:nvPr>
        </p:nvSpPr>
        <p:spPr>
          <a:xfrm>
            <a:off x="457200" y="1484784"/>
            <a:ext cx="8229600" cy="1491171"/>
          </a:xfrm>
        </p:spPr>
        <p:txBody>
          <a:bodyPr>
            <a:normAutofit fontScale="90000"/>
          </a:bodyPr>
          <a:lstStyle/>
          <a:p>
            <a:r>
              <a:rPr lang="en-US" dirty="0" smtClean="0"/>
              <a:t>Foundation of Medicine </a:t>
            </a:r>
            <a:br>
              <a:rPr lang="en-US" dirty="0" smtClean="0"/>
            </a:br>
            <a:r>
              <a:rPr lang="en-US" dirty="0" smtClean="0"/>
              <a:t>L5</a:t>
            </a:r>
            <a:br>
              <a:rPr lang="en-US" dirty="0" smtClean="0"/>
            </a:br>
            <a:r>
              <a:rPr lang="en-US" dirty="0" smtClean="0"/>
              <a:t>medical terminology</a:t>
            </a:r>
            <a:endParaRPr lang="ar-IQ"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634082"/>
          </a:xfrm>
        </p:spPr>
        <p:txBody>
          <a:bodyPr>
            <a:normAutofit/>
          </a:bodyPr>
          <a:lstStyle/>
          <a:p>
            <a:r>
              <a:rPr lang="en-US" sz="3200" b="1" dirty="0" smtClean="0">
                <a:solidFill>
                  <a:srgbClr val="FF0000"/>
                </a:solidFill>
              </a:rPr>
              <a:t>Regions of the Thorax and Abdomen</a:t>
            </a:r>
            <a:endParaRPr lang="ar-IQ" sz="3200" b="1" dirty="0">
              <a:solidFill>
                <a:srgbClr val="FF0000"/>
              </a:solidFill>
            </a:endParaRPr>
          </a:p>
        </p:txBody>
      </p:sp>
      <p:sp>
        <p:nvSpPr>
          <p:cNvPr id="3" name="عنصر نائب للمحتوى 2"/>
          <p:cNvSpPr>
            <a:spLocks noGrp="1"/>
          </p:cNvSpPr>
          <p:nvPr>
            <p:ph sz="quarter" idx="1"/>
          </p:nvPr>
        </p:nvSpPr>
        <p:spPr>
          <a:xfrm>
            <a:off x="323528" y="1052736"/>
            <a:ext cx="4680520" cy="4967064"/>
          </a:xfrm>
        </p:spPr>
        <p:txBody>
          <a:bodyPr>
            <a:normAutofit/>
          </a:bodyPr>
          <a:lstStyle/>
          <a:p>
            <a:pPr algn="l">
              <a:buNone/>
            </a:pPr>
            <a:r>
              <a:rPr lang="en-US" dirty="0" smtClean="0"/>
              <a:t>4. The umbilical region (</a:t>
            </a:r>
            <a:r>
              <a:rPr lang="en-US" sz="2400" b="1" dirty="0" smtClean="0"/>
              <a:t>um-BILL-</a:t>
            </a:r>
            <a:r>
              <a:rPr lang="en-US" sz="2400" b="1" dirty="0" err="1" smtClean="0"/>
              <a:t>ih</a:t>
            </a:r>
            <a:r>
              <a:rPr lang="en-US" sz="2400" b="1" dirty="0" smtClean="0"/>
              <a:t>-</a:t>
            </a:r>
            <a:r>
              <a:rPr lang="en-US" sz="2400" b="1" dirty="0" err="1" smtClean="0"/>
              <a:t>kal</a:t>
            </a:r>
            <a:r>
              <a:rPr lang="en-US" dirty="0" smtClean="0"/>
              <a:t>) surrounds the umbilicus (</a:t>
            </a:r>
            <a:r>
              <a:rPr lang="en-US" sz="2400" b="1" dirty="0" smtClean="0"/>
              <a:t>um-BILL-</a:t>
            </a:r>
            <a:r>
              <a:rPr lang="en-US" sz="2400" b="1" dirty="0" err="1" smtClean="0"/>
              <a:t>ih</a:t>
            </a:r>
            <a:r>
              <a:rPr lang="en-US" sz="2400" b="1" dirty="0" smtClean="0"/>
              <a:t>-</a:t>
            </a:r>
            <a:r>
              <a:rPr lang="en-US" sz="2400" b="1" dirty="0" err="1" smtClean="0"/>
              <a:t>kus</a:t>
            </a:r>
            <a:r>
              <a:rPr lang="en-US" dirty="0" smtClean="0"/>
              <a:t>).</a:t>
            </a:r>
          </a:p>
          <a:p>
            <a:pPr algn="l">
              <a:buNone/>
            </a:pPr>
            <a:r>
              <a:rPr lang="en-US" dirty="0" smtClean="0"/>
              <a:t>5.The iliac regions (</a:t>
            </a:r>
            <a:r>
              <a:rPr lang="en-US" b="1" dirty="0" smtClean="0"/>
              <a:t>ILL-</a:t>
            </a:r>
            <a:r>
              <a:rPr lang="en-US" b="1" dirty="0" err="1" smtClean="0"/>
              <a:t>ee</a:t>
            </a:r>
            <a:r>
              <a:rPr lang="en-US" b="1" dirty="0" smtClean="0"/>
              <a:t>-</a:t>
            </a:r>
            <a:r>
              <a:rPr lang="en-US" b="1" dirty="0" err="1" smtClean="0"/>
              <a:t>ack</a:t>
            </a:r>
            <a:r>
              <a:rPr lang="en-US" dirty="0" smtClean="0"/>
              <a:t>)(</a:t>
            </a:r>
            <a:r>
              <a:rPr lang="en-US" b="1" dirty="0" err="1" smtClean="0"/>
              <a:t>ili</a:t>
            </a:r>
            <a:r>
              <a:rPr lang="en-US" b="1" dirty="0" smtClean="0"/>
              <a:t> </a:t>
            </a:r>
            <a:r>
              <a:rPr lang="en-US" dirty="0" smtClean="0"/>
              <a:t>means hip bone, and </a:t>
            </a:r>
            <a:r>
              <a:rPr lang="en-US" b="1" dirty="0" smtClean="0"/>
              <a:t>-ac </a:t>
            </a:r>
            <a:r>
              <a:rPr lang="en-US" dirty="0" smtClean="0"/>
              <a:t>mean pertaining to).</a:t>
            </a:r>
            <a:r>
              <a:rPr lang="en-US" dirty="0" smtClean="0">
                <a:solidFill>
                  <a:srgbClr val="FF0000"/>
                </a:solidFill>
              </a:rPr>
              <a:t> Right and Left Iliac.</a:t>
            </a:r>
            <a:r>
              <a:rPr lang="en-US" dirty="0" smtClean="0"/>
              <a:t> </a:t>
            </a:r>
          </a:p>
          <a:p>
            <a:pPr algn="l">
              <a:buNone/>
            </a:pPr>
            <a:r>
              <a:rPr lang="en-US" dirty="0" smtClean="0"/>
              <a:t>6. The </a:t>
            </a:r>
            <a:r>
              <a:rPr lang="en-US" dirty="0" err="1" smtClean="0"/>
              <a:t>hypogastric</a:t>
            </a:r>
            <a:r>
              <a:rPr lang="en-US" dirty="0" smtClean="0"/>
              <a:t> region (high-</a:t>
            </a:r>
            <a:r>
              <a:rPr lang="en-US" dirty="0" err="1" smtClean="0"/>
              <a:t>poh</a:t>
            </a:r>
            <a:r>
              <a:rPr lang="en-US" dirty="0" smtClean="0"/>
              <a:t>-GAS-trick) is located below the stomach (</a:t>
            </a:r>
            <a:r>
              <a:rPr lang="en-US" b="1" dirty="0" smtClean="0"/>
              <a:t>hypo-</a:t>
            </a:r>
            <a:r>
              <a:rPr lang="en-US" dirty="0" smtClean="0"/>
              <a:t> means below, </a:t>
            </a:r>
            <a:r>
              <a:rPr lang="en-US" b="1" dirty="0" err="1" smtClean="0"/>
              <a:t>gastr</a:t>
            </a:r>
            <a:r>
              <a:rPr lang="en-US" b="1" dirty="0" smtClean="0"/>
              <a:t> </a:t>
            </a:r>
            <a:r>
              <a:rPr lang="en-US" dirty="0" smtClean="0"/>
              <a:t>means stomach, and </a:t>
            </a:r>
            <a:r>
              <a:rPr lang="en-US" b="1" dirty="0" smtClean="0"/>
              <a:t>-</a:t>
            </a:r>
            <a:r>
              <a:rPr lang="en-US" b="1" dirty="0" err="1" smtClean="0"/>
              <a:t>ic</a:t>
            </a:r>
            <a:r>
              <a:rPr lang="en-US" b="1" dirty="0" smtClean="0"/>
              <a:t> </a:t>
            </a:r>
            <a:r>
              <a:rPr lang="en-US" dirty="0" smtClean="0"/>
              <a:t>means pertaining to).</a:t>
            </a:r>
          </a:p>
          <a:p>
            <a:pPr algn="l">
              <a:buNone/>
            </a:pPr>
            <a:endParaRPr lang="en-US" dirty="0" smtClean="0"/>
          </a:p>
          <a:p>
            <a:pPr algn="l">
              <a:buNone/>
            </a:pPr>
            <a:endParaRPr lang="ar-IQ" dirty="0"/>
          </a:p>
        </p:txBody>
      </p:sp>
      <p:pic>
        <p:nvPicPr>
          <p:cNvPr id="3074" name="Picture 2"/>
          <p:cNvPicPr>
            <a:picLocks noGrp="1" noChangeAspect="1" noChangeArrowheads="1"/>
          </p:cNvPicPr>
          <p:nvPr>
            <p:ph sz="quarter" idx="2"/>
          </p:nvPr>
        </p:nvPicPr>
        <p:blipFill>
          <a:blip r:embed="rId2" cstate="print"/>
          <a:srcRect/>
          <a:stretch>
            <a:fillRect/>
          </a:stretch>
        </p:blipFill>
        <p:spPr bwMode="auto">
          <a:xfrm>
            <a:off x="4788024" y="1124744"/>
            <a:ext cx="4032447" cy="51845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850106"/>
          </a:xfrm>
        </p:spPr>
        <p:txBody>
          <a:bodyPr>
            <a:normAutofit fontScale="90000"/>
          </a:bodyPr>
          <a:lstStyle/>
          <a:p>
            <a:pPr algn="ctr"/>
            <a:r>
              <a:rPr lang="en-US" sz="2800" b="1" dirty="0" smtClean="0"/>
              <a:t>Quadrants of the Abdomen </a:t>
            </a:r>
            <a:br>
              <a:rPr lang="en-US" sz="2800" b="1" dirty="0" smtClean="0"/>
            </a:br>
            <a:r>
              <a:rPr lang="en-US" sz="2200" dirty="0" smtClean="0">
                <a:solidFill>
                  <a:schemeClr val="bg2">
                    <a:lumMod val="10000"/>
                  </a:schemeClr>
                </a:solidFill>
                <a:cs typeface="+mn-cs"/>
              </a:rPr>
              <a:t>The term quadrant means divided into four</a:t>
            </a:r>
            <a:endParaRPr lang="ar-IQ" sz="2200" b="1" dirty="0">
              <a:solidFill>
                <a:schemeClr val="bg2">
                  <a:lumMod val="10000"/>
                </a:schemeClr>
              </a:solidFill>
              <a:cs typeface="+mn-cs"/>
            </a:endParaRPr>
          </a:p>
        </p:txBody>
      </p:sp>
      <p:sp>
        <p:nvSpPr>
          <p:cNvPr id="3" name="عنصر نائب للمحتوى 2"/>
          <p:cNvSpPr>
            <a:spLocks noGrp="1"/>
          </p:cNvSpPr>
          <p:nvPr>
            <p:ph sz="quarter" idx="1"/>
          </p:nvPr>
        </p:nvSpPr>
        <p:spPr>
          <a:xfrm>
            <a:off x="914400" y="1447800"/>
            <a:ext cx="3081536" cy="4572000"/>
          </a:xfrm>
        </p:spPr>
        <p:txBody>
          <a:bodyPr/>
          <a:lstStyle/>
          <a:p>
            <a:pPr algn="l">
              <a:buNone/>
            </a:pPr>
            <a:r>
              <a:rPr lang="en-US" dirty="0" smtClean="0"/>
              <a:t>1.Right upper quadrant (RUQ)</a:t>
            </a:r>
          </a:p>
          <a:p>
            <a:pPr algn="l">
              <a:buNone/>
            </a:pPr>
            <a:r>
              <a:rPr lang="en-US" dirty="0" smtClean="0"/>
              <a:t>2.Left upper quadrant (LUQ)</a:t>
            </a:r>
          </a:p>
          <a:p>
            <a:pPr algn="l">
              <a:buNone/>
            </a:pPr>
            <a:r>
              <a:rPr lang="en-US" dirty="0" smtClean="0"/>
              <a:t>3.Right lower quadrant (RLQ)</a:t>
            </a:r>
          </a:p>
          <a:p>
            <a:pPr algn="l">
              <a:buNone/>
            </a:pPr>
            <a:r>
              <a:rPr lang="en-US" dirty="0" smtClean="0"/>
              <a:t>4.Left lower quadrant (LLQ)</a:t>
            </a:r>
            <a:endParaRPr lang="ar-IQ" dirty="0"/>
          </a:p>
        </p:txBody>
      </p:sp>
      <p:pic>
        <p:nvPicPr>
          <p:cNvPr id="4098" name="Picture 2"/>
          <p:cNvPicPr>
            <a:picLocks noGrp="1" noChangeAspect="1" noChangeArrowheads="1"/>
          </p:cNvPicPr>
          <p:nvPr>
            <p:ph sz="quarter" idx="2"/>
          </p:nvPr>
        </p:nvPicPr>
        <p:blipFill>
          <a:blip r:embed="rId2" cstate="print"/>
          <a:srcRect/>
          <a:stretch>
            <a:fillRect/>
          </a:stretch>
        </p:blipFill>
        <p:spPr bwMode="auto">
          <a:xfrm>
            <a:off x="3995936" y="1268760"/>
            <a:ext cx="4320480" cy="4680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634082"/>
          </a:xfrm>
        </p:spPr>
        <p:txBody>
          <a:bodyPr>
            <a:normAutofit/>
          </a:bodyPr>
          <a:lstStyle/>
          <a:p>
            <a:pPr algn="ctr"/>
            <a:r>
              <a:rPr lang="en-US" sz="3200" b="1" dirty="0" smtClean="0"/>
              <a:t>The Peritoneum</a:t>
            </a:r>
            <a:endParaRPr lang="ar-IQ" sz="3200" b="1" dirty="0"/>
          </a:p>
        </p:txBody>
      </p:sp>
      <p:sp>
        <p:nvSpPr>
          <p:cNvPr id="3" name="عنصر نائب للمحتوى 2"/>
          <p:cNvSpPr>
            <a:spLocks noGrp="1"/>
          </p:cNvSpPr>
          <p:nvPr>
            <p:ph sz="quarter" idx="1"/>
          </p:nvPr>
        </p:nvSpPr>
        <p:spPr>
          <a:xfrm>
            <a:off x="395536" y="908720"/>
            <a:ext cx="8280920" cy="5256584"/>
          </a:xfrm>
        </p:spPr>
        <p:txBody>
          <a:bodyPr>
            <a:noAutofit/>
          </a:bodyPr>
          <a:lstStyle/>
          <a:p>
            <a:pPr algn="l">
              <a:buNone/>
            </a:pPr>
            <a:r>
              <a:rPr lang="en-US" sz="2800" dirty="0" smtClean="0"/>
              <a:t>-The peritoneum (</a:t>
            </a:r>
            <a:r>
              <a:rPr lang="en-US" sz="2800" b="1" dirty="0" err="1" smtClean="0"/>
              <a:t>pehr</a:t>
            </a:r>
            <a:r>
              <a:rPr lang="en-US" sz="2800" b="1" dirty="0" smtClean="0"/>
              <a:t>-</a:t>
            </a:r>
            <a:r>
              <a:rPr lang="en-US" sz="2800" b="1" dirty="0" err="1" smtClean="0"/>
              <a:t>ih</a:t>
            </a:r>
            <a:r>
              <a:rPr lang="en-US" sz="2800" b="1" dirty="0" smtClean="0"/>
              <a:t>-</a:t>
            </a:r>
            <a:r>
              <a:rPr lang="en-US" sz="2800" b="1" dirty="0" err="1" smtClean="0"/>
              <a:t>toh</a:t>
            </a:r>
            <a:r>
              <a:rPr lang="en-US" sz="2800" b="1" dirty="0" smtClean="0"/>
              <a:t>-NEE-um</a:t>
            </a:r>
            <a:r>
              <a:rPr lang="en-US" sz="2800" dirty="0" smtClean="0"/>
              <a:t>) is a membrane that protects and holds the organs in place within the abdominal cavity.</a:t>
            </a:r>
          </a:p>
          <a:p>
            <a:pPr algn="l">
              <a:buNone/>
            </a:pPr>
            <a:r>
              <a:rPr lang="en-US" sz="2800" dirty="0" smtClean="0"/>
              <a:t>-Peritonitis (</a:t>
            </a:r>
            <a:r>
              <a:rPr lang="en-US" sz="2800" b="1" dirty="0" err="1" smtClean="0"/>
              <a:t>pehr</a:t>
            </a:r>
            <a:r>
              <a:rPr lang="en-US" sz="2800" b="1" dirty="0" smtClean="0"/>
              <a:t>-</a:t>
            </a:r>
            <a:r>
              <a:rPr lang="en-US" sz="2800" b="1" dirty="0" err="1" smtClean="0"/>
              <a:t>ih</a:t>
            </a:r>
            <a:r>
              <a:rPr lang="en-US" sz="2800" b="1" dirty="0" smtClean="0"/>
              <a:t>-</a:t>
            </a:r>
            <a:r>
              <a:rPr lang="en-US" sz="2800" b="1" dirty="0" err="1" smtClean="0"/>
              <a:t>toh</a:t>
            </a:r>
            <a:r>
              <a:rPr lang="en-US" sz="2800" b="1" dirty="0" smtClean="0"/>
              <a:t>-NIGH-</a:t>
            </a:r>
            <a:r>
              <a:rPr lang="en-US" sz="2800" b="1" dirty="0" err="1" smtClean="0"/>
              <a:t>tis</a:t>
            </a:r>
            <a:r>
              <a:rPr lang="en-US" sz="2800" dirty="0" smtClean="0"/>
              <a:t>) is inflammation of</a:t>
            </a:r>
          </a:p>
          <a:p>
            <a:pPr algn="l">
              <a:buNone/>
            </a:pPr>
            <a:r>
              <a:rPr lang="en-US" sz="2800" dirty="0" smtClean="0"/>
              <a:t>the peritoneum (</a:t>
            </a:r>
            <a:r>
              <a:rPr lang="en-US" sz="2800" b="1" dirty="0" err="1" smtClean="0"/>
              <a:t>periton</a:t>
            </a:r>
            <a:r>
              <a:rPr lang="en-US" sz="2800" dirty="0" smtClean="0"/>
              <a:t> means peritoneum, and </a:t>
            </a:r>
            <a:r>
              <a:rPr lang="en-US" sz="2800" b="1" dirty="0" smtClean="0"/>
              <a:t>-</a:t>
            </a:r>
            <a:r>
              <a:rPr lang="en-US" sz="2800" b="1" dirty="0" err="1" smtClean="0"/>
              <a:t>itis</a:t>
            </a:r>
            <a:endParaRPr lang="en-US" sz="2800" b="1" dirty="0" smtClean="0"/>
          </a:p>
          <a:p>
            <a:pPr algn="l">
              <a:buNone/>
            </a:pPr>
            <a:r>
              <a:rPr lang="en-US" sz="2800" dirty="0" smtClean="0"/>
              <a:t>means inflammation).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1138138"/>
          </a:xfrm>
        </p:spPr>
        <p:txBody>
          <a:bodyPr>
            <a:noAutofit/>
          </a:bodyPr>
          <a:lstStyle/>
          <a:p>
            <a:r>
              <a:rPr lang="en-US" sz="3200" dirty="0" smtClean="0"/>
              <a:t>Genetic Disorders” hereditary disorder”</a:t>
            </a:r>
            <a:br>
              <a:rPr lang="en-US" sz="3200" dirty="0" smtClean="0"/>
            </a:br>
            <a:r>
              <a:rPr lang="en-US" sz="3200" dirty="0" smtClean="0"/>
              <a:t>and congenital disorder</a:t>
            </a:r>
            <a:endParaRPr lang="ar-IQ" sz="3200" dirty="0"/>
          </a:p>
        </p:txBody>
      </p:sp>
      <p:sp>
        <p:nvSpPr>
          <p:cNvPr id="3" name="عنصر نائب للمحتوى 2"/>
          <p:cNvSpPr>
            <a:spLocks noGrp="1"/>
          </p:cNvSpPr>
          <p:nvPr>
            <p:ph sz="quarter" idx="1"/>
          </p:nvPr>
        </p:nvSpPr>
        <p:spPr/>
        <p:txBody>
          <a:bodyPr>
            <a:normAutofit fontScale="92500"/>
          </a:bodyPr>
          <a:lstStyle/>
          <a:p>
            <a:pPr algn="l">
              <a:buNone/>
            </a:pPr>
            <a:r>
              <a:rPr lang="en-US" sz="2800" i="1" u="sng" dirty="0" smtClean="0"/>
              <a:t>Genetic disorder </a:t>
            </a:r>
            <a:r>
              <a:rPr lang="en-US" sz="2800" dirty="0" smtClean="0"/>
              <a:t>:</a:t>
            </a:r>
          </a:p>
          <a:p>
            <a:pPr algn="l">
              <a:buNone/>
            </a:pPr>
            <a:r>
              <a:rPr lang="en-US" sz="2800" dirty="0" smtClean="0"/>
              <a:t>-Down syndrome (DS) is a genetic variation that is associated with characteristic facial appearance, learning disabilities, and physical abnormalities such as heart valve disease.</a:t>
            </a:r>
          </a:p>
          <a:p>
            <a:pPr algn="l">
              <a:buNone/>
            </a:pPr>
            <a:r>
              <a:rPr lang="en-US" sz="2800" dirty="0" smtClean="0"/>
              <a:t>-Hemophilia (</a:t>
            </a:r>
            <a:r>
              <a:rPr lang="en-US" sz="2400" b="1" dirty="0" err="1" smtClean="0"/>
              <a:t>hee</a:t>
            </a:r>
            <a:r>
              <a:rPr lang="en-US" sz="2400" b="1" dirty="0" smtClean="0"/>
              <a:t>-</a:t>
            </a:r>
            <a:r>
              <a:rPr lang="en-US" sz="2400" b="1" dirty="0" err="1" smtClean="0"/>
              <a:t>moh</a:t>
            </a:r>
            <a:r>
              <a:rPr lang="en-US" sz="2400" b="1" dirty="0" smtClean="0"/>
              <a:t>-FILL-</a:t>
            </a:r>
            <a:r>
              <a:rPr lang="en-US" sz="2400" b="1" dirty="0" err="1" smtClean="0"/>
              <a:t>ee</a:t>
            </a:r>
            <a:r>
              <a:rPr lang="en-US" sz="2400" b="1" dirty="0" smtClean="0"/>
              <a:t>-ah</a:t>
            </a:r>
            <a:r>
              <a:rPr lang="en-US" sz="2800" dirty="0" smtClean="0"/>
              <a:t>) is a group of hereditary bleeding disorders.</a:t>
            </a:r>
          </a:p>
          <a:p>
            <a:pPr algn="l">
              <a:buNone/>
            </a:pPr>
            <a:r>
              <a:rPr lang="en-US" sz="2800" i="1" u="sng" dirty="0" smtClean="0"/>
              <a:t>Congenital disorder:</a:t>
            </a:r>
          </a:p>
          <a:p>
            <a:pPr algn="l">
              <a:buNone/>
            </a:pPr>
            <a:r>
              <a:rPr lang="en-US" sz="2800" dirty="0" smtClean="0"/>
              <a:t>-</a:t>
            </a:r>
            <a:r>
              <a:rPr lang="de-DE" sz="2800" dirty="0" smtClean="0"/>
              <a:t>A congenital disorder (</a:t>
            </a:r>
            <a:r>
              <a:rPr lang="de-DE" sz="2400" b="1" dirty="0" smtClean="0"/>
              <a:t>kon-JEN-ih-tahl</a:t>
            </a:r>
            <a:r>
              <a:rPr lang="de-DE" sz="2800" dirty="0" smtClean="0"/>
              <a:t>) is an abnormal</a:t>
            </a:r>
          </a:p>
          <a:p>
            <a:pPr algn="l">
              <a:buNone/>
            </a:pPr>
            <a:r>
              <a:rPr lang="en-US" sz="2800" dirty="0" smtClean="0"/>
              <a:t>condition that exists at the time of birth. Congenital</a:t>
            </a:r>
          </a:p>
          <a:p>
            <a:pPr algn="l">
              <a:buNone/>
            </a:pPr>
            <a:r>
              <a:rPr lang="en-US" sz="2800" dirty="0" smtClean="0"/>
              <a:t>means existing at birth.</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850106"/>
          </a:xfrm>
        </p:spPr>
        <p:txBody>
          <a:bodyPr/>
          <a:lstStyle/>
          <a:p>
            <a:r>
              <a:rPr lang="en-US" dirty="0" smtClean="0"/>
              <a:t>TISSUES</a:t>
            </a:r>
            <a:endParaRPr lang="ar-IQ" dirty="0"/>
          </a:p>
        </p:txBody>
      </p:sp>
      <p:sp>
        <p:nvSpPr>
          <p:cNvPr id="3" name="عنصر نائب للمحتوى 2"/>
          <p:cNvSpPr>
            <a:spLocks noGrp="1"/>
          </p:cNvSpPr>
          <p:nvPr>
            <p:ph sz="quarter" idx="1"/>
          </p:nvPr>
        </p:nvSpPr>
        <p:spPr>
          <a:xfrm>
            <a:off x="539552" y="1052736"/>
            <a:ext cx="8280920" cy="5256584"/>
          </a:xfrm>
        </p:spPr>
        <p:txBody>
          <a:bodyPr>
            <a:normAutofit fontScale="92500" lnSpcReduction="10000"/>
          </a:bodyPr>
          <a:lstStyle/>
          <a:p>
            <a:pPr algn="l">
              <a:buNone/>
            </a:pPr>
            <a:r>
              <a:rPr lang="en-US" dirty="0" smtClean="0"/>
              <a:t>-A tissue is a group or layer of specialized cells that join together to perform certain specific functions. </a:t>
            </a:r>
          </a:p>
          <a:p>
            <a:pPr algn="l">
              <a:buNone/>
            </a:pPr>
            <a:r>
              <a:rPr lang="en-US" dirty="0" smtClean="0"/>
              <a:t>The four main types of tissue are epithelial, connective, muscle,</a:t>
            </a:r>
          </a:p>
          <a:p>
            <a:pPr algn="l">
              <a:buNone/>
            </a:pPr>
            <a:r>
              <a:rPr lang="en-US" dirty="0" smtClean="0"/>
              <a:t>and nerve.</a:t>
            </a:r>
          </a:p>
          <a:p>
            <a:pPr algn="l">
              <a:buNone/>
            </a:pPr>
            <a:r>
              <a:rPr lang="en-US" dirty="0" smtClean="0"/>
              <a:t>-Adipose tissue, also known as fat, provides protective padding, insulation, and support (</a:t>
            </a:r>
            <a:r>
              <a:rPr lang="en-US" b="1" dirty="0" err="1" smtClean="0"/>
              <a:t>adip</a:t>
            </a:r>
            <a:r>
              <a:rPr lang="en-US" dirty="0" smtClean="0"/>
              <a:t> means fat, and </a:t>
            </a:r>
            <a:r>
              <a:rPr lang="en-US" b="1" dirty="0" smtClean="0"/>
              <a:t>-</a:t>
            </a:r>
            <a:r>
              <a:rPr lang="en-US" b="1" dirty="0" err="1" smtClean="0"/>
              <a:t>ose</a:t>
            </a:r>
            <a:r>
              <a:rPr lang="en-US" b="1" dirty="0" smtClean="0"/>
              <a:t> </a:t>
            </a:r>
            <a:r>
              <a:rPr lang="en-US" dirty="0" smtClean="0"/>
              <a:t>means pertaining to)</a:t>
            </a:r>
          </a:p>
          <a:p>
            <a:pPr algn="l">
              <a:buNone/>
            </a:pPr>
            <a:r>
              <a:rPr lang="en-US" dirty="0" smtClean="0"/>
              <a:t>-Histology (</a:t>
            </a:r>
            <a:r>
              <a:rPr lang="en-US" sz="2400" b="1" dirty="0" smtClean="0"/>
              <a:t>hiss-TOL-oh-</a:t>
            </a:r>
            <a:r>
              <a:rPr lang="en-US" sz="2400" b="1" dirty="0" err="1" smtClean="0"/>
              <a:t>jee</a:t>
            </a:r>
            <a:r>
              <a:rPr lang="en-US" dirty="0" smtClean="0"/>
              <a:t>) is the study of the structure,</a:t>
            </a:r>
          </a:p>
          <a:p>
            <a:pPr algn="l">
              <a:buNone/>
            </a:pPr>
            <a:r>
              <a:rPr lang="en-US" dirty="0" smtClean="0"/>
              <a:t>composition, and function of tissues (</a:t>
            </a:r>
            <a:r>
              <a:rPr lang="en-US" b="1" dirty="0" err="1" smtClean="0"/>
              <a:t>hist</a:t>
            </a:r>
            <a:r>
              <a:rPr lang="en-US" dirty="0" smtClean="0"/>
              <a:t> means tissue, and </a:t>
            </a:r>
          </a:p>
          <a:p>
            <a:pPr algn="l">
              <a:buNone/>
            </a:pPr>
            <a:r>
              <a:rPr lang="en-US" b="1" dirty="0" smtClean="0"/>
              <a:t>-</a:t>
            </a:r>
            <a:r>
              <a:rPr lang="en-US" b="1" dirty="0" err="1" smtClean="0"/>
              <a:t>ology</a:t>
            </a:r>
            <a:r>
              <a:rPr lang="en-US" b="1" dirty="0" smtClean="0"/>
              <a:t> </a:t>
            </a:r>
            <a:r>
              <a:rPr lang="en-US" dirty="0" smtClean="0"/>
              <a:t>means a study of).</a:t>
            </a:r>
          </a:p>
          <a:p>
            <a:pPr algn="l">
              <a:buNone/>
            </a:pPr>
            <a:r>
              <a:rPr lang="en-US" dirty="0" smtClean="0"/>
              <a:t>-A histologist (</a:t>
            </a:r>
            <a:r>
              <a:rPr lang="en-US" sz="2400" b="1" dirty="0" smtClean="0"/>
              <a:t>hiss-TOL-oh-</a:t>
            </a:r>
            <a:r>
              <a:rPr lang="en-US" sz="2400" b="1" dirty="0" err="1" smtClean="0"/>
              <a:t>jist</a:t>
            </a:r>
            <a:r>
              <a:rPr lang="en-US" dirty="0" smtClean="0"/>
              <a:t>) is a specialist in the study of the organization of tissues at all levels (</a:t>
            </a:r>
            <a:r>
              <a:rPr lang="en-US" b="1" dirty="0" err="1" smtClean="0"/>
              <a:t>hist</a:t>
            </a:r>
            <a:r>
              <a:rPr lang="en-US" dirty="0" smtClean="0"/>
              <a:t> means tissue, and </a:t>
            </a:r>
          </a:p>
          <a:p>
            <a:pPr algn="l">
              <a:buNone/>
            </a:pPr>
            <a:r>
              <a:rPr lang="en-US" sz="2400" b="1" dirty="0" smtClean="0"/>
              <a:t>-</a:t>
            </a:r>
            <a:r>
              <a:rPr lang="en-US" sz="2400" b="1" dirty="0" err="1" smtClean="0"/>
              <a:t>ologist</a:t>
            </a:r>
            <a:r>
              <a:rPr lang="en-US" sz="2400" b="1" dirty="0" smtClean="0"/>
              <a:t> </a:t>
            </a:r>
            <a:r>
              <a:rPr lang="en-US" dirty="0" smtClean="0"/>
              <a:t>means specialist).</a:t>
            </a:r>
            <a:endParaRPr lang="ar-IQ"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Incomplete Tissue Formation</a:t>
            </a:r>
            <a:endParaRPr lang="ar-IQ" dirty="0"/>
          </a:p>
        </p:txBody>
      </p:sp>
      <p:sp>
        <p:nvSpPr>
          <p:cNvPr id="3" name="عنصر نائب للمحتوى 2"/>
          <p:cNvSpPr>
            <a:spLocks noGrp="1"/>
          </p:cNvSpPr>
          <p:nvPr>
            <p:ph sz="quarter" idx="1"/>
          </p:nvPr>
        </p:nvSpPr>
        <p:spPr/>
        <p:txBody>
          <a:bodyPr/>
          <a:lstStyle/>
          <a:p>
            <a:pPr algn="l">
              <a:buNone/>
            </a:pPr>
            <a:r>
              <a:rPr lang="en-US" dirty="0" smtClean="0"/>
              <a:t>-</a:t>
            </a:r>
            <a:r>
              <a:rPr lang="en-US" dirty="0" err="1" smtClean="0"/>
              <a:t>Aplasia</a:t>
            </a:r>
            <a:r>
              <a:rPr lang="en-US" dirty="0" smtClean="0"/>
              <a:t> (</a:t>
            </a:r>
            <a:r>
              <a:rPr lang="en-US" b="1" dirty="0" smtClean="0"/>
              <a:t>ah-PLAY-zee-ah</a:t>
            </a:r>
            <a:r>
              <a:rPr lang="en-US" dirty="0" smtClean="0"/>
              <a:t>) is the defective development , or the congenital absence, of an organ or tissue (</a:t>
            </a:r>
            <a:r>
              <a:rPr lang="en-US" b="1" dirty="0" smtClean="0"/>
              <a:t>a-</a:t>
            </a:r>
            <a:r>
              <a:rPr lang="en-US" dirty="0" smtClean="0"/>
              <a:t> means without, and </a:t>
            </a:r>
            <a:r>
              <a:rPr lang="en-US" b="1" dirty="0" smtClean="0"/>
              <a:t>-</a:t>
            </a:r>
            <a:r>
              <a:rPr lang="en-US" b="1" dirty="0" err="1" smtClean="0"/>
              <a:t>plasia</a:t>
            </a:r>
            <a:r>
              <a:rPr lang="en-US" b="1" dirty="0" smtClean="0"/>
              <a:t> </a:t>
            </a:r>
            <a:r>
              <a:rPr lang="en-US" dirty="0" smtClean="0"/>
              <a:t>means formation).</a:t>
            </a:r>
          </a:p>
          <a:p>
            <a:pPr algn="l">
              <a:buNone/>
            </a:pPr>
            <a:r>
              <a:rPr lang="en-US" dirty="0" smtClean="0"/>
              <a:t>*Compare </a:t>
            </a:r>
            <a:r>
              <a:rPr lang="en-US" dirty="0" err="1" smtClean="0"/>
              <a:t>aplasia</a:t>
            </a:r>
            <a:r>
              <a:rPr lang="en-US" dirty="0" smtClean="0"/>
              <a:t> with </a:t>
            </a:r>
            <a:r>
              <a:rPr lang="en-US" dirty="0" err="1" smtClean="0"/>
              <a:t>hypoplasia</a:t>
            </a:r>
            <a:r>
              <a:rPr lang="en-US" dirty="0" smtClean="0"/>
              <a:t>.</a:t>
            </a:r>
          </a:p>
          <a:p>
            <a:pPr algn="l">
              <a:buNone/>
            </a:pPr>
            <a:r>
              <a:rPr lang="en-US" dirty="0" smtClean="0"/>
              <a:t>-</a:t>
            </a:r>
            <a:r>
              <a:rPr lang="en-US" dirty="0" err="1" smtClean="0"/>
              <a:t>Hypoplasia</a:t>
            </a:r>
            <a:r>
              <a:rPr lang="en-US" dirty="0" smtClean="0"/>
              <a:t> (</a:t>
            </a:r>
            <a:r>
              <a:rPr lang="en-US" b="1" dirty="0" smtClean="0"/>
              <a:t>high-</a:t>
            </a:r>
            <a:r>
              <a:rPr lang="en-US" b="1" dirty="0" err="1" smtClean="0"/>
              <a:t>poh</a:t>
            </a:r>
            <a:r>
              <a:rPr lang="en-US" b="1" dirty="0" smtClean="0"/>
              <a:t>-PLAY-zee-ah</a:t>
            </a:r>
            <a:r>
              <a:rPr lang="en-US" dirty="0" smtClean="0"/>
              <a:t>) is the incomplete</a:t>
            </a:r>
          </a:p>
          <a:p>
            <a:pPr algn="l">
              <a:buNone/>
            </a:pPr>
            <a:r>
              <a:rPr lang="en-US" dirty="0" smtClean="0"/>
              <a:t>development of an organ or tissue (</a:t>
            </a:r>
            <a:r>
              <a:rPr lang="en-US" b="1" dirty="0" smtClean="0"/>
              <a:t>hypo-</a:t>
            </a:r>
            <a:r>
              <a:rPr lang="en-US" dirty="0" smtClean="0"/>
              <a:t> means</a:t>
            </a:r>
          </a:p>
          <a:p>
            <a:pPr algn="l">
              <a:buNone/>
            </a:pPr>
            <a:r>
              <a:rPr lang="en-US" dirty="0" smtClean="0"/>
              <a:t>deficient, and </a:t>
            </a:r>
            <a:r>
              <a:rPr lang="en-US" b="1" dirty="0" smtClean="0"/>
              <a:t>-</a:t>
            </a:r>
            <a:r>
              <a:rPr lang="en-US" b="1" dirty="0" err="1" smtClean="0"/>
              <a:t>plasia</a:t>
            </a:r>
            <a:r>
              <a:rPr lang="en-US" b="1" dirty="0" smtClean="0"/>
              <a:t> </a:t>
            </a:r>
            <a:r>
              <a:rPr lang="en-US" dirty="0" smtClean="0"/>
              <a:t>means formation).</a:t>
            </a:r>
          </a:p>
          <a:p>
            <a:pPr algn="l">
              <a:buNone/>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634082"/>
          </a:xfrm>
        </p:spPr>
        <p:txBody>
          <a:bodyPr>
            <a:normAutofit fontScale="90000"/>
          </a:bodyPr>
          <a:lstStyle/>
          <a:p>
            <a:r>
              <a:rPr lang="en-US" dirty="0" smtClean="0"/>
              <a:t>Abnormal Tissue Formation</a:t>
            </a:r>
            <a:endParaRPr lang="ar-IQ" dirty="0"/>
          </a:p>
        </p:txBody>
      </p:sp>
      <p:sp>
        <p:nvSpPr>
          <p:cNvPr id="3" name="عنصر نائب للمحتوى 2"/>
          <p:cNvSpPr>
            <a:spLocks noGrp="1"/>
          </p:cNvSpPr>
          <p:nvPr>
            <p:ph sz="quarter" idx="1"/>
          </p:nvPr>
        </p:nvSpPr>
        <p:spPr>
          <a:xfrm>
            <a:off x="683568" y="908720"/>
            <a:ext cx="8003232" cy="5472608"/>
          </a:xfrm>
        </p:spPr>
        <p:txBody>
          <a:bodyPr>
            <a:normAutofit fontScale="92500" lnSpcReduction="20000"/>
          </a:bodyPr>
          <a:lstStyle/>
          <a:p>
            <a:pPr algn="l">
              <a:buNone/>
            </a:pPr>
            <a:r>
              <a:rPr lang="en-US" dirty="0" smtClean="0"/>
              <a:t>-</a:t>
            </a:r>
            <a:r>
              <a:rPr lang="en-US" sz="3000" i="1" u="sng" dirty="0" err="1" smtClean="0"/>
              <a:t>Anaplasia</a:t>
            </a:r>
            <a:r>
              <a:rPr lang="en-US" dirty="0" smtClean="0"/>
              <a:t> (</a:t>
            </a:r>
            <a:r>
              <a:rPr lang="en-US" b="1" dirty="0" smtClean="0"/>
              <a:t>an-ah-PLAY-zee-ah</a:t>
            </a:r>
            <a:r>
              <a:rPr lang="en-US" dirty="0" smtClean="0"/>
              <a:t>) is a change in the structure of cells (</a:t>
            </a:r>
            <a:r>
              <a:rPr lang="en-US" b="1" dirty="0" err="1" smtClean="0"/>
              <a:t>ana</a:t>
            </a:r>
            <a:r>
              <a:rPr lang="en-US" dirty="0" smtClean="0"/>
              <a:t>- means excessive, and </a:t>
            </a:r>
            <a:r>
              <a:rPr lang="en-US" b="1" dirty="0" smtClean="0"/>
              <a:t>-</a:t>
            </a:r>
            <a:r>
              <a:rPr lang="en-US" b="1" dirty="0" err="1" smtClean="0"/>
              <a:t>plasia</a:t>
            </a:r>
            <a:r>
              <a:rPr lang="en-US" b="1" dirty="0" smtClean="0"/>
              <a:t> </a:t>
            </a:r>
            <a:r>
              <a:rPr lang="en-US" dirty="0" smtClean="0"/>
              <a:t>means formation).</a:t>
            </a:r>
          </a:p>
          <a:p>
            <a:pPr algn="l">
              <a:buNone/>
            </a:pPr>
            <a:r>
              <a:rPr lang="en-US" dirty="0" smtClean="0"/>
              <a:t>This abnormal cell development is characteristic of tumor formation in cancers. </a:t>
            </a:r>
          </a:p>
          <a:p>
            <a:pPr algn="l">
              <a:buNone/>
            </a:pPr>
            <a:r>
              <a:rPr lang="en-US" dirty="0" smtClean="0"/>
              <a:t>-</a:t>
            </a:r>
            <a:r>
              <a:rPr lang="en-US" sz="3000" i="1" u="sng" dirty="0" smtClean="0"/>
              <a:t>Dysplasia</a:t>
            </a:r>
            <a:r>
              <a:rPr lang="en-US" dirty="0" smtClean="0"/>
              <a:t> (</a:t>
            </a:r>
            <a:r>
              <a:rPr lang="en-US" b="1" dirty="0" err="1" smtClean="0"/>
              <a:t>dis</a:t>
            </a:r>
            <a:r>
              <a:rPr lang="en-US" b="1" dirty="0" smtClean="0"/>
              <a:t>-PLAY-see-ah</a:t>
            </a:r>
            <a:r>
              <a:rPr lang="en-US" dirty="0" smtClean="0"/>
              <a:t>) is abnormal development or growth of cells, tissues, or organs (</a:t>
            </a:r>
            <a:r>
              <a:rPr lang="en-US" b="1" dirty="0" err="1" smtClean="0"/>
              <a:t>dys</a:t>
            </a:r>
            <a:r>
              <a:rPr lang="en-US" b="1" dirty="0" smtClean="0"/>
              <a:t>-</a:t>
            </a:r>
            <a:r>
              <a:rPr lang="en-US" dirty="0" smtClean="0"/>
              <a:t> means bad, and </a:t>
            </a:r>
            <a:r>
              <a:rPr lang="en-US" b="1" dirty="0" smtClean="0"/>
              <a:t>-</a:t>
            </a:r>
            <a:r>
              <a:rPr lang="en-US" b="1" dirty="0" err="1" smtClean="0"/>
              <a:t>plasia</a:t>
            </a:r>
            <a:r>
              <a:rPr lang="en-US" b="1" dirty="0" smtClean="0"/>
              <a:t> </a:t>
            </a:r>
            <a:r>
              <a:rPr lang="en-US" dirty="0" smtClean="0"/>
              <a:t>means formation).</a:t>
            </a:r>
          </a:p>
          <a:p>
            <a:pPr algn="l">
              <a:buNone/>
            </a:pPr>
            <a:r>
              <a:rPr lang="en-US" dirty="0" smtClean="0"/>
              <a:t>-</a:t>
            </a:r>
            <a:r>
              <a:rPr lang="en-US" sz="3000" i="1" u="sng" dirty="0" smtClean="0"/>
              <a:t>Hyperplasia</a:t>
            </a:r>
            <a:r>
              <a:rPr lang="en-US" dirty="0" smtClean="0"/>
              <a:t> (</a:t>
            </a:r>
            <a:r>
              <a:rPr lang="en-US" b="1" dirty="0" smtClean="0"/>
              <a:t>high-per-PLAY-zee-ah</a:t>
            </a:r>
            <a:r>
              <a:rPr lang="en-US" dirty="0" smtClean="0"/>
              <a:t>) is the enlargement of an organ or tissue(</a:t>
            </a:r>
            <a:r>
              <a:rPr lang="en-US" b="1" dirty="0" smtClean="0"/>
              <a:t>hyper</a:t>
            </a:r>
            <a:r>
              <a:rPr lang="en-US" dirty="0" smtClean="0"/>
              <a:t> means excessive, and </a:t>
            </a:r>
            <a:r>
              <a:rPr lang="en-US" b="1" dirty="0" smtClean="0"/>
              <a:t>-</a:t>
            </a:r>
            <a:r>
              <a:rPr lang="en-US" b="1" dirty="0" err="1" smtClean="0"/>
              <a:t>plasia</a:t>
            </a:r>
            <a:r>
              <a:rPr lang="en-US" b="1" dirty="0" smtClean="0"/>
              <a:t> </a:t>
            </a:r>
            <a:r>
              <a:rPr lang="en-US" dirty="0" smtClean="0"/>
              <a:t>means formation).</a:t>
            </a:r>
          </a:p>
          <a:p>
            <a:pPr algn="l">
              <a:buNone/>
            </a:pPr>
            <a:r>
              <a:rPr lang="en-US" dirty="0" smtClean="0"/>
              <a:t>*Contrast hyperplasia with hypertrophy.</a:t>
            </a:r>
          </a:p>
          <a:p>
            <a:pPr algn="l">
              <a:buNone/>
            </a:pPr>
            <a:r>
              <a:rPr lang="en-US" sz="3000" i="1" u="sng" dirty="0" smtClean="0"/>
              <a:t>-Hypertrophy </a:t>
            </a:r>
            <a:r>
              <a:rPr lang="en-US" dirty="0" smtClean="0"/>
              <a:t>(</a:t>
            </a:r>
            <a:r>
              <a:rPr lang="en-US" b="1" dirty="0" smtClean="0"/>
              <a:t>high-PER-</a:t>
            </a:r>
            <a:r>
              <a:rPr lang="en-US" b="1" dirty="0" err="1" smtClean="0"/>
              <a:t>troh</a:t>
            </a:r>
            <a:r>
              <a:rPr lang="en-US" b="1" dirty="0" smtClean="0"/>
              <a:t>-fee</a:t>
            </a:r>
            <a:r>
              <a:rPr lang="en-US" dirty="0" smtClean="0"/>
              <a:t>) is a general increase in the size, but not in the number, of cells in the tissues (</a:t>
            </a:r>
            <a:r>
              <a:rPr lang="en-US" b="1" dirty="0" smtClean="0"/>
              <a:t>hyper-</a:t>
            </a:r>
            <a:r>
              <a:rPr lang="en-US" dirty="0" smtClean="0"/>
              <a:t> means excessive, and </a:t>
            </a:r>
            <a:r>
              <a:rPr lang="en-US" b="1" dirty="0" smtClean="0"/>
              <a:t>–trophy </a:t>
            </a:r>
            <a:r>
              <a:rPr lang="en-US" dirty="0" smtClean="0"/>
              <a:t>means development). This enlargement is not due to tumor formation. Contrast hypertrophy with </a:t>
            </a:r>
            <a:r>
              <a:rPr lang="en-US" dirty="0" err="1" smtClean="0"/>
              <a:t>anaplasia</a:t>
            </a:r>
            <a:r>
              <a:rPr lang="en-US" dirty="0" smtClean="0"/>
              <a:t> and hyperplasia.</a:t>
            </a:r>
            <a:endParaRPr lang="ar-IQ"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634082"/>
          </a:xfrm>
        </p:spPr>
        <p:txBody>
          <a:bodyPr>
            <a:normAutofit fontScale="90000"/>
          </a:bodyPr>
          <a:lstStyle/>
          <a:p>
            <a:r>
              <a:rPr lang="en-US" dirty="0" smtClean="0"/>
              <a:t>GLANDS</a:t>
            </a:r>
            <a:endParaRPr lang="ar-IQ" dirty="0"/>
          </a:p>
        </p:txBody>
      </p:sp>
      <p:sp>
        <p:nvSpPr>
          <p:cNvPr id="3" name="عنصر نائب للمحتوى 2"/>
          <p:cNvSpPr>
            <a:spLocks noGrp="1"/>
          </p:cNvSpPr>
          <p:nvPr>
            <p:ph sz="quarter" idx="1"/>
          </p:nvPr>
        </p:nvSpPr>
        <p:spPr>
          <a:xfrm>
            <a:off x="323528" y="908720"/>
            <a:ext cx="8363272" cy="5111080"/>
          </a:xfrm>
        </p:spPr>
        <p:txBody>
          <a:bodyPr>
            <a:normAutofit lnSpcReduction="10000"/>
          </a:bodyPr>
          <a:lstStyle/>
          <a:p>
            <a:pPr algn="l">
              <a:buNone/>
            </a:pPr>
            <a:r>
              <a:rPr lang="en-US" dirty="0" smtClean="0"/>
              <a:t>-</a:t>
            </a:r>
            <a:r>
              <a:rPr lang="en-US" sz="2800" i="1" u="sng" dirty="0" smtClean="0"/>
              <a:t>A gland </a:t>
            </a:r>
            <a:r>
              <a:rPr lang="en-US" dirty="0" smtClean="0"/>
              <a:t>is a group of specialized epithelial cells that are capable of producing secretions.</a:t>
            </a:r>
          </a:p>
          <a:p>
            <a:pPr algn="l">
              <a:buNone/>
            </a:pPr>
            <a:r>
              <a:rPr lang="en-US" dirty="0" smtClean="0"/>
              <a:t>-</a:t>
            </a:r>
            <a:r>
              <a:rPr lang="en-US" sz="2800" i="1" u="sng" dirty="0" smtClean="0"/>
              <a:t>Adenitis</a:t>
            </a:r>
            <a:r>
              <a:rPr lang="en-US" dirty="0" smtClean="0"/>
              <a:t> (</a:t>
            </a:r>
            <a:r>
              <a:rPr lang="en-US" sz="2000" b="1" dirty="0" smtClean="0"/>
              <a:t>ad-eh-NIGH-</a:t>
            </a:r>
            <a:r>
              <a:rPr lang="en-US" sz="2000" b="1" dirty="0" err="1" smtClean="0"/>
              <a:t>tis</a:t>
            </a:r>
            <a:r>
              <a:rPr lang="en-US" dirty="0" smtClean="0"/>
              <a:t>) is the inflammation of a gland (</a:t>
            </a:r>
            <a:r>
              <a:rPr lang="en-US" b="1" dirty="0" err="1" smtClean="0"/>
              <a:t>aden</a:t>
            </a:r>
            <a:r>
              <a:rPr lang="en-US" dirty="0" smtClean="0"/>
              <a:t> means gland, and </a:t>
            </a:r>
            <a:r>
              <a:rPr lang="en-US" b="1" dirty="0" smtClean="0"/>
              <a:t>-</a:t>
            </a:r>
            <a:r>
              <a:rPr lang="en-US" b="1" dirty="0" err="1" smtClean="0"/>
              <a:t>itis</a:t>
            </a:r>
            <a:r>
              <a:rPr lang="en-US" b="1" dirty="0" smtClean="0"/>
              <a:t> </a:t>
            </a:r>
            <a:r>
              <a:rPr lang="en-US" dirty="0" smtClean="0"/>
              <a:t>means inflammation).</a:t>
            </a:r>
          </a:p>
          <a:p>
            <a:pPr algn="l">
              <a:buNone/>
            </a:pPr>
            <a:r>
              <a:rPr lang="en-US" dirty="0" smtClean="0"/>
              <a:t>-</a:t>
            </a:r>
            <a:r>
              <a:rPr lang="en-US" sz="2800" i="1" u="sng" dirty="0" err="1" smtClean="0"/>
              <a:t>Adenocarcinoma</a:t>
            </a:r>
            <a:r>
              <a:rPr lang="en-US" dirty="0" smtClean="0"/>
              <a:t> (</a:t>
            </a:r>
            <a:r>
              <a:rPr lang="en-US" sz="2000" b="1" dirty="0" smtClean="0"/>
              <a:t>ad-eh-</a:t>
            </a:r>
            <a:r>
              <a:rPr lang="en-US" sz="2000" b="1" dirty="0" err="1" smtClean="0"/>
              <a:t>noh</a:t>
            </a:r>
            <a:r>
              <a:rPr lang="en-US" sz="2000" b="1" dirty="0" smtClean="0"/>
              <a:t>-</a:t>
            </a:r>
            <a:r>
              <a:rPr lang="en-US" sz="2000" b="1" dirty="0" err="1" smtClean="0"/>
              <a:t>kar</a:t>
            </a:r>
            <a:r>
              <a:rPr lang="en-US" sz="2000" b="1" dirty="0" smtClean="0"/>
              <a:t>-</a:t>
            </a:r>
            <a:r>
              <a:rPr lang="en-US" sz="2000" b="1" dirty="0" err="1" smtClean="0"/>
              <a:t>sih</a:t>
            </a:r>
            <a:r>
              <a:rPr lang="en-US" sz="2000" b="1" dirty="0" smtClean="0"/>
              <a:t>-NOH-</a:t>
            </a:r>
            <a:r>
              <a:rPr lang="en-US" sz="2000" b="1" dirty="0" err="1" smtClean="0"/>
              <a:t>mah</a:t>
            </a:r>
            <a:r>
              <a:rPr lang="en-US" dirty="0" smtClean="0"/>
              <a:t>) is a malignant tumor that originates in glandular tissue (</a:t>
            </a:r>
            <a:r>
              <a:rPr lang="en-US" b="1" dirty="0" err="1" smtClean="0"/>
              <a:t>aden</a:t>
            </a:r>
            <a:r>
              <a:rPr lang="en-US" b="1" dirty="0" smtClean="0"/>
              <a:t>/o</a:t>
            </a:r>
            <a:r>
              <a:rPr lang="en-US" dirty="0" smtClean="0"/>
              <a:t> means gland, </a:t>
            </a:r>
            <a:r>
              <a:rPr lang="en-US" b="1" dirty="0" err="1" smtClean="0"/>
              <a:t>carcin</a:t>
            </a:r>
            <a:r>
              <a:rPr lang="en-US" dirty="0" smtClean="0"/>
              <a:t> means cancerous, and </a:t>
            </a:r>
            <a:r>
              <a:rPr lang="en-US" b="1" dirty="0" smtClean="0"/>
              <a:t>-</a:t>
            </a:r>
            <a:r>
              <a:rPr lang="en-US" b="1" dirty="0" err="1" smtClean="0"/>
              <a:t>oma</a:t>
            </a:r>
            <a:r>
              <a:rPr lang="en-US" b="1" dirty="0" smtClean="0"/>
              <a:t> </a:t>
            </a:r>
            <a:r>
              <a:rPr lang="en-US" dirty="0" smtClean="0"/>
              <a:t>means tumor). </a:t>
            </a:r>
          </a:p>
          <a:p>
            <a:pPr algn="l">
              <a:buNone/>
            </a:pPr>
            <a:r>
              <a:rPr lang="en-US" dirty="0" smtClean="0"/>
              <a:t>*Malignant means harmful, capable of spreading, and potentially life threatening.</a:t>
            </a:r>
          </a:p>
          <a:p>
            <a:pPr algn="l">
              <a:buNone/>
            </a:pPr>
            <a:r>
              <a:rPr lang="en-US" dirty="0" smtClean="0"/>
              <a:t>-</a:t>
            </a:r>
            <a:r>
              <a:rPr lang="en-US" sz="2800" i="1" u="sng" dirty="0" smtClean="0"/>
              <a:t>Adenoma</a:t>
            </a:r>
            <a:r>
              <a:rPr lang="en-US" dirty="0" smtClean="0"/>
              <a:t> (</a:t>
            </a:r>
            <a:r>
              <a:rPr lang="en-US" sz="2000" b="1" dirty="0" smtClean="0"/>
              <a:t>ad-eh-NOH-</a:t>
            </a:r>
            <a:r>
              <a:rPr lang="en-US" sz="2000" b="1" dirty="0" err="1" smtClean="0"/>
              <a:t>mah</a:t>
            </a:r>
            <a:r>
              <a:rPr lang="en-US" dirty="0" smtClean="0"/>
              <a:t>) is a benign tumor that arises in glandular tissue (</a:t>
            </a:r>
            <a:r>
              <a:rPr lang="en-US" b="1" dirty="0" err="1" smtClean="0"/>
              <a:t>aden</a:t>
            </a:r>
            <a:r>
              <a:rPr lang="en-US" dirty="0" smtClean="0"/>
              <a:t> means gland, and </a:t>
            </a:r>
            <a:r>
              <a:rPr lang="en-US" b="1" dirty="0" smtClean="0"/>
              <a:t>–</a:t>
            </a:r>
            <a:r>
              <a:rPr lang="en-US" b="1" dirty="0" err="1" smtClean="0"/>
              <a:t>oma</a:t>
            </a:r>
            <a:r>
              <a:rPr lang="en-US" b="1" dirty="0" smtClean="0"/>
              <a:t> </a:t>
            </a:r>
            <a:r>
              <a:rPr lang="en-US" dirty="0" smtClean="0"/>
              <a:t>means tumor). </a:t>
            </a:r>
          </a:p>
          <a:p>
            <a:pPr algn="l">
              <a:buNone/>
            </a:pPr>
            <a:r>
              <a:rPr lang="en-US" dirty="0" smtClean="0"/>
              <a:t>*Benign means not life threatening.</a:t>
            </a:r>
            <a:r>
              <a:rPr lang="en-US" b="1" dirty="0" smtClean="0"/>
              <a:t> </a:t>
            </a:r>
            <a:endParaRPr lang="ar-IQ"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994122"/>
          </a:xfrm>
        </p:spPr>
        <p:txBody>
          <a:bodyPr/>
          <a:lstStyle/>
          <a:p>
            <a:pPr algn="ctr"/>
            <a:r>
              <a:rPr lang="en-US" dirty="0" smtClean="0"/>
              <a:t>Pathology </a:t>
            </a:r>
            <a:endParaRPr lang="ar-IQ" dirty="0"/>
          </a:p>
        </p:txBody>
      </p:sp>
      <p:sp>
        <p:nvSpPr>
          <p:cNvPr id="3" name="عنصر نائب للمحتوى 2"/>
          <p:cNvSpPr>
            <a:spLocks noGrp="1"/>
          </p:cNvSpPr>
          <p:nvPr>
            <p:ph sz="quarter" idx="1"/>
          </p:nvPr>
        </p:nvSpPr>
        <p:spPr/>
        <p:txBody>
          <a:bodyPr>
            <a:normAutofit/>
          </a:bodyPr>
          <a:lstStyle/>
          <a:p>
            <a:pPr algn="l">
              <a:buNone/>
            </a:pPr>
            <a:r>
              <a:rPr lang="en-US" sz="3000" i="1" u="sng" dirty="0" smtClean="0"/>
              <a:t>Pathology</a:t>
            </a:r>
            <a:r>
              <a:rPr lang="en-US" dirty="0" smtClean="0"/>
              <a:t> (</a:t>
            </a:r>
            <a:r>
              <a:rPr lang="en-US" b="1" dirty="0" err="1" smtClean="0"/>
              <a:t>pah</a:t>
            </a:r>
            <a:r>
              <a:rPr lang="en-US" b="1" dirty="0" smtClean="0"/>
              <a:t>-THOL-oh-</a:t>
            </a:r>
            <a:r>
              <a:rPr lang="en-US" b="1" dirty="0" err="1" smtClean="0"/>
              <a:t>jee</a:t>
            </a:r>
            <a:r>
              <a:rPr lang="en-US" dirty="0" smtClean="0"/>
              <a:t>) is the study of the nature and cause of disease that involves changes in structure and function. The word root (combining form) path/o and the suffix -</a:t>
            </a:r>
            <a:r>
              <a:rPr lang="en-US" dirty="0" err="1" smtClean="0"/>
              <a:t>pathy</a:t>
            </a:r>
            <a:r>
              <a:rPr lang="en-US" dirty="0" smtClean="0"/>
              <a:t> mean disease.</a:t>
            </a:r>
          </a:p>
          <a:p>
            <a:pPr algn="l">
              <a:buNone/>
            </a:pPr>
            <a:r>
              <a:rPr lang="en-US" sz="3000" i="1" u="sng" dirty="0" smtClean="0"/>
              <a:t>A pathologist </a:t>
            </a:r>
            <a:r>
              <a:rPr lang="en-US" dirty="0" smtClean="0"/>
              <a:t>(</a:t>
            </a:r>
            <a:r>
              <a:rPr lang="en-US" b="1" dirty="0" err="1" smtClean="0"/>
              <a:t>pah</a:t>
            </a:r>
            <a:r>
              <a:rPr lang="en-US" b="1" dirty="0" smtClean="0"/>
              <a:t>-THOL-oh-</a:t>
            </a:r>
            <a:r>
              <a:rPr lang="en-US" b="1" dirty="0" err="1" smtClean="0"/>
              <a:t>jist</a:t>
            </a:r>
            <a:r>
              <a:rPr lang="en-US" dirty="0" smtClean="0"/>
              <a:t>) specializes in the laboratory analysis of tissue samples to confirm or establish a diagnosis (</a:t>
            </a:r>
            <a:r>
              <a:rPr lang="en-US" b="1" dirty="0" smtClean="0"/>
              <a:t>path</a:t>
            </a:r>
            <a:r>
              <a:rPr lang="en-US" dirty="0" smtClean="0"/>
              <a:t> means disease, and </a:t>
            </a:r>
            <a:r>
              <a:rPr lang="en-US" b="1" dirty="0" smtClean="0"/>
              <a:t>–</a:t>
            </a:r>
            <a:r>
              <a:rPr lang="en-US" b="1" dirty="0" err="1" smtClean="0"/>
              <a:t>ologist</a:t>
            </a:r>
            <a:r>
              <a:rPr lang="en-US" b="1" dirty="0" smtClean="0"/>
              <a:t> </a:t>
            </a:r>
            <a:r>
              <a:rPr lang="en-US" dirty="0" smtClean="0"/>
              <a:t>means specialist).</a:t>
            </a:r>
          </a:p>
          <a:p>
            <a:pPr algn="l">
              <a:buNone/>
            </a:pPr>
            <a:r>
              <a:rPr lang="en-US" sz="3000" i="1" u="sng" dirty="0" smtClean="0"/>
              <a:t>Postmortem</a:t>
            </a:r>
            <a:r>
              <a:rPr lang="en-US" dirty="0" smtClean="0"/>
              <a:t> means after death and a postmortem examination is also known as an </a:t>
            </a:r>
            <a:r>
              <a:rPr lang="en-US" b="1" dirty="0" smtClean="0"/>
              <a:t>autopsy</a:t>
            </a:r>
            <a:r>
              <a:rPr lang="en-US" dirty="0" smtClean="0"/>
              <a:t> (</a:t>
            </a:r>
            <a:r>
              <a:rPr lang="en-US" b="1" dirty="0" smtClean="0"/>
              <a:t>AW-top-see</a:t>
            </a:r>
            <a:r>
              <a:rPr lang="en-US" dirty="0" smtClean="0"/>
              <a:t>).</a:t>
            </a:r>
          </a:p>
          <a:p>
            <a:pPr algn="l">
              <a:buNone/>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539552" y="908720"/>
            <a:ext cx="8147248" cy="5256584"/>
          </a:xfrm>
        </p:spPr>
        <p:txBody>
          <a:bodyPr/>
          <a:lstStyle/>
          <a:p>
            <a:pPr algn="l">
              <a:buNone/>
            </a:pPr>
            <a:r>
              <a:rPr lang="en-US" i="1" u="sng" dirty="0" smtClean="0"/>
              <a:t>Premature birth </a:t>
            </a:r>
            <a:r>
              <a:rPr lang="en-US" dirty="0" smtClean="0"/>
              <a:t>: which is a birth that occurs earlier</a:t>
            </a:r>
          </a:p>
          <a:p>
            <a:pPr algn="l">
              <a:buNone/>
            </a:pPr>
            <a:r>
              <a:rPr lang="en-US" dirty="0" smtClean="0"/>
              <a:t>than 37 weeks of development, can cause serious health problems.</a:t>
            </a:r>
          </a:p>
          <a:p>
            <a:pPr algn="l">
              <a:buNone/>
            </a:pPr>
            <a:r>
              <a:rPr lang="en-US" dirty="0" smtClean="0"/>
              <a:t>The study of the medical problem and care of the aged</a:t>
            </a:r>
          </a:p>
          <a:p>
            <a:pPr algn="l">
              <a:buNone/>
            </a:pPr>
            <a:r>
              <a:rPr lang="en-US" dirty="0" smtClean="0"/>
              <a:t>is known as </a:t>
            </a:r>
            <a:r>
              <a:rPr lang="en-US" i="1" u="sng" dirty="0" smtClean="0"/>
              <a:t>Geriatrics</a:t>
            </a:r>
            <a:r>
              <a:rPr lang="en-US" dirty="0" smtClean="0"/>
              <a:t> (</a:t>
            </a:r>
            <a:r>
              <a:rPr lang="en-US" sz="2400" b="1" dirty="0" err="1" smtClean="0"/>
              <a:t>jer</a:t>
            </a:r>
            <a:r>
              <a:rPr lang="en-US" sz="2400" b="1" dirty="0" smtClean="0"/>
              <a:t>-</a:t>
            </a:r>
            <a:r>
              <a:rPr lang="en-US" sz="2400" b="1" dirty="0" err="1" smtClean="0"/>
              <a:t>ee</a:t>
            </a:r>
            <a:r>
              <a:rPr lang="en-US" sz="2400" b="1" dirty="0" smtClean="0"/>
              <a:t>-AT-ricks</a:t>
            </a:r>
            <a:r>
              <a:rPr lang="en-US" dirty="0" smtClean="0"/>
              <a:t>).or as </a:t>
            </a:r>
            <a:r>
              <a:rPr lang="en-US" i="1" u="sng" dirty="0" smtClean="0"/>
              <a:t>Gerontology</a:t>
            </a:r>
            <a:r>
              <a:rPr lang="en-US" dirty="0" smtClean="0"/>
              <a:t> (gerontologist).</a:t>
            </a:r>
          </a:p>
          <a:p>
            <a:pPr algn="l">
              <a:buNone/>
            </a:pPr>
            <a:r>
              <a:rPr lang="en-US" dirty="0" smtClean="0"/>
              <a:t>Both of these terms have the same meaning; however, geriatrics is the preferred term.</a:t>
            </a:r>
          </a:p>
          <a:p>
            <a:pPr algn="l">
              <a:buNone/>
            </a:pP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490066"/>
          </a:xfrm>
        </p:spPr>
        <p:txBody>
          <a:bodyPr>
            <a:noAutofit/>
          </a:bodyPr>
          <a:lstStyle/>
          <a:p>
            <a:pPr algn="ctr"/>
            <a:r>
              <a:rPr lang="en-US" sz="2400" b="1" dirty="0" smtClean="0">
                <a:solidFill>
                  <a:schemeClr val="accent1">
                    <a:lumMod val="50000"/>
                  </a:schemeClr>
                </a:solidFill>
                <a:cs typeface="+mn-cs"/>
              </a:rPr>
              <a:t>MAJOR BODY SYSTEMS</a:t>
            </a:r>
            <a:endParaRPr lang="ar-IQ" sz="2400" b="1" dirty="0">
              <a:solidFill>
                <a:schemeClr val="accent1">
                  <a:lumMod val="50000"/>
                </a:schemeClr>
              </a:solidFill>
              <a:cs typeface="+mn-cs"/>
            </a:endParaRPr>
          </a:p>
        </p:txBody>
      </p:sp>
      <p:graphicFrame>
        <p:nvGraphicFramePr>
          <p:cNvPr id="4" name="عنصر نائب للمحتوى 3"/>
          <p:cNvGraphicFramePr>
            <a:graphicFrameLocks noGrp="1"/>
          </p:cNvGraphicFramePr>
          <p:nvPr>
            <p:ph sz="quarter" idx="1"/>
          </p:nvPr>
        </p:nvGraphicFramePr>
        <p:xfrm>
          <a:off x="251520" y="764703"/>
          <a:ext cx="8640960" cy="6145514"/>
        </p:xfrm>
        <a:graphic>
          <a:graphicData uri="http://schemas.openxmlformats.org/drawingml/2006/table">
            <a:tbl>
              <a:tblPr rtl="1" firstRow="1" bandRow="1">
                <a:tableStyleId>{5C22544A-7EE6-4342-B048-85BDC9FD1C3A}</a:tableStyleId>
              </a:tblPr>
              <a:tblGrid>
                <a:gridCol w="2880320"/>
                <a:gridCol w="2880320"/>
                <a:gridCol w="2880320"/>
              </a:tblGrid>
              <a:tr h="356162">
                <a:tc>
                  <a:txBody>
                    <a:bodyPr/>
                    <a:lstStyle/>
                    <a:p>
                      <a:pPr algn="ctr"/>
                      <a:r>
                        <a:rPr lang="en-US" sz="1600" baseline="0" dirty="0" smtClean="0">
                          <a:solidFill>
                            <a:srgbClr val="231F20"/>
                          </a:solidFill>
                          <a:latin typeface="AdvOTa851a675.B"/>
                        </a:rPr>
                        <a:t> Major Functions</a:t>
                      </a:r>
                      <a:endParaRPr lang="ar-IQ" sz="1600" dirty="0"/>
                    </a:p>
                  </a:txBody>
                  <a:tcPr/>
                </a:tc>
                <a:tc>
                  <a:txBody>
                    <a:bodyPr/>
                    <a:lstStyle/>
                    <a:p>
                      <a:pPr algn="ctr"/>
                      <a:r>
                        <a:rPr lang="en-US" sz="1600" baseline="0" dirty="0" smtClean="0">
                          <a:solidFill>
                            <a:srgbClr val="231F20"/>
                          </a:solidFill>
                          <a:latin typeface="AdvOTa851a675.B"/>
                        </a:rPr>
                        <a:t> Major Structures </a:t>
                      </a:r>
                      <a:endParaRPr lang="ar-IQ" sz="1600" dirty="0"/>
                    </a:p>
                  </a:txBody>
                  <a:tcPr/>
                </a:tc>
                <a:tc>
                  <a:txBody>
                    <a:bodyPr/>
                    <a:lstStyle/>
                    <a:p>
                      <a:pPr algn="ctr"/>
                      <a:r>
                        <a:rPr lang="en-US" sz="1600" baseline="0" dirty="0" smtClean="0">
                          <a:solidFill>
                            <a:srgbClr val="231F20"/>
                          </a:solidFill>
                          <a:latin typeface="AdvOTa851a675.B"/>
                        </a:rPr>
                        <a:t>Body System</a:t>
                      </a:r>
                      <a:endParaRPr lang="ar-IQ" sz="1600" dirty="0"/>
                    </a:p>
                  </a:txBody>
                  <a:tcPr/>
                </a:tc>
              </a:tr>
              <a:tr h="934699">
                <a:tc>
                  <a:txBody>
                    <a:bodyPr/>
                    <a:lstStyle/>
                    <a:p>
                      <a:pPr algn="l"/>
                      <a:r>
                        <a:rPr lang="en-US" sz="1400" baseline="0" dirty="0" smtClean="0">
                          <a:solidFill>
                            <a:srgbClr val="231F20"/>
                          </a:solidFill>
                          <a:latin typeface="AdvOT3b9b4d35"/>
                          <a:cs typeface="+mn-cs"/>
                        </a:rPr>
                        <a:t>-Supports and shapes the body. </a:t>
                      </a:r>
                    </a:p>
                    <a:p>
                      <a:pPr algn="l"/>
                      <a:r>
                        <a:rPr lang="en-US" sz="1400" baseline="0" dirty="0" smtClean="0">
                          <a:solidFill>
                            <a:srgbClr val="231F20"/>
                          </a:solidFill>
                          <a:latin typeface="AdvOT3b9b4d35"/>
                          <a:cs typeface="+mn-cs"/>
                        </a:rPr>
                        <a:t>-Protects the internal organs.</a:t>
                      </a:r>
                    </a:p>
                    <a:p>
                      <a:pPr algn="l"/>
                      <a:r>
                        <a:rPr lang="en-US" sz="1400" baseline="0" dirty="0" smtClean="0">
                          <a:solidFill>
                            <a:srgbClr val="231F20"/>
                          </a:solidFill>
                          <a:latin typeface="AdvOT3b9b4d35"/>
                          <a:cs typeface="+mn-cs"/>
                        </a:rPr>
                        <a:t>-Forms some blood cells .</a:t>
                      </a:r>
                    </a:p>
                    <a:p>
                      <a:pPr algn="l"/>
                      <a:r>
                        <a:rPr lang="en-US" sz="1400" baseline="0" dirty="0" smtClean="0">
                          <a:solidFill>
                            <a:srgbClr val="231F20"/>
                          </a:solidFill>
                          <a:latin typeface="AdvOT3b9b4d35"/>
                          <a:cs typeface="+mn-cs"/>
                        </a:rPr>
                        <a:t>-stores minerals.</a:t>
                      </a:r>
                      <a:endParaRPr lang="ar-IQ" sz="1400" dirty="0">
                        <a:cs typeface="+mn-cs"/>
                      </a:endParaRPr>
                    </a:p>
                  </a:txBody>
                  <a:tcPr/>
                </a:tc>
                <a:tc>
                  <a:txBody>
                    <a:bodyPr/>
                    <a:lstStyle/>
                    <a:p>
                      <a:pPr algn="l"/>
                      <a:r>
                        <a:rPr lang="en-US" sz="1400" baseline="0" dirty="0" smtClean="0">
                          <a:solidFill>
                            <a:srgbClr val="231F20"/>
                          </a:solidFill>
                          <a:latin typeface="AdvOT3b9b4d35"/>
                          <a:cs typeface="+mn-cs"/>
                        </a:rPr>
                        <a:t>bones, joints, and cartilage</a:t>
                      </a:r>
                    </a:p>
                  </a:txBody>
                  <a:tcPr/>
                </a:tc>
                <a:tc>
                  <a:txBody>
                    <a:bodyPr/>
                    <a:lstStyle/>
                    <a:p>
                      <a:pPr algn="l"/>
                      <a:endParaRPr lang="en-US" sz="1400" b="1" baseline="0" dirty="0" smtClean="0">
                        <a:solidFill>
                          <a:srgbClr val="231F20"/>
                        </a:solidFill>
                        <a:latin typeface="AdvOT3b9b4d35"/>
                        <a:cs typeface="+mn-cs"/>
                      </a:endParaRPr>
                    </a:p>
                    <a:p>
                      <a:pPr algn="l"/>
                      <a:r>
                        <a:rPr lang="en-US" sz="1400" b="1" baseline="0" dirty="0" smtClean="0">
                          <a:solidFill>
                            <a:srgbClr val="231F20"/>
                          </a:solidFill>
                          <a:latin typeface="AdvOT3b9b4d35"/>
                          <a:cs typeface="+mn-cs"/>
                        </a:rPr>
                        <a:t>Skeletal System</a:t>
                      </a:r>
                    </a:p>
                    <a:p>
                      <a:pPr algn="l"/>
                      <a:endParaRPr lang="ar-IQ" sz="1400" b="1" dirty="0">
                        <a:cs typeface="+mn-cs"/>
                      </a:endParaRPr>
                    </a:p>
                  </a:txBody>
                  <a:tcPr/>
                </a:tc>
              </a:tr>
              <a:tr h="723638">
                <a:tc>
                  <a:txBody>
                    <a:bodyPr/>
                    <a:lstStyle/>
                    <a:p>
                      <a:pPr algn="l"/>
                      <a:r>
                        <a:rPr lang="en-US" sz="1400" baseline="0" dirty="0" smtClean="0">
                          <a:solidFill>
                            <a:srgbClr val="231F20"/>
                          </a:solidFill>
                          <a:latin typeface="AdvOT3b9b4d35"/>
                          <a:cs typeface="+mn-cs"/>
                        </a:rPr>
                        <a:t>Holds the body erect. Makes movement possible. Moves body fluids and generates body heat.</a:t>
                      </a:r>
                      <a:endParaRPr lang="ar-IQ" sz="1400" dirty="0">
                        <a:cs typeface="+mn-cs"/>
                      </a:endParaRPr>
                    </a:p>
                  </a:txBody>
                  <a:tcPr/>
                </a:tc>
                <a:tc>
                  <a:txBody>
                    <a:bodyPr/>
                    <a:lstStyle/>
                    <a:p>
                      <a:pPr algn="l"/>
                      <a:r>
                        <a:rPr lang="en-US" sz="1400" baseline="0" dirty="0" smtClean="0">
                          <a:solidFill>
                            <a:srgbClr val="231F20"/>
                          </a:solidFill>
                          <a:latin typeface="AdvOT3b9b4d35"/>
                          <a:cs typeface="+mn-cs"/>
                        </a:rPr>
                        <a:t>muscles, fascia, and tendons </a:t>
                      </a:r>
                    </a:p>
                  </a:txBody>
                  <a:tcPr/>
                </a:tc>
                <a:tc>
                  <a:txBody>
                    <a:bodyPr/>
                    <a:lstStyle/>
                    <a:p>
                      <a:pPr algn="l"/>
                      <a:endParaRPr lang="en-US" sz="1400" b="1" baseline="0" dirty="0" smtClean="0">
                        <a:solidFill>
                          <a:srgbClr val="231F20"/>
                        </a:solidFill>
                        <a:latin typeface="AdvOT3b9b4d35"/>
                        <a:cs typeface="+mn-cs"/>
                      </a:endParaRPr>
                    </a:p>
                    <a:p>
                      <a:pPr algn="l"/>
                      <a:r>
                        <a:rPr lang="en-US" sz="1400" b="1" baseline="0" dirty="0" smtClean="0">
                          <a:solidFill>
                            <a:srgbClr val="231F20"/>
                          </a:solidFill>
                          <a:latin typeface="AdvOT3b9b4d35"/>
                          <a:cs typeface="+mn-cs"/>
                        </a:rPr>
                        <a:t>Muscular System</a:t>
                      </a:r>
                    </a:p>
                  </a:txBody>
                  <a:tcPr/>
                </a:tc>
              </a:tr>
              <a:tr h="1356822">
                <a:tc>
                  <a:txBody>
                    <a:bodyPr/>
                    <a:lstStyle/>
                    <a:p>
                      <a:pPr algn="l"/>
                      <a:r>
                        <a:rPr lang="en-US" sz="1400" baseline="0" dirty="0" smtClean="0">
                          <a:solidFill>
                            <a:srgbClr val="231F20"/>
                          </a:solidFill>
                          <a:latin typeface="AdvOT3b9b4d35"/>
                          <a:cs typeface="+mn-cs"/>
                        </a:rPr>
                        <a:t>Blood circulates throughout the body to transport oxygen and nutrients to cells, and to carry waste products to the kidneys where waste is removed by filtration.</a:t>
                      </a:r>
                      <a:endParaRPr lang="ar-IQ" sz="1400" dirty="0">
                        <a:cs typeface="+mn-cs"/>
                      </a:endParaRPr>
                    </a:p>
                  </a:txBody>
                  <a:tcPr/>
                </a:tc>
                <a:tc>
                  <a:txBody>
                    <a:bodyPr/>
                    <a:lstStyle/>
                    <a:p>
                      <a:pPr algn="l"/>
                      <a:r>
                        <a:rPr lang="en-US" sz="1400" baseline="0" dirty="0" smtClean="0">
                          <a:solidFill>
                            <a:srgbClr val="231F20"/>
                          </a:solidFill>
                          <a:latin typeface="AdvOT3b9b4d35"/>
                          <a:cs typeface="+mn-cs"/>
                        </a:rPr>
                        <a:t>heart, arteries, veins, capillaries,</a:t>
                      </a:r>
                    </a:p>
                    <a:p>
                      <a:pPr algn="l"/>
                      <a:r>
                        <a:rPr lang="en-US" sz="1400" baseline="0" dirty="0" smtClean="0">
                          <a:solidFill>
                            <a:srgbClr val="231F20"/>
                          </a:solidFill>
                          <a:latin typeface="AdvOT3b9b4d35"/>
                          <a:cs typeface="+mn-cs"/>
                        </a:rPr>
                        <a:t>and blood</a:t>
                      </a:r>
                    </a:p>
                    <a:p>
                      <a:pPr algn="l"/>
                      <a:endParaRPr lang="en-US" sz="1400" baseline="0" dirty="0" smtClean="0">
                        <a:solidFill>
                          <a:srgbClr val="231F20"/>
                        </a:solidFill>
                        <a:latin typeface="AdvOT3b9b4d35"/>
                        <a:cs typeface="+mn-cs"/>
                      </a:endParaRPr>
                    </a:p>
                  </a:txBody>
                  <a:tcPr/>
                </a:tc>
                <a:tc>
                  <a:txBody>
                    <a:bodyPr/>
                    <a:lstStyle/>
                    <a:p>
                      <a:pPr algn="l"/>
                      <a:endParaRPr lang="en-US" sz="1400" b="1" baseline="0" dirty="0" smtClean="0">
                        <a:solidFill>
                          <a:srgbClr val="231F20"/>
                        </a:solidFill>
                        <a:latin typeface="AdvOT3b9b4d35"/>
                        <a:cs typeface="+mn-cs"/>
                      </a:endParaRPr>
                    </a:p>
                    <a:p>
                      <a:pPr algn="l"/>
                      <a:endParaRPr lang="en-US" sz="1400" b="1" baseline="0" dirty="0" smtClean="0">
                        <a:solidFill>
                          <a:srgbClr val="231F20"/>
                        </a:solidFill>
                        <a:latin typeface="AdvOT3b9b4d35"/>
                        <a:cs typeface="+mn-cs"/>
                      </a:endParaRPr>
                    </a:p>
                    <a:p>
                      <a:pPr algn="l"/>
                      <a:r>
                        <a:rPr lang="en-US" sz="1400" b="1" baseline="0" dirty="0" smtClean="0">
                          <a:solidFill>
                            <a:srgbClr val="231F20"/>
                          </a:solidFill>
                          <a:latin typeface="AdvOT3b9b4d35"/>
                          <a:cs typeface="+mn-cs"/>
                        </a:rPr>
                        <a:t>Cardiovascular System</a:t>
                      </a:r>
                    </a:p>
                  </a:txBody>
                  <a:tcPr/>
                </a:tc>
              </a:tr>
              <a:tr h="1778944">
                <a:tc>
                  <a:txBody>
                    <a:bodyPr/>
                    <a:lstStyle/>
                    <a:p>
                      <a:pPr algn="l"/>
                      <a:r>
                        <a:rPr lang="en-US" sz="1400" baseline="0" dirty="0" smtClean="0">
                          <a:solidFill>
                            <a:srgbClr val="231F20"/>
                          </a:solidFill>
                          <a:latin typeface="AdvOT3b9b4d35"/>
                          <a:cs typeface="+mn-cs"/>
                        </a:rPr>
                        <a:t>Removes and transports waste products from the fluid between the cells. Destroys harmful substances such as pathogens and cancer cells in the lymph nodes. Returns the filtered lymph to the bloodstream where it becomes plasma again.</a:t>
                      </a:r>
                      <a:endParaRPr lang="ar-IQ" sz="1400" dirty="0">
                        <a:cs typeface="+mn-cs"/>
                      </a:endParaRPr>
                    </a:p>
                  </a:txBody>
                  <a:tcPr/>
                </a:tc>
                <a:tc>
                  <a:txBody>
                    <a:bodyPr/>
                    <a:lstStyle/>
                    <a:p>
                      <a:pPr algn="l"/>
                      <a:r>
                        <a:rPr lang="en-US" sz="1400" baseline="0" dirty="0" smtClean="0">
                          <a:solidFill>
                            <a:srgbClr val="231F20"/>
                          </a:solidFill>
                          <a:latin typeface="AdvOT3b9b4d35"/>
                          <a:cs typeface="+mn-cs"/>
                        </a:rPr>
                        <a:t>lymph, lymphatic vessels, and</a:t>
                      </a:r>
                    </a:p>
                    <a:p>
                      <a:pPr algn="l"/>
                      <a:r>
                        <a:rPr lang="en-US" sz="1400" baseline="0" dirty="0" smtClean="0">
                          <a:solidFill>
                            <a:srgbClr val="231F20"/>
                          </a:solidFill>
                          <a:latin typeface="AdvOT3b9b4d35"/>
                          <a:cs typeface="+mn-cs"/>
                        </a:rPr>
                        <a:t>lymph nodes</a:t>
                      </a:r>
                    </a:p>
                    <a:p>
                      <a:pPr algn="l"/>
                      <a:endParaRPr lang="en-US" sz="1400" baseline="0" dirty="0" smtClean="0">
                        <a:solidFill>
                          <a:srgbClr val="231F20"/>
                        </a:solidFill>
                        <a:latin typeface="AdvOT3b9b4d35"/>
                        <a:cs typeface="+mn-cs"/>
                      </a:endParaRPr>
                    </a:p>
                  </a:txBody>
                  <a:tcPr/>
                </a:tc>
                <a:tc>
                  <a:txBody>
                    <a:bodyPr/>
                    <a:lstStyle/>
                    <a:p>
                      <a:pPr algn="l"/>
                      <a:endParaRPr lang="en-US" sz="1400" b="1" baseline="0" dirty="0" smtClean="0">
                        <a:solidFill>
                          <a:srgbClr val="231F20"/>
                        </a:solidFill>
                        <a:latin typeface="AdvOT3b9b4d35"/>
                        <a:cs typeface="+mn-cs"/>
                      </a:endParaRPr>
                    </a:p>
                    <a:p>
                      <a:pPr algn="l"/>
                      <a:endParaRPr lang="en-US" sz="1400" b="1" baseline="0" dirty="0" smtClean="0">
                        <a:solidFill>
                          <a:srgbClr val="231F20"/>
                        </a:solidFill>
                        <a:latin typeface="AdvOT3b9b4d35"/>
                        <a:cs typeface="+mn-cs"/>
                      </a:endParaRPr>
                    </a:p>
                    <a:p>
                      <a:pPr algn="l"/>
                      <a:r>
                        <a:rPr lang="en-US" sz="1400" b="1" baseline="0" dirty="0" smtClean="0">
                          <a:solidFill>
                            <a:srgbClr val="231F20"/>
                          </a:solidFill>
                          <a:latin typeface="AdvOT3b9b4d35"/>
                          <a:cs typeface="+mn-cs"/>
                        </a:rPr>
                        <a:t>Lymphatic System</a:t>
                      </a:r>
                    </a:p>
                  </a:txBody>
                  <a:tcPr/>
                </a:tc>
              </a:tr>
              <a:tr h="943032">
                <a:tc>
                  <a:txBody>
                    <a:bodyPr/>
                    <a:lstStyle/>
                    <a:p>
                      <a:pPr algn="l"/>
                      <a:r>
                        <a:rPr lang="en-US" sz="1400" baseline="0" dirty="0" smtClean="0">
                          <a:solidFill>
                            <a:srgbClr val="231F20"/>
                          </a:solidFill>
                          <a:latin typeface="AdvOT3b9b4d35"/>
                          <a:cs typeface="+mn-cs"/>
                        </a:rPr>
                        <a:t>Defends the body against invading pathogens and allergens.</a:t>
                      </a:r>
                      <a:endParaRPr lang="ar-IQ" sz="1400" dirty="0">
                        <a:cs typeface="+mn-cs"/>
                      </a:endParaRPr>
                    </a:p>
                  </a:txBody>
                  <a:tcPr/>
                </a:tc>
                <a:tc>
                  <a:txBody>
                    <a:bodyPr/>
                    <a:lstStyle/>
                    <a:p>
                      <a:pPr algn="l"/>
                      <a:r>
                        <a:rPr lang="en-US" sz="1400" baseline="0" dirty="0" smtClean="0">
                          <a:solidFill>
                            <a:srgbClr val="231F20"/>
                          </a:solidFill>
                          <a:latin typeface="AdvOT3b9b4d35"/>
                          <a:cs typeface="+mn-cs"/>
                        </a:rPr>
                        <a:t>tonsils, spleen, thymus, skin,</a:t>
                      </a:r>
                    </a:p>
                    <a:p>
                      <a:pPr algn="l"/>
                      <a:r>
                        <a:rPr lang="en-US" sz="1400" baseline="0" dirty="0" smtClean="0">
                          <a:solidFill>
                            <a:srgbClr val="231F20"/>
                          </a:solidFill>
                          <a:latin typeface="AdvOT3b9b4d35"/>
                          <a:cs typeface="+mn-cs"/>
                        </a:rPr>
                        <a:t>and specialized blood cells</a:t>
                      </a:r>
                    </a:p>
                    <a:p>
                      <a:pPr algn="l"/>
                      <a:endParaRPr lang="en-US" sz="1400" baseline="0" dirty="0" smtClean="0">
                        <a:solidFill>
                          <a:srgbClr val="231F20"/>
                        </a:solidFill>
                        <a:latin typeface="AdvOT3b9b4d35"/>
                        <a:cs typeface="+mn-cs"/>
                      </a:endParaRPr>
                    </a:p>
                  </a:txBody>
                  <a:tcPr/>
                </a:tc>
                <a:tc>
                  <a:txBody>
                    <a:bodyPr/>
                    <a:lstStyle/>
                    <a:p>
                      <a:pPr algn="l"/>
                      <a:endParaRPr lang="en-US" sz="1400" b="1" baseline="0" dirty="0" smtClean="0">
                        <a:solidFill>
                          <a:srgbClr val="231F20"/>
                        </a:solidFill>
                        <a:latin typeface="AdvOT3b9b4d35"/>
                        <a:cs typeface="+mn-cs"/>
                      </a:endParaRPr>
                    </a:p>
                    <a:p>
                      <a:pPr algn="l"/>
                      <a:r>
                        <a:rPr lang="en-US" sz="1400" b="1" baseline="0" dirty="0" smtClean="0">
                          <a:solidFill>
                            <a:srgbClr val="231F20"/>
                          </a:solidFill>
                          <a:latin typeface="AdvOT3b9b4d35"/>
                          <a:cs typeface="+mn-cs"/>
                        </a:rPr>
                        <a:t>Immune System</a:t>
                      </a:r>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2578298"/>
          </a:xfrm>
        </p:spPr>
        <p:txBody>
          <a:bodyPr>
            <a:normAutofit/>
          </a:bodyPr>
          <a:lstStyle/>
          <a:p>
            <a:pPr algn="ctr"/>
            <a:r>
              <a:rPr lang="en-US" sz="9600" b="1" dirty="0" smtClean="0">
                <a:solidFill>
                  <a:srgbClr val="FF0000"/>
                </a:solidFill>
              </a:rPr>
              <a:t>End </a:t>
            </a:r>
            <a:endParaRPr lang="ar-IQ" sz="9600"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490066"/>
          </a:xfrm>
        </p:spPr>
        <p:txBody>
          <a:bodyPr>
            <a:noAutofit/>
          </a:bodyPr>
          <a:lstStyle/>
          <a:p>
            <a:pPr algn="ctr"/>
            <a:r>
              <a:rPr lang="en-US" sz="2400" b="1" dirty="0" smtClean="0">
                <a:solidFill>
                  <a:schemeClr val="accent1">
                    <a:lumMod val="50000"/>
                  </a:schemeClr>
                </a:solidFill>
                <a:cs typeface="+mn-cs"/>
              </a:rPr>
              <a:t>MAJOR BODY SYSTEMS</a:t>
            </a:r>
            <a:endParaRPr lang="ar-IQ" sz="2400" b="1" dirty="0">
              <a:solidFill>
                <a:schemeClr val="accent1">
                  <a:lumMod val="50000"/>
                </a:schemeClr>
              </a:solidFill>
              <a:cs typeface="+mn-cs"/>
            </a:endParaRPr>
          </a:p>
        </p:txBody>
      </p:sp>
      <p:graphicFrame>
        <p:nvGraphicFramePr>
          <p:cNvPr id="4" name="عنصر نائب للمحتوى 3"/>
          <p:cNvGraphicFramePr>
            <a:graphicFrameLocks noGrp="1"/>
          </p:cNvGraphicFramePr>
          <p:nvPr>
            <p:ph sz="quarter" idx="1"/>
          </p:nvPr>
        </p:nvGraphicFramePr>
        <p:xfrm>
          <a:off x="251519" y="764703"/>
          <a:ext cx="8712969" cy="4632960"/>
        </p:xfrm>
        <a:graphic>
          <a:graphicData uri="http://schemas.openxmlformats.org/drawingml/2006/table">
            <a:tbl>
              <a:tblPr rtl="1" firstRow="1" bandRow="1">
                <a:tableStyleId>{5C22544A-7EE6-4342-B048-85BDC9FD1C3A}</a:tableStyleId>
              </a:tblPr>
              <a:tblGrid>
                <a:gridCol w="2912028"/>
                <a:gridCol w="2896618"/>
                <a:gridCol w="2904323"/>
              </a:tblGrid>
              <a:tr h="331375">
                <a:tc>
                  <a:txBody>
                    <a:bodyPr/>
                    <a:lstStyle/>
                    <a:p>
                      <a:pPr algn="ctr"/>
                      <a:r>
                        <a:rPr lang="en-US" sz="1600" baseline="0" dirty="0" smtClean="0">
                          <a:solidFill>
                            <a:srgbClr val="231F20"/>
                          </a:solidFill>
                          <a:latin typeface="AdvOTa851a675.B"/>
                        </a:rPr>
                        <a:t> Major Functions</a:t>
                      </a:r>
                      <a:endParaRPr lang="ar-IQ" sz="1600" dirty="0"/>
                    </a:p>
                  </a:txBody>
                  <a:tcPr/>
                </a:tc>
                <a:tc>
                  <a:txBody>
                    <a:bodyPr/>
                    <a:lstStyle/>
                    <a:p>
                      <a:pPr algn="ctr"/>
                      <a:r>
                        <a:rPr lang="en-US" sz="1600" baseline="0" dirty="0" smtClean="0">
                          <a:solidFill>
                            <a:srgbClr val="231F20"/>
                          </a:solidFill>
                          <a:latin typeface="AdvOTa851a675.B"/>
                        </a:rPr>
                        <a:t> Major Structures </a:t>
                      </a:r>
                      <a:endParaRPr lang="ar-IQ" sz="1600" dirty="0"/>
                    </a:p>
                  </a:txBody>
                  <a:tcPr/>
                </a:tc>
                <a:tc>
                  <a:txBody>
                    <a:bodyPr/>
                    <a:lstStyle/>
                    <a:p>
                      <a:pPr algn="ctr"/>
                      <a:r>
                        <a:rPr lang="en-US" sz="1600" baseline="0" dirty="0" smtClean="0">
                          <a:solidFill>
                            <a:srgbClr val="231F20"/>
                          </a:solidFill>
                          <a:latin typeface="AdvOTa851a675.B"/>
                        </a:rPr>
                        <a:t>Body System</a:t>
                      </a:r>
                      <a:endParaRPr lang="ar-IQ" sz="1600" dirty="0"/>
                    </a:p>
                  </a:txBody>
                  <a:tcPr/>
                </a:tc>
              </a:tr>
              <a:tr h="869649">
                <a:tc>
                  <a:txBody>
                    <a:bodyPr/>
                    <a:lstStyle/>
                    <a:p>
                      <a:pPr marL="0" algn="l" rtl="1" eaLnBrk="1" latinLnBrk="0" hangingPunct="1"/>
                      <a:r>
                        <a:rPr kumimoji="0" lang="en-US" sz="1400" kern="1200" baseline="0" dirty="0" smtClean="0">
                          <a:solidFill>
                            <a:srgbClr val="231F20"/>
                          </a:solidFill>
                          <a:latin typeface="AdvOT3b9b4d35"/>
                          <a:ea typeface="+mn-ea"/>
                          <a:cs typeface="+mn-cs"/>
                        </a:rPr>
                        <a:t>Brings oxygen into the body for transportation to the cells. Removes carbon dioxide and some water waste from the body..</a:t>
                      </a:r>
                      <a:endParaRPr kumimoji="0" lang="ar-IQ" sz="1400" kern="1200" baseline="0" dirty="0" smtClean="0">
                        <a:solidFill>
                          <a:srgbClr val="231F20"/>
                        </a:solidFill>
                        <a:latin typeface="AdvOT3b9b4d35"/>
                        <a:ea typeface="+mn-ea"/>
                        <a:cs typeface="+mn-cs"/>
                      </a:endParaRPr>
                    </a:p>
                  </a:txBody>
                  <a:tcPr/>
                </a:tc>
                <a:tc>
                  <a:txBody>
                    <a:bodyPr/>
                    <a:lstStyle/>
                    <a:p>
                      <a:pPr marL="0" algn="l" rtl="1" eaLnBrk="1" latinLnBrk="0" hangingPunct="1"/>
                      <a:r>
                        <a:rPr kumimoji="0" lang="en-US" sz="1400" kern="1200" baseline="0" dirty="0" smtClean="0">
                          <a:solidFill>
                            <a:srgbClr val="231F20"/>
                          </a:solidFill>
                          <a:latin typeface="AdvOT3b9b4d35"/>
                          <a:ea typeface="+mn-ea"/>
                          <a:cs typeface="+mn-cs"/>
                        </a:rPr>
                        <a:t>nose, pharynx, trachea, larynx,</a:t>
                      </a:r>
                    </a:p>
                    <a:p>
                      <a:pPr marL="0" algn="l" rtl="1" eaLnBrk="1" latinLnBrk="0" hangingPunct="1"/>
                      <a:r>
                        <a:rPr kumimoji="0" lang="en-US" sz="1400" kern="1200" baseline="0" dirty="0" smtClean="0">
                          <a:solidFill>
                            <a:srgbClr val="231F20"/>
                          </a:solidFill>
                          <a:latin typeface="AdvOT3b9b4d35"/>
                          <a:ea typeface="+mn-ea"/>
                          <a:cs typeface="+mn-cs"/>
                        </a:rPr>
                        <a:t>and lungs</a:t>
                      </a:r>
                    </a:p>
                  </a:txBody>
                  <a:tcPr/>
                </a:tc>
                <a:tc>
                  <a:txBody>
                    <a:bodyPr/>
                    <a:lstStyle/>
                    <a:p>
                      <a:pPr algn="l"/>
                      <a:endParaRPr lang="en-US" sz="1400" baseline="0" dirty="0" smtClean="0">
                        <a:solidFill>
                          <a:srgbClr val="231F20"/>
                        </a:solidFill>
                        <a:latin typeface="AdvOT3b9b4d35"/>
                        <a:cs typeface="+mn-cs"/>
                      </a:endParaRPr>
                    </a:p>
                    <a:p>
                      <a:pPr algn="l"/>
                      <a:r>
                        <a:rPr kumimoji="0" lang="en-US" sz="1400" b="1" kern="1200" baseline="0" dirty="0" smtClean="0">
                          <a:solidFill>
                            <a:srgbClr val="231F20"/>
                          </a:solidFill>
                          <a:latin typeface="AdvOT3b9b4d35"/>
                          <a:ea typeface="+mn-ea"/>
                          <a:cs typeface="+mn-cs"/>
                        </a:rPr>
                        <a:t>Respiratory System</a:t>
                      </a:r>
                      <a:endParaRPr kumimoji="0" lang="ar-IQ" sz="1400" b="1" kern="1200" baseline="0" dirty="0" smtClean="0">
                        <a:solidFill>
                          <a:srgbClr val="231F20"/>
                        </a:solidFill>
                        <a:latin typeface="AdvOT3b9b4d35"/>
                        <a:ea typeface="+mn-ea"/>
                        <a:cs typeface="+mn-cs"/>
                      </a:endParaRPr>
                    </a:p>
                  </a:txBody>
                  <a:tcPr/>
                </a:tc>
              </a:tr>
              <a:tr h="808073">
                <a:tc>
                  <a:txBody>
                    <a:bodyPr/>
                    <a:lstStyle/>
                    <a:p>
                      <a:pPr marL="0" algn="l" rtl="1" eaLnBrk="1" latinLnBrk="0" hangingPunct="1"/>
                      <a:r>
                        <a:rPr kumimoji="0" lang="en-US" sz="1400" kern="1200" baseline="0" dirty="0" smtClean="0">
                          <a:solidFill>
                            <a:srgbClr val="231F20"/>
                          </a:solidFill>
                          <a:latin typeface="AdvOT3b9b4d35"/>
                          <a:ea typeface="+mn-ea"/>
                          <a:cs typeface="+mn-cs"/>
                        </a:rPr>
                        <a:t>Digests ingested food so it can be absorbed into the bloodstream. Eliminates solid waste.</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mouth, esophagus, stomach, small intestines, large intestines, liver, and pancreas</a:t>
                      </a:r>
                    </a:p>
                    <a:p>
                      <a:pPr algn="l"/>
                      <a:endParaRPr kumimoji="0" lang="en-US" sz="1400" kern="1200" baseline="0" dirty="0" smtClean="0">
                        <a:solidFill>
                          <a:srgbClr val="231F20"/>
                        </a:solidFill>
                        <a:latin typeface="AdvOT3b9b4d35"/>
                        <a:ea typeface="+mn-ea"/>
                        <a:cs typeface="+mn-cs"/>
                      </a:endParaRPr>
                    </a:p>
                  </a:txBody>
                  <a:tcPr/>
                </a:tc>
                <a:tc>
                  <a:txBody>
                    <a:bodyPr/>
                    <a:lstStyle/>
                    <a:p>
                      <a:pPr marL="0" algn="l" rtl="1" eaLnBrk="1" latinLnBrk="0" hangingPunct="1"/>
                      <a:r>
                        <a:rPr kumimoji="0" lang="en-US" sz="1400" b="1" kern="1200" baseline="0" dirty="0" smtClean="0">
                          <a:solidFill>
                            <a:srgbClr val="231F20"/>
                          </a:solidFill>
                          <a:latin typeface="AdvOT3b9b4d35"/>
                          <a:ea typeface="+mn-ea"/>
                          <a:cs typeface="+mn-cs"/>
                        </a:rPr>
                        <a:t>Digestive System</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r h="463202">
                <a:tc>
                  <a:txBody>
                    <a:bodyPr/>
                    <a:lstStyle/>
                    <a:p>
                      <a:pPr marL="0" algn="l" rtl="1" eaLnBrk="1" latinLnBrk="0" hangingPunct="1"/>
                      <a:r>
                        <a:rPr kumimoji="0" lang="en-US" sz="1400" kern="1200" baseline="0" dirty="0" smtClean="0">
                          <a:solidFill>
                            <a:srgbClr val="231F20"/>
                          </a:solidFill>
                          <a:latin typeface="AdvOT3b9b4d35"/>
                          <a:ea typeface="+mn-ea"/>
                          <a:cs typeface="+mn-cs"/>
                        </a:rPr>
                        <a:t>Filters blood to remove waste. Maintains the electrolyte and fluid balance within the body.</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kidneys, </a:t>
                      </a:r>
                      <a:r>
                        <a:rPr kumimoji="0" lang="en-US" sz="1400" kern="1200" baseline="0" dirty="0" err="1" smtClean="0">
                          <a:solidFill>
                            <a:srgbClr val="231F20"/>
                          </a:solidFill>
                          <a:latin typeface="AdvOT3b9b4d35"/>
                          <a:ea typeface="+mn-ea"/>
                          <a:cs typeface="+mn-cs"/>
                        </a:rPr>
                        <a:t>ureters</a:t>
                      </a:r>
                      <a:r>
                        <a:rPr kumimoji="0" lang="en-US" sz="1400" kern="1200" baseline="0" dirty="0" smtClean="0">
                          <a:solidFill>
                            <a:srgbClr val="231F20"/>
                          </a:solidFill>
                          <a:latin typeface="AdvOT3b9b4d35"/>
                          <a:ea typeface="+mn-ea"/>
                          <a:cs typeface="+mn-cs"/>
                        </a:rPr>
                        <a:t>, urinary bladder,</a:t>
                      </a:r>
                    </a:p>
                    <a:p>
                      <a:pPr algn="l"/>
                      <a:r>
                        <a:rPr kumimoji="0" lang="en-US" sz="1400" kern="1200" baseline="0" dirty="0" smtClean="0">
                          <a:solidFill>
                            <a:srgbClr val="231F20"/>
                          </a:solidFill>
                          <a:latin typeface="AdvOT3b9b4d35"/>
                          <a:ea typeface="+mn-ea"/>
                          <a:cs typeface="+mn-cs"/>
                        </a:rPr>
                        <a:t>and urethra</a:t>
                      </a:r>
                    </a:p>
                    <a:p>
                      <a:pPr algn="l"/>
                      <a:endParaRPr kumimoji="0" lang="en-US" sz="1400" kern="1200" baseline="0" dirty="0" smtClean="0">
                        <a:solidFill>
                          <a:srgbClr val="231F20"/>
                        </a:solidFill>
                        <a:latin typeface="AdvOT3b9b4d35"/>
                        <a:ea typeface="+mn-ea"/>
                        <a:cs typeface="+mn-cs"/>
                      </a:endParaRPr>
                    </a:p>
                  </a:txBody>
                  <a:tcPr/>
                </a:tc>
                <a:tc>
                  <a:txBody>
                    <a:bodyPr/>
                    <a:lstStyle/>
                    <a:p>
                      <a:pPr marL="0" algn="l" rtl="1" eaLnBrk="1" latinLnBrk="0" hangingPunct="1"/>
                      <a:r>
                        <a:rPr kumimoji="0" lang="en-US" sz="1400" b="1" kern="1200" baseline="0" dirty="0" smtClean="0">
                          <a:solidFill>
                            <a:srgbClr val="231F20"/>
                          </a:solidFill>
                          <a:latin typeface="AdvOT3b9b4d35"/>
                          <a:ea typeface="+mn-ea"/>
                          <a:cs typeface="+mn-cs"/>
                        </a:rPr>
                        <a:t>Urinary System</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r h="397649">
                <a:tc>
                  <a:txBody>
                    <a:bodyPr/>
                    <a:lstStyle/>
                    <a:p>
                      <a:pPr marL="0" algn="l" rtl="1" eaLnBrk="1" latinLnBrk="0" hangingPunct="1"/>
                      <a:r>
                        <a:rPr kumimoji="0" lang="en-US" sz="1400" kern="1200" baseline="0" dirty="0" smtClean="0">
                          <a:solidFill>
                            <a:srgbClr val="231F20"/>
                          </a:solidFill>
                          <a:latin typeface="AdvOT3b9b4d35"/>
                          <a:ea typeface="+mn-ea"/>
                          <a:cs typeface="+mn-cs"/>
                        </a:rPr>
                        <a:t>Coordinates the reception of stimuli. Transmits messages throughout the body.</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nerves, brain, and spinal cord </a:t>
                      </a:r>
                    </a:p>
                  </a:txBody>
                  <a:tcPr/>
                </a:tc>
                <a:tc>
                  <a:txBody>
                    <a:bodyPr/>
                    <a:lstStyle/>
                    <a:p>
                      <a:pPr marL="0" algn="l" rtl="1" eaLnBrk="1" latinLnBrk="0" hangingPunct="1"/>
                      <a:r>
                        <a:rPr kumimoji="0" lang="en-US" sz="1400" b="1" kern="1200" baseline="0" dirty="0" smtClean="0">
                          <a:solidFill>
                            <a:srgbClr val="231F20"/>
                          </a:solidFill>
                          <a:latin typeface="AdvOT3b9b4d35"/>
                          <a:ea typeface="+mn-ea"/>
                          <a:cs typeface="+mn-cs"/>
                        </a:rPr>
                        <a:t>Nervous System</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r h="877402">
                <a:tc>
                  <a:txBody>
                    <a:bodyPr/>
                    <a:lstStyle/>
                    <a:p>
                      <a:pPr marL="0" algn="l" rtl="1" eaLnBrk="1" latinLnBrk="0" hangingPunct="1"/>
                      <a:r>
                        <a:rPr kumimoji="0" lang="en-US" sz="1400" kern="1200" baseline="0" dirty="0" smtClean="0">
                          <a:solidFill>
                            <a:srgbClr val="231F20"/>
                          </a:solidFill>
                          <a:latin typeface="AdvOT3b9b4d35"/>
                          <a:ea typeface="+mn-ea"/>
                          <a:cs typeface="+mn-cs"/>
                        </a:rPr>
                        <a:t>Integrates all body functions.</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adrenal glands, gonads, pancreas, </a:t>
                      </a:r>
                      <a:r>
                        <a:rPr kumimoji="0" lang="en-US" sz="1400" kern="1200" baseline="0" dirty="0" err="1" smtClean="0">
                          <a:solidFill>
                            <a:srgbClr val="231F20"/>
                          </a:solidFill>
                          <a:latin typeface="AdvOT3b9b4d35"/>
                          <a:ea typeface="+mn-ea"/>
                          <a:cs typeface="+mn-cs"/>
                        </a:rPr>
                        <a:t>parathyroids</a:t>
                      </a:r>
                      <a:r>
                        <a:rPr kumimoji="0" lang="en-US" sz="1400" kern="1200" baseline="0" dirty="0" smtClean="0">
                          <a:solidFill>
                            <a:srgbClr val="231F20"/>
                          </a:solidFill>
                          <a:latin typeface="AdvOT3b9b4d35"/>
                          <a:ea typeface="+mn-ea"/>
                          <a:cs typeface="+mn-cs"/>
                        </a:rPr>
                        <a:t>, pineal, pituitary, thymus, and thyroid</a:t>
                      </a:r>
                    </a:p>
                    <a:p>
                      <a:pPr algn="l"/>
                      <a:endParaRPr kumimoji="0" lang="en-US" sz="1400" kern="1200" baseline="0" dirty="0" smtClean="0">
                        <a:solidFill>
                          <a:srgbClr val="231F20"/>
                        </a:solidFill>
                        <a:latin typeface="AdvOT3b9b4d35"/>
                        <a:ea typeface="+mn-ea"/>
                        <a:cs typeface="+mn-cs"/>
                      </a:endParaRPr>
                    </a:p>
                  </a:txBody>
                  <a:tcPr/>
                </a:tc>
                <a:tc>
                  <a:txBody>
                    <a:bodyPr/>
                    <a:lstStyle/>
                    <a:p>
                      <a:pPr marL="0" algn="l" rtl="1" eaLnBrk="1" latinLnBrk="0" hangingPunct="1"/>
                      <a:r>
                        <a:rPr kumimoji="0" lang="en-US" sz="1400" b="1" kern="1200" baseline="0" dirty="0" smtClean="0">
                          <a:solidFill>
                            <a:srgbClr val="231F20"/>
                          </a:solidFill>
                          <a:latin typeface="AdvOT3b9b4d35"/>
                          <a:ea typeface="+mn-ea"/>
                          <a:cs typeface="+mn-cs"/>
                        </a:rPr>
                        <a:t>Endocrine System</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490066"/>
          </a:xfrm>
        </p:spPr>
        <p:txBody>
          <a:bodyPr>
            <a:noAutofit/>
          </a:bodyPr>
          <a:lstStyle/>
          <a:p>
            <a:pPr algn="ctr"/>
            <a:r>
              <a:rPr lang="en-US" sz="2400" b="1" dirty="0" smtClean="0">
                <a:solidFill>
                  <a:schemeClr val="accent1">
                    <a:lumMod val="50000"/>
                  </a:schemeClr>
                </a:solidFill>
                <a:cs typeface="+mn-cs"/>
              </a:rPr>
              <a:t>MAJOR BODY SYSTEMS</a:t>
            </a:r>
            <a:endParaRPr lang="ar-IQ" sz="2400" b="1" dirty="0">
              <a:solidFill>
                <a:schemeClr val="accent1">
                  <a:lumMod val="50000"/>
                </a:schemeClr>
              </a:solidFill>
              <a:cs typeface="+mn-cs"/>
            </a:endParaRPr>
          </a:p>
        </p:txBody>
      </p:sp>
      <p:graphicFrame>
        <p:nvGraphicFramePr>
          <p:cNvPr id="4" name="عنصر نائب للمحتوى 3"/>
          <p:cNvGraphicFramePr>
            <a:graphicFrameLocks noGrp="1"/>
          </p:cNvGraphicFramePr>
          <p:nvPr>
            <p:ph sz="quarter" idx="1"/>
          </p:nvPr>
        </p:nvGraphicFramePr>
        <p:xfrm>
          <a:off x="251519" y="1268760"/>
          <a:ext cx="8712969" cy="3634281"/>
        </p:xfrm>
        <a:graphic>
          <a:graphicData uri="http://schemas.openxmlformats.org/drawingml/2006/table">
            <a:tbl>
              <a:tblPr rtl="1" firstRow="1" bandRow="1">
                <a:tableStyleId>{5C22544A-7EE6-4342-B048-85BDC9FD1C3A}</a:tableStyleId>
              </a:tblPr>
              <a:tblGrid>
                <a:gridCol w="2912028"/>
                <a:gridCol w="2896618"/>
                <a:gridCol w="2904323"/>
              </a:tblGrid>
              <a:tr h="445021">
                <a:tc>
                  <a:txBody>
                    <a:bodyPr/>
                    <a:lstStyle/>
                    <a:p>
                      <a:pPr algn="ctr"/>
                      <a:r>
                        <a:rPr lang="en-US" sz="1600" baseline="0" dirty="0" smtClean="0">
                          <a:solidFill>
                            <a:srgbClr val="231F20"/>
                          </a:solidFill>
                          <a:latin typeface="AdvOTa851a675.B"/>
                        </a:rPr>
                        <a:t> Major Functions</a:t>
                      </a:r>
                      <a:endParaRPr lang="ar-IQ" sz="1600" dirty="0"/>
                    </a:p>
                  </a:txBody>
                  <a:tcPr/>
                </a:tc>
                <a:tc>
                  <a:txBody>
                    <a:bodyPr/>
                    <a:lstStyle/>
                    <a:p>
                      <a:pPr algn="ctr"/>
                      <a:r>
                        <a:rPr lang="en-US" sz="1600" baseline="0" dirty="0" smtClean="0">
                          <a:solidFill>
                            <a:srgbClr val="231F20"/>
                          </a:solidFill>
                          <a:latin typeface="AdvOTa851a675.B"/>
                        </a:rPr>
                        <a:t> Major Structures </a:t>
                      </a:r>
                      <a:endParaRPr lang="ar-IQ" sz="1600" dirty="0"/>
                    </a:p>
                  </a:txBody>
                  <a:tcPr/>
                </a:tc>
                <a:tc>
                  <a:txBody>
                    <a:bodyPr/>
                    <a:lstStyle/>
                    <a:p>
                      <a:pPr algn="ctr"/>
                      <a:r>
                        <a:rPr lang="en-US" sz="1600" baseline="0" dirty="0" smtClean="0">
                          <a:solidFill>
                            <a:srgbClr val="231F20"/>
                          </a:solidFill>
                          <a:latin typeface="AdvOTa851a675.B"/>
                        </a:rPr>
                        <a:t>Body System</a:t>
                      </a:r>
                      <a:endParaRPr lang="ar-IQ" sz="1600" dirty="0"/>
                    </a:p>
                  </a:txBody>
                  <a:tcPr/>
                </a:tc>
              </a:tr>
              <a:tr h="910999">
                <a:tc>
                  <a:txBody>
                    <a:bodyPr/>
                    <a:lstStyle/>
                    <a:p>
                      <a:pPr algn="l"/>
                      <a:r>
                        <a:rPr kumimoji="0" lang="en-US" sz="1400" kern="1200" baseline="0" dirty="0" smtClean="0">
                          <a:solidFill>
                            <a:srgbClr val="231F20"/>
                          </a:solidFill>
                          <a:latin typeface="AdvOT3b9b4d35"/>
                          <a:ea typeface="+mn-ea"/>
                          <a:cs typeface="+mn-cs"/>
                        </a:rPr>
                        <a:t>Produces new life.</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Male: penis and testicles</a:t>
                      </a:r>
                    </a:p>
                    <a:p>
                      <a:pPr algn="l"/>
                      <a:r>
                        <a:rPr kumimoji="0" lang="en-US" sz="1400" kern="1200" baseline="0" dirty="0" smtClean="0">
                          <a:solidFill>
                            <a:srgbClr val="231F20"/>
                          </a:solidFill>
                          <a:latin typeface="AdvOT3b9b4d35"/>
                          <a:ea typeface="+mn-ea"/>
                          <a:cs typeface="+mn-cs"/>
                        </a:rPr>
                        <a:t>Female: ovaries, uterus, and vagina</a:t>
                      </a:r>
                    </a:p>
                    <a:p>
                      <a:pPr algn="l"/>
                      <a:endParaRPr kumimoji="0" lang="en-US" sz="1400" kern="1200" baseline="0" dirty="0" smtClean="0">
                        <a:solidFill>
                          <a:srgbClr val="231F20"/>
                        </a:solidFill>
                        <a:latin typeface="AdvOT3b9b4d35"/>
                        <a:ea typeface="+mn-ea"/>
                        <a:cs typeface="+mn-cs"/>
                      </a:endParaRPr>
                    </a:p>
                  </a:txBody>
                  <a:tcPr/>
                </a:tc>
                <a:tc>
                  <a:txBody>
                    <a:bodyPr/>
                    <a:lstStyle/>
                    <a:p>
                      <a:pPr marL="0" algn="l" rtl="1" eaLnBrk="1" latinLnBrk="0" hangingPunct="1"/>
                      <a:endParaRPr kumimoji="0" lang="en-US" sz="1400" b="1" kern="1200" baseline="0" dirty="0" smtClean="0">
                        <a:solidFill>
                          <a:srgbClr val="231F20"/>
                        </a:solidFill>
                        <a:latin typeface="AdvOT3b9b4d35"/>
                        <a:ea typeface="+mn-ea"/>
                        <a:cs typeface="+mn-cs"/>
                      </a:endParaRPr>
                    </a:p>
                    <a:p>
                      <a:pPr marL="0" algn="l" rtl="1" eaLnBrk="1" latinLnBrk="0" hangingPunct="1"/>
                      <a:r>
                        <a:rPr kumimoji="0" lang="en-US" sz="1400" b="1" kern="1200" baseline="0" dirty="0" smtClean="0">
                          <a:solidFill>
                            <a:srgbClr val="231F20"/>
                          </a:solidFill>
                          <a:latin typeface="AdvOT3b9b4d35"/>
                          <a:ea typeface="+mn-ea"/>
                          <a:cs typeface="+mn-cs"/>
                        </a:rPr>
                        <a:t>Reproductive Systems</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r h="1212740">
                <a:tc>
                  <a:txBody>
                    <a:bodyPr/>
                    <a:lstStyle/>
                    <a:p>
                      <a:pPr algn="l"/>
                      <a:r>
                        <a:rPr kumimoji="0" lang="en-US" sz="1400" kern="1200" baseline="0" dirty="0" smtClean="0">
                          <a:solidFill>
                            <a:srgbClr val="231F20"/>
                          </a:solidFill>
                          <a:latin typeface="AdvOT3b9b4d35"/>
                          <a:ea typeface="+mn-ea"/>
                          <a:cs typeface="+mn-cs"/>
                        </a:rPr>
                        <a:t>Protects the body against invasion by bacteria.</a:t>
                      </a:r>
                    </a:p>
                    <a:p>
                      <a:pPr algn="l"/>
                      <a:r>
                        <a:rPr kumimoji="0" lang="en-US" sz="1400" kern="1200" baseline="0" dirty="0" smtClean="0">
                          <a:solidFill>
                            <a:srgbClr val="231F20"/>
                          </a:solidFill>
                          <a:latin typeface="AdvOT3b9b4d35"/>
                          <a:ea typeface="+mn-ea"/>
                          <a:cs typeface="+mn-cs"/>
                        </a:rPr>
                        <a:t>Aids in regulating the body temperature and water</a:t>
                      </a:r>
                    </a:p>
                    <a:p>
                      <a:pPr algn="l"/>
                      <a:r>
                        <a:rPr kumimoji="0" lang="en-US" sz="1400" kern="1200" baseline="0" dirty="0" smtClean="0">
                          <a:solidFill>
                            <a:srgbClr val="231F20"/>
                          </a:solidFill>
                          <a:latin typeface="AdvOT3b9b4d35"/>
                          <a:ea typeface="+mn-ea"/>
                          <a:cs typeface="+mn-cs"/>
                        </a:rPr>
                        <a:t>content.</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skin, sebaceous glands, and</a:t>
                      </a:r>
                    </a:p>
                    <a:p>
                      <a:pPr algn="l"/>
                      <a:r>
                        <a:rPr kumimoji="0" lang="en-US" sz="1400" kern="1200" baseline="0" dirty="0" smtClean="0">
                          <a:solidFill>
                            <a:srgbClr val="231F20"/>
                          </a:solidFill>
                          <a:latin typeface="AdvOT3b9b4d35"/>
                          <a:ea typeface="+mn-ea"/>
                          <a:cs typeface="+mn-cs"/>
                        </a:rPr>
                        <a:t>sweat glands</a:t>
                      </a:r>
                    </a:p>
                    <a:p>
                      <a:pPr algn="l"/>
                      <a:endParaRPr kumimoji="0" lang="en-US" sz="1400" kern="1200" baseline="0" dirty="0" smtClean="0">
                        <a:solidFill>
                          <a:srgbClr val="231F20"/>
                        </a:solidFill>
                        <a:latin typeface="AdvOT3b9b4d35"/>
                        <a:ea typeface="+mn-ea"/>
                        <a:cs typeface="+mn-cs"/>
                      </a:endParaRPr>
                    </a:p>
                  </a:txBody>
                  <a:tcPr/>
                </a:tc>
                <a:tc>
                  <a:txBody>
                    <a:bodyPr/>
                    <a:lstStyle/>
                    <a:p>
                      <a:pPr marL="0" algn="l" rtl="1" eaLnBrk="1" latinLnBrk="0" hangingPunct="1"/>
                      <a:endParaRPr kumimoji="0" lang="en-US" sz="1400" b="1" kern="1200" baseline="0" dirty="0" smtClean="0">
                        <a:solidFill>
                          <a:srgbClr val="231F20"/>
                        </a:solidFill>
                        <a:latin typeface="AdvOT3b9b4d35"/>
                        <a:ea typeface="+mn-ea"/>
                        <a:cs typeface="+mn-cs"/>
                      </a:endParaRPr>
                    </a:p>
                    <a:p>
                      <a:pPr marL="0" algn="l" rtl="1" eaLnBrk="1" latinLnBrk="0" hangingPunct="1"/>
                      <a:r>
                        <a:rPr kumimoji="0" lang="en-US" sz="1400" b="1" kern="1200" baseline="0" dirty="0" err="1" smtClean="0">
                          <a:solidFill>
                            <a:srgbClr val="231F20"/>
                          </a:solidFill>
                          <a:latin typeface="AdvOT3b9b4d35"/>
                          <a:ea typeface="+mn-ea"/>
                          <a:cs typeface="+mn-cs"/>
                        </a:rPr>
                        <a:t>Integumentary</a:t>
                      </a:r>
                      <a:r>
                        <a:rPr kumimoji="0" lang="en-US" sz="1400" b="1" kern="1200" baseline="0" dirty="0" smtClean="0">
                          <a:solidFill>
                            <a:srgbClr val="231F20"/>
                          </a:solidFill>
                          <a:latin typeface="AdvOT3b9b4d35"/>
                          <a:ea typeface="+mn-ea"/>
                          <a:cs typeface="+mn-cs"/>
                        </a:rPr>
                        <a:t> System</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r h="1031640">
                <a:tc>
                  <a:txBody>
                    <a:bodyPr/>
                    <a:lstStyle/>
                    <a:p>
                      <a:pPr algn="l"/>
                      <a:r>
                        <a:rPr kumimoji="0" lang="en-US" sz="1400" kern="1200" baseline="0" dirty="0" smtClean="0">
                          <a:solidFill>
                            <a:srgbClr val="231F20"/>
                          </a:solidFill>
                          <a:latin typeface="AdvOT3b9b4d35"/>
                          <a:ea typeface="+mn-ea"/>
                          <a:cs typeface="+mn-cs"/>
                        </a:rPr>
                        <a:t>Receive visual and auditory information and transmit</a:t>
                      </a:r>
                    </a:p>
                    <a:p>
                      <a:pPr algn="l"/>
                      <a:r>
                        <a:rPr kumimoji="0" lang="en-US" sz="1400" kern="1200" baseline="0" dirty="0" smtClean="0">
                          <a:solidFill>
                            <a:srgbClr val="231F20"/>
                          </a:solidFill>
                          <a:latin typeface="AdvOT3b9b4d35"/>
                          <a:ea typeface="+mn-ea"/>
                          <a:cs typeface="+mn-cs"/>
                        </a:rPr>
                        <a:t>it to the brain.</a:t>
                      </a:r>
                      <a:endParaRPr kumimoji="0" lang="ar-IQ" sz="1400" kern="1200" baseline="0" dirty="0" smtClean="0">
                        <a:solidFill>
                          <a:srgbClr val="231F20"/>
                        </a:solidFill>
                        <a:latin typeface="AdvOT3b9b4d35"/>
                        <a:ea typeface="+mn-ea"/>
                        <a:cs typeface="+mn-cs"/>
                      </a:endParaRPr>
                    </a:p>
                  </a:txBody>
                  <a:tcPr/>
                </a:tc>
                <a:tc>
                  <a:txBody>
                    <a:bodyPr/>
                    <a:lstStyle/>
                    <a:p>
                      <a:pPr algn="l"/>
                      <a:r>
                        <a:rPr kumimoji="0" lang="en-US" sz="1400" kern="1200" baseline="0" dirty="0" smtClean="0">
                          <a:solidFill>
                            <a:srgbClr val="231F20"/>
                          </a:solidFill>
                          <a:latin typeface="AdvOT3b9b4d35"/>
                          <a:ea typeface="+mn-ea"/>
                          <a:cs typeface="+mn-cs"/>
                        </a:rPr>
                        <a:t>eyes and ears </a:t>
                      </a:r>
                    </a:p>
                  </a:txBody>
                  <a:tcPr/>
                </a:tc>
                <a:tc>
                  <a:txBody>
                    <a:bodyPr/>
                    <a:lstStyle/>
                    <a:p>
                      <a:pPr marL="0" algn="l" rtl="1" eaLnBrk="1" latinLnBrk="0" hangingPunct="1"/>
                      <a:r>
                        <a:rPr kumimoji="0" lang="en-US" sz="1400" b="1" kern="1200" baseline="0" dirty="0" smtClean="0">
                          <a:solidFill>
                            <a:srgbClr val="231F20"/>
                          </a:solidFill>
                          <a:latin typeface="AdvOT3b9b4d35"/>
                          <a:ea typeface="+mn-ea"/>
                          <a:cs typeface="+mn-cs"/>
                        </a:rPr>
                        <a:t>Special Senses</a:t>
                      </a:r>
                    </a:p>
                    <a:p>
                      <a:pPr marL="0" algn="l" rtl="1" eaLnBrk="1" latinLnBrk="0" hangingPunct="1"/>
                      <a:endParaRPr kumimoji="0" lang="en-US" sz="1400" b="1" kern="1200" baseline="0" dirty="0" smtClean="0">
                        <a:solidFill>
                          <a:srgbClr val="231F20"/>
                        </a:solidFill>
                        <a:latin typeface="AdvOT3b9b4d35"/>
                        <a:ea typeface="+mn-ea"/>
                        <a:cs typeface="+mn-cs"/>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Major Body Cavities</a:t>
            </a:r>
            <a:endParaRPr lang="ar-IQ" dirty="0"/>
          </a:p>
        </p:txBody>
      </p:sp>
      <p:sp>
        <p:nvSpPr>
          <p:cNvPr id="3" name="عنصر نائب للمحتوى 2"/>
          <p:cNvSpPr>
            <a:spLocks noGrp="1"/>
          </p:cNvSpPr>
          <p:nvPr>
            <p:ph sz="quarter" idx="1"/>
          </p:nvPr>
        </p:nvSpPr>
        <p:spPr/>
        <p:txBody>
          <a:bodyPr>
            <a:normAutofit/>
          </a:bodyPr>
          <a:lstStyle/>
          <a:p>
            <a:pPr algn="l">
              <a:buNone/>
            </a:pPr>
            <a:r>
              <a:rPr lang="en-US" sz="2800" dirty="0" smtClean="0"/>
              <a:t>1- The Dorsal Cavity</a:t>
            </a:r>
          </a:p>
          <a:p>
            <a:pPr algn="l">
              <a:buNone/>
            </a:pPr>
            <a:r>
              <a:rPr lang="en-US" sz="2800" dirty="0" smtClean="0"/>
              <a:t>The dorsal cavity, which is located along the back of the</a:t>
            </a:r>
          </a:p>
          <a:p>
            <a:pPr algn="l">
              <a:buNone/>
            </a:pPr>
            <a:r>
              <a:rPr lang="en-US" sz="2800" dirty="0" smtClean="0"/>
              <a:t>body and head. Divided into:</a:t>
            </a:r>
          </a:p>
          <a:p>
            <a:pPr algn="l">
              <a:buNone/>
            </a:pPr>
            <a:r>
              <a:rPr lang="en-US" sz="2800" dirty="0" smtClean="0"/>
              <a:t>A-The cranial cavity, which is located within the skull,</a:t>
            </a:r>
          </a:p>
          <a:p>
            <a:pPr algn="l">
              <a:buNone/>
            </a:pPr>
            <a:r>
              <a:rPr lang="en-US" sz="2800" dirty="0" smtClean="0"/>
              <a:t>surrounds and protects the brain. </a:t>
            </a:r>
            <a:r>
              <a:rPr lang="en-US" sz="2800" b="1" dirty="0" smtClean="0">
                <a:solidFill>
                  <a:srgbClr val="FF0000"/>
                </a:solidFill>
              </a:rPr>
              <a:t>Cranial</a:t>
            </a:r>
            <a:r>
              <a:rPr lang="en-US" sz="2800" dirty="0" smtClean="0"/>
              <a:t> means</a:t>
            </a:r>
          </a:p>
          <a:p>
            <a:pPr algn="l">
              <a:buNone/>
            </a:pPr>
            <a:r>
              <a:rPr lang="en-US" sz="2800" dirty="0" smtClean="0"/>
              <a:t>pertaining to the skull.</a:t>
            </a:r>
          </a:p>
          <a:p>
            <a:pPr algn="l">
              <a:buNone/>
            </a:pPr>
            <a:r>
              <a:rPr lang="en-US" sz="2800" dirty="0" smtClean="0"/>
              <a:t>B-The spinal cavity, which is located within the spinal</a:t>
            </a:r>
          </a:p>
          <a:p>
            <a:pPr algn="l">
              <a:buNone/>
            </a:pPr>
            <a:r>
              <a:rPr lang="en-US" sz="2800" dirty="0" smtClean="0"/>
              <a:t>column, surrounds and protects the spinal cord.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914400" y="836712"/>
            <a:ext cx="7772400" cy="5183088"/>
          </a:xfrm>
        </p:spPr>
        <p:txBody>
          <a:bodyPr>
            <a:normAutofit/>
          </a:bodyPr>
          <a:lstStyle/>
          <a:p>
            <a:pPr algn="l">
              <a:buNone/>
            </a:pPr>
            <a:r>
              <a:rPr lang="en-US" sz="2800" dirty="0" smtClean="0"/>
              <a:t>2-The Ventral Cavity</a:t>
            </a:r>
          </a:p>
          <a:p>
            <a:pPr algn="l">
              <a:buNone/>
            </a:pPr>
            <a:r>
              <a:rPr lang="en-US" sz="2800" dirty="0" smtClean="0"/>
              <a:t>The ventral cavity , which is located along the front of the </a:t>
            </a:r>
            <a:r>
              <a:rPr lang="en-US" sz="2800" dirty="0" smtClean="0"/>
              <a:t>body , contains </a:t>
            </a:r>
            <a:r>
              <a:rPr lang="en-US" sz="2800" dirty="0" smtClean="0"/>
              <a:t>the body organs that maintain homeostasis. </a:t>
            </a:r>
          </a:p>
          <a:p>
            <a:pPr algn="l">
              <a:buNone/>
            </a:pPr>
            <a:r>
              <a:rPr lang="en-US" sz="2800" dirty="0" smtClean="0"/>
              <a:t>A-The thoracic cavity (</a:t>
            </a:r>
            <a:r>
              <a:rPr lang="en-US" sz="2400" b="1" dirty="0" err="1" smtClean="0"/>
              <a:t>thoh</a:t>
            </a:r>
            <a:r>
              <a:rPr lang="en-US" sz="2400" b="1" dirty="0" smtClean="0"/>
              <a:t>-RAS-</a:t>
            </a:r>
            <a:r>
              <a:rPr lang="en-US" sz="2400" b="1" dirty="0" err="1" smtClean="0"/>
              <a:t>ick</a:t>
            </a:r>
            <a:r>
              <a:rPr lang="en-US" sz="2800" dirty="0" smtClean="0"/>
              <a:t>), also known as the</a:t>
            </a:r>
          </a:p>
          <a:p>
            <a:pPr algn="l">
              <a:buNone/>
            </a:pPr>
            <a:r>
              <a:rPr lang="en-US" sz="2800" dirty="0" smtClean="0"/>
              <a:t>chest cavity or thorax, surrounds and protects the</a:t>
            </a:r>
          </a:p>
          <a:p>
            <a:pPr algn="l">
              <a:buNone/>
            </a:pPr>
            <a:r>
              <a:rPr lang="en-US" sz="2800" dirty="0" smtClean="0"/>
              <a:t>heart and the lungs. </a:t>
            </a:r>
          </a:p>
          <a:p>
            <a:pPr algn="l">
              <a:buNone/>
            </a:pPr>
            <a:r>
              <a:rPr lang="en-US" sz="2800" dirty="0" smtClean="0"/>
              <a:t>*The diaphragm is a muscle that separates the thoracic and abdominal cavities.</a:t>
            </a:r>
          </a:p>
          <a:p>
            <a:pPr algn="l">
              <a:buNone/>
            </a:pPr>
            <a:endParaRPr lang="ar-IQ"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normAutofit/>
          </a:bodyPr>
          <a:lstStyle/>
          <a:p>
            <a:pPr algn="l">
              <a:buNone/>
            </a:pPr>
            <a:r>
              <a:rPr lang="en-US" sz="2800" dirty="0" smtClean="0"/>
              <a:t>B-The abdominal cavity (</a:t>
            </a:r>
            <a:r>
              <a:rPr lang="en-US" sz="2400" b="1" dirty="0" err="1" smtClean="0"/>
              <a:t>ab</a:t>
            </a:r>
            <a:r>
              <a:rPr lang="en-US" sz="2400" b="1" dirty="0" smtClean="0"/>
              <a:t>-DOM-</a:t>
            </a:r>
            <a:r>
              <a:rPr lang="en-US" sz="2400" b="1" dirty="0" err="1" smtClean="0"/>
              <a:t>ih</a:t>
            </a:r>
            <a:r>
              <a:rPr lang="en-US" sz="2400" b="1" dirty="0" smtClean="0"/>
              <a:t>-</a:t>
            </a:r>
            <a:r>
              <a:rPr lang="en-US" sz="2400" b="1" dirty="0" err="1" smtClean="0"/>
              <a:t>nal</a:t>
            </a:r>
            <a:r>
              <a:rPr lang="en-US" sz="2800" dirty="0" smtClean="0"/>
              <a:t>) contains primarily the major organs of digestion. </a:t>
            </a:r>
          </a:p>
          <a:p>
            <a:pPr algn="l">
              <a:buNone/>
            </a:pPr>
            <a:r>
              <a:rPr lang="en-US" sz="2800" dirty="0" smtClean="0"/>
              <a:t>*This cavity is frequently referred to simply as the abdomen (</a:t>
            </a:r>
            <a:r>
              <a:rPr lang="en-US" sz="2400" b="1" dirty="0" smtClean="0"/>
              <a:t>AB-</a:t>
            </a:r>
            <a:r>
              <a:rPr lang="en-US" sz="2400" b="1" dirty="0" err="1" smtClean="0"/>
              <a:t>doh</a:t>
            </a:r>
            <a:r>
              <a:rPr lang="en-US" sz="2400" b="1" dirty="0" smtClean="0"/>
              <a:t>-men</a:t>
            </a:r>
            <a:r>
              <a:rPr lang="en-US" sz="2800" dirty="0" smtClean="0"/>
              <a:t>).</a:t>
            </a:r>
          </a:p>
          <a:p>
            <a:pPr algn="l">
              <a:buNone/>
            </a:pPr>
            <a:r>
              <a:rPr lang="en-US" sz="2800" dirty="0" smtClean="0"/>
              <a:t>C-The pelvic cavity (</a:t>
            </a:r>
            <a:r>
              <a:rPr lang="en-US" sz="2400" b="1" dirty="0" smtClean="0"/>
              <a:t>PEL-</a:t>
            </a:r>
            <a:r>
              <a:rPr lang="en-US" sz="2400" b="1" dirty="0" err="1" smtClean="0"/>
              <a:t>vick</a:t>
            </a:r>
            <a:r>
              <a:rPr lang="en-US" sz="2800" dirty="0" smtClean="0"/>
              <a:t>) contains primarily the organs of the reproductive and excretory systems.</a:t>
            </a:r>
          </a:p>
          <a:p>
            <a:pPr algn="l">
              <a:buNone/>
            </a:pPr>
            <a:endParaRPr lang="ar-IQ"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sz="quarter" idx="1"/>
          </p:nvPr>
        </p:nvPicPr>
        <p:blipFill>
          <a:blip r:embed="rId2" cstate="print"/>
          <a:srcRect/>
          <a:stretch>
            <a:fillRect/>
          </a:stretch>
        </p:blipFill>
        <p:spPr bwMode="auto">
          <a:xfrm>
            <a:off x="467544" y="233601"/>
            <a:ext cx="8136904" cy="629174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274638"/>
            <a:ext cx="7772400" cy="634082"/>
          </a:xfrm>
        </p:spPr>
        <p:txBody>
          <a:bodyPr>
            <a:normAutofit/>
          </a:bodyPr>
          <a:lstStyle/>
          <a:p>
            <a:r>
              <a:rPr lang="en-US" sz="3200" b="1" dirty="0" smtClean="0">
                <a:solidFill>
                  <a:srgbClr val="FF0000"/>
                </a:solidFill>
              </a:rPr>
              <a:t>Regions of the Thorax and Abdomen</a:t>
            </a:r>
            <a:endParaRPr lang="ar-IQ" sz="3200" b="1" dirty="0">
              <a:solidFill>
                <a:srgbClr val="FF0000"/>
              </a:solidFill>
            </a:endParaRPr>
          </a:p>
        </p:txBody>
      </p:sp>
      <p:sp>
        <p:nvSpPr>
          <p:cNvPr id="3" name="عنصر نائب للمحتوى 2"/>
          <p:cNvSpPr>
            <a:spLocks noGrp="1"/>
          </p:cNvSpPr>
          <p:nvPr>
            <p:ph sz="quarter" idx="1"/>
          </p:nvPr>
        </p:nvSpPr>
        <p:spPr>
          <a:xfrm>
            <a:off x="323528" y="1052736"/>
            <a:ext cx="4680520" cy="4967064"/>
          </a:xfrm>
        </p:spPr>
        <p:txBody>
          <a:bodyPr>
            <a:normAutofit fontScale="92500" lnSpcReduction="20000"/>
          </a:bodyPr>
          <a:lstStyle/>
          <a:p>
            <a:pPr algn="l">
              <a:buNone/>
            </a:pPr>
            <a:r>
              <a:rPr lang="en-US" dirty="0" smtClean="0"/>
              <a:t>1.The hypochondriac regions (</a:t>
            </a:r>
            <a:r>
              <a:rPr lang="en-US" sz="2000" b="1" dirty="0" smtClean="0"/>
              <a:t>high-</a:t>
            </a:r>
            <a:r>
              <a:rPr lang="en-US" sz="2000" b="1" dirty="0" err="1" smtClean="0"/>
              <a:t>poh</a:t>
            </a:r>
            <a:r>
              <a:rPr lang="en-US" sz="2000" b="1" dirty="0" smtClean="0"/>
              <a:t>-KON-</a:t>
            </a:r>
            <a:r>
              <a:rPr lang="en-US" sz="2000" b="1" dirty="0" err="1" smtClean="0"/>
              <a:t>dree</a:t>
            </a:r>
            <a:r>
              <a:rPr lang="en-US" sz="2000" b="1" dirty="0" smtClean="0"/>
              <a:t>-</a:t>
            </a:r>
            <a:r>
              <a:rPr lang="en-US" sz="2000" b="1" dirty="0" err="1" smtClean="0"/>
              <a:t>ack</a:t>
            </a:r>
            <a:r>
              <a:rPr lang="en-US" dirty="0" smtClean="0"/>
              <a:t>): means below the ribs. (hypo- means below, </a:t>
            </a:r>
            <a:r>
              <a:rPr lang="en-US" dirty="0" err="1" smtClean="0"/>
              <a:t>chondr</a:t>
            </a:r>
            <a:r>
              <a:rPr lang="en-US" dirty="0" smtClean="0"/>
              <a:t>/</a:t>
            </a:r>
            <a:r>
              <a:rPr lang="en-US" dirty="0" err="1" smtClean="0"/>
              <a:t>i</a:t>
            </a:r>
            <a:r>
              <a:rPr lang="en-US" dirty="0" smtClean="0"/>
              <a:t> means cartilage, and -ac means pertaining to). </a:t>
            </a:r>
            <a:r>
              <a:rPr lang="en-US" dirty="0" smtClean="0">
                <a:solidFill>
                  <a:srgbClr val="FF0000"/>
                </a:solidFill>
              </a:rPr>
              <a:t>Right and Left Hypochondriac regions.</a:t>
            </a:r>
          </a:p>
          <a:p>
            <a:pPr algn="l">
              <a:buNone/>
            </a:pPr>
            <a:r>
              <a:rPr lang="en-US" dirty="0" smtClean="0"/>
              <a:t>2. The </a:t>
            </a:r>
            <a:r>
              <a:rPr lang="en-US" dirty="0" err="1" smtClean="0"/>
              <a:t>epigastric</a:t>
            </a:r>
            <a:r>
              <a:rPr lang="en-US" dirty="0" smtClean="0"/>
              <a:t> region (</a:t>
            </a:r>
            <a:r>
              <a:rPr lang="en-US" sz="2400" b="1" dirty="0" err="1" smtClean="0"/>
              <a:t>ep</a:t>
            </a:r>
            <a:r>
              <a:rPr lang="en-US" sz="2400" b="1" dirty="0" smtClean="0"/>
              <a:t>-</a:t>
            </a:r>
            <a:r>
              <a:rPr lang="en-US" sz="2400" b="1" dirty="0" err="1" smtClean="0"/>
              <a:t>ih</a:t>
            </a:r>
            <a:r>
              <a:rPr lang="en-US" sz="2400" b="1" dirty="0" smtClean="0"/>
              <a:t>-GAS-trick</a:t>
            </a:r>
            <a:r>
              <a:rPr lang="en-US" dirty="0" smtClean="0"/>
              <a:t>) is located above the stomach (</a:t>
            </a:r>
            <a:r>
              <a:rPr lang="en-US" b="1" dirty="0" err="1" smtClean="0"/>
              <a:t>epi</a:t>
            </a:r>
            <a:r>
              <a:rPr lang="en-US" dirty="0" smtClean="0"/>
              <a:t>- means above, </a:t>
            </a:r>
            <a:r>
              <a:rPr lang="en-US" b="1" dirty="0" err="1" smtClean="0"/>
              <a:t>gastr</a:t>
            </a:r>
            <a:r>
              <a:rPr lang="en-US" dirty="0" smtClean="0"/>
              <a:t> means</a:t>
            </a:r>
          </a:p>
          <a:p>
            <a:pPr algn="l">
              <a:buNone/>
            </a:pPr>
            <a:r>
              <a:rPr lang="en-US" dirty="0" smtClean="0"/>
              <a:t>stomach, and -</a:t>
            </a:r>
            <a:r>
              <a:rPr lang="en-US" dirty="0" err="1" smtClean="0"/>
              <a:t>ic</a:t>
            </a:r>
            <a:r>
              <a:rPr lang="en-US" dirty="0" smtClean="0"/>
              <a:t> means pertaining to).</a:t>
            </a:r>
          </a:p>
          <a:p>
            <a:pPr algn="l">
              <a:buNone/>
            </a:pPr>
            <a:r>
              <a:rPr lang="en-US" dirty="0" smtClean="0"/>
              <a:t>3.The lumbar regions (</a:t>
            </a:r>
            <a:r>
              <a:rPr lang="en-US" b="1" dirty="0" smtClean="0"/>
              <a:t>LUM-bar</a:t>
            </a:r>
            <a:r>
              <a:rPr lang="en-US" dirty="0" smtClean="0"/>
              <a:t>):</a:t>
            </a:r>
          </a:p>
          <a:p>
            <a:pPr algn="l">
              <a:buNone/>
            </a:pPr>
            <a:r>
              <a:rPr lang="en-US" dirty="0" smtClean="0"/>
              <a:t>(</a:t>
            </a:r>
            <a:r>
              <a:rPr lang="en-US" b="1" dirty="0" err="1" smtClean="0"/>
              <a:t>lumb</a:t>
            </a:r>
            <a:r>
              <a:rPr lang="en-US" dirty="0" smtClean="0"/>
              <a:t> means lower back, and </a:t>
            </a:r>
            <a:r>
              <a:rPr lang="en-US" b="1" dirty="0" smtClean="0"/>
              <a:t>-</a:t>
            </a:r>
            <a:r>
              <a:rPr lang="en-US" b="1" dirty="0" err="1" smtClean="0"/>
              <a:t>ar</a:t>
            </a:r>
            <a:r>
              <a:rPr lang="en-US" b="1" dirty="0" smtClean="0"/>
              <a:t> </a:t>
            </a:r>
            <a:r>
              <a:rPr lang="en-US" dirty="0" smtClean="0"/>
              <a:t>means pertaining to).</a:t>
            </a:r>
            <a:r>
              <a:rPr lang="en-US" dirty="0" smtClean="0">
                <a:solidFill>
                  <a:srgbClr val="FF0000"/>
                </a:solidFill>
              </a:rPr>
              <a:t> Right and Left Lumbar regions.</a:t>
            </a:r>
            <a:endParaRPr lang="en-US" dirty="0" smtClean="0"/>
          </a:p>
          <a:p>
            <a:pPr algn="l">
              <a:buNone/>
            </a:pPr>
            <a:r>
              <a:rPr lang="en-US" dirty="0" smtClean="0"/>
              <a:t> </a:t>
            </a:r>
            <a:endParaRPr lang="ar-IQ" dirty="0"/>
          </a:p>
        </p:txBody>
      </p:sp>
      <p:pic>
        <p:nvPicPr>
          <p:cNvPr id="3074" name="Picture 2"/>
          <p:cNvPicPr>
            <a:picLocks noGrp="1" noChangeAspect="1" noChangeArrowheads="1"/>
          </p:cNvPicPr>
          <p:nvPr>
            <p:ph sz="quarter" idx="2"/>
          </p:nvPr>
        </p:nvPicPr>
        <p:blipFill>
          <a:blip r:embed="rId2" cstate="print"/>
          <a:srcRect/>
          <a:stretch>
            <a:fillRect/>
          </a:stretch>
        </p:blipFill>
        <p:spPr bwMode="auto">
          <a:xfrm>
            <a:off x="4788024" y="1124744"/>
            <a:ext cx="4032447" cy="51845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وازنة">
  <a:themeElements>
    <a:clrScheme name="موازنة">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موازنة">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وازنة">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512</TotalTime>
  <Words>1525</Words>
  <Application>Microsoft Office PowerPoint</Application>
  <PresentationFormat>عرض على الشاشة (3:4)‏</PresentationFormat>
  <Paragraphs>165</Paragraphs>
  <Slides>20</Slides>
  <Notes>0</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موازنة</vt:lpstr>
      <vt:lpstr>Foundation of Medicine  L5 medical terminology</vt:lpstr>
      <vt:lpstr>MAJOR BODY SYSTEMS</vt:lpstr>
      <vt:lpstr>MAJOR BODY SYSTEMS</vt:lpstr>
      <vt:lpstr>MAJOR BODY SYSTEMS</vt:lpstr>
      <vt:lpstr>Major Body Cavities</vt:lpstr>
      <vt:lpstr>الشريحة 6</vt:lpstr>
      <vt:lpstr>الشريحة 7</vt:lpstr>
      <vt:lpstr>الشريحة 8</vt:lpstr>
      <vt:lpstr>Regions of the Thorax and Abdomen</vt:lpstr>
      <vt:lpstr>Regions of the Thorax and Abdomen</vt:lpstr>
      <vt:lpstr>Quadrants of the Abdomen  The term quadrant means divided into four</vt:lpstr>
      <vt:lpstr>The Peritoneum</vt:lpstr>
      <vt:lpstr>Genetic Disorders” hereditary disorder” and congenital disorder</vt:lpstr>
      <vt:lpstr>TISSUES</vt:lpstr>
      <vt:lpstr>Incomplete Tissue Formation</vt:lpstr>
      <vt:lpstr>Abnormal Tissue Formation</vt:lpstr>
      <vt:lpstr>GLANDS</vt:lpstr>
      <vt:lpstr>Pathology </vt:lpstr>
      <vt:lpstr>الشريحة 19</vt:lpstr>
      <vt:lpstr>End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52</cp:revision>
  <dcterms:created xsi:type="dcterms:W3CDTF">2018-12-02T13:25:54Z</dcterms:created>
  <dcterms:modified xsi:type="dcterms:W3CDTF">2019-01-21T22:43:33Z</dcterms:modified>
</cp:coreProperties>
</file>