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8" r:id="rId1"/>
  </p:sldMasterIdLst>
  <p:sldIdLst>
    <p:sldId id="309" r:id="rId2"/>
    <p:sldId id="258" r:id="rId3"/>
    <p:sldId id="259" r:id="rId4"/>
    <p:sldId id="260" r:id="rId5"/>
    <p:sldId id="261" r:id="rId6"/>
    <p:sldId id="264" r:id="rId7"/>
    <p:sldId id="263" r:id="rId8"/>
    <p:sldId id="262" r:id="rId9"/>
    <p:sldId id="271" r:id="rId10"/>
    <p:sldId id="266" r:id="rId11"/>
    <p:sldId id="265" r:id="rId12"/>
    <p:sldId id="267" r:id="rId13"/>
    <p:sldId id="270" r:id="rId14"/>
    <p:sldId id="274" r:id="rId15"/>
    <p:sldId id="275" r:id="rId16"/>
    <p:sldId id="308" r:id="rId17"/>
    <p:sldId id="276" r:id="rId18"/>
    <p:sldId id="278" r:id="rId19"/>
    <p:sldId id="279" r:id="rId20"/>
    <p:sldId id="280" r:id="rId21"/>
    <p:sldId id="281" r:id="rId22"/>
    <p:sldId id="282" r:id="rId23"/>
    <p:sldId id="284" r:id="rId24"/>
    <p:sldId id="285" r:id="rId25"/>
    <p:sldId id="286" r:id="rId26"/>
    <p:sldId id="287" r:id="rId27"/>
    <p:sldId id="288" r:id="rId28"/>
    <p:sldId id="289" r:id="rId29"/>
    <p:sldId id="290" r:id="rId30"/>
    <p:sldId id="291" r:id="rId3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70" d="100"/>
          <a:sy n="70" d="100"/>
        </p:scale>
        <p:origin x="-11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01/05/1440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01/05/1440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01/05/1440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01/05/1440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01/05/1440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01/05/1440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01/05/1440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01/05/1440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01/05/1440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01/05/1440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01/05/1440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01/05/1440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By Dr. Muslim </a:t>
            </a:r>
            <a:r>
              <a:rPr lang="en-US" dirty="0" err="1" smtClean="0"/>
              <a:t>N.Saeed</a:t>
            </a:r>
            <a:endParaRPr lang="en-US" dirty="0" smtClean="0"/>
          </a:p>
          <a:p>
            <a:r>
              <a:rPr lang="en-US" dirty="0" smtClean="0"/>
              <a:t>Dept of Family &amp; Community medicine</a:t>
            </a:r>
          </a:p>
          <a:p>
            <a:r>
              <a:rPr lang="en-US" dirty="0" smtClean="0"/>
              <a:t>Monday, </a:t>
            </a:r>
            <a:r>
              <a:rPr lang="en-US" dirty="0" smtClean="0"/>
              <a:t>Jan</a:t>
            </a:r>
            <a:r>
              <a:rPr lang="en-US" dirty="0" smtClean="0"/>
              <a:t> 7</a:t>
            </a:r>
            <a:r>
              <a:rPr lang="en-US" baseline="30000" dirty="0" smtClean="0"/>
              <a:t>th</a:t>
            </a:r>
            <a:r>
              <a:rPr lang="en-US" dirty="0" smtClean="0"/>
              <a:t> ,2019</a:t>
            </a:r>
            <a:endParaRPr lang="ar-IQ" dirty="0"/>
          </a:p>
        </p:txBody>
      </p:sp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457200" y="1484784"/>
            <a:ext cx="8229600" cy="149117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Foundation of Medicine </a:t>
            </a:r>
            <a:br>
              <a:rPr lang="en-US" dirty="0" smtClean="0"/>
            </a:br>
            <a:r>
              <a:rPr lang="en-US" dirty="0" smtClean="0"/>
              <a:t>L6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medical terminology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BLOOD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 fontScale="92500"/>
          </a:bodyPr>
          <a:lstStyle/>
          <a:p>
            <a:pPr algn="l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Plasma</a:t>
            </a:r>
            <a:r>
              <a:rPr lang="en-US" dirty="0" smtClean="0"/>
              <a:t> (PLAZ-</a:t>
            </a:r>
            <a:r>
              <a:rPr lang="en-US" dirty="0" err="1" smtClean="0"/>
              <a:t>mah</a:t>
            </a:r>
            <a:r>
              <a:rPr lang="en-US" dirty="0" smtClean="0"/>
              <a:t>) is a straw-colored fluid that </a:t>
            </a:r>
            <a:r>
              <a:rPr lang="en-US" dirty="0" smtClean="0"/>
              <a:t>contains nutrients</a:t>
            </a:r>
            <a:r>
              <a:rPr lang="en-US" dirty="0" smtClean="0"/>
              <a:t>, hormones, and waste products.</a:t>
            </a:r>
          </a:p>
          <a:p>
            <a:pPr algn="l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Erythrocytes</a:t>
            </a:r>
            <a:r>
              <a:rPr lang="en-US" dirty="0" smtClean="0"/>
              <a:t> (eh-RITH-</a:t>
            </a:r>
            <a:r>
              <a:rPr lang="en-US" dirty="0" err="1" smtClean="0"/>
              <a:t>roh</a:t>
            </a:r>
            <a:r>
              <a:rPr lang="en-US" dirty="0" smtClean="0"/>
              <a:t>-sights), also known as </a:t>
            </a:r>
            <a:r>
              <a:rPr lang="en-US" dirty="0" smtClean="0"/>
              <a:t>red blood </a:t>
            </a:r>
            <a:r>
              <a:rPr lang="en-US" dirty="0" smtClean="0"/>
              <a:t>cells (RBC), </a:t>
            </a:r>
            <a:r>
              <a:rPr lang="en-US" dirty="0" smtClean="0"/>
              <a:t>(</a:t>
            </a:r>
            <a:r>
              <a:rPr lang="en-US" dirty="0" err="1" smtClean="0"/>
              <a:t>erythr</a:t>
            </a:r>
            <a:r>
              <a:rPr lang="en-US" dirty="0" smtClean="0"/>
              <a:t>/o means red, and </a:t>
            </a:r>
            <a:r>
              <a:rPr lang="en-US" dirty="0" smtClean="0"/>
              <a:t>–</a:t>
            </a:r>
            <a:r>
              <a:rPr lang="en-US" dirty="0" err="1" smtClean="0"/>
              <a:t>cytes</a:t>
            </a:r>
            <a:r>
              <a:rPr lang="en-US" dirty="0" smtClean="0"/>
              <a:t> </a:t>
            </a:r>
            <a:r>
              <a:rPr lang="en-US" dirty="0" smtClean="0"/>
              <a:t>means </a:t>
            </a:r>
            <a:r>
              <a:rPr lang="en-US" dirty="0" smtClean="0"/>
              <a:t>cells</a:t>
            </a:r>
            <a:r>
              <a:rPr lang="en-US" dirty="0" smtClean="0"/>
              <a:t>).</a:t>
            </a:r>
            <a:endParaRPr lang="en-US" dirty="0" smtClean="0"/>
          </a:p>
          <a:p>
            <a:pPr algn="l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Leukocytes</a:t>
            </a:r>
            <a:r>
              <a:rPr lang="en-US" dirty="0" smtClean="0"/>
              <a:t> (LOO-</a:t>
            </a:r>
            <a:r>
              <a:rPr lang="en-US" dirty="0" err="1" smtClean="0"/>
              <a:t>koh</a:t>
            </a:r>
            <a:r>
              <a:rPr lang="en-US" dirty="0" smtClean="0"/>
              <a:t>-sites), also known as white </a:t>
            </a:r>
            <a:r>
              <a:rPr lang="en-US" dirty="0" smtClean="0"/>
              <a:t>blood cells </a:t>
            </a:r>
            <a:r>
              <a:rPr lang="en-US" dirty="0" smtClean="0"/>
              <a:t>(WBC), are the blood cells involved in defending </a:t>
            </a:r>
            <a:r>
              <a:rPr lang="en-US" dirty="0" smtClean="0"/>
              <a:t>the body,</a:t>
            </a:r>
            <a:endParaRPr lang="en-US" dirty="0" smtClean="0"/>
          </a:p>
          <a:p>
            <a:pPr algn="l">
              <a:buNone/>
            </a:pPr>
            <a:r>
              <a:rPr lang="en-US" dirty="0" smtClean="0"/>
              <a:t>(</a:t>
            </a:r>
            <a:r>
              <a:rPr lang="en-US" dirty="0" err="1" smtClean="0"/>
              <a:t>leuk</a:t>
            </a:r>
            <a:r>
              <a:rPr lang="en-US" dirty="0" smtClean="0"/>
              <a:t>/o means white, and -</a:t>
            </a:r>
            <a:r>
              <a:rPr lang="en-US" dirty="0" err="1" smtClean="0"/>
              <a:t>cytes</a:t>
            </a:r>
            <a:r>
              <a:rPr lang="en-US" dirty="0" smtClean="0"/>
              <a:t> means cells).</a:t>
            </a:r>
            <a:endParaRPr lang="ar-IQ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827584" y="764704"/>
            <a:ext cx="7200799" cy="5472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85000" lnSpcReduction="10000"/>
          </a:bodyPr>
          <a:lstStyle/>
          <a:p>
            <a:pPr algn="l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A cardiologist </a:t>
            </a:r>
            <a:r>
              <a:rPr lang="en-US" dirty="0" smtClean="0"/>
              <a:t>(</a:t>
            </a:r>
            <a:r>
              <a:rPr lang="en-US" dirty="0" err="1" smtClean="0"/>
              <a:t>kar</a:t>
            </a:r>
            <a:r>
              <a:rPr lang="en-US" dirty="0" smtClean="0"/>
              <a:t>-</a:t>
            </a:r>
            <a:r>
              <a:rPr lang="en-US" dirty="0" err="1" smtClean="0"/>
              <a:t>dee</a:t>
            </a:r>
            <a:r>
              <a:rPr lang="en-US" dirty="0" smtClean="0"/>
              <a:t>-OL-oh-</a:t>
            </a:r>
            <a:r>
              <a:rPr lang="en-US" dirty="0" err="1" smtClean="0"/>
              <a:t>jist</a:t>
            </a:r>
            <a:r>
              <a:rPr lang="en-US" dirty="0" smtClean="0"/>
              <a:t>) is a physician </a:t>
            </a:r>
            <a:r>
              <a:rPr lang="en-US" dirty="0" smtClean="0"/>
              <a:t>who specializes </a:t>
            </a:r>
            <a:r>
              <a:rPr lang="en-US" dirty="0" smtClean="0"/>
              <a:t>in diagnosing and treating </a:t>
            </a:r>
            <a:r>
              <a:rPr lang="en-US" dirty="0" smtClean="0"/>
              <a:t>d</a:t>
            </a:r>
            <a:r>
              <a:rPr lang="en-US" dirty="0" smtClean="0"/>
              <a:t>iseases of </a:t>
            </a:r>
            <a:r>
              <a:rPr lang="en-US" dirty="0" smtClean="0"/>
              <a:t>the heart </a:t>
            </a:r>
            <a:r>
              <a:rPr lang="en-US" dirty="0" smtClean="0"/>
              <a:t>. (</a:t>
            </a:r>
            <a:r>
              <a:rPr lang="en-US" dirty="0" err="1" smtClean="0"/>
              <a:t>cardi</a:t>
            </a:r>
            <a:r>
              <a:rPr lang="en-US" dirty="0" smtClean="0"/>
              <a:t> means </a:t>
            </a:r>
            <a:r>
              <a:rPr lang="en-US" dirty="0" smtClean="0"/>
              <a:t>heart, and </a:t>
            </a:r>
            <a:r>
              <a:rPr lang="en-US" dirty="0" smtClean="0"/>
              <a:t>-</a:t>
            </a:r>
            <a:r>
              <a:rPr lang="en-US" dirty="0" err="1" smtClean="0"/>
              <a:t>ologist</a:t>
            </a:r>
            <a:r>
              <a:rPr lang="en-US" dirty="0" smtClean="0"/>
              <a:t> means specialist).</a:t>
            </a:r>
          </a:p>
          <a:p>
            <a:pPr algn="l">
              <a:buNone/>
            </a:pPr>
            <a:endParaRPr lang="en-US" dirty="0" smtClean="0"/>
          </a:p>
          <a:p>
            <a:pPr algn="l">
              <a:buNone/>
            </a:pPr>
            <a:r>
              <a:rPr lang="en-US" dirty="0" smtClean="0"/>
              <a:t>-</a:t>
            </a:r>
            <a:r>
              <a:rPr lang="en-US" u="sng" dirty="0" smtClean="0">
                <a:solidFill>
                  <a:srgbClr val="FF0000"/>
                </a:solidFill>
              </a:rPr>
              <a:t>A </a:t>
            </a:r>
            <a:r>
              <a:rPr lang="en-US" u="sng" dirty="0" smtClean="0">
                <a:solidFill>
                  <a:srgbClr val="FF0000"/>
                </a:solidFill>
              </a:rPr>
              <a:t>hematologist </a:t>
            </a:r>
            <a:r>
              <a:rPr lang="en-US" dirty="0" smtClean="0"/>
              <a:t>(</a:t>
            </a:r>
            <a:r>
              <a:rPr lang="en-US" dirty="0" err="1" smtClean="0"/>
              <a:t>hee</a:t>
            </a:r>
            <a:r>
              <a:rPr lang="en-US" dirty="0" smtClean="0"/>
              <a:t>-</a:t>
            </a:r>
            <a:r>
              <a:rPr lang="en-US" dirty="0" err="1" smtClean="0"/>
              <a:t>mah</a:t>
            </a:r>
            <a:r>
              <a:rPr lang="en-US" dirty="0" smtClean="0"/>
              <a:t>-TOL-oh-</a:t>
            </a:r>
            <a:r>
              <a:rPr lang="en-US" dirty="0" err="1" smtClean="0"/>
              <a:t>jist</a:t>
            </a:r>
            <a:r>
              <a:rPr lang="en-US" dirty="0" smtClean="0"/>
              <a:t>) is a </a:t>
            </a:r>
            <a:r>
              <a:rPr lang="en-US" dirty="0" smtClean="0"/>
              <a:t>physician who </a:t>
            </a:r>
            <a:r>
              <a:rPr lang="en-US" dirty="0" smtClean="0"/>
              <a:t>specializes in diagnosing and treating </a:t>
            </a:r>
            <a:r>
              <a:rPr lang="en-US" dirty="0" smtClean="0"/>
              <a:t> </a:t>
            </a:r>
            <a:r>
              <a:rPr lang="en-US" dirty="0" smtClean="0"/>
              <a:t>diseases of blood(</a:t>
            </a:r>
            <a:r>
              <a:rPr lang="en-US" dirty="0" err="1" smtClean="0"/>
              <a:t>hemat</a:t>
            </a:r>
            <a:r>
              <a:rPr lang="en-US" dirty="0" smtClean="0"/>
              <a:t> means blood, and –</a:t>
            </a:r>
            <a:r>
              <a:rPr lang="en-US" dirty="0" err="1" smtClean="0"/>
              <a:t>ologist</a:t>
            </a:r>
            <a:r>
              <a:rPr lang="en-US" dirty="0" smtClean="0"/>
              <a:t> </a:t>
            </a:r>
            <a:r>
              <a:rPr lang="en-US" dirty="0" smtClean="0"/>
              <a:t>means </a:t>
            </a:r>
            <a:r>
              <a:rPr lang="en-US" dirty="0" smtClean="0"/>
              <a:t>specialist).</a:t>
            </a:r>
          </a:p>
          <a:p>
            <a:pPr algn="l">
              <a:buNone/>
            </a:pPr>
            <a:endParaRPr lang="en-US" dirty="0" smtClean="0"/>
          </a:p>
          <a:p>
            <a:pPr algn="l">
              <a:buNone/>
            </a:pPr>
            <a:r>
              <a:rPr lang="en-US" dirty="0" smtClean="0"/>
              <a:t>-</a:t>
            </a:r>
            <a:r>
              <a:rPr lang="en-US" u="sng" dirty="0" smtClean="0">
                <a:solidFill>
                  <a:srgbClr val="FF0000"/>
                </a:solidFill>
              </a:rPr>
              <a:t>A </a:t>
            </a:r>
            <a:r>
              <a:rPr lang="en-US" u="sng" dirty="0" smtClean="0">
                <a:solidFill>
                  <a:srgbClr val="FF0000"/>
                </a:solidFill>
              </a:rPr>
              <a:t>vascular surgeon </a:t>
            </a:r>
            <a:r>
              <a:rPr lang="en-US" dirty="0" smtClean="0"/>
              <a:t>is a physician who specializes </a:t>
            </a:r>
            <a:r>
              <a:rPr lang="en-US" dirty="0" smtClean="0"/>
              <a:t>in</a:t>
            </a:r>
            <a:endParaRPr lang="en-US" dirty="0" smtClean="0"/>
          </a:p>
          <a:p>
            <a:pPr algn="l">
              <a:buNone/>
            </a:pPr>
            <a:r>
              <a:rPr lang="en-US" dirty="0" smtClean="0"/>
              <a:t>the diagnosis, medical management, and surgical</a:t>
            </a:r>
          </a:p>
          <a:p>
            <a:pPr algn="l">
              <a:buNone/>
            </a:pPr>
            <a:r>
              <a:rPr lang="en-US" dirty="0" smtClean="0"/>
              <a:t>treatment of disorders of the blood vessels.</a:t>
            </a:r>
            <a:endParaRPr lang="ar-IQ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77500" lnSpcReduction="20000"/>
          </a:bodyPr>
          <a:lstStyle/>
          <a:p>
            <a:pPr algn="l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Coronary Artery Disease</a:t>
            </a:r>
          </a:p>
          <a:p>
            <a:pPr algn="l">
              <a:buNone/>
            </a:pPr>
            <a:r>
              <a:rPr lang="en-US" dirty="0" smtClean="0"/>
              <a:t>Coronary artery disease is atherosclerosis of the coronary</a:t>
            </a:r>
          </a:p>
          <a:p>
            <a:pPr algn="l">
              <a:buNone/>
            </a:pPr>
            <a:r>
              <a:rPr lang="en-US" dirty="0" smtClean="0"/>
              <a:t>arteries that reduces the blood supply to the heart muscle.</a:t>
            </a:r>
          </a:p>
          <a:p>
            <a:pPr algn="l">
              <a:buNone/>
            </a:pPr>
            <a:endParaRPr lang="en-US" u="sng" dirty="0" smtClean="0">
              <a:solidFill>
                <a:srgbClr val="FF0000"/>
              </a:solidFill>
            </a:endParaRPr>
          </a:p>
          <a:p>
            <a:pPr algn="l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Atherosclerosis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ath</a:t>
            </a:r>
            <a:r>
              <a:rPr lang="en-US" dirty="0" smtClean="0"/>
              <a:t>-</a:t>
            </a:r>
            <a:r>
              <a:rPr lang="en-US" dirty="0" err="1" smtClean="0"/>
              <a:t>er</a:t>
            </a:r>
            <a:r>
              <a:rPr lang="en-US" dirty="0" smtClean="0"/>
              <a:t>-oh-</a:t>
            </a:r>
            <a:r>
              <a:rPr lang="en-US" dirty="0" err="1" smtClean="0"/>
              <a:t>skleh</a:t>
            </a:r>
            <a:r>
              <a:rPr lang="en-US" dirty="0" smtClean="0"/>
              <a:t>-ROH-sis) is </a:t>
            </a:r>
            <a:r>
              <a:rPr lang="en-US" dirty="0" smtClean="0"/>
              <a:t>hardening</a:t>
            </a:r>
            <a:endParaRPr lang="en-US" dirty="0" smtClean="0"/>
          </a:p>
          <a:p>
            <a:pPr algn="l">
              <a:buNone/>
            </a:pPr>
            <a:r>
              <a:rPr lang="en-US" dirty="0" smtClean="0"/>
              <a:t>and narrowing of the arteries caused by a buildup of</a:t>
            </a:r>
          </a:p>
          <a:p>
            <a:pPr algn="l">
              <a:buNone/>
            </a:pPr>
            <a:r>
              <a:rPr lang="en-US" dirty="0" smtClean="0"/>
              <a:t>cholesterol plaque on the interior walls of the arteries</a:t>
            </a:r>
          </a:p>
          <a:p>
            <a:pPr algn="l">
              <a:buNone/>
            </a:pPr>
            <a:r>
              <a:rPr lang="en-US" dirty="0" smtClean="0"/>
              <a:t>(</a:t>
            </a:r>
            <a:r>
              <a:rPr lang="en-US" dirty="0" err="1" smtClean="0">
                <a:solidFill>
                  <a:srgbClr val="FF0000"/>
                </a:solidFill>
              </a:rPr>
              <a:t>ather</a:t>
            </a:r>
            <a:r>
              <a:rPr lang="en-US" dirty="0" smtClean="0">
                <a:solidFill>
                  <a:srgbClr val="FF0000"/>
                </a:solidFill>
              </a:rPr>
              <a:t>/o</a:t>
            </a:r>
            <a:r>
              <a:rPr lang="en-US" dirty="0" smtClean="0"/>
              <a:t> means plaque or fatty substance, and </a:t>
            </a:r>
            <a:r>
              <a:rPr lang="en-US" dirty="0" smtClean="0">
                <a:solidFill>
                  <a:srgbClr val="FF0000"/>
                </a:solidFill>
              </a:rPr>
              <a:t>-sclerosis</a:t>
            </a:r>
          </a:p>
          <a:p>
            <a:pPr algn="l">
              <a:buNone/>
            </a:pPr>
            <a:r>
              <a:rPr lang="en-US" dirty="0" smtClean="0"/>
              <a:t>means abnormal hardening)</a:t>
            </a:r>
          </a:p>
          <a:p>
            <a:pPr algn="l">
              <a:buNone/>
            </a:pPr>
            <a:endParaRPr lang="en-US" dirty="0" smtClean="0"/>
          </a:p>
          <a:p>
            <a:pPr algn="l">
              <a:buNone/>
            </a:pPr>
            <a:r>
              <a:rPr lang="en-US" dirty="0" smtClean="0"/>
              <a:t>This </a:t>
            </a:r>
            <a:r>
              <a:rPr lang="en-US" dirty="0" smtClean="0"/>
              <a:t>type of </a:t>
            </a:r>
            <a:r>
              <a:rPr lang="en-US" u="sng" dirty="0" smtClean="0">
                <a:solidFill>
                  <a:srgbClr val="FF0000"/>
                </a:solidFill>
              </a:rPr>
              <a:t>plaque</a:t>
            </a:r>
            <a:r>
              <a:rPr lang="en-US" dirty="0" smtClean="0"/>
              <a:t> (PLACK), which is found within</a:t>
            </a:r>
          </a:p>
          <a:p>
            <a:pPr algn="l">
              <a:buNone/>
            </a:pPr>
            <a:r>
              <a:rPr lang="en-US" dirty="0" smtClean="0"/>
              <a:t>the lumen of an artery, is a fatty deposit that is similar to</a:t>
            </a:r>
          </a:p>
          <a:p>
            <a:pPr algn="l">
              <a:buNone/>
            </a:pPr>
            <a:r>
              <a:rPr lang="en-US" dirty="0" smtClean="0"/>
              <a:t>the buildup of rust inside a pipe.</a:t>
            </a:r>
            <a:endParaRPr lang="ar-IQ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85000" lnSpcReduction="10000"/>
          </a:bodyPr>
          <a:lstStyle/>
          <a:p>
            <a:pPr algn="l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Ischemic heart disease </a:t>
            </a:r>
            <a:r>
              <a:rPr lang="en-US" dirty="0" smtClean="0"/>
              <a:t>(</a:t>
            </a:r>
            <a:r>
              <a:rPr lang="en-US" dirty="0" err="1" smtClean="0"/>
              <a:t>iss</a:t>
            </a:r>
            <a:r>
              <a:rPr lang="en-US" dirty="0" smtClean="0"/>
              <a:t>-KEE-</a:t>
            </a:r>
            <a:r>
              <a:rPr lang="en-US" dirty="0" err="1" smtClean="0"/>
              <a:t>mick</a:t>
            </a:r>
            <a:r>
              <a:rPr lang="en-US" dirty="0" smtClean="0"/>
              <a:t>) is a group of</a:t>
            </a:r>
          </a:p>
          <a:p>
            <a:pPr algn="l">
              <a:buNone/>
            </a:pPr>
            <a:r>
              <a:rPr lang="en-US" dirty="0" smtClean="0"/>
              <a:t>cardiac </a:t>
            </a:r>
            <a:r>
              <a:rPr lang="en-US" dirty="0" smtClean="0"/>
              <a:t>diseases </a:t>
            </a:r>
            <a:r>
              <a:rPr lang="en-US" dirty="0" smtClean="0"/>
              <a:t>resulting from an insufficient supply of oxygenated blood to the heart.</a:t>
            </a:r>
          </a:p>
          <a:p>
            <a:pPr algn="l">
              <a:buNone/>
            </a:pPr>
            <a:r>
              <a:rPr lang="en-US" dirty="0" smtClean="0"/>
              <a:t>Ischemic means pertaining to the disruption of the blood supply.</a:t>
            </a:r>
          </a:p>
          <a:p>
            <a:pPr algn="l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Ischemia</a:t>
            </a:r>
            <a:r>
              <a:rPr lang="en-US" dirty="0" smtClean="0"/>
              <a:t> (</a:t>
            </a:r>
            <a:r>
              <a:rPr lang="en-US" dirty="0" err="1" smtClean="0"/>
              <a:t>iss</a:t>
            </a:r>
            <a:r>
              <a:rPr lang="en-US" dirty="0" smtClean="0"/>
              <a:t>-KEE-</a:t>
            </a:r>
            <a:r>
              <a:rPr lang="en-US" dirty="0" err="1" smtClean="0"/>
              <a:t>mee</a:t>
            </a:r>
            <a:r>
              <a:rPr lang="en-US" dirty="0" smtClean="0"/>
              <a:t>-ah) is a condition in which</a:t>
            </a:r>
          </a:p>
          <a:p>
            <a:pPr algn="l">
              <a:buNone/>
            </a:pPr>
            <a:r>
              <a:rPr lang="en-US" dirty="0" smtClean="0"/>
              <a:t>there is an insufficient oxygen supply due to a restricted blood flow by to a part of the body (</a:t>
            </a:r>
            <a:r>
              <a:rPr lang="en-US" dirty="0" err="1" smtClean="0">
                <a:solidFill>
                  <a:srgbClr val="FF0000"/>
                </a:solidFill>
              </a:rPr>
              <a:t>isch</a:t>
            </a:r>
            <a:r>
              <a:rPr lang="en-US" dirty="0" smtClean="0">
                <a:solidFill>
                  <a:srgbClr val="FF0000"/>
                </a:solidFill>
              </a:rPr>
              <a:t>-</a:t>
            </a:r>
            <a:r>
              <a:rPr lang="en-US" dirty="0" smtClean="0"/>
              <a:t> </a:t>
            </a:r>
            <a:r>
              <a:rPr lang="en-US" dirty="0" smtClean="0"/>
              <a:t>means to </a:t>
            </a:r>
            <a:r>
              <a:rPr lang="en-US" dirty="0" smtClean="0"/>
              <a:t>hold back</a:t>
            </a:r>
            <a:r>
              <a:rPr lang="en-US" dirty="0" smtClean="0"/>
              <a:t>, and </a:t>
            </a:r>
            <a:r>
              <a:rPr lang="en-US" dirty="0" smtClean="0">
                <a:solidFill>
                  <a:srgbClr val="FF0000"/>
                </a:solidFill>
              </a:rPr>
              <a:t>-</a:t>
            </a:r>
            <a:r>
              <a:rPr lang="en-US" dirty="0" err="1" smtClean="0">
                <a:solidFill>
                  <a:srgbClr val="FF0000"/>
                </a:solidFill>
              </a:rPr>
              <a:t>emia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means blood). For example, </a:t>
            </a:r>
            <a:r>
              <a:rPr lang="en-US" dirty="0" smtClean="0"/>
              <a:t>cardiac ischemia </a:t>
            </a:r>
            <a:r>
              <a:rPr lang="en-US" dirty="0" smtClean="0"/>
              <a:t>is the lack of blood flow and oxygen to </a:t>
            </a:r>
            <a:r>
              <a:rPr lang="en-US" dirty="0" smtClean="0"/>
              <a:t>the</a:t>
            </a:r>
            <a:r>
              <a:rPr lang="en-US" dirty="0" smtClean="0"/>
              <a:t> </a:t>
            </a:r>
            <a:r>
              <a:rPr lang="en-US" dirty="0" smtClean="0"/>
              <a:t>heart </a:t>
            </a:r>
            <a:r>
              <a:rPr lang="en-US" dirty="0" smtClean="0"/>
              <a:t>muscle.</a:t>
            </a:r>
          </a:p>
          <a:p>
            <a:pPr algn="l">
              <a:buNone/>
            </a:pPr>
            <a:endParaRPr lang="ar-IQ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lnSpcReduction="10000"/>
          </a:bodyPr>
          <a:lstStyle/>
          <a:p>
            <a:pPr algn="l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Angina</a:t>
            </a:r>
            <a:r>
              <a:rPr lang="en-US" dirty="0" smtClean="0"/>
              <a:t> (an-JIH-</a:t>
            </a:r>
            <a:r>
              <a:rPr lang="en-US" dirty="0" err="1" smtClean="0"/>
              <a:t>nuh</a:t>
            </a:r>
            <a:r>
              <a:rPr lang="en-US" dirty="0" smtClean="0"/>
              <a:t>), also known as angina pectoris, is a severe chest pain due to inadequate blood flow to the myocardium.</a:t>
            </a:r>
          </a:p>
          <a:p>
            <a:pPr algn="l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A myocardial infarction </a:t>
            </a:r>
            <a:r>
              <a:rPr lang="en-US" dirty="0" smtClean="0"/>
              <a:t>(my-oh-KAR-</a:t>
            </a:r>
            <a:r>
              <a:rPr lang="en-US" dirty="0" err="1" smtClean="0"/>
              <a:t>dee</a:t>
            </a:r>
            <a:r>
              <a:rPr lang="en-US" dirty="0" smtClean="0"/>
              <a:t>-al in-</a:t>
            </a:r>
            <a:r>
              <a:rPr lang="en-US" dirty="0" err="1" smtClean="0"/>
              <a:t>FARKshun</a:t>
            </a:r>
            <a:r>
              <a:rPr lang="en-US" dirty="0" smtClean="0"/>
              <a:t>), is </a:t>
            </a:r>
            <a:r>
              <a:rPr lang="en-US" dirty="0" smtClean="0"/>
              <a:t>the occlusion of one or more coronary arteries caused by plaque buildup.</a:t>
            </a:r>
          </a:p>
          <a:p>
            <a:pPr algn="l">
              <a:buNone/>
            </a:pPr>
            <a:r>
              <a:rPr lang="en-US" dirty="0" smtClean="0"/>
              <a:t>As used here, occlusion means total blockage</a:t>
            </a:r>
            <a:r>
              <a:rPr lang="en-US" dirty="0" smtClean="0"/>
              <a:t>. </a:t>
            </a:r>
          </a:p>
          <a:p>
            <a:pPr algn="l">
              <a:buNone/>
            </a:pPr>
            <a:r>
              <a:rPr lang="en-US" dirty="0" smtClean="0">
                <a:solidFill>
                  <a:srgbClr val="FF0000"/>
                </a:solidFill>
              </a:rPr>
              <a:t>An</a:t>
            </a:r>
            <a:r>
              <a:rPr lang="en-US" dirty="0" smtClean="0"/>
              <a:t> </a:t>
            </a:r>
            <a:r>
              <a:rPr lang="en-US" u="sng" dirty="0" smtClean="0">
                <a:solidFill>
                  <a:srgbClr val="FF0000"/>
                </a:solidFill>
              </a:rPr>
              <a:t>infarct</a:t>
            </a:r>
            <a:r>
              <a:rPr lang="en-US" dirty="0" smtClean="0"/>
              <a:t> </a:t>
            </a:r>
            <a:r>
              <a:rPr lang="en-US" dirty="0" smtClean="0"/>
              <a:t>is a localized area of dead tissue caused by </a:t>
            </a:r>
            <a:r>
              <a:rPr lang="en-US" dirty="0" smtClean="0"/>
              <a:t>a lack </a:t>
            </a:r>
            <a:r>
              <a:rPr lang="en-US" dirty="0" smtClean="0"/>
              <a:t>of blood.</a:t>
            </a:r>
            <a:endParaRPr lang="ar-IQ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77500" lnSpcReduction="20000"/>
          </a:bodyPr>
          <a:lstStyle/>
          <a:p>
            <a:pPr algn="l">
              <a:buNone/>
            </a:pPr>
            <a:r>
              <a:rPr lang="en-US" u="sng" dirty="0" err="1" smtClean="0">
                <a:solidFill>
                  <a:srgbClr val="FF0000"/>
                </a:solidFill>
              </a:rPr>
              <a:t>Cardiomegaly</a:t>
            </a:r>
            <a:r>
              <a:rPr lang="en-US" dirty="0" smtClean="0"/>
              <a:t> (</a:t>
            </a:r>
            <a:r>
              <a:rPr lang="en-US" dirty="0" err="1" smtClean="0"/>
              <a:t>kar</a:t>
            </a:r>
            <a:r>
              <a:rPr lang="en-US" dirty="0" smtClean="0"/>
              <a:t>-</a:t>
            </a:r>
            <a:r>
              <a:rPr lang="en-US" dirty="0" err="1" smtClean="0"/>
              <a:t>dee</a:t>
            </a:r>
            <a:r>
              <a:rPr lang="en-US" dirty="0" smtClean="0"/>
              <a:t>-oh-MEG-ah-lee) is the </a:t>
            </a:r>
            <a:r>
              <a:rPr lang="en-US" dirty="0" smtClean="0"/>
              <a:t>abnormal enlargement of heart(</a:t>
            </a:r>
            <a:r>
              <a:rPr lang="en-US" dirty="0" err="1" smtClean="0"/>
              <a:t>cardi</a:t>
            </a:r>
            <a:r>
              <a:rPr lang="en-US" dirty="0" smtClean="0"/>
              <a:t>/o </a:t>
            </a:r>
            <a:r>
              <a:rPr lang="en-US" dirty="0" smtClean="0"/>
              <a:t>means heart, and </a:t>
            </a:r>
            <a:r>
              <a:rPr lang="en-US" dirty="0" smtClean="0"/>
              <a:t> </a:t>
            </a:r>
            <a:r>
              <a:rPr lang="en-US" dirty="0" err="1" smtClean="0"/>
              <a:t>megaly</a:t>
            </a:r>
            <a:r>
              <a:rPr lang="en-US" dirty="0" smtClean="0"/>
              <a:t> means abnormal </a:t>
            </a:r>
            <a:r>
              <a:rPr lang="en-US" dirty="0" smtClean="0"/>
              <a:t>enlargement).</a:t>
            </a:r>
          </a:p>
          <a:p>
            <a:pPr algn="l">
              <a:buNone/>
            </a:pPr>
            <a:r>
              <a:rPr lang="en-US" u="sng" dirty="0" err="1" smtClean="0">
                <a:solidFill>
                  <a:srgbClr val="FF0000"/>
                </a:solidFill>
              </a:rPr>
              <a:t>Carditis</a:t>
            </a:r>
            <a:r>
              <a:rPr lang="en-US" dirty="0" smtClean="0"/>
              <a:t> (</a:t>
            </a:r>
            <a:r>
              <a:rPr lang="en-US" dirty="0" err="1" smtClean="0"/>
              <a:t>kar</a:t>
            </a:r>
            <a:r>
              <a:rPr lang="en-US" dirty="0" smtClean="0"/>
              <a:t>-DYE-</a:t>
            </a:r>
            <a:r>
              <a:rPr lang="en-US" dirty="0" err="1" smtClean="0"/>
              <a:t>tis</a:t>
            </a:r>
            <a:r>
              <a:rPr lang="en-US" dirty="0" smtClean="0"/>
              <a:t>) is an inflammation of the heart</a:t>
            </a:r>
          </a:p>
          <a:p>
            <a:pPr algn="l">
              <a:buNone/>
            </a:pPr>
            <a:r>
              <a:rPr lang="en-US" dirty="0" smtClean="0"/>
              <a:t>(card means heart, and -</a:t>
            </a:r>
            <a:r>
              <a:rPr lang="en-US" dirty="0" err="1" smtClean="0"/>
              <a:t>itis</a:t>
            </a:r>
            <a:r>
              <a:rPr lang="en-US" dirty="0" smtClean="0"/>
              <a:t> means inflammation).</a:t>
            </a:r>
          </a:p>
          <a:p>
            <a:pPr algn="l">
              <a:buNone/>
            </a:pPr>
            <a:r>
              <a:rPr lang="en-US" u="sng" dirty="0" err="1" smtClean="0">
                <a:solidFill>
                  <a:srgbClr val="FF0000"/>
                </a:solidFill>
              </a:rPr>
              <a:t>Endocarditis</a:t>
            </a:r>
            <a:r>
              <a:rPr lang="en-US" dirty="0" smtClean="0"/>
              <a:t> (en-</a:t>
            </a:r>
            <a:r>
              <a:rPr lang="en-US" dirty="0" err="1" smtClean="0"/>
              <a:t>doh</a:t>
            </a:r>
            <a:r>
              <a:rPr lang="en-US" dirty="0" smtClean="0"/>
              <a:t>-</a:t>
            </a:r>
            <a:r>
              <a:rPr lang="en-US" dirty="0" err="1" smtClean="0"/>
              <a:t>kar</a:t>
            </a:r>
            <a:r>
              <a:rPr lang="en-US" dirty="0" smtClean="0"/>
              <a:t>-DYE-</a:t>
            </a:r>
            <a:r>
              <a:rPr lang="en-US" dirty="0" err="1" smtClean="0"/>
              <a:t>tis</a:t>
            </a:r>
            <a:r>
              <a:rPr lang="en-US" dirty="0" smtClean="0"/>
              <a:t>) is an inflammation</a:t>
            </a:r>
          </a:p>
          <a:p>
            <a:pPr algn="l">
              <a:buNone/>
            </a:pPr>
            <a:r>
              <a:rPr lang="en-US" dirty="0" smtClean="0"/>
              <a:t>of the inner lining of the heart (</a:t>
            </a:r>
            <a:r>
              <a:rPr lang="en-US" dirty="0" err="1" smtClean="0">
                <a:solidFill>
                  <a:srgbClr val="FF0000"/>
                </a:solidFill>
              </a:rPr>
              <a:t>endo</a:t>
            </a:r>
            <a:r>
              <a:rPr lang="en-US" dirty="0" smtClean="0">
                <a:solidFill>
                  <a:srgbClr val="FF0000"/>
                </a:solidFill>
              </a:rPr>
              <a:t>-</a:t>
            </a:r>
            <a:r>
              <a:rPr lang="en-US" dirty="0" smtClean="0"/>
              <a:t> means within,</a:t>
            </a:r>
          </a:p>
          <a:p>
            <a:pPr algn="l">
              <a:buNone/>
            </a:pPr>
            <a:r>
              <a:rPr lang="en-US" dirty="0" smtClean="0"/>
              <a:t>card means heart, and -</a:t>
            </a:r>
            <a:r>
              <a:rPr lang="en-US" dirty="0" err="1" smtClean="0"/>
              <a:t>itis</a:t>
            </a:r>
            <a:r>
              <a:rPr lang="en-US" dirty="0" smtClean="0"/>
              <a:t> means inflammation).</a:t>
            </a:r>
          </a:p>
          <a:p>
            <a:pPr algn="l">
              <a:buNone/>
            </a:pPr>
            <a:r>
              <a:rPr lang="en-US" u="sng" dirty="0" err="1" smtClean="0">
                <a:solidFill>
                  <a:srgbClr val="FF0000"/>
                </a:solidFill>
              </a:rPr>
              <a:t>Cardiomyopathy</a:t>
            </a:r>
            <a:r>
              <a:rPr lang="en-US" dirty="0" smtClean="0"/>
              <a:t> (</a:t>
            </a:r>
            <a:r>
              <a:rPr lang="en-US" dirty="0" err="1" smtClean="0"/>
              <a:t>kar</a:t>
            </a:r>
            <a:r>
              <a:rPr lang="en-US" dirty="0" smtClean="0"/>
              <a:t>-</a:t>
            </a:r>
            <a:r>
              <a:rPr lang="en-US" dirty="0" err="1" smtClean="0"/>
              <a:t>dee</a:t>
            </a:r>
            <a:r>
              <a:rPr lang="en-US" dirty="0" smtClean="0"/>
              <a:t>-oh-my-OP-</a:t>
            </a:r>
            <a:r>
              <a:rPr lang="en-US" dirty="0" err="1" smtClean="0"/>
              <a:t>pah</a:t>
            </a:r>
            <a:r>
              <a:rPr lang="en-US" dirty="0" smtClean="0"/>
              <a:t>-thee) is the</a:t>
            </a:r>
          </a:p>
          <a:p>
            <a:pPr algn="l">
              <a:buNone/>
            </a:pPr>
            <a:r>
              <a:rPr lang="en-US" dirty="0" smtClean="0"/>
              <a:t>term used to describe all diseases of the heart muscle</a:t>
            </a:r>
          </a:p>
          <a:p>
            <a:pPr algn="l">
              <a:buNone/>
            </a:pPr>
            <a:r>
              <a:rPr lang="en-US" dirty="0" smtClean="0"/>
              <a:t>(</a:t>
            </a:r>
            <a:r>
              <a:rPr lang="en-US" dirty="0" err="1" smtClean="0"/>
              <a:t>cardi</a:t>
            </a:r>
            <a:r>
              <a:rPr lang="en-US" dirty="0" smtClean="0"/>
              <a:t>/o means heart, my/o means muscle, and </a:t>
            </a:r>
            <a:r>
              <a:rPr lang="en-US" dirty="0" smtClean="0">
                <a:solidFill>
                  <a:srgbClr val="FF0000"/>
                </a:solidFill>
              </a:rPr>
              <a:t>-</a:t>
            </a:r>
            <a:r>
              <a:rPr lang="en-US" dirty="0" err="1" smtClean="0">
                <a:solidFill>
                  <a:srgbClr val="FF0000"/>
                </a:solidFill>
              </a:rPr>
              <a:t>pathy</a:t>
            </a:r>
            <a:endParaRPr lang="en-US" dirty="0" smtClean="0">
              <a:solidFill>
                <a:srgbClr val="FF0000"/>
              </a:solidFill>
            </a:endParaRPr>
          </a:p>
          <a:p>
            <a:pPr algn="l">
              <a:buNone/>
            </a:pPr>
            <a:r>
              <a:rPr lang="en-US" dirty="0" smtClean="0"/>
              <a:t>means disease).</a:t>
            </a:r>
            <a:endParaRPr lang="ar-IQ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92500" lnSpcReduction="10000"/>
          </a:bodyPr>
          <a:lstStyle/>
          <a:p>
            <a:pPr algn="l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-</a:t>
            </a:r>
            <a:r>
              <a:rPr lang="en-US" u="sng" dirty="0" err="1" smtClean="0">
                <a:solidFill>
                  <a:srgbClr val="FF0000"/>
                </a:solidFill>
              </a:rPr>
              <a:t>E</a:t>
            </a:r>
            <a:r>
              <a:rPr lang="en-US" u="sng" dirty="0" err="1" smtClean="0">
                <a:solidFill>
                  <a:srgbClr val="FF0000"/>
                </a:solidFill>
              </a:rPr>
              <a:t>ndocarditis</a:t>
            </a:r>
            <a:r>
              <a:rPr lang="en-US" u="sng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is an inflammation of the </a:t>
            </a:r>
            <a:r>
              <a:rPr lang="en-US" dirty="0" smtClean="0"/>
              <a:t>lining </a:t>
            </a:r>
            <a:r>
              <a:rPr lang="en-US" dirty="0" smtClean="0"/>
              <a:t>of the </a:t>
            </a:r>
            <a:r>
              <a:rPr lang="en-US" dirty="0" smtClean="0"/>
              <a:t>heart.</a:t>
            </a:r>
            <a:endParaRPr lang="en-US" dirty="0" smtClean="0"/>
          </a:p>
          <a:p>
            <a:pPr algn="l">
              <a:buNone/>
            </a:pPr>
            <a:endParaRPr lang="en-US" u="sng" dirty="0" smtClean="0">
              <a:solidFill>
                <a:srgbClr val="FF0000"/>
              </a:solidFill>
            </a:endParaRPr>
          </a:p>
          <a:p>
            <a:pPr algn="l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-</a:t>
            </a:r>
            <a:r>
              <a:rPr lang="en-US" u="sng" dirty="0" err="1" smtClean="0">
                <a:solidFill>
                  <a:srgbClr val="FF0000"/>
                </a:solidFill>
              </a:rPr>
              <a:t>Myocarditis</a:t>
            </a:r>
            <a:r>
              <a:rPr lang="en-US" dirty="0" smtClean="0"/>
              <a:t> </a:t>
            </a:r>
            <a:r>
              <a:rPr lang="en-US" dirty="0" smtClean="0"/>
              <a:t>(my-oh-</a:t>
            </a:r>
            <a:r>
              <a:rPr lang="en-US" dirty="0" err="1" smtClean="0"/>
              <a:t>kar</a:t>
            </a:r>
            <a:r>
              <a:rPr lang="en-US" dirty="0" smtClean="0"/>
              <a:t>-DYE-</a:t>
            </a:r>
            <a:r>
              <a:rPr lang="en-US" dirty="0" err="1" smtClean="0"/>
              <a:t>tis</a:t>
            </a:r>
            <a:r>
              <a:rPr lang="en-US" dirty="0" smtClean="0"/>
              <a:t>) is an inflammation </a:t>
            </a:r>
            <a:r>
              <a:rPr lang="en-US" dirty="0" smtClean="0"/>
              <a:t>of myocardium(my/</a:t>
            </a:r>
            <a:r>
              <a:rPr lang="en-US" dirty="0" err="1" smtClean="0"/>
              <a:t>omeans</a:t>
            </a:r>
            <a:r>
              <a:rPr lang="en-US" dirty="0" smtClean="0"/>
              <a:t> muscle</a:t>
            </a:r>
            <a:r>
              <a:rPr lang="en-US" dirty="0" smtClean="0"/>
              <a:t>, </a:t>
            </a:r>
            <a:r>
              <a:rPr lang="en-US" dirty="0" smtClean="0"/>
              <a:t>card means heart, and </a:t>
            </a:r>
            <a:r>
              <a:rPr lang="en-US" dirty="0" smtClean="0"/>
              <a:t>-</a:t>
            </a:r>
            <a:r>
              <a:rPr lang="en-US" dirty="0" err="1" smtClean="0"/>
              <a:t>itis</a:t>
            </a:r>
            <a:r>
              <a:rPr lang="en-US" dirty="0" smtClean="0"/>
              <a:t> means inflammation</a:t>
            </a:r>
            <a:r>
              <a:rPr lang="en-US" dirty="0" smtClean="0"/>
              <a:t>).</a:t>
            </a:r>
            <a:endParaRPr lang="en-US" dirty="0" smtClean="0"/>
          </a:p>
          <a:p>
            <a:pPr algn="l">
              <a:buNone/>
            </a:pPr>
            <a:endParaRPr lang="en-US" u="sng" dirty="0" smtClean="0">
              <a:solidFill>
                <a:srgbClr val="FF0000"/>
              </a:solidFill>
            </a:endParaRPr>
          </a:p>
          <a:p>
            <a:pPr algn="l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-</a:t>
            </a:r>
            <a:r>
              <a:rPr lang="en-US" u="sng" dirty="0" err="1" smtClean="0">
                <a:solidFill>
                  <a:srgbClr val="FF0000"/>
                </a:solidFill>
              </a:rPr>
              <a:t>Pericarditis</a:t>
            </a:r>
            <a:r>
              <a:rPr lang="en-US" u="sng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(</a:t>
            </a:r>
            <a:r>
              <a:rPr lang="en-US" dirty="0" err="1" smtClean="0"/>
              <a:t>pehr</a:t>
            </a:r>
            <a:r>
              <a:rPr lang="en-US" dirty="0" smtClean="0"/>
              <a:t>-</a:t>
            </a:r>
            <a:r>
              <a:rPr lang="en-US" dirty="0" err="1" smtClean="0"/>
              <a:t>ih</a:t>
            </a:r>
            <a:r>
              <a:rPr lang="en-US" dirty="0" smtClean="0"/>
              <a:t>-</a:t>
            </a:r>
            <a:r>
              <a:rPr lang="en-US" dirty="0" err="1" smtClean="0"/>
              <a:t>kar</a:t>
            </a:r>
            <a:r>
              <a:rPr lang="en-US" dirty="0" smtClean="0"/>
              <a:t>-DYE-</a:t>
            </a:r>
            <a:r>
              <a:rPr lang="en-US" dirty="0" err="1" smtClean="0"/>
              <a:t>tis</a:t>
            </a:r>
            <a:r>
              <a:rPr lang="en-US" dirty="0" smtClean="0"/>
              <a:t>) is an </a:t>
            </a:r>
            <a:r>
              <a:rPr lang="en-US" dirty="0" smtClean="0"/>
              <a:t>inflammation of </a:t>
            </a:r>
            <a:r>
              <a:rPr lang="en-US" dirty="0" smtClean="0"/>
              <a:t>the </a:t>
            </a:r>
            <a:r>
              <a:rPr lang="en-US" dirty="0" smtClean="0"/>
              <a:t>pericardium (</a:t>
            </a:r>
            <a:r>
              <a:rPr lang="en-US" dirty="0" err="1" smtClean="0"/>
              <a:t>peri</a:t>
            </a:r>
            <a:r>
              <a:rPr lang="en-US" dirty="0" smtClean="0"/>
              <a:t>- </a:t>
            </a:r>
            <a:r>
              <a:rPr lang="en-US" dirty="0" smtClean="0"/>
              <a:t>means </a:t>
            </a:r>
            <a:r>
              <a:rPr lang="en-US" dirty="0" smtClean="0"/>
              <a:t>surrounding, card </a:t>
            </a:r>
            <a:r>
              <a:rPr lang="en-US" dirty="0" smtClean="0"/>
              <a:t>means heart, and -</a:t>
            </a:r>
            <a:r>
              <a:rPr lang="en-US" dirty="0" err="1" smtClean="0"/>
              <a:t>itis</a:t>
            </a:r>
            <a:r>
              <a:rPr lang="en-US" dirty="0" smtClean="0"/>
              <a:t> means inflammation</a:t>
            </a:r>
            <a:r>
              <a:rPr lang="en-US" dirty="0" smtClean="0"/>
              <a:t>).</a:t>
            </a:r>
            <a:endParaRPr lang="en-US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77500" lnSpcReduction="20000"/>
          </a:bodyPr>
          <a:lstStyle/>
          <a:p>
            <a:pPr algn="l">
              <a:buNone/>
            </a:pPr>
            <a:r>
              <a:rPr lang="en-US" sz="3300" u="sng" dirty="0" smtClean="0">
                <a:solidFill>
                  <a:srgbClr val="FF0000"/>
                </a:solidFill>
              </a:rPr>
              <a:t>-Cardiac arrest </a:t>
            </a:r>
            <a:r>
              <a:rPr lang="en-US" dirty="0" smtClean="0"/>
              <a:t>is an event in which the heart </a:t>
            </a:r>
            <a:r>
              <a:rPr lang="en-US" dirty="0" smtClean="0"/>
              <a:t>abruptly</a:t>
            </a:r>
            <a:endParaRPr lang="en-US" dirty="0" smtClean="0"/>
          </a:p>
          <a:p>
            <a:pPr algn="l">
              <a:buNone/>
            </a:pPr>
            <a:r>
              <a:rPr lang="en-US" dirty="0" smtClean="0"/>
              <a:t>stops </a:t>
            </a:r>
            <a:r>
              <a:rPr lang="en-US" dirty="0" smtClean="0"/>
              <a:t>pumping </a:t>
            </a:r>
            <a:r>
              <a:rPr lang="en-US" dirty="0" smtClean="0"/>
              <a:t>blood. Sudden cardiac </a:t>
            </a:r>
            <a:r>
              <a:rPr lang="en-US" dirty="0" smtClean="0"/>
              <a:t>death results </a:t>
            </a:r>
            <a:r>
              <a:rPr lang="en-US" dirty="0" smtClean="0"/>
              <a:t>if treatment is not provided within a few minutes.</a:t>
            </a:r>
          </a:p>
          <a:p>
            <a:pPr algn="l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A</a:t>
            </a:r>
            <a:r>
              <a:rPr lang="en-US" u="sng" dirty="0" smtClean="0">
                <a:solidFill>
                  <a:srgbClr val="FF0000"/>
                </a:solidFill>
              </a:rPr>
              <a:t>rrhythmia</a:t>
            </a:r>
            <a:r>
              <a:rPr lang="en-US" dirty="0" smtClean="0"/>
              <a:t> </a:t>
            </a:r>
            <a:r>
              <a:rPr lang="en-US" dirty="0" smtClean="0"/>
              <a:t>(ah-RITH-</a:t>
            </a:r>
            <a:r>
              <a:rPr lang="en-US" dirty="0" err="1" smtClean="0"/>
              <a:t>mee</a:t>
            </a:r>
            <a:r>
              <a:rPr lang="en-US" dirty="0" smtClean="0"/>
              <a:t>-ah) </a:t>
            </a:r>
            <a:r>
              <a:rPr lang="en-US" dirty="0" smtClean="0"/>
              <a:t>:</a:t>
            </a:r>
            <a:r>
              <a:rPr lang="en-US" dirty="0" smtClean="0"/>
              <a:t>the </a:t>
            </a:r>
            <a:r>
              <a:rPr lang="en-US" dirty="0" smtClean="0"/>
              <a:t>loss of the normal rhythm, of </a:t>
            </a:r>
            <a:r>
              <a:rPr lang="en-US" dirty="0" smtClean="0"/>
              <a:t>the</a:t>
            </a:r>
            <a:r>
              <a:rPr lang="en-US" dirty="0" smtClean="0"/>
              <a:t> </a:t>
            </a:r>
            <a:r>
              <a:rPr lang="en-US" dirty="0" smtClean="0"/>
              <a:t>heartbeat</a:t>
            </a:r>
            <a:r>
              <a:rPr lang="en-US" dirty="0" smtClean="0"/>
              <a:t>.</a:t>
            </a:r>
          </a:p>
          <a:p>
            <a:pPr algn="l">
              <a:buNone/>
            </a:pPr>
            <a:r>
              <a:rPr lang="en-US" sz="3300" u="sng" dirty="0" smtClean="0">
                <a:solidFill>
                  <a:srgbClr val="FF0000"/>
                </a:solidFill>
              </a:rPr>
              <a:t>-</a:t>
            </a:r>
            <a:r>
              <a:rPr lang="en-US" sz="3300" u="sng" dirty="0" err="1" smtClean="0">
                <a:solidFill>
                  <a:srgbClr val="FF0000"/>
                </a:solidFill>
              </a:rPr>
              <a:t>Bradycardia</a:t>
            </a:r>
            <a:r>
              <a:rPr lang="en-US" sz="3300" u="sng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(brad-</a:t>
            </a:r>
            <a:r>
              <a:rPr lang="en-US" dirty="0" err="1" smtClean="0"/>
              <a:t>ee</a:t>
            </a:r>
            <a:r>
              <a:rPr lang="en-US" dirty="0" smtClean="0"/>
              <a:t>-KAR-</a:t>
            </a:r>
            <a:r>
              <a:rPr lang="en-US" dirty="0" err="1" smtClean="0"/>
              <a:t>dee</a:t>
            </a:r>
            <a:r>
              <a:rPr lang="en-US" dirty="0" smtClean="0"/>
              <a:t>-ah) is an abnormally</a:t>
            </a:r>
          </a:p>
          <a:p>
            <a:pPr algn="l">
              <a:buNone/>
            </a:pPr>
            <a:r>
              <a:rPr lang="en-US" dirty="0" smtClean="0"/>
              <a:t>slow resting heart </a:t>
            </a:r>
            <a:r>
              <a:rPr lang="en-US" dirty="0" smtClean="0"/>
              <a:t>rate(rates less than 60 beats per </a:t>
            </a:r>
            <a:r>
              <a:rPr lang="en-US" dirty="0" smtClean="0"/>
              <a:t>minute) </a:t>
            </a:r>
            <a:r>
              <a:rPr lang="en-US" dirty="0" smtClean="0"/>
              <a:t>(</a:t>
            </a:r>
            <a:r>
              <a:rPr lang="en-US" dirty="0" err="1" smtClean="0"/>
              <a:t>brady</a:t>
            </a:r>
            <a:r>
              <a:rPr lang="en-US" dirty="0" smtClean="0"/>
              <a:t>- means slow, card </a:t>
            </a:r>
            <a:r>
              <a:rPr lang="en-US" dirty="0" smtClean="0"/>
              <a:t>means heart</a:t>
            </a:r>
            <a:r>
              <a:rPr lang="en-US" dirty="0" smtClean="0"/>
              <a:t>, and -</a:t>
            </a:r>
            <a:r>
              <a:rPr lang="en-US" dirty="0" err="1" smtClean="0"/>
              <a:t>ia</a:t>
            </a:r>
            <a:r>
              <a:rPr lang="en-US" dirty="0" smtClean="0"/>
              <a:t> means abnormal condition). </a:t>
            </a:r>
          </a:p>
          <a:p>
            <a:pPr algn="l">
              <a:buNone/>
            </a:pPr>
            <a:r>
              <a:rPr lang="en-US" dirty="0" smtClean="0"/>
              <a:t>-</a:t>
            </a:r>
            <a:r>
              <a:rPr lang="en-US" sz="3300" u="sng" dirty="0" smtClean="0">
                <a:solidFill>
                  <a:srgbClr val="FF0000"/>
                </a:solidFill>
              </a:rPr>
              <a:t>Tachycardia </a:t>
            </a:r>
            <a:r>
              <a:rPr lang="en-US" dirty="0" smtClean="0"/>
              <a:t>(tack-</a:t>
            </a:r>
            <a:r>
              <a:rPr lang="en-US" dirty="0" err="1" smtClean="0"/>
              <a:t>ee</a:t>
            </a:r>
            <a:r>
              <a:rPr lang="en-US" dirty="0" smtClean="0"/>
              <a:t>-KAR-</a:t>
            </a:r>
            <a:r>
              <a:rPr lang="en-US" dirty="0" err="1" smtClean="0"/>
              <a:t>dee</a:t>
            </a:r>
            <a:r>
              <a:rPr lang="en-US" dirty="0" smtClean="0"/>
              <a:t>-ah) is an abnormally</a:t>
            </a:r>
          </a:p>
          <a:p>
            <a:pPr algn="l">
              <a:buNone/>
            </a:pPr>
            <a:r>
              <a:rPr lang="en-US" dirty="0" smtClean="0"/>
              <a:t>rapid resting heart </a:t>
            </a:r>
            <a:r>
              <a:rPr lang="en-US" dirty="0" smtClean="0"/>
              <a:t>rate(rate more than 100) </a:t>
            </a:r>
            <a:r>
              <a:rPr lang="en-US" dirty="0" smtClean="0"/>
              <a:t>(</a:t>
            </a:r>
            <a:r>
              <a:rPr lang="en-US" dirty="0" err="1" smtClean="0"/>
              <a:t>tachy</a:t>
            </a:r>
            <a:r>
              <a:rPr lang="en-US" dirty="0" smtClean="0"/>
              <a:t>- means rapid, </a:t>
            </a:r>
            <a:r>
              <a:rPr lang="en-US" dirty="0" smtClean="0"/>
              <a:t>card means </a:t>
            </a:r>
            <a:r>
              <a:rPr lang="en-US" dirty="0" smtClean="0"/>
              <a:t>heart, and -</a:t>
            </a:r>
            <a:r>
              <a:rPr lang="en-US" dirty="0" err="1" smtClean="0"/>
              <a:t>ia</a:t>
            </a:r>
            <a:r>
              <a:rPr lang="en-US" dirty="0" smtClean="0"/>
              <a:t> means abnormal condition</a:t>
            </a:r>
            <a:r>
              <a:rPr lang="en-US" dirty="0" smtClean="0"/>
              <a:t>).</a:t>
            </a:r>
            <a:endParaRPr lang="en-US" dirty="0" smtClean="0"/>
          </a:p>
          <a:p>
            <a:pPr algn="l">
              <a:buNone/>
            </a:pPr>
            <a:r>
              <a:rPr lang="en-US" dirty="0" smtClean="0"/>
              <a:t>-</a:t>
            </a:r>
            <a:r>
              <a:rPr lang="en-US" sz="3400" u="sng" dirty="0" smtClean="0">
                <a:solidFill>
                  <a:srgbClr val="FF0000"/>
                </a:solidFill>
              </a:rPr>
              <a:t>Palpitation</a:t>
            </a:r>
            <a:r>
              <a:rPr lang="en-US" dirty="0" smtClean="0"/>
              <a:t> </a:t>
            </a:r>
            <a:r>
              <a:rPr lang="en-US" dirty="0" smtClean="0"/>
              <a:t>(pal-</a:t>
            </a:r>
            <a:r>
              <a:rPr lang="en-US" dirty="0" err="1" smtClean="0"/>
              <a:t>pih</a:t>
            </a:r>
            <a:r>
              <a:rPr lang="en-US" dirty="0" smtClean="0"/>
              <a:t>-TAY-shun) is </a:t>
            </a:r>
            <a:r>
              <a:rPr lang="en-US" dirty="0" smtClean="0"/>
              <a:t>a</a:t>
            </a:r>
            <a:r>
              <a:rPr lang="en-US" dirty="0" smtClean="0"/>
              <a:t> </a:t>
            </a:r>
            <a:r>
              <a:rPr lang="en-US" dirty="0" smtClean="0"/>
              <a:t>racing heart(feeling heart beats).</a:t>
            </a:r>
            <a:endParaRPr lang="ar-IQ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algn="l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Arteriosclerosis</a:t>
            </a:r>
            <a:r>
              <a:rPr lang="en-US" dirty="0" smtClean="0"/>
              <a:t> (</a:t>
            </a:r>
            <a:r>
              <a:rPr lang="en-US" sz="2400" dirty="0" err="1" smtClean="0"/>
              <a:t>ar</a:t>
            </a:r>
            <a:r>
              <a:rPr lang="en-US" sz="2400" dirty="0" smtClean="0"/>
              <a:t>-tee-</a:t>
            </a:r>
            <a:r>
              <a:rPr lang="en-US" sz="2400" dirty="0" err="1" smtClean="0"/>
              <a:t>ree</a:t>
            </a:r>
            <a:r>
              <a:rPr lang="en-US" sz="2400" dirty="0" smtClean="0"/>
              <a:t>-oh-</a:t>
            </a:r>
            <a:r>
              <a:rPr lang="en-US" sz="2400" dirty="0" err="1" smtClean="0"/>
              <a:t>skleh</a:t>
            </a:r>
            <a:r>
              <a:rPr lang="en-US" sz="2400" dirty="0" smtClean="0"/>
              <a:t>-ROH-sis</a:t>
            </a:r>
            <a:r>
              <a:rPr lang="en-US" dirty="0" smtClean="0"/>
              <a:t>),is thickening </a:t>
            </a:r>
            <a:r>
              <a:rPr lang="en-US" dirty="0" smtClean="0"/>
              <a:t>and the </a:t>
            </a:r>
            <a:r>
              <a:rPr lang="en-US" dirty="0" smtClean="0"/>
              <a:t>loss of </a:t>
            </a:r>
            <a:r>
              <a:rPr lang="en-US" dirty="0" smtClean="0"/>
              <a:t>elasticity of arterial walls (</a:t>
            </a:r>
            <a:r>
              <a:rPr lang="en-US" dirty="0" err="1" smtClean="0"/>
              <a:t>arteri</a:t>
            </a:r>
            <a:r>
              <a:rPr lang="en-US" dirty="0" smtClean="0"/>
              <a:t>/o means </a:t>
            </a:r>
            <a:r>
              <a:rPr lang="en-US" dirty="0" smtClean="0"/>
              <a:t>artery, and </a:t>
            </a:r>
            <a:r>
              <a:rPr lang="en-US" dirty="0" smtClean="0">
                <a:solidFill>
                  <a:srgbClr val="FF0000"/>
                </a:solidFill>
              </a:rPr>
              <a:t>-sclerosis </a:t>
            </a:r>
            <a:r>
              <a:rPr lang="en-US" dirty="0" smtClean="0"/>
              <a:t>mean abnormal hardening</a:t>
            </a:r>
            <a:r>
              <a:rPr lang="en-US" dirty="0" smtClean="0"/>
              <a:t>).</a:t>
            </a:r>
            <a:endParaRPr lang="en-US" u="sng" dirty="0" smtClean="0">
              <a:solidFill>
                <a:srgbClr val="FF0000"/>
              </a:solidFill>
            </a:endParaRPr>
          </a:p>
          <a:p>
            <a:pPr algn="l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Phlebitis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en-US" sz="2400" dirty="0" err="1" smtClean="0"/>
              <a:t>fleh</a:t>
            </a:r>
            <a:r>
              <a:rPr lang="en-US" sz="2400" dirty="0" smtClean="0"/>
              <a:t>-BYE-</a:t>
            </a:r>
            <a:r>
              <a:rPr lang="en-US" sz="2400" dirty="0" err="1" smtClean="0"/>
              <a:t>tis</a:t>
            </a:r>
            <a:r>
              <a:rPr lang="en-US" dirty="0" smtClean="0"/>
              <a:t>) is the inflammation of a </a:t>
            </a:r>
            <a:r>
              <a:rPr lang="en-US" dirty="0" smtClean="0"/>
              <a:t>vein (</a:t>
            </a:r>
            <a:r>
              <a:rPr lang="en-US" dirty="0" err="1" smtClean="0"/>
              <a:t>phleb</a:t>
            </a:r>
            <a:r>
              <a:rPr lang="en-US" dirty="0" smtClean="0"/>
              <a:t> </a:t>
            </a:r>
            <a:r>
              <a:rPr lang="en-US" dirty="0" smtClean="0"/>
              <a:t>means vein, and -</a:t>
            </a:r>
            <a:r>
              <a:rPr lang="en-US" dirty="0" err="1" smtClean="0"/>
              <a:t>itis</a:t>
            </a:r>
            <a:r>
              <a:rPr lang="en-US" dirty="0" smtClean="0"/>
              <a:t> mean inflammation</a:t>
            </a:r>
            <a:r>
              <a:rPr lang="en-US" dirty="0" smtClean="0"/>
              <a:t>).</a:t>
            </a:r>
            <a:endParaRPr lang="en-US" dirty="0" smtClean="0"/>
          </a:p>
          <a:p>
            <a:pPr algn="l">
              <a:buNone/>
            </a:pPr>
            <a:r>
              <a:rPr lang="en-US" dirty="0" smtClean="0"/>
              <a:t>-</a:t>
            </a:r>
            <a:r>
              <a:rPr lang="en-US" u="sng" dirty="0" smtClean="0">
                <a:solidFill>
                  <a:srgbClr val="FF0000"/>
                </a:solidFill>
              </a:rPr>
              <a:t>Varicose </a:t>
            </a:r>
            <a:r>
              <a:rPr lang="en-US" u="sng" dirty="0" smtClean="0">
                <a:solidFill>
                  <a:srgbClr val="FF0000"/>
                </a:solidFill>
              </a:rPr>
              <a:t>veins </a:t>
            </a:r>
            <a:r>
              <a:rPr lang="en-US" dirty="0" smtClean="0"/>
              <a:t>(</a:t>
            </a:r>
            <a:r>
              <a:rPr lang="en-US" sz="2400" dirty="0" smtClean="0"/>
              <a:t>VAR-</a:t>
            </a:r>
            <a:r>
              <a:rPr lang="en-US" sz="2400" dirty="0" err="1" smtClean="0"/>
              <a:t>ih</a:t>
            </a:r>
            <a:r>
              <a:rPr lang="en-US" sz="2400" dirty="0" smtClean="0"/>
              <a:t>-</a:t>
            </a:r>
            <a:r>
              <a:rPr lang="en-US" sz="2400" dirty="0" err="1" smtClean="0"/>
              <a:t>kohs</a:t>
            </a:r>
            <a:r>
              <a:rPr lang="en-US" sz="2400" dirty="0" smtClean="0"/>
              <a:t> VAYNS</a:t>
            </a:r>
            <a:r>
              <a:rPr lang="en-US" dirty="0" smtClean="0"/>
              <a:t>) are </a:t>
            </a:r>
            <a:r>
              <a:rPr lang="en-US" dirty="0" smtClean="0"/>
              <a:t>abnormally swollen veins.</a:t>
            </a:r>
            <a:endParaRPr lang="ar-IQ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n-US" dirty="0" smtClean="0"/>
              <a:t>Overview</a:t>
            </a:r>
            <a:endParaRPr lang="ar-IQ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457199" y="1340770"/>
          <a:ext cx="8435281" cy="496955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001545"/>
                <a:gridCol w="2394367"/>
                <a:gridCol w="2039369"/>
              </a:tblGrid>
              <a:tr h="456193">
                <a:tc>
                  <a:txBody>
                    <a:bodyPr/>
                    <a:lstStyle/>
                    <a:p>
                      <a:pPr algn="ctr" rtl="1"/>
                      <a:r>
                        <a:rPr lang="en-US" sz="1200" baseline="0" dirty="0" smtClean="0">
                          <a:solidFill>
                            <a:srgbClr val="231F20"/>
                          </a:solidFill>
                          <a:latin typeface="AdvOTa851a675.B"/>
                        </a:rPr>
                        <a:t> PRIMARY FUNCTIONS</a:t>
                      </a:r>
                      <a:endParaRPr lang="ar-IQ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200" baseline="0" dirty="0" smtClean="0">
                          <a:solidFill>
                            <a:srgbClr val="231F20"/>
                          </a:solidFill>
                          <a:latin typeface="AdvOTa851a675.B"/>
                        </a:rPr>
                        <a:t>RELATED COMBINING FORMS </a:t>
                      </a:r>
                      <a:endParaRPr lang="ar-IQ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200" baseline="0" dirty="0" smtClean="0">
                          <a:solidFill>
                            <a:srgbClr val="231F20"/>
                          </a:solidFill>
                          <a:latin typeface="AdvOTa851a675.B"/>
                        </a:rPr>
                        <a:t>MAJOR STRUCTURE</a:t>
                      </a:r>
                      <a:endParaRPr lang="ar-IQ" sz="1200" dirty="0"/>
                    </a:p>
                  </a:txBody>
                  <a:tcPr/>
                </a:tc>
              </a:tr>
              <a:tr h="380812">
                <a:tc>
                  <a:txBody>
                    <a:bodyPr/>
                    <a:lstStyle/>
                    <a:p>
                      <a:pPr algn="l" rtl="1"/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Pumps blood into the arteries.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cardi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/o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Heart</a:t>
                      </a:r>
                      <a:endParaRPr lang="ar-IQ" dirty="0"/>
                    </a:p>
                  </a:txBody>
                  <a:tcPr/>
                </a:tc>
              </a:tr>
              <a:tr h="657291">
                <a:tc>
                  <a:txBody>
                    <a:bodyPr/>
                    <a:lstStyle/>
                    <a:p>
                      <a:pPr algn="l"/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Transport blood to and from all</a:t>
                      </a:r>
                    </a:p>
                    <a:p>
                      <a:pPr algn="l"/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areas of the body.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angi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/o, vas/o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Blood Vessels</a:t>
                      </a:r>
                      <a:endParaRPr lang="ar-IQ" dirty="0"/>
                    </a:p>
                  </a:txBody>
                  <a:tcPr/>
                </a:tc>
              </a:tr>
              <a:tr h="657291">
                <a:tc>
                  <a:txBody>
                    <a:bodyPr/>
                    <a:lstStyle/>
                    <a:p>
                      <a:pPr algn="l"/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Transport blood away from the</a:t>
                      </a:r>
                    </a:p>
                    <a:p>
                      <a:pPr algn="l"/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heart to all parts of the body.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arteri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/o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Arteries</a:t>
                      </a:r>
                      <a:endParaRPr lang="ar-IQ" dirty="0"/>
                    </a:p>
                  </a:txBody>
                  <a:tcPr/>
                </a:tc>
              </a:tr>
              <a:tr h="938988">
                <a:tc>
                  <a:txBody>
                    <a:bodyPr/>
                    <a:lstStyle/>
                    <a:p>
                      <a:pPr algn="l"/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Permit the exchange of nutrients</a:t>
                      </a:r>
                    </a:p>
                    <a:p>
                      <a:pPr algn="l"/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and waste products between the</a:t>
                      </a:r>
                    </a:p>
                    <a:p>
                      <a:pPr algn="l"/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blood and the cells.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capill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/o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Capillaries</a:t>
                      </a:r>
                      <a:endParaRPr lang="ar-IQ" dirty="0"/>
                    </a:p>
                  </a:txBody>
                  <a:tcPr/>
                </a:tc>
              </a:tr>
              <a:tr h="938988">
                <a:tc>
                  <a:txBody>
                    <a:bodyPr/>
                    <a:lstStyle/>
                    <a:p>
                      <a:pPr algn="l"/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Return blood from all body parts to</a:t>
                      </a:r>
                    </a:p>
                    <a:p>
                      <a:pPr algn="l"/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heart.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phleb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/o,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ven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/o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Veins</a:t>
                      </a:r>
                      <a:endParaRPr lang="ar-IQ" dirty="0"/>
                    </a:p>
                  </a:txBody>
                  <a:tcPr/>
                </a:tc>
              </a:tr>
              <a:tr h="938988">
                <a:tc>
                  <a:txBody>
                    <a:bodyPr/>
                    <a:lstStyle/>
                    <a:p>
                      <a:pPr algn="l"/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Brings oxygen and nutrients to the</a:t>
                      </a:r>
                    </a:p>
                    <a:p>
                      <a:pPr algn="l"/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cells and carries away waste.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hem/o,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hemat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/o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Blood</a:t>
                      </a:r>
                      <a:endParaRPr lang="ar-IQ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algn="l">
              <a:buNone/>
            </a:pPr>
            <a:r>
              <a:rPr lang="en-US" u="sng" dirty="0" err="1" smtClean="0">
                <a:solidFill>
                  <a:srgbClr val="FF0000"/>
                </a:solidFill>
              </a:rPr>
              <a:t>Polycythemia</a:t>
            </a:r>
            <a:r>
              <a:rPr lang="en-US" dirty="0" smtClean="0"/>
              <a:t> (</a:t>
            </a:r>
            <a:r>
              <a:rPr lang="en-US" sz="2400" dirty="0" err="1" smtClean="0"/>
              <a:t>pol</a:t>
            </a:r>
            <a:r>
              <a:rPr lang="en-US" sz="2400" dirty="0" smtClean="0"/>
              <a:t>-</a:t>
            </a:r>
            <a:r>
              <a:rPr lang="en-US" sz="2400" dirty="0" err="1" smtClean="0"/>
              <a:t>ee</a:t>
            </a:r>
            <a:r>
              <a:rPr lang="en-US" sz="2400" dirty="0" smtClean="0"/>
              <a:t>-</a:t>
            </a:r>
            <a:r>
              <a:rPr lang="en-US" sz="2400" dirty="0" err="1" smtClean="0"/>
              <a:t>sy</a:t>
            </a:r>
            <a:r>
              <a:rPr lang="en-US" sz="2400" dirty="0" smtClean="0"/>
              <a:t>-THEE-</a:t>
            </a:r>
            <a:r>
              <a:rPr lang="en-US" sz="2400" dirty="0" err="1" smtClean="0"/>
              <a:t>mee</a:t>
            </a:r>
            <a:r>
              <a:rPr lang="en-US" sz="2400" dirty="0" smtClean="0"/>
              <a:t>-ah</a:t>
            </a:r>
            <a:r>
              <a:rPr lang="en-US" dirty="0" smtClean="0"/>
              <a:t>) is an </a:t>
            </a:r>
            <a:r>
              <a:rPr lang="en-US" dirty="0" smtClean="0"/>
              <a:t>abnormal increase </a:t>
            </a:r>
            <a:r>
              <a:rPr lang="en-US" dirty="0" smtClean="0"/>
              <a:t>in the number of red cells in the blood </a:t>
            </a:r>
            <a:r>
              <a:rPr lang="en-US" dirty="0" smtClean="0"/>
              <a:t>due to </a:t>
            </a:r>
            <a:r>
              <a:rPr lang="en-US" dirty="0" smtClean="0"/>
              <a:t>excess </a:t>
            </a:r>
            <a:r>
              <a:rPr lang="en-US" dirty="0" smtClean="0"/>
              <a:t>production by </a:t>
            </a:r>
            <a:r>
              <a:rPr lang="en-US" dirty="0" smtClean="0"/>
              <a:t>the bone marrow.</a:t>
            </a:r>
          </a:p>
          <a:p>
            <a:pPr algn="l">
              <a:buNone/>
            </a:pPr>
            <a:r>
              <a:rPr lang="en-US" dirty="0" smtClean="0"/>
              <a:t>-</a:t>
            </a:r>
            <a:r>
              <a:rPr lang="en-US" u="sng" dirty="0" smtClean="0">
                <a:solidFill>
                  <a:srgbClr val="FF0000"/>
                </a:solidFill>
              </a:rPr>
              <a:t>Septicemia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en-US" sz="2400" dirty="0" smtClean="0"/>
              <a:t>sep-</a:t>
            </a:r>
            <a:r>
              <a:rPr lang="en-US" sz="2400" dirty="0" err="1" smtClean="0"/>
              <a:t>tih</a:t>
            </a:r>
            <a:r>
              <a:rPr lang="en-US" sz="2400" dirty="0" smtClean="0"/>
              <a:t>-SEE-</a:t>
            </a:r>
            <a:r>
              <a:rPr lang="en-US" sz="2400" dirty="0" err="1" smtClean="0"/>
              <a:t>mee</a:t>
            </a:r>
            <a:r>
              <a:rPr lang="en-US" sz="2400" dirty="0" smtClean="0"/>
              <a:t>-ah</a:t>
            </a:r>
            <a:r>
              <a:rPr lang="en-US" dirty="0" smtClean="0"/>
              <a:t>), </a:t>
            </a:r>
            <a:r>
              <a:rPr lang="en-US" dirty="0" smtClean="0"/>
              <a:t>is </a:t>
            </a:r>
            <a:r>
              <a:rPr lang="en-US" dirty="0" smtClean="0"/>
              <a:t>a </a:t>
            </a:r>
            <a:r>
              <a:rPr lang="en-US" dirty="0" smtClean="0"/>
              <a:t>spread </a:t>
            </a:r>
            <a:r>
              <a:rPr lang="en-US" dirty="0" smtClean="0"/>
              <a:t>of microorganisms and their toxins via </a:t>
            </a:r>
            <a:r>
              <a:rPr lang="en-US" dirty="0" smtClean="0"/>
              <a:t>the circulating </a:t>
            </a:r>
            <a:r>
              <a:rPr lang="en-US" dirty="0" smtClean="0"/>
              <a:t>blood.</a:t>
            </a:r>
          </a:p>
          <a:p>
            <a:pPr algn="l">
              <a:buNone/>
            </a:pPr>
            <a:r>
              <a:rPr lang="en-US" dirty="0" smtClean="0"/>
              <a:t>A </a:t>
            </a:r>
            <a:r>
              <a:rPr lang="en-US" u="sng" dirty="0" smtClean="0">
                <a:solidFill>
                  <a:srgbClr val="FF0000"/>
                </a:solidFill>
              </a:rPr>
              <a:t>hemorrhage</a:t>
            </a:r>
            <a:r>
              <a:rPr lang="en-US" dirty="0" smtClean="0"/>
              <a:t> (</a:t>
            </a:r>
            <a:r>
              <a:rPr lang="en-US" sz="2400" dirty="0" smtClean="0"/>
              <a:t>HEM-or-</a:t>
            </a:r>
            <a:r>
              <a:rPr lang="en-US" sz="2400" dirty="0" err="1" smtClean="0"/>
              <a:t>idj</a:t>
            </a:r>
            <a:r>
              <a:rPr lang="en-US" dirty="0" smtClean="0"/>
              <a:t>) is the loss of a large </a:t>
            </a:r>
            <a:r>
              <a:rPr lang="en-US" dirty="0" smtClean="0"/>
              <a:t>amount of </a:t>
            </a:r>
            <a:r>
              <a:rPr lang="en-US" dirty="0" smtClean="0"/>
              <a:t>blood in a short </a:t>
            </a:r>
            <a:r>
              <a:rPr lang="en-US" dirty="0" smtClean="0"/>
              <a:t>time.</a:t>
            </a:r>
            <a:endParaRPr lang="ar-IQ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algn="l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Leukemia</a:t>
            </a:r>
            <a:r>
              <a:rPr lang="en-US" dirty="0" smtClean="0"/>
              <a:t> (</a:t>
            </a:r>
            <a:r>
              <a:rPr lang="en-US" sz="2400" dirty="0" err="1" smtClean="0"/>
              <a:t>loo</a:t>
            </a:r>
            <a:r>
              <a:rPr lang="en-US" sz="2400" dirty="0" smtClean="0"/>
              <a:t>-KEE-</a:t>
            </a:r>
            <a:r>
              <a:rPr lang="en-US" sz="2400" dirty="0" err="1" smtClean="0"/>
              <a:t>mee</a:t>
            </a:r>
            <a:r>
              <a:rPr lang="en-US" sz="2400" dirty="0" smtClean="0"/>
              <a:t>-ah</a:t>
            </a:r>
            <a:r>
              <a:rPr lang="en-US" dirty="0" smtClean="0"/>
              <a:t>) is a type of cancer </a:t>
            </a:r>
            <a:r>
              <a:rPr lang="en-US" dirty="0" smtClean="0"/>
              <a:t>characterized by increase </a:t>
            </a:r>
            <a:r>
              <a:rPr lang="en-US" dirty="0" smtClean="0"/>
              <a:t>in the number of</a:t>
            </a:r>
          </a:p>
          <a:p>
            <a:pPr algn="l">
              <a:buNone/>
            </a:pPr>
            <a:r>
              <a:rPr lang="en-US" dirty="0" smtClean="0"/>
              <a:t>abnormal leukocytes (white blood cells) </a:t>
            </a:r>
          </a:p>
          <a:p>
            <a:pPr algn="l">
              <a:buNone/>
            </a:pPr>
            <a:r>
              <a:rPr lang="en-US" dirty="0" smtClean="0"/>
              <a:t>(</a:t>
            </a:r>
            <a:r>
              <a:rPr lang="en-US" dirty="0" err="1" smtClean="0"/>
              <a:t>leuk</a:t>
            </a:r>
            <a:r>
              <a:rPr lang="en-US" dirty="0" smtClean="0"/>
              <a:t> means white, and -</a:t>
            </a:r>
            <a:r>
              <a:rPr lang="en-US" dirty="0" err="1" smtClean="0"/>
              <a:t>emia</a:t>
            </a:r>
            <a:r>
              <a:rPr lang="en-US" dirty="0" smtClean="0"/>
              <a:t> means blood condition).</a:t>
            </a:r>
          </a:p>
          <a:p>
            <a:pPr algn="l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Anemia</a:t>
            </a:r>
            <a:r>
              <a:rPr lang="en-US" dirty="0" smtClean="0"/>
              <a:t> (</a:t>
            </a:r>
            <a:r>
              <a:rPr lang="en-US" sz="2400" dirty="0" smtClean="0"/>
              <a:t>ah-NEE-</a:t>
            </a:r>
            <a:r>
              <a:rPr lang="en-US" sz="2400" dirty="0" err="1" smtClean="0"/>
              <a:t>mee</a:t>
            </a:r>
            <a:r>
              <a:rPr lang="en-US" sz="2400" dirty="0" smtClean="0"/>
              <a:t>-ah</a:t>
            </a:r>
            <a:r>
              <a:rPr lang="en-US" dirty="0" smtClean="0"/>
              <a:t>) is a lower than normal </a:t>
            </a:r>
            <a:r>
              <a:rPr lang="en-US" dirty="0" smtClean="0"/>
              <a:t>number of </a:t>
            </a:r>
            <a:r>
              <a:rPr lang="en-US" dirty="0" smtClean="0"/>
              <a:t>erythrocytes (red blood cells) in the blood (an- </a:t>
            </a:r>
            <a:r>
              <a:rPr lang="en-US" dirty="0" smtClean="0"/>
              <a:t>means without </a:t>
            </a:r>
            <a:r>
              <a:rPr lang="en-US" dirty="0" smtClean="0"/>
              <a:t>or less than, and -</a:t>
            </a:r>
            <a:r>
              <a:rPr lang="en-US" dirty="0" err="1" smtClean="0"/>
              <a:t>emia</a:t>
            </a:r>
            <a:r>
              <a:rPr lang="en-US" dirty="0" smtClean="0"/>
              <a:t> means </a:t>
            </a:r>
            <a:r>
              <a:rPr lang="en-US" dirty="0" smtClean="0"/>
              <a:t>blood).</a:t>
            </a:r>
            <a:endParaRPr lang="ar-IQ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algn="l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Hypertension</a:t>
            </a:r>
            <a:r>
              <a:rPr lang="en-US" dirty="0" smtClean="0"/>
              <a:t>, commonly known as high blood </a:t>
            </a:r>
            <a:r>
              <a:rPr lang="en-US" dirty="0" smtClean="0"/>
              <a:t>pressure, is </a:t>
            </a:r>
            <a:r>
              <a:rPr lang="en-US" dirty="0" smtClean="0"/>
              <a:t>the elevation of arterial blood </a:t>
            </a:r>
            <a:r>
              <a:rPr lang="en-US" dirty="0" smtClean="0"/>
              <a:t>pressure.</a:t>
            </a:r>
            <a:endParaRPr lang="en-US" dirty="0" smtClean="0"/>
          </a:p>
          <a:p>
            <a:pPr algn="l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Hypotension</a:t>
            </a:r>
            <a:r>
              <a:rPr lang="en-US" dirty="0" smtClean="0"/>
              <a:t> (</a:t>
            </a:r>
            <a:r>
              <a:rPr lang="en-US" sz="2400" dirty="0" smtClean="0"/>
              <a:t>high-</a:t>
            </a:r>
            <a:r>
              <a:rPr lang="en-US" sz="2400" dirty="0" err="1" smtClean="0"/>
              <a:t>poh</a:t>
            </a:r>
            <a:r>
              <a:rPr lang="en-US" sz="2400" dirty="0" smtClean="0"/>
              <a:t>-TEN-shun</a:t>
            </a:r>
            <a:r>
              <a:rPr lang="en-US" dirty="0" smtClean="0"/>
              <a:t>) is lower than </a:t>
            </a:r>
            <a:r>
              <a:rPr lang="en-US" dirty="0" smtClean="0"/>
              <a:t>normal arterial </a:t>
            </a:r>
            <a:r>
              <a:rPr lang="en-US" dirty="0" smtClean="0"/>
              <a:t>blood pressure</a:t>
            </a:r>
            <a:r>
              <a:rPr lang="en-US" dirty="0" smtClean="0"/>
              <a:t>.</a:t>
            </a:r>
          </a:p>
          <a:p>
            <a:pPr algn="l">
              <a:buNone/>
            </a:pPr>
            <a:endParaRPr lang="ar-IQ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467544" y="3501008"/>
            <a:ext cx="8064896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476672"/>
            <a:ext cx="8363272" cy="5649491"/>
          </a:xfrm>
        </p:spPr>
        <p:txBody>
          <a:bodyPr>
            <a:normAutofit/>
          </a:bodyPr>
          <a:lstStyle/>
          <a:p>
            <a:pPr algn="l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Electrocardiography</a:t>
            </a:r>
            <a:r>
              <a:rPr lang="en-US" dirty="0" smtClean="0"/>
              <a:t> (</a:t>
            </a:r>
            <a:r>
              <a:rPr lang="en-US" sz="2800" dirty="0" err="1" smtClean="0"/>
              <a:t>ee</a:t>
            </a:r>
            <a:r>
              <a:rPr lang="en-US" sz="2800" dirty="0" smtClean="0"/>
              <a:t>-</a:t>
            </a:r>
            <a:r>
              <a:rPr lang="en-US" sz="2800" dirty="0" err="1" smtClean="0"/>
              <a:t>leck</a:t>
            </a:r>
            <a:r>
              <a:rPr lang="en-US" sz="2800" dirty="0" smtClean="0"/>
              <a:t>-</a:t>
            </a:r>
            <a:r>
              <a:rPr lang="en-US" sz="2800" dirty="0" err="1" smtClean="0"/>
              <a:t>troh</a:t>
            </a:r>
            <a:r>
              <a:rPr lang="en-US" sz="2800" dirty="0" smtClean="0"/>
              <a:t>-</a:t>
            </a:r>
            <a:r>
              <a:rPr lang="en-US" sz="2800" dirty="0" err="1" smtClean="0"/>
              <a:t>kar</a:t>
            </a:r>
            <a:r>
              <a:rPr lang="en-US" sz="2800" dirty="0" smtClean="0"/>
              <a:t>-</a:t>
            </a:r>
            <a:r>
              <a:rPr lang="en-US" sz="2800" dirty="0" err="1" smtClean="0"/>
              <a:t>dee</a:t>
            </a:r>
            <a:r>
              <a:rPr lang="en-US" sz="2800" dirty="0" smtClean="0"/>
              <a:t>-OG-rah-fee</a:t>
            </a:r>
            <a:r>
              <a:rPr lang="en-US" dirty="0" smtClean="0"/>
              <a:t>) is recording </a:t>
            </a:r>
            <a:r>
              <a:rPr lang="en-US" dirty="0" smtClean="0"/>
              <a:t>the </a:t>
            </a:r>
            <a:r>
              <a:rPr lang="en-US" dirty="0" smtClean="0"/>
              <a:t>electrical activity </a:t>
            </a:r>
            <a:r>
              <a:rPr lang="en-US" dirty="0" smtClean="0"/>
              <a:t>of </a:t>
            </a:r>
            <a:r>
              <a:rPr lang="en-US" dirty="0" smtClean="0"/>
              <a:t>the heart (</a:t>
            </a:r>
            <a:r>
              <a:rPr lang="en-US" dirty="0" err="1" smtClean="0"/>
              <a:t>electr</a:t>
            </a:r>
            <a:r>
              <a:rPr lang="en-US" dirty="0" smtClean="0"/>
              <a:t>/o </a:t>
            </a:r>
            <a:r>
              <a:rPr lang="en-US" dirty="0" smtClean="0"/>
              <a:t>means </a:t>
            </a:r>
            <a:r>
              <a:rPr lang="en-US" dirty="0" smtClean="0"/>
              <a:t>electric, </a:t>
            </a:r>
            <a:r>
              <a:rPr lang="en-US" dirty="0" err="1" smtClean="0"/>
              <a:t>cardi</a:t>
            </a:r>
            <a:r>
              <a:rPr lang="en-US" dirty="0" smtClean="0"/>
              <a:t>/o </a:t>
            </a:r>
            <a:r>
              <a:rPr lang="en-US" dirty="0" smtClean="0"/>
              <a:t>means heart, and </a:t>
            </a:r>
            <a:r>
              <a:rPr lang="en-US" dirty="0" err="1" smtClean="0"/>
              <a:t>graphy</a:t>
            </a:r>
            <a:r>
              <a:rPr lang="en-US" dirty="0" smtClean="0"/>
              <a:t> means the process </a:t>
            </a:r>
            <a:r>
              <a:rPr lang="en-US" dirty="0" smtClean="0"/>
              <a:t>of recording </a:t>
            </a:r>
            <a:r>
              <a:rPr lang="en-US" dirty="0" smtClean="0"/>
              <a:t>a picture or record).</a:t>
            </a:r>
          </a:p>
          <a:p>
            <a:pPr algn="l">
              <a:buNone/>
            </a:pPr>
            <a:r>
              <a:rPr lang="en-US" dirty="0" smtClean="0"/>
              <a:t>An </a:t>
            </a:r>
            <a:r>
              <a:rPr lang="en-US" u="sng" dirty="0" smtClean="0">
                <a:solidFill>
                  <a:srgbClr val="FF0000"/>
                </a:solidFill>
              </a:rPr>
              <a:t>electrocardiogram</a:t>
            </a:r>
            <a:r>
              <a:rPr lang="en-US" dirty="0" smtClean="0"/>
              <a:t> (</a:t>
            </a:r>
            <a:r>
              <a:rPr lang="en-US" sz="3000" dirty="0" err="1" smtClean="0"/>
              <a:t>ee</a:t>
            </a:r>
            <a:r>
              <a:rPr lang="en-US" sz="3000" dirty="0" smtClean="0"/>
              <a:t>-</a:t>
            </a:r>
            <a:r>
              <a:rPr lang="en-US" sz="3000" dirty="0" err="1" smtClean="0"/>
              <a:t>leck</a:t>
            </a:r>
            <a:r>
              <a:rPr lang="en-US" sz="3000" dirty="0" smtClean="0"/>
              <a:t>-</a:t>
            </a:r>
            <a:r>
              <a:rPr lang="en-US" sz="3000" dirty="0" err="1" smtClean="0"/>
              <a:t>troh</a:t>
            </a:r>
            <a:r>
              <a:rPr lang="en-US" sz="3000" dirty="0" smtClean="0"/>
              <a:t>-KAR-</a:t>
            </a:r>
            <a:r>
              <a:rPr lang="en-US" sz="3000" dirty="0" err="1" smtClean="0"/>
              <a:t>dee</a:t>
            </a:r>
            <a:r>
              <a:rPr lang="en-US" sz="3000" dirty="0" smtClean="0"/>
              <a:t>-</a:t>
            </a:r>
            <a:r>
              <a:rPr lang="en-US" sz="3000" dirty="0" err="1" smtClean="0"/>
              <a:t>ohgram</a:t>
            </a:r>
            <a:r>
              <a:rPr lang="en-US" dirty="0" smtClean="0"/>
              <a:t>) is </a:t>
            </a:r>
            <a:r>
              <a:rPr lang="en-US" dirty="0" smtClean="0"/>
              <a:t>a record of the electrical activity of </a:t>
            </a:r>
            <a:r>
              <a:rPr lang="en-US" dirty="0" smtClean="0"/>
              <a:t>the heart. </a:t>
            </a:r>
            <a:r>
              <a:rPr lang="en-US" dirty="0" smtClean="0"/>
              <a:t>(</a:t>
            </a:r>
            <a:r>
              <a:rPr lang="en-US" sz="2800" dirty="0" err="1" smtClean="0"/>
              <a:t>electr</a:t>
            </a:r>
            <a:r>
              <a:rPr lang="en-US" sz="2800" dirty="0" smtClean="0"/>
              <a:t>/o means electric, </a:t>
            </a:r>
            <a:r>
              <a:rPr lang="en-US" sz="2800" dirty="0" err="1" smtClean="0"/>
              <a:t>cardi</a:t>
            </a:r>
            <a:r>
              <a:rPr lang="en-US" sz="2800" dirty="0" smtClean="0"/>
              <a:t>/o </a:t>
            </a:r>
            <a:r>
              <a:rPr lang="en-US" sz="2800" dirty="0" smtClean="0"/>
              <a:t>means heart</a:t>
            </a:r>
            <a:r>
              <a:rPr lang="en-US" sz="2800" dirty="0" smtClean="0"/>
              <a:t>, and -gram means picture or record</a:t>
            </a:r>
            <a:r>
              <a:rPr lang="en-US" dirty="0" smtClean="0"/>
              <a:t>). </a:t>
            </a:r>
            <a:endParaRPr lang="ar-IQ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algn="l">
              <a:buNone/>
            </a:pPr>
            <a:r>
              <a:rPr lang="en-US" u="sng" dirty="0" err="1">
                <a:solidFill>
                  <a:srgbClr val="FF0000"/>
                </a:solidFill>
              </a:rPr>
              <a:t>Percutaneous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transluminal</a:t>
            </a:r>
            <a:r>
              <a:rPr lang="en-US" u="sng" dirty="0">
                <a:solidFill>
                  <a:srgbClr val="FF0000"/>
                </a:solidFill>
              </a:rPr>
              <a:t> coronary </a:t>
            </a:r>
            <a:r>
              <a:rPr lang="en-US" u="sng" dirty="0" smtClean="0">
                <a:solidFill>
                  <a:srgbClr val="FF0000"/>
                </a:solidFill>
              </a:rPr>
              <a:t>angioplasty (PTCA</a:t>
            </a:r>
            <a:r>
              <a:rPr lang="en-US" u="sng" dirty="0">
                <a:solidFill>
                  <a:srgbClr val="FF0000"/>
                </a:solidFill>
              </a:rPr>
              <a:t>)</a:t>
            </a:r>
            <a:r>
              <a:rPr lang="en-US" dirty="0"/>
              <a:t>, </a:t>
            </a:r>
            <a:r>
              <a:rPr lang="en-US" dirty="0" smtClean="0"/>
              <a:t>is </a:t>
            </a:r>
            <a:r>
              <a:rPr lang="en-US" dirty="0"/>
              <a:t>also known as a </a:t>
            </a:r>
            <a:r>
              <a:rPr lang="en-US" u="sng" dirty="0" smtClean="0">
                <a:solidFill>
                  <a:srgbClr val="FF0000"/>
                </a:solidFill>
              </a:rPr>
              <a:t>balloon angioplasty</a:t>
            </a:r>
            <a:r>
              <a:rPr lang="en-US" dirty="0" smtClean="0"/>
              <a:t>.</a:t>
            </a:r>
          </a:p>
          <a:p>
            <a:pPr algn="l">
              <a:buNone/>
            </a:pPr>
            <a:endParaRPr lang="en-US" dirty="0" smtClean="0"/>
          </a:p>
          <a:p>
            <a:pPr algn="l">
              <a:buNone/>
            </a:pPr>
            <a:r>
              <a:rPr lang="en-US" u="sng" dirty="0">
                <a:solidFill>
                  <a:srgbClr val="FF0000"/>
                </a:solidFill>
              </a:rPr>
              <a:t>Coronary artery bypass graft (CABG) </a:t>
            </a:r>
            <a:r>
              <a:rPr lang="en-US" dirty="0"/>
              <a:t>is also known </a:t>
            </a:r>
            <a:r>
              <a:rPr lang="en-US" dirty="0" smtClean="0"/>
              <a:t>as bypass surgery. </a:t>
            </a:r>
            <a:r>
              <a:rPr lang="en-US" dirty="0"/>
              <a:t>In this surgery, </a:t>
            </a:r>
            <a:r>
              <a:rPr lang="en-US" dirty="0" smtClean="0"/>
              <a:t>which requires </a:t>
            </a:r>
            <a:r>
              <a:rPr lang="en-US" dirty="0"/>
              <a:t>opening the chest, a piece of vein from the </a:t>
            </a:r>
            <a:r>
              <a:rPr lang="en-US" dirty="0" smtClean="0"/>
              <a:t>leg or </a:t>
            </a:r>
            <a:r>
              <a:rPr lang="en-US" dirty="0"/>
              <a:t>chest is implanted on the </a:t>
            </a:r>
            <a:r>
              <a:rPr lang="en-US" dirty="0" smtClean="0"/>
              <a:t>heart.</a:t>
            </a:r>
            <a:endParaRPr lang="ar-IQ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908720"/>
            <a:ext cx="3672408" cy="5318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1196752"/>
            <a:ext cx="4104456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Coronary artery bypass graft (CABG)</a:t>
            </a:r>
            <a:endParaRPr lang="ar-IQ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1628800"/>
            <a:ext cx="5184576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algn="l">
              <a:buNone/>
            </a:pPr>
            <a:r>
              <a:rPr lang="en-US" u="sng" dirty="0">
                <a:solidFill>
                  <a:srgbClr val="FF0000"/>
                </a:solidFill>
              </a:rPr>
              <a:t>Cardiopulmonary resuscitation </a:t>
            </a:r>
            <a:r>
              <a:rPr lang="en-US" dirty="0"/>
              <a:t>, commonly </a:t>
            </a:r>
            <a:r>
              <a:rPr lang="en-US" dirty="0" smtClean="0"/>
              <a:t>known as </a:t>
            </a:r>
            <a:r>
              <a:rPr lang="en-US" u="sng" dirty="0">
                <a:solidFill>
                  <a:srgbClr val="FF0000"/>
                </a:solidFill>
              </a:rPr>
              <a:t>CPR</a:t>
            </a:r>
            <a:r>
              <a:rPr lang="en-US" dirty="0"/>
              <a:t>, is an emergency procedure for life </a:t>
            </a:r>
            <a:r>
              <a:rPr lang="en-US" dirty="0" smtClean="0"/>
              <a:t>support consisting </a:t>
            </a:r>
            <a:r>
              <a:rPr lang="en-US" dirty="0"/>
              <a:t>of artificial respiration and manual </a:t>
            </a:r>
            <a:r>
              <a:rPr lang="en-US" dirty="0" smtClean="0"/>
              <a:t>external cardiac </a:t>
            </a:r>
            <a:r>
              <a:rPr lang="en-US" dirty="0"/>
              <a:t>compression. Cardiopulmonary means </a:t>
            </a:r>
            <a:r>
              <a:rPr lang="en-US" dirty="0" smtClean="0"/>
              <a:t>pertaining to </a:t>
            </a:r>
            <a:r>
              <a:rPr lang="en-US" dirty="0"/>
              <a:t>the heart and lungs</a:t>
            </a:r>
            <a:r>
              <a:rPr lang="en-US" dirty="0" smtClean="0"/>
              <a:t>.</a:t>
            </a:r>
          </a:p>
          <a:p>
            <a:pPr algn="l">
              <a:buNone/>
            </a:pPr>
            <a:r>
              <a:rPr lang="en-US" u="sng" dirty="0" err="1">
                <a:solidFill>
                  <a:srgbClr val="FF0000"/>
                </a:solidFill>
              </a:rPr>
              <a:t>Hemostasis</a:t>
            </a:r>
            <a:r>
              <a:rPr lang="en-US" dirty="0"/>
              <a:t> (</a:t>
            </a:r>
            <a:r>
              <a:rPr lang="en-US" sz="3000" dirty="0" err="1"/>
              <a:t>hee</a:t>
            </a:r>
            <a:r>
              <a:rPr lang="en-US" sz="3000" dirty="0"/>
              <a:t>-</a:t>
            </a:r>
            <a:r>
              <a:rPr lang="en-US" sz="3000" dirty="0" err="1"/>
              <a:t>moh</a:t>
            </a:r>
            <a:r>
              <a:rPr lang="en-US" sz="3000" dirty="0"/>
              <a:t>-STAY-sis</a:t>
            </a:r>
            <a:r>
              <a:rPr lang="en-US" dirty="0"/>
              <a:t>) means to stop </a:t>
            </a:r>
            <a:r>
              <a:rPr lang="en-US" dirty="0" smtClean="0"/>
              <a:t>or control </a:t>
            </a:r>
            <a:r>
              <a:rPr lang="en-US" dirty="0"/>
              <a:t>bleeding (hem/o means blood, and </a:t>
            </a:r>
            <a:r>
              <a:rPr lang="en-US" dirty="0" smtClean="0"/>
              <a:t>–stasis means </a:t>
            </a:r>
            <a:r>
              <a:rPr lang="en-US" dirty="0"/>
              <a:t>stopping or controlling).</a:t>
            </a:r>
            <a:endParaRPr lang="ar-IQ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332656"/>
            <a:ext cx="4752528" cy="629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980728"/>
            <a:ext cx="8568952" cy="54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764704"/>
            <a:ext cx="8496944" cy="3672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None/>
            </a:pPr>
            <a:r>
              <a:rPr lang="en-US" dirty="0" smtClean="0"/>
              <a:t>The term </a:t>
            </a:r>
            <a:r>
              <a:rPr lang="en-US" u="sng" dirty="0" smtClean="0">
                <a:solidFill>
                  <a:srgbClr val="FF0000"/>
                </a:solidFill>
              </a:rPr>
              <a:t>cardiovascular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means pertaining to the heart and blood vessels (</a:t>
            </a:r>
            <a:r>
              <a:rPr lang="en-US" dirty="0" err="1" smtClean="0">
                <a:solidFill>
                  <a:srgbClr val="FF0000"/>
                </a:solidFill>
              </a:rPr>
              <a:t>cardi</a:t>
            </a:r>
            <a:r>
              <a:rPr lang="en-US" dirty="0" smtClean="0">
                <a:solidFill>
                  <a:srgbClr val="FF0000"/>
                </a:solidFill>
              </a:rPr>
              <a:t>/o</a:t>
            </a:r>
            <a:r>
              <a:rPr lang="en-US" dirty="0" smtClean="0"/>
              <a:t> means heart, </a:t>
            </a:r>
            <a:r>
              <a:rPr lang="en-US" dirty="0" err="1" smtClean="0">
                <a:solidFill>
                  <a:srgbClr val="FF0000"/>
                </a:solidFill>
              </a:rPr>
              <a:t>vascul</a:t>
            </a:r>
            <a:r>
              <a:rPr lang="en-US" dirty="0" smtClean="0"/>
              <a:t> means blood vessels, and </a:t>
            </a:r>
            <a:r>
              <a:rPr lang="en-US" dirty="0" smtClean="0">
                <a:solidFill>
                  <a:srgbClr val="FF0000"/>
                </a:solidFill>
              </a:rPr>
              <a:t>-</a:t>
            </a:r>
            <a:r>
              <a:rPr lang="en-US" dirty="0" err="1" smtClean="0">
                <a:solidFill>
                  <a:srgbClr val="FF0000"/>
                </a:solidFill>
              </a:rPr>
              <a:t>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means pertaining to).</a:t>
            </a:r>
          </a:p>
          <a:p>
            <a:pPr algn="l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9600" dirty="0" smtClean="0"/>
              <a:t>End </a:t>
            </a:r>
            <a:endParaRPr lang="ar-IQ" sz="9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Walls of the Heart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 fontScale="85000" lnSpcReduction="10000"/>
          </a:bodyPr>
          <a:lstStyle/>
          <a:p>
            <a:pPr algn="l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The </a:t>
            </a:r>
            <a:r>
              <a:rPr lang="en-US" u="sng" dirty="0" err="1" smtClean="0">
                <a:solidFill>
                  <a:srgbClr val="FF0000"/>
                </a:solidFill>
              </a:rPr>
              <a:t>epicardium</a:t>
            </a:r>
            <a:r>
              <a:rPr lang="en-US" u="sng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(</a:t>
            </a:r>
            <a:r>
              <a:rPr lang="en-US" dirty="0" err="1" smtClean="0"/>
              <a:t>ep</a:t>
            </a:r>
            <a:r>
              <a:rPr lang="en-US" dirty="0" smtClean="0"/>
              <a:t>-</a:t>
            </a:r>
            <a:r>
              <a:rPr lang="en-US" dirty="0" err="1" smtClean="0"/>
              <a:t>ih</a:t>
            </a:r>
            <a:r>
              <a:rPr lang="en-US" dirty="0" smtClean="0"/>
              <a:t>-KAR-</a:t>
            </a:r>
            <a:r>
              <a:rPr lang="en-US" dirty="0" err="1" smtClean="0"/>
              <a:t>dee</a:t>
            </a:r>
            <a:r>
              <a:rPr lang="en-US" dirty="0" smtClean="0"/>
              <a:t>-um) is the external layer of the heart(</a:t>
            </a:r>
            <a:r>
              <a:rPr lang="en-US" dirty="0" err="1" smtClean="0">
                <a:solidFill>
                  <a:srgbClr val="FF0000"/>
                </a:solidFill>
              </a:rPr>
              <a:t>epi</a:t>
            </a:r>
            <a:r>
              <a:rPr lang="en-US" dirty="0" smtClean="0">
                <a:solidFill>
                  <a:srgbClr val="FF0000"/>
                </a:solidFill>
              </a:rPr>
              <a:t>-</a:t>
            </a:r>
            <a:r>
              <a:rPr lang="en-US" dirty="0" smtClean="0"/>
              <a:t> means upon, </a:t>
            </a:r>
            <a:r>
              <a:rPr lang="en-US" dirty="0" err="1" smtClean="0">
                <a:solidFill>
                  <a:srgbClr val="FF0000"/>
                </a:solidFill>
              </a:rPr>
              <a:t>cardi</a:t>
            </a:r>
            <a:r>
              <a:rPr lang="en-US" dirty="0" smtClean="0"/>
              <a:t> means heart, and </a:t>
            </a:r>
            <a:r>
              <a:rPr lang="en-US" dirty="0" smtClean="0">
                <a:solidFill>
                  <a:srgbClr val="FF0000"/>
                </a:solidFill>
              </a:rPr>
              <a:t>-um </a:t>
            </a:r>
            <a:r>
              <a:rPr lang="en-US" dirty="0" smtClean="0"/>
              <a:t>is a singular noun ending).</a:t>
            </a:r>
          </a:p>
          <a:p>
            <a:pPr algn="l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The myocardium </a:t>
            </a:r>
            <a:r>
              <a:rPr lang="en-US" dirty="0" smtClean="0"/>
              <a:t>(my-oh-KAR-</a:t>
            </a:r>
            <a:r>
              <a:rPr lang="en-US" dirty="0" err="1" smtClean="0"/>
              <a:t>dee</a:t>
            </a:r>
            <a:r>
              <a:rPr lang="en-US" dirty="0" smtClean="0"/>
              <a:t>-um), is the middle and thickest three layer of the heart (</a:t>
            </a:r>
            <a:r>
              <a:rPr lang="en-US" dirty="0" smtClean="0">
                <a:solidFill>
                  <a:srgbClr val="FF0000"/>
                </a:solidFill>
              </a:rPr>
              <a:t>my/o</a:t>
            </a:r>
            <a:r>
              <a:rPr lang="en-US" dirty="0" smtClean="0"/>
              <a:t> means muscle, </a:t>
            </a:r>
            <a:r>
              <a:rPr lang="en-US" dirty="0" err="1" smtClean="0">
                <a:solidFill>
                  <a:srgbClr val="FF0000"/>
                </a:solidFill>
              </a:rPr>
              <a:t>cardi</a:t>
            </a:r>
            <a:r>
              <a:rPr lang="en-US" dirty="0" smtClean="0"/>
              <a:t> means heart, and</a:t>
            </a:r>
            <a:r>
              <a:rPr lang="en-US" dirty="0" smtClean="0">
                <a:solidFill>
                  <a:srgbClr val="FF0000"/>
                </a:solidFill>
              </a:rPr>
              <a:t> -um </a:t>
            </a:r>
            <a:r>
              <a:rPr lang="en-US" dirty="0" smtClean="0"/>
              <a:t>is a singular noun ending).</a:t>
            </a:r>
          </a:p>
          <a:p>
            <a:pPr algn="l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The </a:t>
            </a:r>
            <a:r>
              <a:rPr lang="en-US" u="sng" dirty="0" err="1" smtClean="0">
                <a:solidFill>
                  <a:srgbClr val="FF0000"/>
                </a:solidFill>
              </a:rPr>
              <a:t>endocardium</a:t>
            </a:r>
            <a:r>
              <a:rPr lang="en-US" u="sng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(en-</a:t>
            </a:r>
            <a:r>
              <a:rPr lang="en-US" dirty="0" err="1" smtClean="0"/>
              <a:t>doh</a:t>
            </a:r>
            <a:r>
              <a:rPr lang="en-US" dirty="0" smtClean="0"/>
              <a:t>-KAR-</a:t>
            </a:r>
            <a:r>
              <a:rPr lang="en-US" dirty="0" err="1" smtClean="0"/>
              <a:t>dee</a:t>
            </a:r>
            <a:r>
              <a:rPr lang="en-US" dirty="0" smtClean="0"/>
              <a:t>-um),is the inner lining of the heart (</a:t>
            </a:r>
            <a:r>
              <a:rPr lang="en-US" dirty="0" err="1" smtClean="0">
                <a:solidFill>
                  <a:srgbClr val="FF0000"/>
                </a:solidFill>
              </a:rPr>
              <a:t>endo</a:t>
            </a:r>
            <a:r>
              <a:rPr lang="en-US" dirty="0" smtClean="0">
                <a:solidFill>
                  <a:srgbClr val="FF0000"/>
                </a:solidFill>
              </a:rPr>
              <a:t>-</a:t>
            </a:r>
            <a:r>
              <a:rPr lang="en-US" dirty="0" smtClean="0"/>
              <a:t> means within, </a:t>
            </a:r>
            <a:r>
              <a:rPr lang="en-US" dirty="0" err="1" smtClean="0">
                <a:solidFill>
                  <a:srgbClr val="FF0000"/>
                </a:solidFill>
              </a:rPr>
              <a:t>cardi</a:t>
            </a:r>
            <a:r>
              <a:rPr lang="en-US" dirty="0" smtClean="0"/>
              <a:t> means heart, and </a:t>
            </a:r>
            <a:r>
              <a:rPr lang="en-US" dirty="0" smtClean="0">
                <a:solidFill>
                  <a:srgbClr val="FF0000"/>
                </a:solidFill>
              </a:rPr>
              <a:t>-um </a:t>
            </a:r>
            <a:r>
              <a:rPr lang="en-US" dirty="0" smtClean="0"/>
              <a:t>is a singular noun ending).</a:t>
            </a:r>
            <a:endParaRPr lang="ar-IQ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92500" lnSpcReduction="20000"/>
          </a:bodyPr>
          <a:lstStyle/>
          <a:p>
            <a:pPr algn="l">
              <a:buNone/>
            </a:pPr>
            <a:r>
              <a:rPr lang="en-US" dirty="0" smtClean="0"/>
              <a:t>The heart is divided into left and right sides. </a:t>
            </a:r>
          </a:p>
          <a:p>
            <a:pPr algn="l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The atria </a:t>
            </a:r>
            <a:r>
              <a:rPr lang="en-US" dirty="0" smtClean="0"/>
              <a:t>(AY-tree-ah) are the two upper chambers of the heart. (singular, </a:t>
            </a:r>
            <a:r>
              <a:rPr lang="en-US" dirty="0" smtClean="0">
                <a:solidFill>
                  <a:srgbClr val="FF0000"/>
                </a:solidFill>
              </a:rPr>
              <a:t>atrium</a:t>
            </a:r>
            <a:r>
              <a:rPr lang="en-US" dirty="0" smtClean="0"/>
              <a:t>).</a:t>
            </a:r>
          </a:p>
          <a:p>
            <a:pPr algn="l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The ventricles </a:t>
            </a:r>
            <a:r>
              <a:rPr lang="en-US" dirty="0" smtClean="0"/>
              <a:t>(VEN-</a:t>
            </a:r>
            <a:r>
              <a:rPr lang="en-US" dirty="0" err="1" smtClean="0"/>
              <a:t>trih</a:t>
            </a:r>
            <a:r>
              <a:rPr lang="en-US" dirty="0" smtClean="0"/>
              <a:t>-</a:t>
            </a:r>
            <a:r>
              <a:rPr lang="en-US" dirty="0" err="1" smtClean="0"/>
              <a:t>kuhls</a:t>
            </a:r>
            <a:r>
              <a:rPr lang="en-US" dirty="0" smtClean="0"/>
              <a:t>) are the two lower</a:t>
            </a:r>
          </a:p>
          <a:p>
            <a:pPr algn="l">
              <a:buNone/>
            </a:pPr>
            <a:r>
              <a:rPr lang="en-US" dirty="0" smtClean="0"/>
              <a:t>chambers of the heart. (singular, </a:t>
            </a:r>
            <a:r>
              <a:rPr lang="en-US" dirty="0" smtClean="0">
                <a:solidFill>
                  <a:srgbClr val="FF0000"/>
                </a:solidFill>
              </a:rPr>
              <a:t>ventricle</a:t>
            </a:r>
            <a:r>
              <a:rPr lang="en-US" dirty="0" smtClean="0"/>
              <a:t>). </a:t>
            </a:r>
          </a:p>
          <a:p>
            <a:pPr algn="l">
              <a:buNone/>
            </a:pPr>
            <a:r>
              <a:rPr lang="en-US" dirty="0" smtClean="0"/>
              <a:t>The atria are separated by the </a:t>
            </a:r>
            <a:r>
              <a:rPr lang="en-US" dirty="0" err="1" smtClean="0">
                <a:solidFill>
                  <a:srgbClr val="FF0000"/>
                </a:solidFill>
              </a:rPr>
              <a:t>interatrial</a:t>
            </a:r>
            <a:r>
              <a:rPr lang="en-US" dirty="0" smtClean="0">
                <a:solidFill>
                  <a:srgbClr val="FF0000"/>
                </a:solidFill>
              </a:rPr>
              <a:t> septum</a:t>
            </a:r>
            <a:r>
              <a:rPr lang="en-US" dirty="0" smtClean="0"/>
              <a:t>.</a:t>
            </a:r>
          </a:p>
          <a:p>
            <a:pPr algn="l">
              <a:buNone/>
            </a:pPr>
            <a:r>
              <a:rPr lang="en-US" dirty="0" smtClean="0"/>
              <a:t>A septum is a wall that separates two chambers.</a:t>
            </a:r>
          </a:p>
          <a:p>
            <a:pPr algn="l">
              <a:buNone/>
            </a:pPr>
            <a:r>
              <a:rPr lang="en-US" dirty="0" smtClean="0"/>
              <a:t>The ventricles of the heart, which are separated by the </a:t>
            </a:r>
            <a:r>
              <a:rPr lang="en-US" dirty="0" err="1" smtClean="0">
                <a:solidFill>
                  <a:srgbClr val="FF0000"/>
                </a:solidFill>
              </a:rPr>
              <a:t>interventricular</a:t>
            </a:r>
            <a:r>
              <a:rPr lang="en-US" dirty="0" smtClean="0"/>
              <a:t> septum</a:t>
            </a:r>
          </a:p>
          <a:p>
            <a:pPr algn="l">
              <a:buNone/>
            </a:pPr>
            <a:endParaRPr lang="ar-IQ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96752"/>
            <a:ext cx="4381500" cy="403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1196752"/>
            <a:ext cx="4449638" cy="413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Valves of the Heart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The tricuspid valve </a:t>
            </a:r>
            <a:r>
              <a:rPr lang="en-US" dirty="0" smtClean="0"/>
              <a:t>(try-KUS-</a:t>
            </a:r>
            <a:r>
              <a:rPr lang="en-US" dirty="0" err="1" smtClean="0"/>
              <a:t>pid</a:t>
            </a:r>
            <a:r>
              <a:rPr lang="en-US" dirty="0" smtClean="0"/>
              <a:t>)  between the right atrium and the right ventricle.</a:t>
            </a:r>
          </a:p>
          <a:p>
            <a:pPr algn="l">
              <a:buNone/>
            </a:pPr>
            <a:r>
              <a:rPr lang="en-US" dirty="0" smtClean="0"/>
              <a:t>Tricuspid means having three cusps (points).</a:t>
            </a:r>
          </a:p>
          <a:p>
            <a:pPr algn="l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The pulmonary </a:t>
            </a:r>
            <a:r>
              <a:rPr lang="en-US" u="sng" dirty="0" err="1" smtClean="0">
                <a:solidFill>
                  <a:srgbClr val="FF0000"/>
                </a:solidFill>
              </a:rPr>
              <a:t>semilunar</a:t>
            </a:r>
            <a:r>
              <a:rPr lang="en-US" u="sng" dirty="0" smtClean="0">
                <a:solidFill>
                  <a:srgbClr val="FF0000"/>
                </a:solidFill>
              </a:rPr>
              <a:t> valve </a:t>
            </a:r>
            <a:r>
              <a:rPr lang="en-US" dirty="0" smtClean="0"/>
              <a:t>(</a:t>
            </a:r>
            <a:r>
              <a:rPr lang="en-US" dirty="0" err="1" smtClean="0"/>
              <a:t>sem</a:t>
            </a:r>
            <a:r>
              <a:rPr lang="en-US" dirty="0" smtClean="0"/>
              <a:t>-</a:t>
            </a:r>
            <a:r>
              <a:rPr lang="en-US" dirty="0" err="1" smtClean="0"/>
              <a:t>ee</a:t>
            </a:r>
            <a:r>
              <a:rPr lang="en-US" dirty="0" smtClean="0"/>
              <a:t>-LOO-</a:t>
            </a:r>
            <a:r>
              <a:rPr lang="en-US" dirty="0" err="1" smtClean="0"/>
              <a:t>nar</a:t>
            </a:r>
            <a:r>
              <a:rPr lang="en-US" dirty="0" smtClean="0"/>
              <a:t>) is located between the right ventricle and the pulmonary artery, semi-lunar means half-moon.</a:t>
            </a:r>
            <a:endParaRPr lang="ar-IQ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The mitral valve </a:t>
            </a:r>
            <a:r>
              <a:rPr lang="en-US" dirty="0" smtClean="0"/>
              <a:t>(MY-</a:t>
            </a:r>
            <a:r>
              <a:rPr lang="en-US" dirty="0" err="1" smtClean="0"/>
              <a:t>tral</a:t>
            </a:r>
            <a:r>
              <a:rPr lang="en-US" dirty="0" smtClean="0"/>
              <a:t>), also known as the </a:t>
            </a:r>
            <a:r>
              <a:rPr lang="en-US" dirty="0" smtClean="0"/>
              <a:t>bicuspid valve</a:t>
            </a:r>
            <a:r>
              <a:rPr lang="en-US" dirty="0" smtClean="0"/>
              <a:t>, is located between the left atrium and </a:t>
            </a:r>
            <a:r>
              <a:rPr lang="en-US" dirty="0" smtClean="0"/>
              <a:t>left ventricle</a:t>
            </a:r>
            <a:r>
              <a:rPr lang="en-US" dirty="0" smtClean="0"/>
              <a:t>. Mitral means shaped like a bishop’s </a:t>
            </a:r>
            <a:r>
              <a:rPr lang="en-US" dirty="0" smtClean="0"/>
              <a:t>miter (hat</a:t>
            </a:r>
            <a:r>
              <a:rPr lang="en-US" dirty="0" smtClean="0"/>
              <a:t>). Bicuspid means having two cusps (</a:t>
            </a:r>
            <a:r>
              <a:rPr lang="en-US" dirty="0" smtClean="0"/>
              <a:t>points).</a:t>
            </a:r>
            <a:endParaRPr lang="en-US" dirty="0" smtClean="0"/>
          </a:p>
          <a:p>
            <a:pPr algn="l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The aortic </a:t>
            </a:r>
            <a:r>
              <a:rPr lang="en-US" u="sng" dirty="0" err="1" smtClean="0">
                <a:solidFill>
                  <a:srgbClr val="FF0000"/>
                </a:solidFill>
              </a:rPr>
              <a:t>semilunar</a:t>
            </a:r>
            <a:r>
              <a:rPr lang="en-US" u="sng" dirty="0" smtClean="0">
                <a:solidFill>
                  <a:srgbClr val="FF0000"/>
                </a:solidFill>
              </a:rPr>
              <a:t> valve </a:t>
            </a:r>
            <a:r>
              <a:rPr lang="en-US" dirty="0" smtClean="0"/>
              <a:t>(ay-OR-tick </a:t>
            </a:r>
            <a:r>
              <a:rPr lang="en-US" dirty="0" err="1" smtClean="0"/>
              <a:t>sem-ee-LOOnar</a:t>
            </a:r>
            <a:r>
              <a:rPr lang="en-US" dirty="0" smtClean="0"/>
              <a:t>) is </a:t>
            </a:r>
            <a:r>
              <a:rPr lang="en-US" dirty="0" smtClean="0"/>
              <a:t>located between the left ventricle and the aorta.</a:t>
            </a:r>
          </a:p>
          <a:p>
            <a:pPr algn="l">
              <a:buNone/>
            </a:pPr>
            <a:r>
              <a:rPr lang="en-US" dirty="0" smtClean="0"/>
              <a:t>Aortic means pertaining to the aorta, and </a:t>
            </a:r>
            <a:r>
              <a:rPr lang="en-US" dirty="0" err="1" smtClean="0"/>
              <a:t>semilunar</a:t>
            </a:r>
            <a:r>
              <a:rPr lang="en-US" dirty="0" smtClean="0"/>
              <a:t> </a:t>
            </a:r>
            <a:r>
              <a:rPr lang="en-US" dirty="0" smtClean="0"/>
              <a:t>means </a:t>
            </a:r>
            <a:r>
              <a:rPr lang="en-US" dirty="0" smtClean="0"/>
              <a:t>half-moon.</a:t>
            </a:r>
            <a:endParaRPr lang="ar-IQ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The coronary arteries (KOR-uh-</a:t>
            </a:r>
            <a:r>
              <a:rPr lang="en-US" sz="3200" dirty="0" err="1" smtClean="0"/>
              <a:t>nerr</a:t>
            </a:r>
            <a:r>
              <a:rPr lang="en-US" sz="3200" dirty="0" smtClean="0"/>
              <a:t>-</a:t>
            </a:r>
            <a:r>
              <a:rPr lang="en-US" sz="3200" dirty="0" err="1" smtClean="0"/>
              <a:t>ee</a:t>
            </a:r>
            <a:r>
              <a:rPr lang="en-US" sz="3200" dirty="0" smtClean="0"/>
              <a:t>), which</a:t>
            </a:r>
            <a:br>
              <a:rPr lang="en-US" sz="3200" dirty="0" smtClean="0"/>
            </a:br>
            <a:r>
              <a:rPr lang="en-US" sz="3200" dirty="0" smtClean="0"/>
              <a:t>supply oxygen-rich blood to the myocardium,</a:t>
            </a:r>
            <a:endParaRPr lang="ar-IQ" sz="32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547664" y="1844824"/>
            <a:ext cx="5256584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مشربية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مدني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وحدة نمطية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387</TotalTime>
  <Words>1555</Words>
  <Application>Microsoft Office PowerPoint</Application>
  <PresentationFormat>عرض على الشاشة (3:4)‏</PresentationFormat>
  <Paragraphs>130</Paragraphs>
  <Slides>30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30</vt:i4>
      </vt:variant>
    </vt:vector>
  </HeadingPairs>
  <TitlesOfParts>
    <vt:vector size="31" baseType="lpstr">
      <vt:lpstr>سمة Office</vt:lpstr>
      <vt:lpstr>Foundation of Medicine  L6 medical terminology</vt:lpstr>
      <vt:lpstr>Overview</vt:lpstr>
      <vt:lpstr>الشريحة 3</vt:lpstr>
      <vt:lpstr>The Walls of the Heart</vt:lpstr>
      <vt:lpstr>الشريحة 5</vt:lpstr>
      <vt:lpstr>الشريحة 6</vt:lpstr>
      <vt:lpstr>The Valves of the Heart</vt:lpstr>
      <vt:lpstr>الشريحة 8</vt:lpstr>
      <vt:lpstr>The coronary arteries (KOR-uh-nerr-ee), which supply oxygen-rich blood to the myocardium,</vt:lpstr>
      <vt:lpstr>BLOOD</vt:lpstr>
      <vt:lpstr>الشريحة 11</vt:lpstr>
      <vt:lpstr>الشريحة 12</vt:lpstr>
      <vt:lpstr>الشريحة 13</vt:lpstr>
      <vt:lpstr>الشريحة 14</vt:lpstr>
      <vt:lpstr>الشريحة 15</vt:lpstr>
      <vt:lpstr>الشريحة 16</vt:lpstr>
      <vt:lpstr>الشريحة 17</vt:lpstr>
      <vt:lpstr>الشريحة 18</vt:lpstr>
      <vt:lpstr>الشريحة 19</vt:lpstr>
      <vt:lpstr>الشريحة 20</vt:lpstr>
      <vt:lpstr>الشريحة 21</vt:lpstr>
      <vt:lpstr>الشريحة 22</vt:lpstr>
      <vt:lpstr>الشريحة 23</vt:lpstr>
      <vt:lpstr>الشريحة 24</vt:lpstr>
      <vt:lpstr>الشريحة 25</vt:lpstr>
      <vt:lpstr>Coronary artery bypass graft (CABG)</vt:lpstr>
      <vt:lpstr>الشريحة 27</vt:lpstr>
      <vt:lpstr>الشريحة 28</vt:lpstr>
      <vt:lpstr>الشريحة 29</vt:lpstr>
      <vt:lpstr>الشريحة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Dr. Muslim Saeed</dc:creator>
  <cp:lastModifiedBy>Dr Muslim Al-Hilaly</cp:lastModifiedBy>
  <cp:revision>41</cp:revision>
  <dcterms:created xsi:type="dcterms:W3CDTF">2019-01-06T16:41:51Z</dcterms:created>
  <dcterms:modified xsi:type="dcterms:W3CDTF">2019-01-07T06:09:26Z</dcterms:modified>
</cp:coreProperties>
</file>