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E728CA-3254-45E3-9B1F-34C40B2556A3}" type="doc">
      <dgm:prSet loTypeId="urn:microsoft.com/office/officeart/2005/8/layout/bProcess3" loCatId="process" qsTypeId="urn:microsoft.com/office/officeart/2005/8/quickstyle/simple1" qsCatId="simple" csTypeId="urn:microsoft.com/office/officeart/2005/8/colors/accent0_2" csCatId="mainScheme" phldr="1"/>
      <dgm:spPr/>
      <dgm:t>
        <a:bodyPr/>
        <a:lstStyle/>
        <a:p>
          <a:endParaRPr lang="en-AU"/>
        </a:p>
      </dgm:t>
    </dgm:pt>
    <dgm:pt modelId="{392E79F2-1B3F-4677-A467-958C44A2A4C9}">
      <dgm:prSet/>
      <dgm:spPr/>
      <dgm:t>
        <a:bodyPr/>
        <a:lstStyle/>
        <a:p>
          <a:pPr rtl="0"/>
          <a:r>
            <a:rPr lang="en-US" dirty="0" smtClean="0"/>
            <a:t>Volume loss</a:t>
          </a:r>
          <a:endParaRPr lang="en-AU" dirty="0"/>
        </a:p>
      </dgm:t>
    </dgm:pt>
    <dgm:pt modelId="{C56CD2C3-309B-48AA-BA47-E42231939DC2}" type="parTrans" cxnId="{5B1E9564-7797-4181-82EB-875EF37F8EDB}">
      <dgm:prSet/>
      <dgm:spPr/>
      <dgm:t>
        <a:bodyPr/>
        <a:lstStyle/>
        <a:p>
          <a:endParaRPr lang="en-AU"/>
        </a:p>
      </dgm:t>
    </dgm:pt>
    <dgm:pt modelId="{EFAD4F03-182E-4E46-80C1-24A07844DEBB}" type="sibTrans" cxnId="{5B1E9564-7797-4181-82EB-875EF37F8EDB}">
      <dgm:prSet/>
      <dgm:spPr/>
      <dgm:t>
        <a:bodyPr/>
        <a:lstStyle/>
        <a:p>
          <a:endParaRPr lang="en-AU"/>
        </a:p>
      </dgm:t>
    </dgm:pt>
    <dgm:pt modelId="{B828775B-3708-4243-B433-C188BBD0E284}">
      <dgm:prSet/>
      <dgm:spPr/>
      <dgm:t>
        <a:bodyPr/>
        <a:lstStyle/>
        <a:p>
          <a:pPr rtl="0"/>
          <a:r>
            <a:rPr lang="en-US" dirty="0" err="1" smtClean="0"/>
            <a:t>pressor</a:t>
          </a:r>
          <a:r>
            <a:rPr lang="en-US" dirty="0" smtClean="0"/>
            <a:t> receptor activation </a:t>
          </a:r>
          <a:endParaRPr lang="en-AU" dirty="0"/>
        </a:p>
      </dgm:t>
    </dgm:pt>
    <dgm:pt modelId="{BA53A0C3-2DE5-4DAE-A533-348B6EF49EA6}" type="parTrans" cxnId="{C6D03A5B-1CDD-4351-B3EF-EAB6B62502A9}">
      <dgm:prSet/>
      <dgm:spPr/>
      <dgm:t>
        <a:bodyPr/>
        <a:lstStyle/>
        <a:p>
          <a:endParaRPr lang="en-AU"/>
        </a:p>
      </dgm:t>
    </dgm:pt>
    <dgm:pt modelId="{936136A6-4D92-4FE0-A98B-1D9D9F2A4410}" type="sibTrans" cxnId="{C6D03A5B-1CDD-4351-B3EF-EAB6B62502A9}">
      <dgm:prSet/>
      <dgm:spPr/>
      <dgm:t>
        <a:bodyPr/>
        <a:lstStyle/>
        <a:p>
          <a:endParaRPr lang="en-AU"/>
        </a:p>
      </dgm:t>
    </dgm:pt>
    <dgm:pt modelId="{5374981F-683B-4D48-8801-2B140B1B6AC9}">
      <dgm:prSet/>
      <dgm:spPr/>
      <dgm:t>
        <a:bodyPr/>
        <a:lstStyle/>
        <a:p>
          <a:pPr algn="l" rtl="0"/>
          <a:endParaRPr lang="en-US" dirty="0" smtClean="0"/>
        </a:p>
        <a:p>
          <a:pPr algn="ctr" rtl="0"/>
          <a:r>
            <a:rPr lang="en-US" dirty="0" err="1" smtClean="0"/>
            <a:t>aldosterone</a:t>
          </a:r>
          <a:r>
            <a:rPr lang="en-US" dirty="0" smtClean="0"/>
            <a:t> &amp; ADH</a:t>
          </a:r>
          <a:endParaRPr lang="en-US" dirty="0"/>
        </a:p>
      </dgm:t>
    </dgm:pt>
    <dgm:pt modelId="{494B8B1C-1678-4B67-9ED6-722007528241}" type="parTrans" cxnId="{3F56E2F9-2098-4DB6-8D0B-623683E76897}">
      <dgm:prSet/>
      <dgm:spPr/>
      <dgm:t>
        <a:bodyPr/>
        <a:lstStyle/>
        <a:p>
          <a:endParaRPr lang="en-AU"/>
        </a:p>
      </dgm:t>
    </dgm:pt>
    <dgm:pt modelId="{A45C443A-99CF-4AE2-900E-1C983DAD01BB}" type="sibTrans" cxnId="{3F56E2F9-2098-4DB6-8D0B-623683E76897}">
      <dgm:prSet/>
      <dgm:spPr/>
      <dgm:t>
        <a:bodyPr/>
        <a:lstStyle/>
        <a:p>
          <a:endParaRPr lang="en-AU"/>
        </a:p>
      </dgm:t>
    </dgm:pt>
    <dgm:pt modelId="{A7E339D0-A769-4912-830E-B0823A816E9C}">
      <dgm:prSet/>
      <dgm:spPr/>
      <dgm:t>
        <a:bodyPr/>
        <a:lstStyle/>
        <a:p>
          <a:pPr rtl="0"/>
          <a:r>
            <a:rPr lang="en-US" dirty="0" smtClean="0"/>
            <a:t>Na &amp; water conservation(peripheral and visceral </a:t>
          </a:r>
          <a:r>
            <a:rPr lang="en-US" dirty="0" err="1" smtClean="0"/>
            <a:t>oedema</a:t>
          </a:r>
          <a:r>
            <a:rPr lang="en-US" dirty="0" smtClean="0"/>
            <a:t>)</a:t>
          </a:r>
          <a:endParaRPr lang="en-AU" dirty="0"/>
        </a:p>
      </dgm:t>
    </dgm:pt>
    <dgm:pt modelId="{ACD40D67-BAE7-4B4A-B1BD-42353B6FFC13}" type="parTrans" cxnId="{494C2052-5E72-4D9C-B43B-7C688608E450}">
      <dgm:prSet/>
      <dgm:spPr/>
      <dgm:t>
        <a:bodyPr/>
        <a:lstStyle/>
        <a:p>
          <a:endParaRPr lang="en-AU"/>
        </a:p>
      </dgm:t>
    </dgm:pt>
    <dgm:pt modelId="{1A576D81-6993-42CF-8C98-E69D178856A7}" type="sibTrans" cxnId="{494C2052-5E72-4D9C-B43B-7C688608E450}">
      <dgm:prSet/>
      <dgm:spPr/>
      <dgm:t>
        <a:bodyPr/>
        <a:lstStyle/>
        <a:p>
          <a:endParaRPr lang="en-AU"/>
        </a:p>
      </dgm:t>
    </dgm:pt>
    <dgm:pt modelId="{5D375233-3185-44A1-9AC3-70C73374EEEF}">
      <dgm:prSet/>
      <dgm:spPr/>
      <dgm:t>
        <a:bodyPr/>
        <a:lstStyle/>
        <a:p>
          <a:pPr rtl="0"/>
          <a:r>
            <a:rPr lang="en-US" dirty="0" smtClean="0"/>
            <a:t>Delayed gastric emptying &amp; prolong hospitalization</a:t>
          </a:r>
          <a:endParaRPr lang="en-US" dirty="0"/>
        </a:p>
      </dgm:t>
    </dgm:pt>
    <dgm:pt modelId="{BDFC6BEF-374D-4B36-8995-ECF5B40396A2}" type="parTrans" cxnId="{EBFF8E02-CBBC-4862-9487-BE2D726D4E94}">
      <dgm:prSet/>
      <dgm:spPr/>
      <dgm:t>
        <a:bodyPr/>
        <a:lstStyle/>
        <a:p>
          <a:endParaRPr lang="en-AU"/>
        </a:p>
      </dgm:t>
    </dgm:pt>
    <dgm:pt modelId="{0B0A5D71-CF7D-4AF1-BD61-ADDB120D9255}" type="sibTrans" cxnId="{EBFF8E02-CBBC-4862-9487-BE2D726D4E94}">
      <dgm:prSet/>
      <dgm:spPr/>
      <dgm:t>
        <a:bodyPr/>
        <a:lstStyle/>
        <a:p>
          <a:endParaRPr lang="en-AU"/>
        </a:p>
      </dgm:t>
    </dgm:pt>
    <dgm:pt modelId="{3873301C-E40F-4FB4-953D-EB473F4C91BB}">
      <dgm:prSet/>
      <dgm:spPr/>
      <dgm:t>
        <a:bodyPr/>
        <a:lstStyle/>
        <a:p>
          <a:pPr algn="l"/>
          <a:endParaRPr lang="en-AU"/>
        </a:p>
      </dgm:t>
    </dgm:pt>
    <dgm:pt modelId="{2D5D27EF-7BFD-4799-AB81-DA53F447C957}" type="parTrans" cxnId="{41C34B99-0DAA-42BF-AAD3-DDE86673F94E}">
      <dgm:prSet/>
      <dgm:spPr/>
      <dgm:t>
        <a:bodyPr/>
        <a:lstStyle/>
        <a:p>
          <a:endParaRPr lang="en-AU"/>
        </a:p>
      </dgm:t>
    </dgm:pt>
    <dgm:pt modelId="{4A4DB030-67ED-413A-A01F-D0A002E0AB38}" type="sibTrans" cxnId="{41C34B99-0DAA-42BF-AAD3-DDE86673F94E}">
      <dgm:prSet/>
      <dgm:spPr/>
      <dgm:t>
        <a:bodyPr/>
        <a:lstStyle/>
        <a:p>
          <a:endParaRPr lang="en-AU"/>
        </a:p>
      </dgm:t>
    </dgm:pt>
    <dgm:pt modelId="{102BBE3B-A925-4BCC-87AE-DABB0135AD50}" type="pres">
      <dgm:prSet presAssocID="{EFE728CA-3254-45E3-9B1F-34C40B2556A3}" presName="Name0" presStyleCnt="0">
        <dgm:presLayoutVars>
          <dgm:dir/>
          <dgm:resizeHandles val="exact"/>
        </dgm:presLayoutVars>
      </dgm:prSet>
      <dgm:spPr/>
      <dgm:t>
        <a:bodyPr/>
        <a:lstStyle/>
        <a:p>
          <a:endParaRPr lang="en-AU"/>
        </a:p>
      </dgm:t>
    </dgm:pt>
    <dgm:pt modelId="{5F2CB187-A2B5-4040-BB64-92A3CCA2786C}" type="pres">
      <dgm:prSet presAssocID="{392E79F2-1B3F-4677-A467-958C44A2A4C9}" presName="node" presStyleLbl="node1" presStyleIdx="0" presStyleCnt="5" custScaleX="60535" custScaleY="40242">
        <dgm:presLayoutVars>
          <dgm:bulletEnabled val="1"/>
        </dgm:presLayoutVars>
      </dgm:prSet>
      <dgm:spPr/>
      <dgm:t>
        <a:bodyPr/>
        <a:lstStyle/>
        <a:p>
          <a:endParaRPr lang="en-AU"/>
        </a:p>
      </dgm:t>
    </dgm:pt>
    <dgm:pt modelId="{D5B3C50D-96FA-4AFF-A595-5A7A64A28FBA}" type="pres">
      <dgm:prSet presAssocID="{EFAD4F03-182E-4E46-80C1-24A07844DEBB}" presName="sibTrans" presStyleLbl="sibTrans1D1" presStyleIdx="0" presStyleCnt="4"/>
      <dgm:spPr/>
      <dgm:t>
        <a:bodyPr/>
        <a:lstStyle/>
        <a:p>
          <a:endParaRPr lang="en-AU"/>
        </a:p>
      </dgm:t>
    </dgm:pt>
    <dgm:pt modelId="{04EEFCBF-DD95-4CCB-ABD2-9C4737F1F909}" type="pres">
      <dgm:prSet presAssocID="{EFAD4F03-182E-4E46-80C1-24A07844DEBB}" presName="connectorText" presStyleLbl="sibTrans1D1" presStyleIdx="0" presStyleCnt="4"/>
      <dgm:spPr/>
      <dgm:t>
        <a:bodyPr/>
        <a:lstStyle/>
        <a:p>
          <a:endParaRPr lang="en-AU"/>
        </a:p>
      </dgm:t>
    </dgm:pt>
    <dgm:pt modelId="{127B304B-51AE-40EE-9FBC-D0B0C7B345D3}" type="pres">
      <dgm:prSet presAssocID="{B828775B-3708-4243-B433-C188BBD0E284}" presName="node" presStyleLbl="node1" presStyleIdx="1" presStyleCnt="5" custScaleX="69149" custScaleY="40979">
        <dgm:presLayoutVars>
          <dgm:bulletEnabled val="1"/>
        </dgm:presLayoutVars>
      </dgm:prSet>
      <dgm:spPr/>
      <dgm:t>
        <a:bodyPr/>
        <a:lstStyle/>
        <a:p>
          <a:endParaRPr lang="en-AU"/>
        </a:p>
      </dgm:t>
    </dgm:pt>
    <dgm:pt modelId="{4838B9FA-E1A4-4646-83FA-2E5FE55E0275}" type="pres">
      <dgm:prSet presAssocID="{936136A6-4D92-4FE0-A98B-1D9D9F2A4410}" presName="sibTrans" presStyleLbl="sibTrans1D1" presStyleIdx="1" presStyleCnt="4"/>
      <dgm:spPr/>
      <dgm:t>
        <a:bodyPr/>
        <a:lstStyle/>
        <a:p>
          <a:endParaRPr lang="en-AU"/>
        </a:p>
      </dgm:t>
    </dgm:pt>
    <dgm:pt modelId="{869A3716-25CF-4E09-A205-D3EC10E0B189}" type="pres">
      <dgm:prSet presAssocID="{936136A6-4D92-4FE0-A98B-1D9D9F2A4410}" presName="connectorText" presStyleLbl="sibTrans1D1" presStyleIdx="1" presStyleCnt="4"/>
      <dgm:spPr/>
      <dgm:t>
        <a:bodyPr/>
        <a:lstStyle/>
        <a:p>
          <a:endParaRPr lang="en-AU"/>
        </a:p>
      </dgm:t>
    </dgm:pt>
    <dgm:pt modelId="{EABCEBAD-D4A6-4701-9A11-CA3EC3FB52E7}" type="pres">
      <dgm:prSet presAssocID="{5374981F-683B-4D48-8801-2B140B1B6AC9}" presName="node" presStyleLbl="node1" presStyleIdx="2" presStyleCnt="5" custScaleX="57467" custScaleY="43476">
        <dgm:presLayoutVars>
          <dgm:bulletEnabled val="1"/>
        </dgm:presLayoutVars>
      </dgm:prSet>
      <dgm:spPr/>
      <dgm:t>
        <a:bodyPr/>
        <a:lstStyle/>
        <a:p>
          <a:endParaRPr lang="en-AU"/>
        </a:p>
      </dgm:t>
    </dgm:pt>
    <dgm:pt modelId="{D043E1BC-DD68-4F59-AC33-AB2F1CA2CA01}" type="pres">
      <dgm:prSet presAssocID="{A45C443A-99CF-4AE2-900E-1C983DAD01BB}" presName="sibTrans" presStyleLbl="sibTrans1D1" presStyleIdx="2" presStyleCnt="4"/>
      <dgm:spPr/>
      <dgm:t>
        <a:bodyPr/>
        <a:lstStyle/>
        <a:p>
          <a:endParaRPr lang="en-AU"/>
        </a:p>
      </dgm:t>
    </dgm:pt>
    <dgm:pt modelId="{60F82A1F-CBCF-470A-975B-6F06CE1E03AB}" type="pres">
      <dgm:prSet presAssocID="{A45C443A-99CF-4AE2-900E-1C983DAD01BB}" presName="connectorText" presStyleLbl="sibTrans1D1" presStyleIdx="2" presStyleCnt="4"/>
      <dgm:spPr/>
      <dgm:t>
        <a:bodyPr/>
        <a:lstStyle/>
        <a:p>
          <a:endParaRPr lang="en-AU"/>
        </a:p>
      </dgm:t>
    </dgm:pt>
    <dgm:pt modelId="{BD576102-F882-4E32-BD6B-16ADF7E0B1BF}" type="pres">
      <dgm:prSet presAssocID="{A7E339D0-A769-4912-830E-B0823A816E9C}" presName="node" presStyleLbl="node1" presStyleIdx="3" presStyleCnt="5" custScaleX="82608" custScaleY="53192">
        <dgm:presLayoutVars>
          <dgm:bulletEnabled val="1"/>
        </dgm:presLayoutVars>
      </dgm:prSet>
      <dgm:spPr/>
      <dgm:t>
        <a:bodyPr/>
        <a:lstStyle/>
        <a:p>
          <a:endParaRPr lang="en-AU"/>
        </a:p>
      </dgm:t>
    </dgm:pt>
    <dgm:pt modelId="{3D824087-C651-4D8C-BA30-3D67D8E1C15D}" type="pres">
      <dgm:prSet presAssocID="{1A576D81-6993-42CF-8C98-E69D178856A7}" presName="sibTrans" presStyleLbl="sibTrans1D1" presStyleIdx="3" presStyleCnt="4"/>
      <dgm:spPr/>
      <dgm:t>
        <a:bodyPr/>
        <a:lstStyle/>
        <a:p>
          <a:endParaRPr lang="en-AU"/>
        </a:p>
      </dgm:t>
    </dgm:pt>
    <dgm:pt modelId="{437AEA1D-2A3F-4BD3-BD27-7FA4AEFF0A07}" type="pres">
      <dgm:prSet presAssocID="{1A576D81-6993-42CF-8C98-E69D178856A7}" presName="connectorText" presStyleLbl="sibTrans1D1" presStyleIdx="3" presStyleCnt="4"/>
      <dgm:spPr/>
      <dgm:t>
        <a:bodyPr/>
        <a:lstStyle/>
        <a:p>
          <a:endParaRPr lang="en-AU"/>
        </a:p>
      </dgm:t>
    </dgm:pt>
    <dgm:pt modelId="{BF7ECADC-495F-475E-AE2F-B82E626493E6}" type="pres">
      <dgm:prSet presAssocID="{5D375233-3185-44A1-9AC3-70C73374EEEF}" presName="node" presStyleLbl="node1" presStyleIdx="4" presStyleCnt="5" custScaleX="81606" custScaleY="43646">
        <dgm:presLayoutVars>
          <dgm:bulletEnabled val="1"/>
        </dgm:presLayoutVars>
      </dgm:prSet>
      <dgm:spPr/>
      <dgm:t>
        <a:bodyPr/>
        <a:lstStyle/>
        <a:p>
          <a:endParaRPr lang="en-AU"/>
        </a:p>
      </dgm:t>
    </dgm:pt>
  </dgm:ptLst>
  <dgm:cxnLst>
    <dgm:cxn modelId="{41C34B99-0DAA-42BF-AAD3-DDE86673F94E}" srcId="{5374981F-683B-4D48-8801-2B140B1B6AC9}" destId="{3873301C-E40F-4FB4-953D-EB473F4C91BB}" srcOrd="0" destOrd="0" parTransId="{2D5D27EF-7BFD-4799-AB81-DA53F447C957}" sibTransId="{4A4DB030-67ED-413A-A01F-D0A002E0AB38}"/>
    <dgm:cxn modelId="{814227FF-5FA6-4FBB-AEDB-4E4C7AB6C55A}" type="presOf" srcId="{392E79F2-1B3F-4677-A467-958C44A2A4C9}" destId="{5F2CB187-A2B5-4040-BB64-92A3CCA2786C}" srcOrd="0" destOrd="0" presId="urn:microsoft.com/office/officeart/2005/8/layout/bProcess3"/>
    <dgm:cxn modelId="{8EED16AF-840F-458B-9C4C-735CA9B10FFF}" type="presOf" srcId="{1A576D81-6993-42CF-8C98-E69D178856A7}" destId="{437AEA1D-2A3F-4BD3-BD27-7FA4AEFF0A07}" srcOrd="1" destOrd="0" presId="urn:microsoft.com/office/officeart/2005/8/layout/bProcess3"/>
    <dgm:cxn modelId="{2A4885C6-0D82-4B2A-8FAF-BEC2BF4F9E2F}" type="presOf" srcId="{EFE728CA-3254-45E3-9B1F-34C40B2556A3}" destId="{102BBE3B-A925-4BCC-87AE-DABB0135AD50}" srcOrd="0" destOrd="0" presId="urn:microsoft.com/office/officeart/2005/8/layout/bProcess3"/>
    <dgm:cxn modelId="{B338F2C6-91C5-4CB3-8090-9EBCEAD0AFAD}" type="presOf" srcId="{5374981F-683B-4D48-8801-2B140B1B6AC9}" destId="{EABCEBAD-D4A6-4701-9A11-CA3EC3FB52E7}" srcOrd="0" destOrd="0" presId="urn:microsoft.com/office/officeart/2005/8/layout/bProcess3"/>
    <dgm:cxn modelId="{EBFF8E02-CBBC-4862-9487-BE2D726D4E94}" srcId="{EFE728CA-3254-45E3-9B1F-34C40B2556A3}" destId="{5D375233-3185-44A1-9AC3-70C73374EEEF}" srcOrd="4" destOrd="0" parTransId="{BDFC6BEF-374D-4B36-8995-ECF5B40396A2}" sibTransId="{0B0A5D71-CF7D-4AF1-BD61-ADDB120D9255}"/>
    <dgm:cxn modelId="{5B1E9564-7797-4181-82EB-875EF37F8EDB}" srcId="{EFE728CA-3254-45E3-9B1F-34C40B2556A3}" destId="{392E79F2-1B3F-4677-A467-958C44A2A4C9}" srcOrd="0" destOrd="0" parTransId="{C56CD2C3-309B-48AA-BA47-E42231939DC2}" sibTransId="{EFAD4F03-182E-4E46-80C1-24A07844DEBB}"/>
    <dgm:cxn modelId="{ACBC71D7-159A-4970-8329-353D6AB3EDEA}" type="presOf" srcId="{936136A6-4D92-4FE0-A98B-1D9D9F2A4410}" destId="{4838B9FA-E1A4-4646-83FA-2E5FE55E0275}" srcOrd="0" destOrd="0" presId="urn:microsoft.com/office/officeart/2005/8/layout/bProcess3"/>
    <dgm:cxn modelId="{F4992957-DBF5-4268-ABAF-63237B33D439}" type="presOf" srcId="{1A576D81-6993-42CF-8C98-E69D178856A7}" destId="{3D824087-C651-4D8C-BA30-3D67D8E1C15D}" srcOrd="0" destOrd="0" presId="urn:microsoft.com/office/officeart/2005/8/layout/bProcess3"/>
    <dgm:cxn modelId="{3F56E2F9-2098-4DB6-8D0B-623683E76897}" srcId="{EFE728CA-3254-45E3-9B1F-34C40B2556A3}" destId="{5374981F-683B-4D48-8801-2B140B1B6AC9}" srcOrd="2" destOrd="0" parTransId="{494B8B1C-1678-4B67-9ED6-722007528241}" sibTransId="{A45C443A-99CF-4AE2-900E-1C983DAD01BB}"/>
    <dgm:cxn modelId="{8504AE67-7E1C-4451-B324-5656DAF26E29}" type="presOf" srcId="{B828775B-3708-4243-B433-C188BBD0E284}" destId="{127B304B-51AE-40EE-9FBC-D0B0C7B345D3}" srcOrd="0" destOrd="0" presId="urn:microsoft.com/office/officeart/2005/8/layout/bProcess3"/>
    <dgm:cxn modelId="{0AC8A5E9-3ACA-4918-8333-2A82F4416DED}" type="presOf" srcId="{936136A6-4D92-4FE0-A98B-1D9D9F2A4410}" destId="{869A3716-25CF-4E09-A205-D3EC10E0B189}" srcOrd="1" destOrd="0" presId="urn:microsoft.com/office/officeart/2005/8/layout/bProcess3"/>
    <dgm:cxn modelId="{494C2052-5E72-4D9C-B43B-7C688608E450}" srcId="{EFE728CA-3254-45E3-9B1F-34C40B2556A3}" destId="{A7E339D0-A769-4912-830E-B0823A816E9C}" srcOrd="3" destOrd="0" parTransId="{ACD40D67-BAE7-4B4A-B1BD-42353B6FFC13}" sibTransId="{1A576D81-6993-42CF-8C98-E69D178856A7}"/>
    <dgm:cxn modelId="{40FBFD72-B08C-45BD-B78B-4491CEAA2000}" type="presOf" srcId="{EFAD4F03-182E-4E46-80C1-24A07844DEBB}" destId="{04EEFCBF-DD95-4CCB-ABD2-9C4737F1F909}" srcOrd="1" destOrd="0" presId="urn:microsoft.com/office/officeart/2005/8/layout/bProcess3"/>
    <dgm:cxn modelId="{42745D64-498D-45A8-9544-E0FC224FB720}" type="presOf" srcId="{A7E339D0-A769-4912-830E-B0823A816E9C}" destId="{BD576102-F882-4E32-BD6B-16ADF7E0B1BF}" srcOrd="0" destOrd="0" presId="urn:microsoft.com/office/officeart/2005/8/layout/bProcess3"/>
    <dgm:cxn modelId="{B25FE7B1-7014-4D44-BA60-8F85CF65DD1E}" type="presOf" srcId="{EFAD4F03-182E-4E46-80C1-24A07844DEBB}" destId="{D5B3C50D-96FA-4AFF-A595-5A7A64A28FBA}" srcOrd="0" destOrd="0" presId="urn:microsoft.com/office/officeart/2005/8/layout/bProcess3"/>
    <dgm:cxn modelId="{AAEFE026-976F-40B3-9174-D77EACA058B2}" type="presOf" srcId="{A45C443A-99CF-4AE2-900E-1C983DAD01BB}" destId="{60F82A1F-CBCF-470A-975B-6F06CE1E03AB}" srcOrd="1" destOrd="0" presId="urn:microsoft.com/office/officeart/2005/8/layout/bProcess3"/>
    <dgm:cxn modelId="{FE3022B3-9540-48AA-952A-8A44DDFE081C}" type="presOf" srcId="{3873301C-E40F-4FB4-953D-EB473F4C91BB}" destId="{EABCEBAD-D4A6-4701-9A11-CA3EC3FB52E7}" srcOrd="0" destOrd="1" presId="urn:microsoft.com/office/officeart/2005/8/layout/bProcess3"/>
    <dgm:cxn modelId="{C6D03A5B-1CDD-4351-B3EF-EAB6B62502A9}" srcId="{EFE728CA-3254-45E3-9B1F-34C40B2556A3}" destId="{B828775B-3708-4243-B433-C188BBD0E284}" srcOrd="1" destOrd="0" parTransId="{BA53A0C3-2DE5-4DAE-A533-348B6EF49EA6}" sibTransId="{936136A6-4D92-4FE0-A98B-1D9D9F2A4410}"/>
    <dgm:cxn modelId="{15EF98C4-9AF6-40CE-8286-4C8E413CD427}" type="presOf" srcId="{A45C443A-99CF-4AE2-900E-1C983DAD01BB}" destId="{D043E1BC-DD68-4F59-AC33-AB2F1CA2CA01}" srcOrd="0" destOrd="0" presId="urn:microsoft.com/office/officeart/2005/8/layout/bProcess3"/>
    <dgm:cxn modelId="{AAEDD49F-49FD-401A-91E1-D1BA73F625FD}" type="presOf" srcId="{5D375233-3185-44A1-9AC3-70C73374EEEF}" destId="{BF7ECADC-495F-475E-AE2F-B82E626493E6}" srcOrd="0" destOrd="0" presId="urn:microsoft.com/office/officeart/2005/8/layout/bProcess3"/>
    <dgm:cxn modelId="{DEC17F57-DF71-48E6-B06B-B7FE51A0A4F1}" type="presParOf" srcId="{102BBE3B-A925-4BCC-87AE-DABB0135AD50}" destId="{5F2CB187-A2B5-4040-BB64-92A3CCA2786C}" srcOrd="0" destOrd="0" presId="urn:microsoft.com/office/officeart/2005/8/layout/bProcess3"/>
    <dgm:cxn modelId="{359DFA04-6D2B-478B-AF6C-37B438D00B9F}" type="presParOf" srcId="{102BBE3B-A925-4BCC-87AE-DABB0135AD50}" destId="{D5B3C50D-96FA-4AFF-A595-5A7A64A28FBA}" srcOrd="1" destOrd="0" presId="urn:microsoft.com/office/officeart/2005/8/layout/bProcess3"/>
    <dgm:cxn modelId="{AB32DCC3-4E80-494A-BE96-97173E132562}" type="presParOf" srcId="{D5B3C50D-96FA-4AFF-A595-5A7A64A28FBA}" destId="{04EEFCBF-DD95-4CCB-ABD2-9C4737F1F909}" srcOrd="0" destOrd="0" presId="urn:microsoft.com/office/officeart/2005/8/layout/bProcess3"/>
    <dgm:cxn modelId="{F5DDF8CA-939F-48CF-84A3-4AB2C9FF94D3}" type="presParOf" srcId="{102BBE3B-A925-4BCC-87AE-DABB0135AD50}" destId="{127B304B-51AE-40EE-9FBC-D0B0C7B345D3}" srcOrd="2" destOrd="0" presId="urn:microsoft.com/office/officeart/2005/8/layout/bProcess3"/>
    <dgm:cxn modelId="{57CB9F1F-D78D-4265-BF30-D5C7A499345A}" type="presParOf" srcId="{102BBE3B-A925-4BCC-87AE-DABB0135AD50}" destId="{4838B9FA-E1A4-4646-83FA-2E5FE55E0275}" srcOrd="3" destOrd="0" presId="urn:microsoft.com/office/officeart/2005/8/layout/bProcess3"/>
    <dgm:cxn modelId="{88A7004A-91C2-43B6-9387-EC7D8545F63C}" type="presParOf" srcId="{4838B9FA-E1A4-4646-83FA-2E5FE55E0275}" destId="{869A3716-25CF-4E09-A205-D3EC10E0B189}" srcOrd="0" destOrd="0" presId="urn:microsoft.com/office/officeart/2005/8/layout/bProcess3"/>
    <dgm:cxn modelId="{3C25A23C-2F96-4903-8117-95294BA3AB58}" type="presParOf" srcId="{102BBE3B-A925-4BCC-87AE-DABB0135AD50}" destId="{EABCEBAD-D4A6-4701-9A11-CA3EC3FB52E7}" srcOrd="4" destOrd="0" presId="urn:microsoft.com/office/officeart/2005/8/layout/bProcess3"/>
    <dgm:cxn modelId="{B815CB28-255F-4E1B-92CF-A02E42E78609}" type="presParOf" srcId="{102BBE3B-A925-4BCC-87AE-DABB0135AD50}" destId="{D043E1BC-DD68-4F59-AC33-AB2F1CA2CA01}" srcOrd="5" destOrd="0" presId="urn:microsoft.com/office/officeart/2005/8/layout/bProcess3"/>
    <dgm:cxn modelId="{0161394A-D843-4155-B2E5-AAA38C242619}" type="presParOf" srcId="{D043E1BC-DD68-4F59-AC33-AB2F1CA2CA01}" destId="{60F82A1F-CBCF-470A-975B-6F06CE1E03AB}" srcOrd="0" destOrd="0" presId="urn:microsoft.com/office/officeart/2005/8/layout/bProcess3"/>
    <dgm:cxn modelId="{15F469DF-4CB0-4B9D-97A5-2B63F31B18F0}" type="presParOf" srcId="{102BBE3B-A925-4BCC-87AE-DABB0135AD50}" destId="{BD576102-F882-4E32-BD6B-16ADF7E0B1BF}" srcOrd="6" destOrd="0" presId="urn:microsoft.com/office/officeart/2005/8/layout/bProcess3"/>
    <dgm:cxn modelId="{87A6129F-2C9B-4E91-AE2A-9724009D65B6}" type="presParOf" srcId="{102BBE3B-A925-4BCC-87AE-DABB0135AD50}" destId="{3D824087-C651-4D8C-BA30-3D67D8E1C15D}" srcOrd="7" destOrd="0" presId="urn:microsoft.com/office/officeart/2005/8/layout/bProcess3"/>
    <dgm:cxn modelId="{06D3CAFC-3119-4D58-9CD9-81AB517F6FC0}" type="presParOf" srcId="{3D824087-C651-4D8C-BA30-3D67D8E1C15D}" destId="{437AEA1D-2A3F-4BD3-BD27-7FA4AEFF0A07}" srcOrd="0" destOrd="0" presId="urn:microsoft.com/office/officeart/2005/8/layout/bProcess3"/>
    <dgm:cxn modelId="{DF8E5F6A-5EF6-4F4F-AB17-10D9C5FFB203}" type="presParOf" srcId="{102BBE3B-A925-4BCC-87AE-DABB0135AD50}" destId="{BF7ECADC-495F-475E-AE2F-B82E626493E6}" srcOrd="8"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B3C50D-96FA-4AFF-A595-5A7A64A28FBA}">
      <dsp:nvSpPr>
        <dsp:cNvPr id="0" name=""/>
        <dsp:cNvSpPr/>
      </dsp:nvSpPr>
      <dsp:spPr>
        <a:xfrm>
          <a:off x="3296894" y="432400"/>
          <a:ext cx="863123" cy="91440"/>
        </a:xfrm>
        <a:custGeom>
          <a:avLst/>
          <a:gdLst/>
          <a:ahLst/>
          <a:cxnLst/>
          <a:rect l="0" t="0" r="0" b="0"/>
          <a:pathLst>
            <a:path>
              <a:moveTo>
                <a:pt x="0" y="45720"/>
              </a:moveTo>
              <a:lnTo>
                <a:pt x="863123" y="4572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3706113" y="473651"/>
        <a:ext cx="44686" cy="8937"/>
      </dsp:txXfrm>
    </dsp:sp>
    <dsp:sp modelId="{5F2CB187-A2B5-4040-BB64-92A3CCA2786C}">
      <dsp:nvSpPr>
        <dsp:cNvPr id="0" name=""/>
        <dsp:cNvSpPr/>
      </dsp:nvSpPr>
      <dsp:spPr>
        <a:xfrm>
          <a:off x="946453" y="9008"/>
          <a:ext cx="2352240" cy="938222"/>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Volume loss</a:t>
          </a:r>
          <a:endParaRPr lang="en-AU" sz="1500" kern="1200" dirty="0"/>
        </a:p>
      </dsp:txBody>
      <dsp:txXfrm>
        <a:off x="946453" y="9008"/>
        <a:ext cx="2352240" cy="938222"/>
      </dsp:txXfrm>
    </dsp:sp>
    <dsp:sp modelId="{4838B9FA-E1A4-4646-83FA-2E5FE55E0275}">
      <dsp:nvSpPr>
        <dsp:cNvPr id="0" name=""/>
        <dsp:cNvSpPr/>
      </dsp:nvSpPr>
      <dsp:spPr>
        <a:xfrm>
          <a:off x="2062966" y="954023"/>
          <a:ext cx="3472931" cy="976385"/>
        </a:xfrm>
        <a:custGeom>
          <a:avLst/>
          <a:gdLst/>
          <a:ahLst/>
          <a:cxnLst/>
          <a:rect l="0" t="0" r="0" b="0"/>
          <a:pathLst>
            <a:path>
              <a:moveTo>
                <a:pt x="3472931" y="0"/>
              </a:moveTo>
              <a:lnTo>
                <a:pt x="3472931" y="505292"/>
              </a:lnTo>
              <a:lnTo>
                <a:pt x="0" y="505292"/>
              </a:lnTo>
              <a:lnTo>
                <a:pt x="0" y="976385"/>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3709032" y="1437747"/>
        <a:ext cx="180798" cy="8937"/>
      </dsp:txXfrm>
    </dsp:sp>
    <dsp:sp modelId="{127B304B-51AE-40EE-9FBC-D0B0C7B345D3}">
      <dsp:nvSpPr>
        <dsp:cNvPr id="0" name=""/>
        <dsp:cNvSpPr/>
      </dsp:nvSpPr>
      <dsp:spPr>
        <a:xfrm>
          <a:off x="4192417" y="417"/>
          <a:ext cx="2686959" cy="95540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err="1" smtClean="0"/>
            <a:t>pressor</a:t>
          </a:r>
          <a:r>
            <a:rPr lang="en-US" sz="1500" kern="1200" dirty="0" smtClean="0"/>
            <a:t> receptor activation </a:t>
          </a:r>
          <a:endParaRPr lang="en-AU" sz="1500" kern="1200" dirty="0"/>
        </a:p>
      </dsp:txBody>
      <dsp:txXfrm>
        <a:off x="4192417" y="417"/>
        <a:ext cx="2686959" cy="955405"/>
      </dsp:txXfrm>
    </dsp:sp>
    <dsp:sp modelId="{D043E1BC-DD68-4F59-AC33-AB2F1CA2CA01}">
      <dsp:nvSpPr>
        <dsp:cNvPr id="0" name=""/>
        <dsp:cNvSpPr/>
      </dsp:nvSpPr>
      <dsp:spPr>
        <a:xfrm>
          <a:off x="3177679" y="2423899"/>
          <a:ext cx="863123" cy="91440"/>
        </a:xfrm>
        <a:custGeom>
          <a:avLst/>
          <a:gdLst/>
          <a:ahLst/>
          <a:cxnLst/>
          <a:rect l="0" t="0" r="0" b="0"/>
          <a:pathLst>
            <a:path>
              <a:moveTo>
                <a:pt x="0" y="45720"/>
              </a:moveTo>
              <a:lnTo>
                <a:pt x="863123" y="45720"/>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3586898" y="2465150"/>
        <a:ext cx="44686" cy="8937"/>
      </dsp:txXfrm>
    </dsp:sp>
    <dsp:sp modelId="{EABCEBAD-D4A6-4701-9A11-CA3EC3FB52E7}">
      <dsp:nvSpPr>
        <dsp:cNvPr id="0" name=""/>
        <dsp:cNvSpPr/>
      </dsp:nvSpPr>
      <dsp:spPr>
        <a:xfrm>
          <a:off x="946453" y="1962808"/>
          <a:ext cx="2233025" cy="1013622"/>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l" defTabSz="666750" rtl="0">
            <a:lnSpc>
              <a:spcPct val="90000"/>
            </a:lnSpc>
            <a:spcBef>
              <a:spcPct val="0"/>
            </a:spcBef>
            <a:spcAft>
              <a:spcPct val="35000"/>
            </a:spcAft>
          </a:pPr>
          <a:endParaRPr lang="en-US" sz="1500" kern="1200" dirty="0" smtClean="0"/>
        </a:p>
        <a:p>
          <a:pPr lvl="0" algn="ctr" defTabSz="666750" rtl="0">
            <a:lnSpc>
              <a:spcPct val="90000"/>
            </a:lnSpc>
            <a:spcBef>
              <a:spcPct val="0"/>
            </a:spcBef>
            <a:spcAft>
              <a:spcPct val="35000"/>
            </a:spcAft>
          </a:pPr>
          <a:r>
            <a:rPr lang="en-US" sz="1500" kern="1200" dirty="0" err="1" smtClean="0"/>
            <a:t>aldosterone</a:t>
          </a:r>
          <a:r>
            <a:rPr lang="en-US" sz="1500" kern="1200" dirty="0" smtClean="0"/>
            <a:t> &amp; ADH</a:t>
          </a:r>
          <a:endParaRPr lang="en-US" sz="1500" kern="1200" dirty="0"/>
        </a:p>
        <a:p>
          <a:pPr marL="114300" lvl="1" indent="-114300" algn="l" defTabSz="533400">
            <a:lnSpc>
              <a:spcPct val="90000"/>
            </a:lnSpc>
            <a:spcBef>
              <a:spcPct val="0"/>
            </a:spcBef>
            <a:spcAft>
              <a:spcPct val="15000"/>
            </a:spcAft>
            <a:buChar char="••"/>
          </a:pPr>
          <a:endParaRPr lang="en-AU" sz="1200" kern="1200"/>
        </a:p>
      </dsp:txBody>
      <dsp:txXfrm>
        <a:off x="946453" y="1962808"/>
        <a:ext cx="2233025" cy="1013622"/>
      </dsp:txXfrm>
    </dsp:sp>
    <dsp:sp modelId="{3D824087-C651-4D8C-BA30-3D67D8E1C15D}">
      <dsp:nvSpPr>
        <dsp:cNvPr id="0" name=""/>
        <dsp:cNvSpPr/>
      </dsp:nvSpPr>
      <dsp:spPr>
        <a:xfrm>
          <a:off x="2531957" y="3087892"/>
          <a:ext cx="3146216" cy="863123"/>
        </a:xfrm>
        <a:custGeom>
          <a:avLst/>
          <a:gdLst/>
          <a:ahLst/>
          <a:cxnLst/>
          <a:rect l="0" t="0" r="0" b="0"/>
          <a:pathLst>
            <a:path>
              <a:moveTo>
                <a:pt x="3146216" y="0"/>
              </a:moveTo>
              <a:lnTo>
                <a:pt x="3146216" y="448661"/>
              </a:lnTo>
              <a:lnTo>
                <a:pt x="0" y="448661"/>
              </a:lnTo>
              <a:lnTo>
                <a:pt x="0" y="863123"/>
              </a:lnTo>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023298" y="3514985"/>
        <a:ext cx="163534" cy="8937"/>
      </dsp:txXfrm>
    </dsp:sp>
    <dsp:sp modelId="{BD576102-F882-4E32-BD6B-16ADF7E0B1BF}">
      <dsp:nvSpPr>
        <dsp:cNvPr id="0" name=""/>
        <dsp:cNvSpPr/>
      </dsp:nvSpPr>
      <dsp:spPr>
        <a:xfrm>
          <a:off x="4073203" y="1849546"/>
          <a:ext cx="3209943" cy="1240146"/>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Na &amp; water conservation(peripheral and visceral </a:t>
          </a:r>
          <a:r>
            <a:rPr lang="en-US" sz="1500" kern="1200" dirty="0" err="1" smtClean="0"/>
            <a:t>oedema</a:t>
          </a:r>
          <a:r>
            <a:rPr lang="en-US" sz="1500" kern="1200" dirty="0" smtClean="0"/>
            <a:t>)</a:t>
          </a:r>
          <a:endParaRPr lang="en-AU" sz="1500" kern="1200" dirty="0"/>
        </a:p>
      </dsp:txBody>
      <dsp:txXfrm>
        <a:off x="4073203" y="1849546"/>
        <a:ext cx="3209943" cy="1240146"/>
      </dsp:txXfrm>
    </dsp:sp>
    <dsp:sp modelId="{BF7ECADC-495F-475E-AE2F-B82E626493E6}">
      <dsp:nvSpPr>
        <dsp:cNvPr id="0" name=""/>
        <dsp:cNvSpPr/>
      </dsp:nvSpPr>
      <dsp:spPr>
        <a:xfrm>
          <a:off x="946453" y="3983415"/>
          <a:ext cx="3171008" cy="101758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Delayed gastric emptying &amp; prolong hospitalization</a:t>
          </a:r>
          <a:endParaRPr lang="en-US" sz="1500" kern="1200" dirty="0"/>
        </a:p>
      </dsp:txBody>
      <dsp:txXfrm>
        <a:off x="946453" y="3983415"/>
        <a:ext cx="3171008" cy="101758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AU"/>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AU"/>
          </a:p>
        </p:txBody>
      </p:sp>
      <p:sp>
        <p:nvSpPr>
          <p:cNvPr id="4" name="عنصر نائب للتاريخ 3"/>
          <p:cNvSpPr>
            <a:spLocks noGrp="1"/>
          </p:cNvSpPr>
          <p:nvPr>
            <p:ph type="dt" sz="half" idx="10"/>
          </p:nvPr>
        </p:nvSpPr>
        <p:spPr/>
        <p:txBody>
          <a:body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11"/>
          </p:nvPr>
        </p:nvSpPr>
        <p:spPr/>
        <p:txBody>
          <a:bodyPr/>
          <a:lstStyle/>
          <a:p>
            <a:endParaRPr lang="en-AU"/>
          </a:p>
        </p:txBody>
      </p:sp>
      <p:sp>
        <p:nvSpPr>
          <p:cNvPr id="6" name="عنصر نائب لرقم الشريحة 5"/>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11"/>
          </p:nvPr>
        </p:nvSpPr>
        <p:spPr/>
        <p:txBody>
          <a:bodyPr/>
          <a:lstStyle/>
          <a:p>
            <a:endParaRPr lang="en-AU"/>
          </a:p>
        </p:txBody>
      </p:sp>
      <p:sp>
        <p:nvSpPr>
          <p:cNvPr id="6" name="عنصر نائب لرقم الشريحة 5"/>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AU"/>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11"/>
          </p:nvPr>
        </p:nvSpPr>
        <p:spPr/>
        <p:txBody>
          <a:bodyPr/>
          <a:lstStyle/>
          <a:p>
            <a:endParaRPr lang="en-AU"/>
          </a:p>
        </p:txBody>
      </p:sp>
      <p:sp>
        <p:nvSpPr>
          <p:cNvPr id="6" name="عنصر نائب لرقم الشريحة 5"/>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10"/>
          </p:nvPr>
        </p:nvSpPr>
        <p:spPr/>
        <p:txBody>
          <a:body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11"/>
          </p:nvPr>
        </p:nvSpPr>
        <p:spPr/>
        <p:txBody>
          <a:bodyPr/>
          <a:lstStyle/>
          <a:p>
            <a:endParaRPr lang="en-AU"/>
          </a:p>
        </p:txBody>
      </p:sp>
      <p:sp>
        <p:nvSpPr>
          <p:cNvPr id="6" name="عنصر نائب لرقم الشريحة 5"/>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11"/>
          </p:nvPr>
        </p:nvSpPr>
        <p:spPr/>
        <p:txBody>
          <a:bodyPr/>
          <a:lstStyle/>
          <a:p>
            <a:endParaRPr lang="en-AU"/>
          </a:p>
        </p:txBody>
      </p:sp>
      <p:sp>
        <p:nvSpPr>
          <p:cNvPr id="6" name="عنصر نائب لرقم الشريحة 5"/>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5" name="عنصر نائب للتاريخ 4"/>
          <p:cNvSpPr>
            <a:spLocks noGrp="1"/>
          </p:cNvSpPr>
          <p:nvPr>
            <p:ph type="dt" sz="half" idx="10"/>
          </p:nvPr>
        </p:nvSpPr>
        <p:spPr/>
        <p:txBody>
          <a:bodyPr/>
          <a:lstStyle/>
          <a:p>
            <a:fld id="{B9F740A0-866C-4F05-B45C-1C37AAC16E42}" type="datetimeFigureOut">
              <a:rPr lang="en-AU" smtClean="0"/>
              <a:pPr/>
              <a:t>5/12/2018</a:t>
            </a:fld>
            <a:endParaRPr lang="en-AU"/>
          </a:p>
        </p:txBody>
      </p:sp>
      <p:sp>
        <p:nvSpPr>
          <p:cNvPr id="6" name="عنصر نائب للتذييل 5"/>
          <p:cNvSpPr>
            <a:spLocks noGrp="1"/>
          </p:cNvSpPr>
          <p:nvPr>
            <p:ph type="ftr" sz="quarter" idx="11"/>
          </p:nvPr>
        </p:nvSpPr>
        <p:spPr/>
        <p:txBody>
          <a:bodyPr/>
          <a:lstStyle/>
          <a:p>
            <a:endParaRPr lang="en-AU"/>
          </a:p>
        </p:txBody>
      </p:sp>
      <p:sp>
        <p:nvSpPr>
          <p:cNvPr id="7" name="عنصر نائب لرقم الشريحة 6"/>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7" name="عنصر نائب للتاريخ 6"/>
          <p:cNvSpPr>
            <a:spLocks noGrp="1"/>
          </p:cNvSpPr>
          <p:nvPr>
            <p:ph type="dt" sz="half" idx="10"/>
          </p:nvPr>
        </p:nvSpPr>
        <p:spPr/>
        <p:txBody>
          <a:bodyPr/>
          <a:lstStyle/>
          <a:p>
            <a:fld id="{B9F740A0-866C-4F05-B45C-1C37AAC16E42}" type="datetimeFigureOut">
              <a:rPr lang="en-AU" smtClean="0"/>
              <a:pPr/>
              <a:t>5/12/2018</a:t>
            </a:fld>
            <a:endParaRPr lang="en-AU"/>
          </a:p>
        </p:txBody>
      </p:sp>
      <p:sp>
        <p:nvSpPr>
          <p:cNvPr id="8" name="عنصر نائب للتذييل 7"/>
          <p:cNvSpPr>
            <a:spLocks noGrp="1"/>
          </p:cNvSpPr>
          <p:nvPr>
            <p:ph type="ftr" sz="quarter" idx="11"/>
          </p:nvPr>
        </p:nvSpPr>
        <p:spPr/>
        <p:txBody>
          <a:bodyPr/>
          <a:lstStyle/>
          <a:p>
            <a:endParaRPr lang="en-AU"/>
          </a:p>
        </p:txBody>
      </p:sp>
      <p:sp>
        <p:nvSpPr>
          <p:cNvPr id="9" name="عنصر نائب لرقم الشريحة 8"/>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AU"/>
          </a:p>
        </p:txBody>
      </p:sp>
      <p:sp>
        <p:nvSpPr>
          <p:cNvPr id="3" name="عنصر نائب للتاريخ 2"/>
          <p:cNvSpPr>
            <a:spLocks noGrp="1"/>
          </p:cNvSpPr>
          <p:nvPr>
            <p:ph type="dt" sz="half" idx="10"/>
          </p:nvPr>
        </p:nvSpPr>
        <p:spPr/>
        <p:txBody>
          <a:bodyPr/>
          <a:lstStyle/>
          <a:p>
            <a:fld id="{B9F740A0-866C-4F05-B45C-1C37AAC16E42}" type="datetimeFigureOut">
              <a:rPr lang="en-AU" smtClean="0"/>
              <a:pPr/>
              <a:t>5/12/2018</a:t>
            </a:fld>
            <a:endParaRPr lang="en-AU"/>
          </a:p>
        </p:txBody>
      </p:sp>
      <p:sp>
        <p:nvSpPr>
          <p:cNvPr id="4" name="عنصر نائب للتذييل 3"/>
          <p:cNvSpPr>
            <a:spLocks noGrp="1"/>
          </p:cNvSpPr>
          <p:nvPr>
            <p:ph type="ftr" sz="quarter" idx="11"/>
          </p:nvPr>
        </p:nvSpPr>
        <p:spPr/>
        <p:txBody>
          <a:bodyPr/>
          <a:lstStyle/>
          <a:p>
            <a:endParaRPr lang="en-AU"/>
          </a:p>
        </p:txBody>
      </p:sp>
      <p:sp>
        <p:nvSpPr>
          <p:cNvPr id="5" name="عنصر نائب لرقم الشريحة 4"/>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F740A0-866C-4F05-B45C-1C37AAC16E42}" type="datetimeFigureOut">
              <a:rPr lang="en-AU" smtClean="0"/>
              <a:pPr/>
              <a:t>5/12/2018</a:t>
            </a:fld>
            <a:endParaRPr lang="en-AU"/>
          </a:p>
        </p:txBody>
      </p:sp>
      <p:sp>
        <p:nvSpPr>
          <p:cNvPr id="3" name="عنصر نائب للتذييل 2"/>
          <p:cNvSpPr>
            <a:spLocks noGrp="1"/>
          </p:cNvSpPr>
          <p:nvPr>
            <p:ph type="ftr" sz="quarter" idx="11"/>
          </p:nvPr>
        </p:nvSpPr>
        <p:spPr/>
        <p:txBody>
          <a:bodyPr/>
          <a:lstStyle/>
          <a:p>
            <a:endParaRPr lang="en-AU"/>
          </a:p>
        </p:txBody>
      </p:sp>
      <p:sp>
        <p:nvSpPr>
          <p:cNvPr id="4" name="عنصر نائب لرقم الشريحة 3"/>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AU"/>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F740A0-866C-4F05-B45C-1C37AAC16E42}" type="datetimeFigureOut">
              <a:rPr lang="en-AU" smtClean="0"/>
              <a:pPr/>
              <a:t>5/12/2018</a:t>
            </a:fld>
            <a:endParaRPr lang="en-AU"/>
          </a:p>
        </p:txBody>
      </p:sp>
      <p:sp>
        <p:nvSpPr>
          <p:cNvPr id="6" name="عنصر نائب للتذييل 5"/>
          <p:cNvSpPr>
            <a:spLocks noGrp="1"/>
          </p:cNvSpPr>
          <p:nvPr>
            <p:ph type="ftr" sz="quarter" idx="11"/>
          </p:nvPr>
        </p:nvSpPr>
        <p:spPr/>
        <p:txBody>
          <a:bodyPr/>
          <a:lstStyle/>
          <a:p>
            <a:endParaRPr lang="en-AU"/>
          </a:p>
        </p:txBody>
      </p:sp>
      <p:sp>
        <p:nvSpPr>
          <p:cNvPr id="7" name="عنصر نائب لرقم الشريحة 6"/>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AU"/>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F740A0-866C-4F05-B45C-1C37AAC16E42}" type="datetimeFigureOut">
              <a:rPr lang="en-AU" smtClean="0"/>
              <a:pPr/>
              <a:t>5/12/2018</a:t>
            </a:fld>
            <a:endParaRPr lang="en-AU"/>
          </a:p>
        </p:txBody>
      </p:sp>
      <p:sp>
        <p:nvSpPr>
          <p:cNvPr id="6" name="عنصر نائب للتذييل 5"/>
          <p:cNvSpPr>
            <a:spLocks noGrp="1"/>
          </p:cNvSpPr>
          <p:nvPr>
            <p:ph type="ftr" sz="quarter" idx="11"/>
          </p:nvPr>
        </p:nvSpPr>
        <p:spPr/>
        <p:txBody>
          <a:bodyPr/>
          <a:lstStyle/>
          <a:p>
            <a:endParaRPr lang="en-AU"/>
          </a:p>
        </p:txBody>
      </p:sp>
      <p:sp>
        <p:nvSpPr>
          <p:cNvPr id="7" name="عنصر نائب لرقم الشريحة 6"/>
          <p:cNvSpPr>
            <a:spLocks noGrp="1"/>
          </p:cNvSpPr>
          <p:nvPr>
            <p:ph type="sldNum" sz="quarter" idx="12"/>
          </p:nvPr>
        </p:nvSpPr>
        <p:spPr/>
        <p:txBody>
          <a:bodyPr/>
          <a:lstStyle/>
          <a:p>
            <a:fld id="{2EF343F5-C0AD-42E3-8F3D-45805CC8059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AU"/>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AU"/>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740A0-866C-4F05-B45C-1C37AAC16E42}" type="datetimeFigureOut">
              <a:rPr lang="en-AU" smtClean="0"/>
              <a:pPr/>
              <a:t>5/12/2018</a:t>
            </a:fld>
            <a:endParaRPr lang="en-AU"/>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343F5-C0AD-42E3-8F3D-45805CC8059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AU" dirty="0">
                <a:solidFill>
                  <a:srgbClr val="FF0000"/>
                </a:solidFill>
                <a:latin typeface="Times New Roman" pitchFamily="18" charset="0"/>
                <a:cs typeface="Times New Roman" pitchFamily="18" charset="0"/>
              </a:rPr>
              <a:t>Metabolic response to injury</a:t>
            </a:r>
          </a:p>
        </p:txBody>
      </p:sp>
      <p:sp>
        <p:nvSpPr>
          <p:cNvPr id="3" name="عنوان فرعي 2"/>
          <p:cNvSpPr>
            <a:spLocks noGrp="1"/>
          </p:cNvSpPr>
          <p:nvPr>
            <p:ph type="subTitle" idx="1"/>
          </p:nvPr>
        </p:nvSpPr>
        <p:spPr/>
        <p:txBody>
          <a:bodyPr>
            <a:normAutofit/>
          </a:bodyPr>
          <a:lstStyle/>
          <a:p>
            <a:r>
              <a:rPr lang="en-US" sz="2400" dirty="0" smtClean="0">
                <a:solidFill>
                  <a:srgbClr val="FF0000"/>
                </a:solidFill>
                <a:latin typeface="Times New Roman" pitchFamily="18" charset="0"/>
                <a:cs typeface="Times New Roman" pitchFamily="18" charset="0"/>
              </a:rPr>
              <a:t>Dr. Ali </a:t>
            </a:r>
            <a:r>
              <a:rPr lang="en-US" sz="2400" dirty="0" err="1" smtClean="0">
                <a:solidFill>
                  <a:srgbClr val="FF0000"/>
                </a:solidFill>
                <a:latin typeface="Times New Roman" pitchFamily="18" charset="0"/>
                <a:cs typeface="Times New Roman" pitchFamily="18" charset="0"/>
              </a:rPr>
              <a:t>Jaffer</a:t>
            </a:r>
            <a:endParaRPr lang="en-US" sz="2400" dirty="0" smtClean="0">
              <a:solidFill>
                <a:srgbClr val="FF0000"/>
              </a:solidFill>
              <a:latin typeface="Times New Roman" pitchFamily="18" charset="0"/>
              <a:cs typeface="Times New Roman" pitchFamily="18" charset="0"/>
            </a:endParaRPr>
          </a:p>
          <a:p>
            <a:r>
              <a:rPr lang="en-US" sz="2400" dirty="0" smtClean="0">
                <a:solidFill>
                  <a:srgbClr val="FF0000"/>
                </a:solidFill>
                <a:latin typeface="Times New Roman" pitchFamily="18" charset="0"/>
                <a:cs typeface="Times New Roman" pitchFamily="18" charset="0"/>
              </a:rPr>
              <a:t>Upper GI surgeon</a:t>
            </a:r>
            <a:endParaRPr lang="en-AU" sz="2400" dirty="0"/>
          </a:p>
        </p:txBody>
      </p:sp>
      <p:pic>
        <p:nvPicPr>
          <p:cNvPr id="6" name="صورة 5" descr="logo.jpg"/>
          <p:cNvPicPr>
            <a:picLocks noChangeAspect="1"/>
          </p:cNvPicPr>
          <p:nvPr/>
        </p:nvPicPr>
        <p:blipFill>
          <a:blip r:embed="rId2" cstate="print"/>
          <a:stretch>
            <a:fillRect/>
          </a:stretch>
        </p:blipFill>
        <p:spPr>
          <a:xfrm>
            <a:off x="7000875" y="0"/>
            <a:ext cx="2143125" cy="21431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l"/>
            <a:r>
              <a:rPr lang="en-AU" sz="2400" b="1" dirty="0" smtClean="0">
                <a:solidFill>
                  <a:srgbClr val="FF0000"/>
                </a:solidFill>
                <a:latin typeface="Times New Roman" pitchFamily="18" charset="0"/>
                <a:cs typeface="Times New Roman" pitchFamily="18" charset="0"/>
              </a:rPr>
              <a:t>AVOIDABLE FACTORS THAT COMPOUND THE RESPONSE TO INJURY</a:t>
            </a:r>
            <a:endParaRPr lang="en-AU" sz="2400" dirty="0"/>
          </a:p>
        </p:txBody>
      </p:sp>
      <p:graphicFrame>
        <p:nvGraphicFramePr>
          <p:cNvPr id="5" name="عنصر نائب للمحتوى 4"/>
          <p:cNvGraphicFramePr>
            <a:graphicFrameLocks noGrp="1"/>
          </p:cNvGraphicFramePr>
          <p:nvPr>
            <p:ph idx="1"/>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rmAutofit/>
          </a:bodyPr>
          <a:lstStyle/>
          <a:p>
            <a:pPr algn="l"/>
            <a:r>
              <a:rPr lang="en-AU" sz="2400" b="1" dirty="0" smtClean="0">
                <a:solidFill>
                  <a:srgbClr val="FF0000"/>
                </a:solidFill>
                <a:latin typeface="Times New Roman" pitchFamily="18" charset="0"/>
                <a:cs typeface="Times New Roman" pitchFamily="18" charset="0"/>
              </a:rPr>
              <a:t>AVOIDABLE FACTORS THAT COMPOUND THE RESPONSE TO INJURY</a:t>
            </a:r>
            <a:endParaRPr lang="en-AU" sz="2400" dirty="0"/>
          </a:p>
        </p:txBody>
      </p:sp>
      <p:sp>
        <p:nvSpPr>
          <p:cNvPr id="3" name="عنصر نائب للمحتوى 2"/>
          <p:cNvSpPr>
            <a:spLocks noGrp="1"/>
          </p:cNvSpPr>
          <p:nvPr>
            <p:ph idx="1"/>
          </p:nvPr>
        </p:nvSpPr>
        <p:spPr>
          <a:xfrm>
            <a:off x="457200" y="1052736"/>
            <a:ext cx="8229600" cy="5073427"/>
          </a:xfrm>
        </p:spPr>
        <p:txBody>
          <a:bodyPr>
            <a:normAutofit/>
          </a:bodyPr>
          <a:lstStyle/>
          <a:p>
            <a:pPr>
              <a:buNone/>
            </a:pPr>
            <a:r>
              <a:rPr lang="en-US" sz="1800" b="1" dirty="0" smtClean="0">
                <a:solidFill>
                  <a:srgbClr val="0070C0"/>
                </a:solidFill>
                <a:latin typeface="Times New Roman" pitchFamily="18" charset="0"/>
                <a:cs typeface="Times New Roman" pitchFamily="18" charset="0"/>
              </a:rPr>
              <a:t>Volume loss</a:t>
            </a:r>
          </a:p>
          <a:p>
            <a:pPr>
              <a:buNone/>
            </a:pPr>
            <a:r>
              <a:rPr lang="en-AU" sz="1600" dirty="0" smtClean="0">
                <a:latin typeface="Times New Roman" pitchFamily="18" charset="0"/>
                <a:cs typeface="Times New Roman" pitchFamily="18" charset="0"/>
              </a:rPr>
              <a:t>      Careful limitation of </a:t>
            </a:r>
            <a:r>
              <a:rPr lang="en-AU" sz="1600" dirty="0" err="1" smtClean="0">
                <a:latin typeface="Times New Roman" pitchFamily="18" charset="0"/>
                <a:cs typeface="Times New Roman" pitchFamily="18" charset="0"/>
              </a:rPr>
              <a:t>intraoperative</a:t>
            </a:r>
            <a:r>
              <a:rPr lang="en-AU" sz="1600" dirty="0" smtClean="0">
                <a:latin typeface="Times New Roman" pitchFamily="18" charset="0"/>
                <a:cs typeface="Times New Roman" pitchFamily="18" charset="0"/>
              </a:rPr>
              <a:t> administration of balanced crystalloids so that there is no net weight gain following elective surgery has been proven to reduce postoperative complications and length of stay.</a:t>
            </a:r>
          </a:p>
          <a:p>
            <a:pPr>
              <a:buNone/>
            </a:pPr>
            <a:r>
              <a:rPr lang="en-AU" sz="1800" b="1" dirty="0" smtClean="0">
                <a:solidFill>
                  <a:srgbClr val="0070C0"/>
                </a:solidFill>
                <a:latin typeface="Times New Roman" pitchFamily="18" charset="0"/>
                <a:cs typeface="Times New Roman" pitchFamily="18" charset="0"/>
              </a:rPr>
              <a:t>Hypothermia</a:t>
            </a:r>
          </a:p>
          <a:p>
            <a:r>
              <a:rPr lang="en-AU" sz="1600" dirty="0" smtClean="0">
                <a:latin typeface="Times New Roman" pitchFamily="18" charset="0"/>
                <a:cs typeface="Times New Roman" pitchFamily="18" charset="0"/>
              </a:rPr>
              <a:t>Hypothermia results in increased elaboration of adrenal steroids and </a:t>
            </a:r>
            <a:r>
              <a:rPr lang="en-AU" sz="1600" dirty="0" err="1" smtClean="0">
                <a:latin typeface="Times New Roman" pitchFamily="18" charset="0"/>
                <a:cs typeface="Times New Roman" pitchFamily="18" charset="0"/>
              </a:rPr>
              <a:t>catecholamines</a:t>
            </a:r>
            <a:r>
              <a:rPr lang="en-AU" sz="1600" dirty="0" smtClean="0">
                <a:latin typeface="Times New Roman" pitchFamily="18" charset="0"/>
                <a:cs typeface="Times New Roman" pitchFamily="18" charset="0"/>
              </a:rPr>
              <a:t>. When compared with </a:t>
            </a:r>
            <a:r>
              <a:rPr lang="en-AU" sz="1600" dirty="0" err="1" smtClean="0">
                <a:latin typeface="Times New Roman" pitchFamily="18" charset="0"/>
                <a:cs typeface="Times New Roman" pitchFamily="18" charset="0"/>
              </a:rPr>
              <a:t>normothermic</a:t>
            </a:r>
            <a:r>
              <a:rPr lang="en-AU" sz="1600" dirty="0" smtClean="0">
                <a:latin typeface="Times New Roman" pitchFamily="18" charset="0"/>
                <a:cs typeface="Times New Roman" pitchFamily="18" charset="0"/>
              </a:rPr>
              <a:t> controls, even mild hypothermia results in a two- to three-fold increase in postoperative cardiac arrhythmias and increased catabolism.</a:t>
            </a:r>
          </a:p>
          <a:p>
            <a:r>
              <a:rPr lang="en-AU" sz="1600" dirty="0" smtClean="0">
                <a:latin typeface="Times New Roman" pitchFamily="18" charset="0"/>
                <a:cs typeface="Times New Roman" pitchFamily="18" charset="0"/>
              </a:rPr>
              <a:t> Maintenance of </a:t>
            </a:r>
            <a:r>
              <a:rPr lang="en-AU" sz="1600" dirty="0" err="1" smtClean="0">
                <a:latin typeface="Times New Roman" pitchFamily="18" charset="0"/>
                <a:cs typeface="Times New Roman" pitchFamily="18" charset="0"/>
              </a:rPr>
              <a:t>normothermia</a:t>
            </a:r>
            <a:r>
              <a:rPr lang="en-AU" sz="1600" dirty="0" smtClean="0">
                <a:latin typeface="Times New Roman" pitchFamily="18" charset="0"/>
                <a:cs typeface="Times New Roman" pitchFamily="18" charset="0"/>
              </a:rPr>
              <a:t> by an upper body forced-air heating cover reduces wound infections, cardiac complications and bleeding and transfusion requirements.</a:t>
            </a:r>
          </a:p>
          <a:p>
            <a:pPr>
              <a:buNone/>
            </a:pPr>
            <a:r>
              <a:rPr lang="en-AU" sz="1800" b="1" dirty="0" smtClean="0">
                <a:solidFill>
                  <a:srgbClr val="0070C0"/>
                </a:solidFill>
                <a:latin typeface="Times New Roman" pitchFamily="18" charset="0"/>
                <a:cs typeface="Times New Roman" pitchFamily="18" charset="0"/>
              </a:rPr>
              <a:t>Tissue oedema</a:t>
            </a:r>
          </a:p>
          <a:p>
            <a:r>
              <a:rPr lang="en-AU" sz="1600" dirty="0" smtClean="0">
                <a:latin typeface="Times New Roman" pitchFamily="18" charset="0"/>
                <a:cs typeface="Times New Roman" pitchFamily="18" charset="0"/>
              </a:rPr>
              <a:t>This can diminish the alveolar diffusion of oxygen and may lead to reduced renal function.</a:t>
            </a:r>
          </a:p>
          <a:p>
            <a:pPr>
              <a:buNone/>
            </a:pPr>
            <a:r>
              <a:rPr lang="en-AU" sz="1800" b="1" dirty="0" smtClean="0">
                <a:solidFill>
                  <a:srgbClr val="0070C0"/>
                </a:solidFill>
                <a:latin typeface="Times New Roman" pitchFamily="18" charset="0"/>
                <a:cs typeface="Times New Roman" pitchFamily="18" charset="0"/>
              </a:rPr>
              <a:t>Systemic inflammation and tissue </a:t>
            </a:r>
            <a:r>
              <a:rPr lang="en-AU" sz="1800" b="1" dirty="0" err="1" smtClean="0">
                <a:solidFill>
                  <a:srgbClr val="0070C0"/>
                </a:solidFill>
                <a:latin typeface="Times New Roman" pitchFamily="18" charset="0"/>
                <a:cs typeface="Times New Roman" pitchFamily="18" charset="0"/>
              </a:rPr>
              <a:t>underperfusion</a:t>
            </a:r>
            <a:endParaRPr lang="en-AU" sz="1800" b="1" dirty="0" smtClean="0">
              <a:solidFill>
                <a:srgbClr val="0070C0"/>
              </a:solidFill>
              <a:latin typeface="Times New Roman" pitchFamily="18" charset="0"/>
              <a:cs typeface="Times New Roman" pitchFamily="18" charset="0"/>
            </a:endParaRPr>
          </a:p>
          <a:p>
            <a:r>
              <a:rPr lang="en-AU" sz="1600" dirty="0" err="1" smtClean="0">
                <a:latin typeface="Times New Roman" pitchFamily="18" charset="0"/>
                <a:cs typeface="Times New Roman" pitchFamily="18" charset="0"/>
              </a:rPr>
              <a:t>Compromisation</a:t>
            </a:r>
            <a:r>
              <a:rPr lang="en-AU" sz="1600" dirty="0" smtClean="0">
                <a:latin typeface="Times New Roman" pitchFamily="18" charset="0"/>
                <a:cs typeface="Times New Roman" pitchFamily="18" charset="0"/>
              </a:rPr>
              <a:t> of microcirculation and subsequent cellular hypoxia contribute to the risk of organ failure.</a:t>
            </a:r>
            <a:endParaRPr lang="en-AU" sz="1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l"/>
            <a:r>
              <a:rPr lang="en-AU" sz="2400" b="1" dirty="0" smtClean="0">
                <a:solidFill>
                  <a:srgbClr val="FF0000"/>
                </a:solidFill>
                <a:latin typeface="Times New Roman" pitchFamily="18" charset="0"/>
                <a:cs typeface="Times New Roman" pitchFamily="18" charset="0"/>
              </a:rPr>
              <a:t>AVOIDABLE FACTORS THAT COMPOUND THE RESPONSE TO INJURY</a:t>
            </a:r>
            <a:endParaRPr lang="en-AU" sz="2400" dirty="0"/>
          </a:p>
        </p:txBody>
      </p:sp>
      <p:sp>
        <p:nvSpPr>
          <p:cNvPr id="3" name="عنصر نائب للمحتوى 2"/>
          <p:cNvSpPr>
            <a:spLocks noGrp="1"/>
          </p:cNvSpPr>
          <p:nvPr>
            <p:ph idx="1"/>
          </p:nvPr>
        </p:nvSpPr>
        <p:spPr>
          <a:xfrm>
            <a:off x="457200" y="1052736"/>
            <a:ext cx="8229600" cy="5073427"/>
          </a:xfrm>
        </p:spPr>
        <p:txBody>
          <a:bodyPr>
            <a:normAutofit/>
          </a:bodyPr>
          <a:lstStyle/>
          <a:p>
            <a:pPr>
              <a:buNone/>
            </a:pPr>
            <a:r>
              <a:rPr lang="en-AU" sz="1800" b="1" dirty="0" smtClean="0">
                <a:solidFill>
                  <a:srgbClr val="0070C0"/>
                </a:solidFill>
                <a:latin typeface="Times New Roman" pitchFamily="18" charset="0"/>
                <a:cs typeface="Times New Roman" pitchFamily="18" charset="0"/>
              </a:rPr>
              <a:t>Starvation</a:t>
            </a:r>
          </a:p>
          <a:p>
            <a:r>
              <a:rPr lang="en-AU" sz="1600" dirty="0" smtClean="0">
                <a:latin typeface="Times New Roman" pitchFamily="18" charset="0"/>
                <a:cs typeface="Times New Roman" pitchFamily="18" charset="0"/>
              </a:rPr>
              <a:t>Provision of 2 litres of intravenous 4% dextrose/0.18% sodium chloride as maintenance intravenous fluids for surgical patients who are fasted </a:t>
            </a:r>
            <a:r>
              <a:rPr lang="en-AU" sz="1600" dirty="0" smtClean="0">
                <a:latin typeface="Times New Roman" pitchFamily="18" charset="0"/>
                <a:cs typeface="Times New Roman" pitchFamily="18" charset="0"/>
              </a:rPr>
              <a:t>provides 80 </a:t>
            </a:r>
            <a:r>
              <a:rPr lang="en-AU" sz="1600" dirty="0" smtClean="0">
                <a:latin typeface="Times New Roman" pitchFamily="18" charset="0"/>
                <a:cs typeface="Times New Roman" pitchFamily="18" charset="0"/>
              </a:rPr>
              <a:t>g of glucose per day and has a significant protein-sparing effect.</a:t>
            </a:r>
          </a:p>
          <a:p>
            <a:r>
              <a:rPr lang="en-AU" sz="1600" dirty="0" smtClean="0">
                <a:latin typeface="Times New Roman" pitchFamily="18" charset="0"/>
                <a:cs typeface="Times New Roman" pitchFamily="18" charset="0"/>
              </a:rPr>
              <a:t> Avoiding unnecessary fasting in the first instance and early oral/</a:t>
            </a:r>
            <a:r>
              <a:rPr lang="en-AU" sz="1600" dirty="0" err="1" smtClean="0">
                <a:latin typeface="Times New Roman" pitchFamily="18" charset="0"/>
                <a:cs typeface="Times New Roman" pitchFamily="18" charset="0"/>
              </a:rPr>
              <a:t>enteral</a:t>
            </a:r>
            <a:r>
              <a:rPr lang="en-AU" sz="1600" dirty="0" smtClean="0">
                <a:latin typeface="Times New Roman" pitchFamily="18" charset="0"/>
                <a:cs typeface="Times New Roman" pitchFamily="18" charset="0"/>
              </a:rPr>
              <a:t>/</a:t>
            </a:r>
            <a:r>
              <a:rPr lang="en-AU" sz="1600" dirty="0" err="1" smtClean="0">
                <a:latin typeface="Times New Roman" pitchFamily="18" charset="0"/>
                <a:cs typeface="Times New Roman" pitchFamily="18" charset="0"/>
              </a:rPr>
              <a:t>parenteral</a:t>
            </a:r>
            <a:r>
              <a:rPr lang="en-AU" sz="1600" dirty="0" smtClean="0">
                <a:latin typeface="Times New Roman" pitchFamily="18" charset="0"/>
                <a:cs typeface="Times New Roman" pitchFamily="18" charset="0"/>
              </a:rPr>
              <a:t> nutrition</a:t>
            </a:r>
          </a:p>
          <a:p>
            <a:r>
              <a:rPr lang="en-AU" sz="1600" dirty="0" smtClean="0">
                <a:latin typeface="Times New Roman" pitchFamily="18" charset="0"/>
                <a:cs typeface="Times New Roman" pitchFamily="18" charset="0"/>
              </a:rPr>
              <a:t>Modern guidelines on fasting prior to anaesthesia allow intake of clear fluids up to 2 hours before surgery. Administration of a carbohydrate drink at this time reduces </a:t>
            </a:r>
            <a:r>
              <a:rPr lang="en-AU" sz="1600" dirty="0" err="1" smtClean="0">
                <a:latin typeface="Times New Roman" pitchFamily="18" charset="0"/>
                <a:cs typeface="Times New Roman" pitchFamily="18" charset="0"/>
              </a:rPr>
              <a:t>perioperative</a:t>
            </a:r>
            <a:r>
              <a:rPr lang="en-AU" sz="1600" dirty="0" smtClean="0">
                <a:latin typeface="Times New Roman" pitchFamily="18" charset="0"/>
                <a:cs typeface="Times New Roman" pitchFamily="18" charset="0"/>
              </a:rPr>
              <a:t> anxiety and thirst and decreases postoperative insulin resistance.</a:t>
            </a:r>
          </a:p>
          <a:p>
            <a:pPr>
              <a:buNone/>
            </a:pPr>
            <a:r>
              <a:rPr lang="en-AU" sz="1600" b="1" dirty="0" smtClean="0">
                <a:solidFill>
                  <a:srgbClr val="0070C0"/>
                </a:solidFill>
                <a:latin typeface="Times New Roman" pitchFamily="18" charset="0"/>
                <a:cs typeface="Times New Roman" pitchFamily="18" charset="0"/>
              </a:rPr>
              <a:t>Immobility</a:t>
            </a:r>
          </a:p>
          <a:p>
            <a:r>
              <a:rPr lang="en-AU" sz="1600" dirty="0" smtClean="0">
                <a:latin typeface="Times New Roman" pitchFamily="18" charset="0"/>
                <a:cs typeface="Times New Roman" pitchFamily="18" charset="0"/>
              </a:rPr>
              <a:t>Immobility </a:t>
            </a:r>
            <a:r>
              <a:rPr lang="en-AU" sz="1600" dirty="0" smtClean="0">
                <a:latin typeface="Times New Roman" pitchFamily="18" charset="0"/>
                <a:cs typeface="Times New Roman" pitchFamily="18" charset="0"/>
              </a:rPr>
              <a:t>has </a:t>
            </a:r>
            <a:r>
              <a:rPr lang="en-AU" sz="1600" dirty="0" smtClean="0">
                <a:latin typeface="Times New Roman" pitchFamily="18" charset="0"/>
                <a:cs typeface="Times New Roman" pitchFamily="18" charset="0"/>
              </a:rPr>
              <a:t>been recognised as a potent stimulus for inducing muscle wasting.</a:t>
            </a:r>
          </a:p>
          <a:p>
            <a:r>
              <a:rPr lang="en-AU" sz="1600" dirty="0" smtClean="0">
                <a:latin typeface="Times New Roman" pitchFamily="18" charset="0"/>
                <a:cs typeface="Times New Roman" pitchFamily="18" charset="0"/>
              </a:rPr>
              <a:t>Inactivity impairs the normal meal-derived amino acid stimulation of protein synthesis </a:t>
            </a:r>
            <a:r>
              <a:rPr lang="en-AU" sz="1600" dirty="0" smtClean="0">
                <a:latin typeface="Times New Roman" pitchFamily="18" charset="0"/>
                <a:cs typeface="Times New Roman" pitchFamily="18" charset="0"/>
              </a:rPr>
              <a:t>in skeletal </a:t>
            </a:r>
            <a:r>
              <a:rPr lang="en-AU" sz="1600" dirty="0" smtClean="0">
                <a:latin typeface="Times New Roman" pitchFamily="18" charset="0"/>
                <a:cs typeface="Times New Roman" pitchFamily="18" charset="0"/>
              </a:rPr>
              <a:t>muscle.</a:t>
            </a:r>
          </a:p>
          <a:p>
            <a:r>
              <a:rPr lang="en-AU" sz="1600" dirty="0" smtClean="0">
                <a:latin typeface="Times New Roman" pitchFamily="18" charset="0"/>
                <a:cs typeface="Times New Roman" pitchFamily="18" charset="0"/>
              </a:rPr>
              <a:t> Avoidance of unnecessary bed rest and active early mobilisation are essential measures to avoid muscle wasting as a consequence of immobility.</a:t>
            </a:r>
            <a:endParaRPr lang="en-AU" sz="1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l"/>
            <a:r>
              <a:rPr lang="en-AU" sz="2400" b="1" dirty="0" smtClean="0">
                <a:solidFill>
                  <a:srgbClr val="FF0000"/>
                </a:solidFill>
                <a:latin typeface="Times New Roman" pitchFamily="18" charset="0"/>
                <a:cs typeface="Times New Roman" pitchFamily="18" charset="0"/>
              </a:rPr>
              <a:t>A proactive approach to prevent unnecessary aspects</a:t>
            </a:r>
            <a:r>
              <a:rPr lang="en-AU" sz="1400" b="1" dirty="0" smtClean="0"/>
              <a:t/>
            </a:r>
            <a:br>
              <a:rPr lang="en-AU" sz="1400" b="1" dirty="0" smtClean="0"/>
            </a:br>
            <a:endParaRPr lang="en-AU" sz="1400" dirty="0"/>
          </a:p>
        </p:txBody>
      </p:sp>
      <p:sp>
        <p:nvSpPr>
          <p:cNvPr id="3" name="عنصر نائب للمحتوى 2"/>
          <p:cNvSpPr>
            <a:spLocks noGrp="1"/>
          </p:cNvSpPr>
          <p:nvPr>
            <p:ph idx="1"/>
          </p:nvPr>
        </p:nvSpPr>
        <p:spPr>
          <a:xfrm>
            <a:off x="457200" y="908720"/>
            <a:ext cx="8229600" cy="5217443"/>
          </a:xfrm>
        </p:spPr>
        <p:txBody>
          <a:bodyPr>
            <a:normAutofit/>
          </a:bodyPr>
          <a:lstStyle/>
          <a:p>
            <a:endParaRPr lang="en-AU" sz="1600" dirty="0" smtClean="0">
              <a:latin typeface="Times New Roman" pitchFamily="18" charset="0"/>
              <a:cs typeface="Times New Roman" pitchFamily="18" charset="0"/>
            </a:endParaRPr>
          </a:p>
          <a:p>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 Minimal access techniques</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 Blockade of afferent painful stimuli (e.g. epidural analgesia, spinal analgesia, wound catheters)</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 Minimal periods of starvation</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 Early mobilisation</a:t>
            </a:r>
            <a:endParaRPr lang="en-A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ctr">
              <a:buNone/>
            </a:pPr>
            <a:endParaRPr lang="en-US" sz="9600" dirty="0" smtClean="0">
              <a:solidFill>
                <a:schemeClr val="accent1"/>
              </a:solidFill>
              <a:latin typeface="Algerian" pitchFamily="82" charset="0"/>
            </a:endParaRPr>
          </a:p>
          <a:p>
            <a:pPr algn="ctr">
              <a:buNone/>
            </a:pPr>
            <a:r>
              <a:rPr lang="en-US" sz="9600" dirty="0" smtClean="0">
                <a:solidFill>
                  <a:schemeClr val="accent1"/>
                </a:solidFill>
                <a:latin typeface="Algerian" pitchFamily="82" charset="0"/>
              </a:rPr>
              <a:t>Good Luck</a:t>
            </a:r>
            <a:endParaRPr lang="en-AU" sz="9600" dirty="0">
              <a:solidFill>
                <a:schemeClr val="accent1"/>
              </a:solidFill>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l"/>
            <a:r>
              <a:rPr lang="en-AU" sz="2400" dirty="0">
                <a:solidFill>
                  <a:srgbClr val="FF0000"/>
                </a:solidFill>
                <a:latin typeface="Times New Roman" pitchFamily="18" charset="0"/>
                <a:cs typeface="Times New Roman" pitchFamily="18" charset="0"/>
              </a:rPr>
              <a:t>Classical concepts of homeostasis</a:t>
            </a:r>
          </a:p>
        </p:txBody>
      </p:sp>
      <p:sp>
        <p:nvSpPr>
          <p:cNvPr id="3" name="عنصر نائب للمحتوى 2"/>
          <p:cNvSpPr>
            <a:spLocks noGrp="1"/>
          </p:cNvSpPr>
          <p:nvPr>
            <p:ph idx="1"/>
          </p:nvPr>
        </p:nvSpPr>
        <p:spPr>
          <a:xfrm>
            <a:off x="457200" y="908720"/>
            <a:ext cx="8229600" cy="5217443"/>
          </a:xfrm>
        </p:spPr>
        <p:txBody>
          <a:bodyPr>
            <a:normAutofit/>
          </a:bodyPr>
          <a:lstStyle/>
          <a:p>
            <a:r>
              <a:rPr lang="en-AU" sz="1600" dirty="0" smtClean="0">
                <a:latin typeface="Times New Roman" pitchFamily="18" charset="0"/>
                <a:cs typeface="Times New Roman" pitchFamily="18" charset="0"/>
              </a:rPr>
              <a:t> Body </a:t>
            </a:r>
            <a:r>
              <a:rPr lang="en-AU" sz="1600" dirty="0">
                <a:latin typeface="Times New Roman" pitchFamily="18" charset="0"/>
                <a:cs typeface="Times New Roman" pitchFamily="18" charset="0"/>
              </a:rPr>
              <a:t>systems act to maintain internal constancy</a:t>
            </a:r>
            <a:r>
              <a:rPr lang="en-AU" sz="1600" dirty="0" smtClean="0">
                <a:latin typeface="Times New Roman" pitchFamily="18" charset="0"/>
                <a:cs typeface="Times New Roman" pitchFamily="18" charset="0"/>
              </a:rPr>
              <a:t>.</a:t>
            </a:r>
          </a:p>
          <a:p>
            <a:pPr>
              <a:buNone/>
            </a:pPr>
            <a:endParaRPr lang="en-AU" sz="1600" dirty="0" smtClean="0">
              <a:latin typeface="Times New Roman" pitchFamily="18" charset="0"/>
              <a:cs typeface="Times New Roman" pitchFamily="18" charset="0"/>
            </a:endParaRPr>
          </a:p>
          <a:p>
            <a:r>
              <a:rPr lang="en-AU" sz="1600" dirty="0">
                <a:latin typeface="Times New Roman" pitchFamily="18" charset="0"/>
                <a:cs typeface="Times New Roman" pitchFamily="18" charset="0"/>
              </a:rPr>
              <a:t>Homeostasis is the foundation of normal </a:t>
            </a:r>
            <a:r>
              <a:rPr lang="en-AU" sz="1600" dirty="0" smtClean="0">
                <a:latin typeface="Times New Roman" pitchFamily="18" charset="0"/>
                <a:cs typeface="Times New Roman" pitchFamily="18" charset="0"/>
              </a:rPr>
              <a:t>physiology</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The responses </a:t>
            </a:r>
            <a:r>
              <a:rPr lang="en-AU" sz="1600" dirty="0">
                <a:latin typeface="Times New Roman" pitchFamily="18" charset="0"/>
                <a:cs typeface="Times New Roman" pitchFamily="18" charset="0"/>
              </a:rPr>
              <a:t>to injury are, in general, beneficial to the </a:t>
            </a:r>
            <a:r>
              <a:rPr lang="en-AU" sz="1600" dirty="0" smtClean="0">
                <a:latin typeface="Times New Roman" pitchFamily="18" charset="0"/>
                <a:cs typeface="Times New Roman" pitchFamily="18" charset="0"/>
              </a:rPr>
              <a:t>host and </a:t>
            </a:r>
            <a:r>
              <a:rPr lang="en-AU" sz="1600" dirty="0">
                <a:latin typeface="Times New Roman" pitchFamily="18" charset="0"/>
                <a:cs typeface="Times New Roman" pitchFamily="18" charset="0"/>
              </a:rPr>
              <a:t>allow healing/survival</a:t>
            </a:r>
            <a:r>
              <a:rPr lang="en-AU" sz="1600" dirty="0" smtClean="0">
                <a:latin typeface="Times New Roman" pitchFamily="18" charset="0"/>
                <a:cs typeface="Times New Roman" pitchFamily="18" charset="0"/>
              </a:rPr>
              <a:t>.</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As a consequence of modern understanding of the metabolic response to injury, elective surgical practice seeks to reduce the need for a homeostatic response by minimising the primary insult (minimal access surgery and ‘stress-free’ </a:t>
            </a:r>
            <a:r>
              <a:rPr lang="en-AU" sz="1600" dirty="0" err="1" smtClean="0">
                <a:latin typeface="Times New Roman" pitchFamily="18" charset="0"/>
                <a:cs typeface="Times New Roman" pitchFamily="18" charset="0"/>
              </a:rPr>
              <a:t>perioperative</a:t>
            </a:r>
            <a:r>
              <a:rPr lang="en-AU" sz="1600" dirty="0" smtClean="0">
                <a:latin typeface="Times New Roman" pitchFamily="18" charset="0"/>
                <a:cs typeface="Times New Roman" pitchFamily="18" charset="0"/>
              </a:rPr>
              <a:t> care).</a:t>
            </a:r>
          </a:p>
          <a:p>
            <a:pPr>
              <a:buNone/>
            </a:pPr>
            <a:endParaRPr lang="en-AU" sz="1600" dirty="0" smtClean="0">
              <a:latin typeface="Times New Roman" pitchFamily="18" charset="0"/>
              <a:cs typeface="Times New Roman" pitchFamily="18" charset="0"/>
            </a:endParaRPr>
          </a:p>
          <a:p>
            <a:r>
              <a:rPr lang="en-AU" sz="1600" dirty="0" smtClean="0">
                <a:latin typeface="Times New Roman" pitchFamily="18" charset="0"/>
                <a:cs typeface="Times New Roman" pitchFamily="18" charset="0"/>
              </a:rPr>
              <a:t> In emergency surgery, where the presence of tissue trauma/sepsis/</a:t>
            </a:r>
            <a:r>
              <a:rPr lang="en-AU" sz="1600" dirty="0" err="1" smtClean="0">
                <a:latin typeface="Times New Roman" pitchFamily="18" charset="0"/>
                <a:cs typeface="Times New Roman" pitchFamily="18" charset="0"/>
              </a:rPr>
              <a:t>hypovolaemia</a:t>
            </a:r>
            <a:r>
              <a:rPr lang="en-AU" sz="1600" dirty="0" smtClean="0">
                <a:latin typeface="Times New Roman" pitchFamily="18" charset="0"/>
                <a:cs typeface="Times New Roman" pitchFamily="18" charset="0"/>
              </a:rPr>
              <a:t> often compounds the primary problem, there is a requirement to augment artificially homeostatic responses (resuscitation) and to close the ‘open’ loop by intervening to resolve the primary insult (e.g. surgical treatment of major abdominal sepsis) and provide organ support (critical care) while the patient comes back to a situation in which homeostasis can achieve a return to normality.</a:t>
            </a:r>
          </a:p>
          <a:p>
            <a:pPr>
              <a:buNone/>
            </a:pPr>
            <a:endParaRPr lang="en-A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l"/>
            <a:r>
              <a:rPr lang="en-AU" sz="2400" b="1" dirty="0" smtClean="0">
                <a:solidFill>
                  <a:srgbClr val="FF0000"/>
                </a:solidFill>
                <a:latin typeface="Times New Roman" pitchFamily="18" charset="0"/>
                <a:cs typeface="Times New Roman" pitchFamily="18" charset="0"/>
              </a:rPr>
              <a:t>MEDIATORS OF THE METABOLIC RESPONSE TO INJURY</a:t>
            </a:r>
            <a:endParaRPr lang="en-AU" sz="24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052736"/>
            <a:ext cx="8229600" cy="5073427"/>
          </a:xfrm>
        </p:spPr>
        <p:txBody>
          <a:bodyPr>
            <a:normAutofit/>
          </a:bodyPr>
          <a:lstStyle/>
          <a:p>
            <a:pPr>
              <a:buNone/>
            </a:pPr>
            <a:r>
              <a:rPr lang="en-AU" sz="1600" dirty="0" smtClean="0">
                <a:latin typeface="Times New Roman" pitchFamily="18" charset="0"/>
                <a:cs typeface="Times New Roman" pitchFamily="18" charset="0"/>
              </a:rPr>
              <a:t>.</a:t>
            </a:r>
          </a:p>
          <a:p>
            <a:pPr>
              <a:buNone/>
            </a:pPr>
            <a:endParaRPr lang="en-AU" sz="1600" dirty="0">
              <a:latin typeface="Times New Roman" pitchFamily="18" charset="0"/>
              <a:cs typeface="Times New Roman" pitchFamily="18" charset="0"/>
            </a:endParaRPr>
          </a:p>
        </p:txBody>
      </p:sp>
      <p:pic>
        <p:nvPicPr>
          <p:cNvPr id="4" name="صورة 3" descr="snip.JPG"/>
          <p:cNvPicPr>
            <a:picLocks noChangeAspect="1"/>
          </p:cNvPicPr>
          <p:nvPr/>
        </p:nvPicPr>
        <p:blipFill>
          <a:blip r:embed="rId2" cstate="print"/>
          <a:stretch>
            <a:fillRect/>
          </a:stretch>
        </p:blipFill>
        <p:spPr>
          <a:xfrm>
            <a:off x="611560" y="1124744"/>
            <a:ext cx="8064896" cy="51845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Autofit/>
          </a:bodyPr>
          <a:lstStyle/>
          <a:p>
            <a:pPr algn="l"/>
            <a:r>
              <a:rPr lang="en-AU" sz="2400" b="1" dirty="0" smtClean="0">
                <a:solidFill>
                  <a:srgbClr val="FF0000"/>
                </a:solidFill>
                <a:latin typeface="Times New Roman" pitchFamily="18" charset="0"/>
                <a:cs typeface="Times New Roman" pitchFamily="18" charset="0"/>
              </a:rPr>
              <a:t>THE METABOLIC STRESS RESPONSE TO SURGERY AND TRAUMA: THE ‘EBB AND FLOW’ MODEL</a:t>
            </a:r>
            <a:endParaRPr lang="en-AU" sz="2400" dirty="0">
              <a:solidFill>
                <a:srgbClr val="FF0000"/>
              </a:solidFill>
              <a:latin typeface="Times New Roman" pitchFamily="18" charset="0"/>
              <a:cs typeface="Times New Roman" pitchFamily="18" charset="0"/>
            </a:endParaRPr>
          </a:p>
        </p:txBody>
      </p:sp>
      <p:pic>
        <p:nvPicPr>
          <p:cNvPr id="4" name="عنصر نائب للمحتوى 3" descr="snip.JPG"/>
          <p:cNvPicPr>
            <a:picLocks noGrp="1" noChangeAspect="1"/>
          </p:cNvPicPr>
          <p:nvPr>
            <p:ph idx="1"/>
          </p:nvPr>
        </p:nvPicPr>
        <p:blipFill>
          <a:blip r:embed="rId2" cstate="print"/>
          <a:stretch>
            <a:fillRect/>
          </a:stretch>
        </p:blipFill>
        <p:spPr>
          <a:xfrm>
            <a:off x="539552" y="1124744"/>
            <a:ext cx="7704856" cy="496855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l"/>
            <a:r>
              <a:rPr lang="en-AU" sz="2700" b="1" dirty="0" smtClean="0">
                <a:solidFill>
                  <a:srgbClr val="FF0000"/>
                </a:solidFill>
                <a:latin typeface="Times New Roman" pitchFamily="18" charset="0"/>
                <a:cs typeface="Times New Roman" pitchFamily="18" charset="0"/>
              </a:rPr>
              <a:t>THE METABOLIC STRESS RESPONSE TO SURGERY AND TRAUMA: THE ‘EBB AND FLOW’ MODEL</a:t>
            </a:r>
            <a:endParaRPr lang="en-AU" sz="2700" dirty="0"/>
          </a:p>
        </p:txBody>
      </p:sp>
      <p:sp>
        <p:nvSpPr>
          <p:cNvPr id="3" name="عنصر نائب للمحتوى 2"/>
          <p:cNvSpPr>
            <a:spLocks noGrp="1"/>
          </p:cNvSpPr>
          <p:nvPr>
            <p:ph idx="1"/>
          </p:nvPr>
        </p:nvSpPr>
        <p:spPr>
          <a:xfrm>
            <a:off x="457200" y="1196752"/>
            <a:ext cx="8229600" cy="4929411"/>
          </a:xfrm>
        </p:spPr>
        <p:txBody>
          <a:bodyPr>
            <a:normAutofit/>
          </a:bodyPr>
          <a:lstStyle/>
          <a:p>
            <a:pPr algn="just"/>
            <a:r>
              <a:rPr lang="en-AU" sz="1600" dirty="0" smtClean="0">
                <a:latin typeface="Times New Roman" pitchFamily="18" charset="0"/>
                <a:cs typeface="Times New Roman" pitchFamily="18" charset="0"/>
              </a:rPr>
              <a:t>The ebb phase begins at the time of injury and lasts for approximately 24–48 hours. It may be attenuated by proper resuscitation, but not completely abolished.</a:t>
            </a:r>
          </a:p>
          <a:p>
            <a:pPr algn="just">
              <a:buNone/>
            </a:pPr>
            <a:endParaRPr lang="en-AU" sz="1600" dirty="0" smtClean="0">
              <a:latin typeface="Times New Roman" pitchFamily="18" charset="0"/>
              <a:cs typeface="Times New Roman" pitchFamily="18" charset="0"/>
            </a:endParaRPr>
          </a:p>
          <a:p>
            <a:pPr algn="just"/>
            <a:r>
              <a:rPr lang="en-AU" sz="1600" dirty="0" smtClean="0">
                <a:latin typeface="Times New Roman" pitchFamily="18" charset="0"/>
                <a:cs typeface="Times New Roman" pitchFamily="18" charset="0"/>
              </a:rPr>
              <a:t>The ebb phase is characterised by </a:t>
            </a:r>
            <a:r>
              <a:rPr lang="en-AU" sz="1600" dirty="0" err="1" smtClean="0">
                <a:latin typeface="Times New Roman" pitchFamily="18" charset="0"/>
                <a:cs typeface="Times New Roman" pitchFamily="18" charset="0"/>
              </a:rPr>
              <a:t>hypovolaemia</a:t>
            </a:r>
            <a:r>
              <a:rPr lang="en-AU" sz="1600" dirty="0" smtClean="0">
                <a:latin typeface="Times New Roman" pitchFamily="18" charset="0"/>
                <a:cs typeface="Times New Roman" pitchFamily="18" charset="0"/>
              </a:rPr>
              <a:t>, decreased basal metabolic rate, reduced cardiac output, hypothermia and lactic acidosis.</a:t>
            </a:r>
          </a:p>
          <a:p>
            <a:pPr algn="just">
              <a:buNone/>
            </a:pPr>
            <a:r>
              <a:rPr lang="en-AU" sz="1600" dirty="0" smtClean="0">
                <a:latin typeface="Times New Roman" pitchFamily="18" charset="0"/>
                <a:cs typeface="Times New Roman" pitchFamily="18" charset="0"/>
              </a:rPr>
              <a:t> </a:t>
            </a:r>
          </a:p>
          <a:p>
            <a:pPr algn="just"/>
            <a:r>
              <a:rPr lang="en-AU" sz="1600" dirty="0" smtClean="0">
                <a:latin typeface="Times New Roman" pitchFamily="18" charset="0"/>
                <a:cs typeface="Times New Roman" pitchFamily="18" charset="0"/>
              </a:rPr>
              <a:t>The predominant hormones regulating the ebb phase are </a:t>
            </a:r>
            <a:r>
              <a:rPr lang="en-AU" sz="1600" dirty="0" err="1" smtClean="0">
                <a:latin typeface="Times New Roman" pitchFamily="18" charset="0"/>
                <a:cs typeface="Times New Roman" pitchFamily="18" charset="0"/>
              </a:rPr>
              <a:t>catecholamines</a:t>
            </a:r>
            <a:r>
              <a:rPr lang="en-AU" sz="1600" dirty="0" smtClean="0">
                <a:latin typeface="Times New Roman" pitchFamily="18" charset="0"/>
                <a:cs typeface="Times New Roman" pitchFamily="18" charset="0"/>
              </a:rPr>
              <a:t>, </a:t>
            </a:r>
            <a:r>
              <a:rPr lang="en-AU" sz="1600" dirty="0" err="1" smtClean="0">
                <a:latin typeface="Times New Roman" pitchFamily="18" charset="0"/>
                <a:cs typeface="Times New Roman" pitchFamily="18" charset="0"/>
              </a:rPr>
              <a:t>cortisol</a:t>
            </a:r>
            <a:r>
              <a:rPr lang="en-AU" sz="1600" dirty="0" smtClean="0">
                <a:latin typeface="Times New Roman" pitchFamily="18" charset="0"/>
                <a:cs typeface="Times New Roman" pitchFamily="18" charset="0"/>
              </a:rPr>
              <a:t> and </a:t>
            </a:r>
            <a:r>
              <a:rPr lang="en-AU" sz="1600" dirty="0" err="1" smtClean="0">
                <a:latin typeface="Times New Roman" pitchFamily="18" charset="0"/>
                <a:cs typeface="Times New Roman" pitchFamily="18" charset="0"/>
              </a:rPr>
              <a:t>aldosterone</a:t>
            </a:r>
            <a:endParaRPr lang="en-AU" sz="1600" dirty="0" smtClean="0">
              <a:latin typeface="Times New Roman" pitchFamily="18" charset="0"/>
              <a:cs typeface="Times New Roman" pitchFamily="18" charset="0"/>
            </a:endParaRPr>
          </a:p>
          <a:p>
            <a:pPr algn="just">
              <a:buNone/>
            </a:pPr>
            <a:endParaRPr lang="en-AU" sz="1600" dirty="0" smtClean="0">
              <a:latin typeface="Times New Roman" pitchFamily="18" charset="0"/>
              <a:cs typeface="Times New Roman" pitchFamily="18" charset="0"/>
            </a:endParaRPr>
          </a:p>
          <a:p>
            <a:pPr algn="just"/>
            <a:r>
              <a:rPr lang="en-AU" sz="1600" dirty="0" smtClean="0">
                <a:latin typeface="Times New Roman" pitchFamily="18" charset="0"/>
                <a:cs typeface="Times New Roman" pitchFamily="18" charset="0"/>
              </a:rPr>
              <a:t>The magnitude of this </a:t>
            </a:r>
            <a:r>
              <a:rPr lang="en-AU" sz="1600" dirty="0" err="1" smtClean="0">
                <a:latin typeface="Times New Roman" pitchFamily="18" charset="0"/>
                <a:cs typeface="Times New Roman" pitchFamily="18" charset="0"/>
              </a:rPr>
              <a:t>neuroendocrine</a:t>
            </a:r>
            <a:r>
              <a:rPr lang="en-AU" sz="1600" dirty="0" smtClean="0">
                <a:latin typeface="Times New Roman" pitchFamily="18" charset="0"/>
                <a:cs typeface="Times New Roman" pitchFamily="18" charset="0"/>
              </a:rPr>
              <a:t> response depends on the degree of blood loss and the stimulation of somatic afferent nerves at the site of injury.</a:t>
            </a:r>
          </a:p>
          <a:p>
            <a:pPr algn="just">
              <a:buNone/>
            </a:pPr>
            <a:endParaRPr lang="en-AU" sz="1600" dirty="0" smtClean="0">
              <a:latin typeface="Times New Roman" pitchFamily="18" charset="0"/>
              <a:cs typeface="Times New Roman" pitchFamily="18" charset="0"/>
            </a:endParaRPr>
          </a:p>
          <a:p>
            <a:pPr algn="just"/>
            <a:r>
              <a:rPr lang="en-AU" sz="1600" dirty="0" smtClean="0">
                <a:latin typeface="Times New Roman" pitchFamily="18" charset="0"/>
                <a:cs typeface="Times New Roman" pitchFamily="18" charset="0"/>
              </a:rPr>
              <a:t> The main physiological role of the ebb phase is to conserve both circulating volume and energy stores for recovery and repair.</a:t>
            </a:r>
            <a:endParaRPr lang="en-A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lgn="l"/>
            <a:r>
              <a:rPr lang="en-AU" sz="2400" b="1" dirty="0" smtClean="0">
                <a:solidFill>
                  <a:srgbClr val="FF0000"/>
                </a:solidFill>
                <a:latin typeface="Times New Roman" pitchFamily="18" charset="0"/>
                <a:cs typeface="Times New Roman" pitchFamily="18" charset="0"/>
              </a:rPr>
              <a:t>THE METABOLIC STRESS RESPONSE TO SURGERY AND TRAUMA: THE ‘EBB AND FLOW’ MODEL</a:t>
            </a:r>
            <a:endParaRPr lang="en-AU" sz="2400" dirty="0"/>
          </a:p>
        </p:txBody>
      </p:sp>
      <p:sp>
        <p:nvSpPr>
          <p:cNvPr id="3" name="عنصر نائب للمحتوى 2"/>
          <p:cNvSpPr>
            <a:spLocks noGrp="1"/>
          </p:cNvSpPr>
          <p:nvPr>
            <p:ph idx="1"/>
          </p:nvPr>
        </p:nvSpPr>
        <p:spPr>
          <a:xfrm>
            <a:off x="457200" y="1484784"/>
            <a:ext cx="8229600" cy="4641379"/>
          </a:xfrm>
        </p:spPr>
        <p:txBody>
          <a:bodyPr>
            <a:normAutofit/>
          </a:bodyPr>
          <a:lstStyle/>
          <a:p>
            <a:pPr algn="just"/>
            <a:r>
              <a:rPr lang="en-AU" sz="1600" dirty="0" err="1" smtClean="0">
                <a:latin typeface="Times New Roman" pitchFamily="18" charset="0"/>
                <a:cs typeface="Times New Roman" pitchFamily="18" charset="0"/>
              </a:rPr>
              <a:t>Hypermetabolic</a:t>
            </a:r>
            <a:r>
              <a:rPr lang="en-AU" sz="1600" dirty="0" smtClean="0">
                <a:latin typeface="Times New Roman" pitchFamily="18" charset="0"/>
                <a:cs typeface="Times New Roman" pitchFamily="18" charset="0"/>
              </a:rPr>
              <a:t> flow phase, which corresponds to SIRS. This phase involves the mobilisation of body energy stores for recovery and repair, and the subsequent replacement of lost or damaged tissue.</a:t>
            </a:r>
          </a:p>
          <a:p>
            <a:pPr algn="just">
              <a:buNone/>
            </a:pPr>
            <a:endParaRPr lang="en-AU" sz="1600" dirty="0" smtClean="0">
              <a:latin typeface="Times New Roman" pitchFamily="18" charset="0"/>
              <a:cs typeface="Times New Roman" pitchFamily="18" charset="0"/>
            </a:endParaRPr>
          </a:p>
          <a:p>
            <a:pPr algn="just"/>
            <a:r>
              <a:rPr lang="en-AU" sz="1600" dirty="0" smtClean="0">
                <a:latin typeface="Times New Roman" pitchFamily="18" charset="0"/>
                <a:cs typeface="Times New Roman" pitchFamily="18" charset="0"/>
              </a:rPr>
              <a:t> It is characterised by tissue oedema (from vasodilatation and increased capillary leakage), increased basal metabolic rate (</a:t>
            </a:r>
            <a:r>
              <a:rPr lang="en-AU" sz="1600" dirty="0" err="1" smtClean="0">
                <a:latin typeface="Times New Roman" pitchFamily="18" charset="0"/>
                <a:cs typeface="Times New Roman" pitchFamily="18" charset="0"/>
              </a:rPr>
              <a:t>hypermetabolism</a:t>
            </a:r>
            <a:r>
              <a:rPr lang="en-AU" sz="1600" dirty="0" smtClean="0">
                <a:latin typeface="Times New Roman" pitchFamily="18" charset="0"/>
                <a:cs typeface="Times New Roman" pitchFamily="18" charset="0"/>
              </a:rPr>
              <a:t>), increased cardiac output, raised body</a:t>
            </a:r>
          </a:p>
          <a:p>
            <a:pPr algn="just">
              <a:buNone/>
            </a:pPr>
            <a:r>
              <a:rPr lang="en-AU" sz="1600" dirty="0" smtClean="0">
                <a:latin typeface="Times New Roman" pitchFamily="18" charset="0"/>
                <a:cs typeface="Times New Roman" pitchFamily="18" charset="0"/>
              </a:rPr>
              <a:t>        temperature, </a:t>
            </a:r>
            <a:r>
              <a:rPr lang="en-AU" sz="1600" dirty="0" err="1" smtClean="0">
                <a:latin typeface="Times New Roman" pitchFamily="18" charset="0"/>
                <a:cs typeface="Times New Roman" pitchFamily="18" charset="0"/>
              </a:rPr>
              <a:t>leukocytosis</a:t>
            </a:r>
            <a:r>
              <a:rPr lang="en-AU" sz="1600" dirty="0" smtClean="0">
                <a:latin typeface="Times New Roman" pitchFamily="18" charset="0"/>
                <a:cs typeface="Times New Roman" pitchFamily="18" charset="0"/>
              </a:rPr>
              <a:t>, increased oxygen consumption and increased </a:t>
            </a:r>
            <a:r>
              <a:rPr lang="en-AU" sz="1600" dirty="0" err="1" smtClean="0">
                <a:latin typeface="Times New Roman" pitchFamily="18" charset="0"/>
                <a:cs typeface="Times New Roman" pitchFamily="18" charset="0"/>
              </a:rPr>
              <a:t>gluconeogenesis</a:t>
            </a:r>
            <a:r>
              <a:rPr lang="en-AU" sz="1600" dirty="0" smtClean="0">
                <a:latin typeface="Times New Roman" pitchFamily="18" charset="0"/>
                <a:cs typeface="Times New Roman" pitchFamily="18" charset="0"/>
              </a:rPr>
              <a:t>.</a:t>
            </a:r>
          </a:p>
          <a:p>
            <a:pPr algn="just">
              <a:buNone/>
            </a:pPr>
            <a:r>
              <a:rPr lang="en-AU" sz="1600" dirty="0" smtClean="0">
                <a:latin typeface="Times New Roman" pitchFamily="18" charset="0"/>
                <a:cs typeface="Times New Roman" pitchFamily="18" charset="0"/>
              </a:rPr>
              <a:t>       The flow phase may be subdivided into</a:t>
            </a:r>
          </a:p>
          <a:p>
            <a:pPr algn="just">
              <a:buNone/>
            </a:pPr>
            <a:r>
              <a:rPr lang="en-AU" sz="1600" dirty="0" smtClean="0">
                <a:latin typeface="Times New Roman" pitchFamily="18" charset="0"/>
                <a:cs typeface="Times New Roman" pitchFamily="18" charset="0"/>
              </a:rPr>
              <a:t>      A. an initial catabolic phase, lasting approximately 3–10 days.</a:t>
            </a:r>
          </a:p>
          <a:p>
            <a:pPr algn="just">
              <a:buNone/>
            </a:pPr>
            <a:r>
              <a:rPr lang="en-AU" sz="1600" dirty="0" smtClean="0">
                <a:latin typeface="Times New Roman" pitchFamily="18" charset="0"/>
                <a:cs typeface="Times New Roman" pitchFamily="18" charset="0"/>
              </a:rPr>
              <a:t>      B.  an anabolic phase, which may last for weeks</a:t>
            </a:r>
          </a:p>
          <a:p>
            <a:pPr algn="just">
              <a:buNone/>
            </a:pPr>
            <a:endParaRPr lang="en-US" sz="1600" dirty="0" smtClean="0">
              <a:latin typeface="Times New Roman" pitchFamily="18" charset="0"/>
              <a:cs typeface="Times New Roman" pitchFamily="18" charset="0"/>
            </a:endParaRPr>
          </a:p>
          <a:p>
            <a:pPr algn="just"/>
            <a:r>
              <a:rPr lang="en-AU" sz="1600" dirty="0" smtClean="0">
                <a:latin typeface="Times New Roman" pitchFamily="18" charset="0"/>
                <a:cs typeface="Times New Roman" pitchFamily="18" charset="0"/>
              </a:rPr>
              <a:t>The increased production of insulin at this time is associated with significant insulin resistance and, therefore, injured patients often exhibit poor </a:t>
            </a:r>
            <a:r>
              <a:rPr lang="en-AU" sz="1600" dirty="0" err="1" smtClean="0">
                <a:latin typeface="Times New Roman" pitchFamily="18" charset="0"/>
                <a:cs typeface="Times New Roman" pitchFamily="18" charset="0"/>
              </a:rPr>
              <a:t>glycaemic</a:t>
            </a:r>
            <a:r>
              <a:rPr lang="en-AU" sz="1600" dirty="0" smtClean="0">
                <a:latin typeface="Times New Roman" pitchFamily="18" charset="0"/>
                <a:cs typeface="Times New Roman" pitchFamily="18" charset="0"/>
              </a:rPr>
              <a:t> control.</a:t>
            </a:r>
          </a:p>
          <a:p>
            <a:pPr>
              <a:buNone/>
            </a:pPr>
            <a:endParaRPr lang="en-AU"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Autofit/>
          </a:bodyPr>
          <a:lstStyle/>
          <a:p>
            <a:pPr algn="l"/>
            <a:r>
              <a:rPr lang="en-AU" sz="2400" b="1" dirty="0" smtClean="0">
                <a:solidFill>
                  <a:srgbClr val="FF0000"/>
                </a:solidFill>
                <a:latin typeface="Times New Roman" pitchFamily="18" charset="0"/>
                <a:cs typeface="Times New Roman" pitchFamily="18" charset="0"/>
              </a:rPr>
              <a:t>KEY CATABOLIC ELEMENTS OF THE FLOW PHASE OF THE METABOLIC STRESS RESPONSE</a:t>
            </a:r>
            <a:endParaRPr lang="en-AU" sz="24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124744"/>
            <a:ext cx="8229600" cy="5001419"/>
          </a:xfrm>
        </p:spPr>
        <p:txBody>
          <a:bodyPr>
            <a:normAutofit lnSpcReduction="10000"/>
          </a:bodyPr>
          <a:lstStyle/>
          <a:p>
            <a:pPr>
              <a:buNone/>
            </a:pPr>
            <a:r>
              <a:rPr lang="en-AU" sz="1800" b="1" dirty="0" err="1" smtClean="0">
                <a:solidFill>
                  <a:srgbClr val="0070C0"/>
                </a:solidFill>
                <a:latin typeface="Times New Roman" pitchFamily="18" charset="0"/>
                <a:cs typeface="Times New Roman" pitchFamily="18" charset="0"/>
              </a:rPr>
              <a:t>Hypermetabolism</a:t>
            </a:r>
            <a:endParaRPr lang="en-AU" sz="1800" b="1" dirty="0" smtClean="0">
              <a:solidFill>
                <a:srgbClr val="0070C0"/>
              </a:solidFill>
              <a:latin typeface="Times New Roman" pitchFamily="18" charset="0"/>
              <a:cs typeface="Times New Roman" pitchFamily="18" charset="0"/>
            </a:endParaRPr>
          </a:p>
          <a:p>
            <a:r>
              <a:rPr lang="en-AU" sz="1600" dirty="0" smtClean="0">
                <a:latin typeface="Times New Roman" pitchFamily="18" charset="0"/>
                <a:cs typeface="Times New Roman" pitchFamily="18" charset="0"/>
              </a:rPr>
              <a:t>The majority of trauma patients demonstrate energy expenditures approximately 15–25% above predicted healthy resting values.</a:t>
            </a:r>
          </a:p>
          <a:p>
            <a:pPr>
              <a:buNone/>
            </a:pPr>
            <a:r>
              <a:rPr lang="en-AU" sz="1800" b="1" dirty="0" smtClean="0">
                <a:solidFill>
                  <a:srgbClr val="0070C0"/>
                </a:solidFill>
                <a:latin typeface="Times New Roman" pitchFamily="18" charset="0"/>
                <a:cs typeface="Times New Roman" pitchFamily="18" charset="0"/>
              </a:rPr>
              <a:t>Alterations in skeletal muscle protein metabolism</a:t>
            </a:r>
          </a:p>
          <a:p>
            <a:r>
              <a:rPr lang="en-AU" sz="1600" dirty="0" smtClean="0">
                <a:latin typeface="Times New Roman" pitchFamily="18" charset="0"/>
                <a:cs typeface="Times New Roman" pitchFamily="18" charset="0"/>
              </a:rPr>
              <a:t>Under normal circumstances, synthesis equals breakdown and muscle bulk remains constant.</a:t>
            </a:r>
          </a:p>
          <a:p>
            <a:r>
              <a:rPr lang="en-AU" sz="1600" dirty="0" smtClean="0">
                <a:latin typeface="Times New Roman" pitchFamily="18" charset="0"/>
                <a:cs typeface="Times New Roman" pitchFamily="18" charset="0"/>
              </a:rPr>
              <a:t> Physiological stimuli that promote net muscle protein accretion include feeding and exercise.</a:t>
            </a:r>
          </a:p>
          <a:p>
            <a:r>
              <a:rPr lang="en-AU" sz="1600" dirty="0" smtClean="0">
                <a:latin typeface="Times New Roman" pitchFamily="18" charset="0"/>
                <a:cs typeface="Times New Roman" pitchFamily="18" charset="0"/>
              </a:rPr>
              <a:t>During the catabolic phase of the stress response, muscle wasting occurs as a result of an increase in muscle protein degradation, coupled with a decrease in muscle protein synthesis.</a:t>
            </a:r>
          </a:p>
          <a:p>
            <a:r>
              <a:rPr lang="en-AU" sz="1600" dirty="0" smtClean="0">
                <a:latin typeface="Times New Roman" pitchFamily="18" charset="0"/>
                <a:cs typeface="Times New Roman" pitchFamily="18" charset="0"/>
              </a:rPr>
              <a:t>Clinically, a patient with skeletal muscle wasting will experience asthenia, increased fatigue, reduced functional ability, decreased quality of life and an increased risk of morbidity and mortality.</a:t>
            </a:r>
          </a:p>
          <a:p>
            <a:pPr>
              <a:buNone/>
            </a:pPr>
            <a:r>
              <a:rPr lang="en-AU" sz="1800" b="1" dirty="0" smtClean="0">
                <a:solidFill>
                  <a:srgbClr val="0070C0"/>
                </a:solidFill>
                <a:latin typeface="Times New Roman" pitchFamily="18" charset="0"/>
                <a:cs typeface="Times New Roman" pitchFamily="18" charset="0"/>
              </a:rPr>
              <a:t>Alterations in hepatic protein metabolism: the acute phase protein response</a:t>
            </a:r>
          </a:p>
          <a:p>
            <a:r>
              <a:rPr lang="en-AU" sz="1600" dirty="0" smtClean="0">
                <a:latin typeface="Times New Roman" pitchFamily="18" charset="0"/>
                <a:cs typeface="Times New Roman" pitchFamily="18" charset="0"/>
              </a:rPr>
              <a:t>Skeletal muscle has a large mass but a low turnover rate (1–2% per day), whereas the liver has a relatively small mass (1.5 kg) but a much higher protein turnover rate (10–20% per day).</a:t>
            </a:r>
          </a:p>
          <a:p>
            <a:r>
              <a:rPr lang="en-AU" sz="1700" dirty="0" smtClean="0">
                <a:latin typeface="Times New Roman" pitchFamily="18" charset="0"/>
                <a:cs typeface="Times New Roman" pitchFamily="18" charset="0"/>
              </a:rPr>
              <a:t>The acute phase protein response (APPR) provides proteins important for recovery and repair, but only at the expense of valuable lean tissue and energy reserves.</a:t>
            </a:r>
          </a:p>
          <a:p>
            <a:r>
              <a:rPr lang="en-US" sz="1700" dirty="0" smtClean="0">
                <a:latin typeface="Times New Roman" pitchFamily="18" charset="0"/>
                <a:cs typeface="Times New Roman" pitchFamily="18" charset="0"/>
              </a:rPr>
              <a:t> APPR: increase CRP plasma concentration and decrease albumin plasma concentration.</a:t>
            </a:r>
            <a:endParaRPr lang="en-AU"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Autofit/>
          </a:bodyPr>
          <a:lstStyle/>
          <a:p>
            <a:pPr algn="l"/>
            <a:r>
              <a:rPr lang="en-AU" sz="2400" b="1" dirty="0" smtClean="0">
                <a:solidFill>
                  <a:srgbClr val="FF0000"/>
                </a:solidFill>
                <a:latin typeface="Times New Roman" pitchFamily="18" charset="0"/>
                <a:cs typeface="Times New Roman" pitchFamily="18" charset="0"/>
              </a:rPr>
              <a:t>CHANGES IN BODY COMPOSITION FOLLOWING INJURY</a:t>
            </a:r>
            <a:endParaRPr lang="en-AU" sz="24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052736"/>
            <a:ext cx="8229600" cy="5073427"/>
          </a:xfrm>
        </p:spPr>
        <p:txBody>
          <a:bodyPr>
            <a:normAutofit/>
          </a:bodyPr>
          <a:lstStyle/>
          <a:p>
            <a:r>
              <a:rPr lang="en-AU" sz="1600" dirty="0" smtClean="0">
                <a:latin typeface="Times New Roman" pitchFamily="18" charset="0"/>
                <a:cs typeface="Times New Roman" pitchFamily="18" charset="0"/>
              </a:rPr>
              <a:t>The loss of 1 g of nitrogen in urine is equivalent to the breakdown of 36 g of wet weight lean tissue</a:t>
            </a:r>
            <a:r>
              <a:rPr lang="en-AU" sz="1600" dirty="0" smtClean="0"/>
              <a:t>.</a:t>
            </a:r>
          </a:p>
          <a:p>
            <a:r>
              <a:rPr lang="en-US" sz="1600" dirty="0" smtClean="0">
                <a:latin typeface="Times New Roman" pitchFamily="18" charset="0"/>
                <a:cs typeface="Times New Roman" pitchFamily="18" charset="0"/>
              </a:rPr>
              <a:t>During stress as in starvation there is adaptive changes to attenuate urinary nitrogen loss, thus account for survival of hunger strike for a period of 50-60 days. </a:t>
            </a:r>
            <a:r>
              <a:rPr lang="en-AU" sz="1600" dirty="0" smtClean="0">
                <a:latin typeface="Times New Roman" pitchFamily="18" charset="0"/>
                <a:cs typeface="Times New Roman" pitchFamily="18" charset="0"/>
              </a:rPr>
              <a:t>once loss of body protein mass has reached 30–40% of the total, survival is unlikely</a:t>
            </a:r>
            <a:r>
              <a:rPr lang="en-AU" sz="1600" dirty="0" smtClean="0"/>
              <a:t>.</a:t>
            </a:r>
          </a:p>
          <a:p>
            <a:r>
              <a:rPr lang="en-AU" sz="1600" dirty="0" smtClean="0">
                <a:latin typeface="Times New Roman" pitchFamily="18" charset="0"/>
                <a:cs typeface="Times New Roman" pitchFamily="18" charset="0"/>
              </a:rPr>
              <a:t>Critically ill patients admitted to the ICU with severe sepsis or major blunt trauma undergo massive changes in body composition</a:t>
            </a:r>
            <a:r>
              <a:rPr lang="en-AU" sz="1600" b="1" dirty="0" smtClean="0">
                <a:latin typeface="Times New Roman" pitchFamily="18" charset="0"/>
                <a:cs typeface="Times New Roman" pitchFamily="18" charset="0"/>
              </a:rPr>
              <a:t>.</a:t>
            </a:r>
          </a:p>
          <a:p>
            <a:r>
              <a:rPr lang="en-AU" sz="1600" b="1" dirty="0" smtClean="0">
                <a:latin typeface="Times New Roman" pitchFamily="18" charset="0"/>
                <a:cs typeface="Times New Roman" pitchFamily="18" charset="0"/>
              </a:rPr>
              <a:t> Body weight</a:t>
            </a:r>
            <a:r>
              <a:rPr lang="en-AU" sz="1600" dirty="0" smtClean="0">
                <a:latin typeface="Times New Roman" pitchFamily="18" charset="0"/>
                <a:cs typeface="Times New Roman" pitchFamily="18" charset="0"/>
              </a:rPr>
              <a:t> increases immediately on resuscitation with an expansion of extracellular</a:t>
            </a:r>
          </a:p>
          <a:p>
            <a:pPr>
              <a:buNone/>
            </a:pPr>
            <a:r>
              <a:rPr lang="en-AU" sz="1600" dirty="0" smtClean="0">
                <a:latin typeface="Times New Roman" pitchFamily="18" charset="0"/>
                <a:cs typeface="Times New Roman" pitchFamily="18" charset="0"/>
              </a:rPr>
              <a:t>        water by 6–10 litres within 24 hours.</a:t>
            </a:r>
          </a:p>
          <a:p>
            <a:r>
              <a:rPr lang="en-AU" sz="1600" dirty="0" smtClean="0">
                <a:latin typeface="Times New Roman" pitchFamily="18" charset="0"/>
                <a:cs typeface="Times New Roman" pitchFamily="18" charset="0"/>
              </a:rPr>
              <a:t> </a:t>
            </a:r>
            <a:r>
              <a:rPr lang="en-AU" sz="1600" dirty="0" err="1" smtClean="0">
                <a:latin typeface="Times New Roman" pitchFamily="18" charset="0"/>
                <a:cs typeface="Times New Roman" pitchFamily="18" charset="0"/>
              </a:rPr>
              <a:t>Thereafter,even</a:t>
            </a:r>
            <a:r>
              <a:rPr lang="en-AU" sz="1600" dirty="0" smtClean="0">
                <a:latin typeface="Times New Roman" pitchFamily="18" charset="0"/>
                <a:cs typeface="Times New Roman" pitchFamily="18" charset="0"/>
              </a:rPr>
              <a:t> with optimal metabolic care and nutritional support, total body protein will diminish by 15% in the next 10 days, and body weight will reach negative balance as the expansion of the extracellular space resolves.</a:t>
            </a:r>
          </a:p>
          <a:p>
            <a:r>
              <a:rPr lang="en-AU" sz="1600" dirty="0" smtClean="0">
                <a:latin typeface="Times New Roman" pitchFamily="18" charset="0"/>
                <a:cs typeface="Times New Roman" pitchFamily="18" charset="0"/>
              </a:rPr>
              <a:t> </a:t>
            </a:r>
            <a:r>
              <a:rPr lang="en-AU" sz="1600" dirty="0" smtClean="0">
                <a:latin typeface="Times New Roman" pitchFamily="18" charset="0"/>
                <a:cs typeface="Times New Roman" pitchFamily="18" charset="0"/>
              </a:rPr>
              <a:t> </a:t>
            </a:r>
            <a:r>
              <a:rPr lang="en-AU" sz="1600" dirty="0" smtClean="0">
                <a:latin typeface="Times New Roman" pitchFamily="18" charset="0"/>
                <a:cs typeface="Times New Roman" pitchFamily="18" charset="0"/>
              </a:rPr>
              <a:t>I</a:t>
            </a:r>
            <a:r>
              <a:rPr lang="en-AU" sz="1600" dirty="0" smtClean="0">
                <a:latin typeface="Times New Roman" pitchFamily="18" charset="0"/>
                <a:cs typeface="Times New Roman" pitchFamily="18" charset="0"/>
              </a:rPr>
              <a:t>t is </a:t>
            </a:r>
            <a:r>
              <a:rPr lang="en-AU" sz="1600" dirty="0" smtClean="0">
                <a:latin typeface="Times New Roman" pitchFamily="18" charset="0"/>
                <a:cs typeface="Times New Roman" pitchFamily="18" charset="0"/>
              </a:rPr>
              <a:t>possible to maintain body weight and nitrogen </a:t>
            </a:r>
            <a:r>
              <a:rPr lang="en-AU" sz="1600" dirty="0" smtClean="0">
                <a:latin typeface="Times New Roman" pitchFamily="18" charset="0"/>
                <a:cs typeface="Times New Roman" pitchFamily="18" charset="0"/>
              </a:rPr>
              <a:t>equilibrium following </a:t>
            </a:r>
            <a:r>
              <a:rPr lang="en-AU" sz="1600" dirty="0" smtClean="0">
                <a:latin typeface="Times New Roman" pitchFamily="18" charset="0"/>
                <a:cs typeface="Times New Roman" pitchFamily="18" charset="0"/>
              </a:rPr>
              <a:t>major elective surgery. This can be achieved by blocking the </a:t>
            </a:r>
            <a:r>
              <a:rPr lang="en-AU" sz="1600" dirty="0" err="1" smtClean="0">
                <a:latin typeface="Times New Roman" pitchFamily="18" charset="0"/>
                <a:cs typeface="Times New Roman" pitchFamily="18" charset="0"/>
              </a:rPr>
              <a:t>neuroendocrine</a:t>
            </a:r>
            <a:r>
              <a:rPr lang="en-AU" sz="1600" dirty="0" smtClean="0">
                <a:latin typeface="Times New Roman" pitchFamily="18" charset="0"/>
                <a:cs typeface="Times New Roman" pitchFamily="18" charset="0"/>
              </a:rPr>
              <a:t> stress response with epidural analgesia/other related techniques and providing early </a:t>
            </a:r>
            <a:r>
              <a:rPr lang="en-AU" sz="1600" dirty="0" smtClean="0">
                <a:latin typeface="Times New Roman" pitchFamily="18" charset="0"/>
                <a:cs typeface="Times New Roman" pitchFamily="18" charset="0"/>
              </a:rPr>
              <a:t>oral/</a:t>
            </a:r>
            <a:r>
              <a:rPr lang="en-AU" sz="1600" dirty="0" err="1" smtClean="0">
                <a:latin typeface="Times New Roman" pitchFamily="18" charset="0"/>
                <a:cs typeface="Times New Roman" pitchFamily="18" charset="0"/>
              </a:rPr>
              <a:t>enteral</a:t>
            </a:r>
            <a:r>
              <a:rPr lang="en-AU" sz="1600" dirty="0" smtClean="0">
                <a:latin typeface="Times New Roman" pitchFamily="18" charset="0"/>
                <a:cs typeface="Times New Roman" pitchFamily="18" charset="0"/>
              </a:rPr>
              <a:t> </a:t>
            </a:r>
            <a:r>
              <a:rPr lang="en-AU" sz="1600" dirty="0" smtClean="0">
                <a:latin typeface="Times New Roman" pitchFamily="18" charset="0"/>
                <a:cs typeface="Times New Roman" pitchFamily="18" charset="0"/>
              </a:rPr>
              <a:t>feeding.</a:t>
            </a:r>
          </a:p>
          <a:p>
            <a:r>
              <a:rPr lang="en-AU" sz="1600" dirty="0" smtClean="0">
                <a:latin typeface="Times New Roman" pitchFamily="18" charset="0"/>
                <a:cs typeface="Times New Roman" pitchFamily="18" charset="0"/>
              </a:rPr>
              <a:t> </a:t>
            </a:r>
            <a:r>
              <a:rPr lang="en-AU" sz="1600" dirty="0" smtClean="0">
                <a:latin typeface="Times New Roman" pitchFamily="18" charset="0"/>
                <a:cs typeface="Times New Roman" pitchFamily="18" charset="0"/>
              </a:rPr>
              <a:t>T</a:t>
            </a:r>
            <a:r>
              <a:rPr lang="en-AU" sz="1600" dirty="0" smtClean="0">
                <a:latin typeface="Times New Roman" pitchFamily="18" charset="0"/>
                <a:cs typeface="Times New Roman" pitchFamily="18" charset="0"/>
              </a:rPr>
              <a:t>he </a:t>
            </a:r>
            <a:r>
              <a:rPr lang="en-AU" sz="1600" dirty="0" smtClean="0">
                <a:latin typeface="Times New Roman" pitchFamily="18" charset="0"/>
                <a:cs typeface="Times New Roman" pitchFamily="18" charset="0"/>
              </a:rPr>
              <a:t>early fluid retention phase can be avoided by careful </a:t>
            </a:r>
            <a:r>
              <a:rPr lang="en-AU" sz="1600" dirty="0" err="1" smtClean="0">
                <a:latin typeface="Times New Roman" pitchFamily="18" charset="0"/>
                <a:cs typeface="Times New Roman" pitchFamily="18" charset="0"/>
              </a:rPr>
              <a:t>intraoperative</a:t>
            </a:r>
            <a:r>
              <a:rPr lang="en-AU" sz="1600" dirty="0" smtClean="0">
                <a:latin typeface="Times New Roman" pitchFamily="18" charset="0"/>
                <a:cs typeface="Times New Roman" pitchFamily="18" charset="0"/>
              </a:rPr>
              <a:t> management of fluid balance, with avoidance of excessive administration of intravenous saline.</a:t>
            </a:r>
          </a:p>
          <a:p>
            <a:pPr>
              <a:buNone/>
            </a:pPr>
            <a:endParaRPr lang="en-A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Autofit/>
          </a:bodyPr>
          <a:lstStyle/>
          <a:p>
            <a:pPr algn="l"/>
            <a:r>
              <a:rPr lang="en-AU" sz="2400" b="1" dirty="0" smtClean="0">
                <a:solidFill>
                  <a:srgbClr val="FF0000"/>
                </a:solidFill>
                <a:latin typeface="Times New Roman" pitchFamily="18" charset="0"/>
                <a:cs typeface="Times New Roman" pitchFamily="18" charset="0"/>
              </a:rPr>
              <a:t>AVOIDABLE FACTORS THAT COMPOUND THE RESPONSE TO INJURY</a:t>
            </a:r>
            <a:endParaRPr lang="en-AU" sz="2400" dirty="0">
              <a:solidFill>
                <a:srgbClr val="FF0000"/>
              </a:solidFill>
              <a:latin typeface="Times New Roman" pitchFamily="18" charset="0"/>
              <a:cs typeface="Times New Roman" pitchFamily="18" charset="0"/>
            </a:endParaRPr>
          </a:p>
        </p:txBody>
      </p:sp>
      <p:pic>
        <p:nvPicPr>
          <p:cNvPr id="4" name="عنصر نائب للمحتوى 3" descr="snip.JPG"/>
          <p:cNvPicPr>
            <a:picLocks noGrp="1" noChangeAspect="1"/>
          </p:cNvPicPr>
          <p:nvPr>
            <p:ph idx="1"/>
          </p:nvPr>
        </p:nvPicPr>
        <p:blipFill>
          <a:blip r:embed="rId2" cstate="print"/>
          <a:stretch>
            <a:fillRect/>
          </a:stretch>
        </p:blipFill>
        <p:spPr>
          <a:xfrm>
            <a:off x="539552" y="1340768"/>
            <a:ext cx="7992888" cy="482453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1277</Words>
  <Application>Microsoft Office PowerPoint</Application>
  <PresentationFormat>عرض على الشاشة (3:4)‏</PresentationFormat>
  <Paragraphs>96</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Metabolic response to injury</vt:lpstr>
      <vt:lpstr>Classical concepts of homeostasis</vt:lpstr>
      <vt:lpstr>MEDIATORS OF THE METABOLIC RESPONSE TO INJURY</vt:lpstr>
      <vt:lpstr>THE METABOLIC STRESS RESPONSE TO SURGERY AND TRAUMA: THE ‘EBB AND FLOW’ MODEL</vt:lpstr>
      <vt:lpstr>THE METABOLIC STRESS RESPONSE TO SURGERY AND TRAUMA: THE ‘EBB AND FLOW’ MODEL</vt:lpstr>
      <vt:lpstr>THE METABOLIC STRESS RESPONSE TO SURGERY AND TRAUMA: THE ‘EBB AND FLOW’ MODEL</vt:lpstr>
      <vt:lpstr>KEY CATABOLIC ELEMENTS OF THE FLOW PHASE OF THE METABOLIC STRESS RESPONSE</vt:lpstr>
      <vt:lpstr>CHANGES IN BODY COMPOSITION FOLLOWING INJURY</vt:lpstr>
      <vt:lpstr>AVOIDABLE FACTORS THAT COMPOUND THE RESPONSE TO INJURY</vt:lpstr>
      <vt:lpstr>AVOIDABLE FACTORS THAT COMPOUND THE RESPONSE TO INJURY</vt:lpstr>
      <vt:lpstr>AVOIDABLE FACTORS THAT COMPOUND THE RESPONSE TO INJURY</vt:lpstr>
      <vt:lpstr>AVOIDABLE FACTORS THAT COMPOUND THE RESPONSE TO INJURY</vt:lpstr>
      <vt:lpstr>A proactive approach to prevent unnecessary aspects </vt:lpstr>
      <vt:lpstr>الشريحة 14</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Metabolic response to injury</dc:title>
  <dc:creator>toshiba</dc:creator>
  <cp:lastModifiedBy>toshiba</cp:lastModifiedBy>
  <cp:revision>30</cp:revision>
  <dcterms:created xsi:type="dcterms:W3CDTF">2018-11-29T12:13:37Z</dcterms:created>
  <dcterms:modified xsi:type="dcterms:W3CDTF">2018-12-05T14:14:41Z</dcterms:modified>
</cp:coreProperties>
</file>