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60" r:id="rId3"/>
    <p:sldId id="262" r:id="rId4"/>
    <p:sldId id="264" r:id="rId5"/>
    <p:sldId id="266"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01/09/1440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01/09/1440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01/09/1440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01/09/1440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a:bodyPr>
          <a:lstStyle/>
          <a:p>
            <a:pPr algn="just"/>
            <a:r>
              <a:rPr lang="en-US" sz="2400" dirty="0" smtClean="0">
                <a:solidFill>
                  <a:srgbClr val="FF0000"/>
                </a:solidFill>
              </a:rPr>
              <a:t>MUMPS</a:t>
            </a:r>
            <a:r>
              <a:rPr lang="en-US" sz="2400" dirty="0" smtClean="0"/>
              <a:t>: is an acute generalized viral infection of children and adolescents, causing swelling and tenderness of the salivary glands, and rarely epididymoorchitis.More severe manifestations are commoner in older patients.                                                               </a:t>
            </a:r>
          </a:p>
          <a:p>
            <a:pPr algn="just"/>
            <a:r>
              <a:rPr lang="en-US" sz="2400" dirty="0" smtClean="0">
                <a:solidFill>
                  <a:srgbClr val="FF0000"/>
                </a:solidFill>
              </a:rPr>
              <a:t>THE VIRUS:                                                                                                     </a:t>
            </a:r>
          </a:p>
          <a:p>
            <a:pPr algn="just"/>
            <a:r>
              <a:rPr lang="en-US" sz="2400" dirty="0" smtClean="0">
                <a:solidFill>
                  <a:srgbClr val="00B050"/>
                </a:solidFill>
              </a:rPr>
              <a:t>1</a:t>
            </a:r>
            <a:r>
              <a:rPr lang="en-US" sz="2400" dirty="0" smtClean="0"/>
              <a:t>-Amember of the Paramyxoviridae family,ssRNA VIRUS;IRREGULAR,SPHERICALLY SHAPED VIRION (AVERAGE DIAMETER 200 NM);the nucleocapsid is enclosed by a three layer envelope.                                                                                                        </a:t>
            </a:r>
          </a:p>
          <a:p>
            <a:pPr algn="just"/>
            <a:r>
              <a:rPr lang="en-US" sz="2400" dirty="0" smtClean="0">
                <a:solidFill>
                  <a:srgbClr val="00B050"/>
                </a:solidFill>
              </a:rPr>
              <a:t>2</a:t>
            </a:r>
            <a:r>
              <a:rPr lang="en-US" sz="2400" dirty="0" smtClean="0"/>
              <a:t>- The nucleocapsid contains the S(soluble) antigen, to which antibodies may be detected early in infection.                                       </a:t>
            </a:r>
          </a:p>
          <a:p>
            <a:pPr algn="just"/>
            <a:r>
              <a:rPr lang="en-US" sz="2400" dirty="0" smtClean="0">
                <a:solidFill>
                  <a:srgbClr val="00B050"/>
                </a:solidFill>
              </a:rPr>
              <a:t>3</a:t>
            </a:r>
            <a:r>
              <a:rPr lang="en-US" sz="2400" dirty="0" smtClean="0"/>
              <a:t>-Glycoproteins on the surface have HA,NA,and cell fusion activity, and include the V (viral) antigen detected in late infection by complement fixation.                                                                                   </a:t>
            </a:r>
            <a:endParaRPr lang="ar-IQ" sz="2400" dirty="0"/>
          </a:p>
        </p:txBody>
      </p:sp>
    </p:spTree>
    <p:extLst>
      <p:ext uri="{BB962C8B-B14F-4D97-AF65-F5344CB8AC3E}">
        <p14:creationId xmlns:p14="http://schemas.microsoft.com/office/powerpoint/2010/main" val="43697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624736"/>
          </a:xfrm>
        </p:spPr>
        <p:txBody>
          <a:bodyPr>
            <a:noAutofit/>
          </a:bodyPr>
          <a:lstStyle/>
          <a:p>
            <a:pPr algn="just"/>
            <a:r>
              <a:rPr lang="en-US" sz="2400" dirty="0" smtClean="0">
                <a:solidFill>
                  <a:srgbClr val="FF0000"/>
                </a:solidFill>
              </a:rPr>
              <a:t>EPIDEMIOLOGY:</a:t>
            </a:r>
            <a:r>
              <a:rPr lang="en-US" sz="2400" dirty="0" smtClean="0"/>
              <a:t>                                                                                            </a:t>
            </a:r>
          </a:p>
          <a:p>
            <a:pPr algn="just"/>
            <a:r>
              <a:rPr lang="en-US" sz="2400" dirty="0" smtClean="0">
                <a:solidFill>
                  <a:srgbClr val="00B050"/>
                </a:solidFill>
              </a:rPr>
              <a:t>1</a:t>
            </a:r>
            <a:r>
              <a:rPr lang="en-US" sz="2400" dirty="0" smtClean="0"/>
              <a:t>-ENDEMIC THROUGHOUT THE WORLD, epidemics took place every 2-5 years, with 90% of cases occurring in those younger than 15 years.                                                                                                         </a:t>
            </a:r>
          </a:p>
          <a:p>
            <a:pPr algn="just"/>
            <a:r>
              <a:rPr lang="en-US" sz="2400" dirty="0" smtClean="0">
                <a:solidFill>
                  <a:srgbClr val="00B050"/>
                </a:solidFill>
              </a:rPr>
              <a:t>2</a:t>
            </a:r>
            <a:r>
              <a:rPr lang="en-US" sz="2400" dirty="0" smtClean="0"/>
              <a:t>-Passive immunity makes infection uncommon in children </a:t>
            </a:r>
            <a:r>
              <a:rPr lang="en-US" sz="2400" dirty="0" smtClean="0"/>
              <a:t>under 1 </a:t>
            </a:r>
            <a:r>
              <a:rPr lang="en-US" sz="2400" dirty="0" smtClean="0"/>
              <a:t>year.                                                                                                                </a:t>
            </a:r>
          </a:p>
          <a:p>
            <a:pPr algn="just"/>
            <a:r>
              <a:rPr lang="en-US" sz="2400" dirty="0" smtClean="0">
                <a:solidFill>
                  <a:srgbClr val="FF0000"/>
                </a:solidFill>
              </a:rPr>
              <a:t>PATHOGENESIS:                                                                                             </a:t>
            </a:r>
          </a:p>
          <a:p>
            <a:pPr algn="just"/>
            <a:r>
              <a:rPr lang="en-US" sz="2400" dirty="0" smtClean="0">
                <a:solidFill>
                  <a:srgbClr val="00B050"/>
                </a:solidFill>
              </a:rPr>
              <a:t>1</a:t>
            </a:r>
            <a:r>
              <a:rPr lang="en-US" sz="2400" dirty="0" smtClean="0"/>
              <a:t>-TRANSMITTED By DROPLETS SPREAD OR DIRECT CONTACT. Most infectious just before parotitis.                                                                  </a:t>
            </a:r>
          </a:p>
          <a:p>
            <a:pPr algn="just"/>
            <a:r>
              <a:rPr lang="en-US" sz="2400" dirty="0" smtClean="0">
                <a:solidFill>
                  <a:srgbClr val="00B050"/>
                </a:solidFill>
              </a:rPr>
              <a:t>2-</a:t>
            </a:r>
            <a:r>
              <a:rPr lang="en-US" sz="2400" dirty="0" smtClean="0"/>
              <a:t>During incubation, the virus proliferate in the upper respiratory tract, with consequent viremia and localization to glandular and neural tissue.                                                                                                 </a:t>
            </a:r>
          </a:p>
          <a:p>
            <a:pPr algn="just"/>
            <a:r>
              <a:rPr lang="en-US" sz="2400" dirty="0" smtClean="0">
                <a:solidFill>
                  <a:srgbClr val="00B050"/>
                </a:solidFill>
              </a:rPr>
              <a:t>3</a:t>
            </a:r>
            <a:r>
              <a:rPr lang="en-US" sz="2400" dirty="0" smtClean="0"/>
              <a:t>-Parotid glands show interstitial edema and serofibrinous exudate with mononuclear cells infilteration.Cases of orchitis are similar with the addition of interstitial haemorrhage,polymorphnuclear infiliteration,and araes of local infarction due to vascular compromised                                                                                                 </a:t>
            </a:r>
            <a:endParaRPr lang="ar-IQ" sz="2400" dirty="0"/>
          </a:p>
        </p:txBody>
      </p:sp>
    </p:spTree>
    <p:extLst>
      <p:ext uri="{BB962C8B-B14F-4D97-AF65-F5344CB8AC3E}">
        <p14:creationId xmlns:p14="http://schemas.microsoft.com/office/powerpoint/2010/main" val="2817753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a:bodyPr>
          <a:lstStyle/>
          <a:p>
            <a:pPr algn="just"/>
            <a:r>
              <a:rPr lang="en-US" sz="2400" dirty="0" smtClean="0">
                <a:solidFill>
                  <a:srgbClr val="FF0000"/>
                </a:solidFill>
              </a:rPr>
              <a:t>CLINICAL FEATURES</a:t>
            </a:r>
            <a:r>
              <a:rPr lang="en-US" sz="2400" dirty="0" smtClean="0"/>
              <a:t>:                                                                                      </a:t>
            </a:r>
          </a:p>
          <a:p>
            <a:pPr algn="just"/>
            <a:r>
              <a:rPr lang="en-US" sz="2400" dirty="0" smtClean="0">
                <a:solidFill>
                  <a:srgbClr val="00B050"/>
                </a:solidFill>
              </a:rPr>
              <a:t>1</a:t>
            </a:r>
            <a:r>
              <a:rPr lang="en-US" sz="2400" dirty="0" smtClean="0"/>
              <a:t>-</a:t>
            </a:r>
            <a:r>
              <a:rPr lang="en-US" sz="2400" dirty="0" smtClean="0">
                <a:solidFill>
                  <a:srgbClr val="00B050"/>
                </a:solidFill>
              </a:rPr>
              <a:t>Incubation </a:t>
            </a:r>
            <a:r>
              <a:rPr lang="en-US" sz="2400" dirty="0" smtClean="0"/>
              <a:t>is 2-4 weeks. A 24 hours non specific prodrome of fever, headache and anorexia is followed by earache and ipsilateral parotid tenderness. The gland </a:t>
            </a:r>
            <a:r>
              <a:rPr lang="en-US" sz="2400" dirty="0"/>
              <a:t>S</a:t>
            </a:r>
            <a:r>
              <a:rPr lang="en-US" sz="2400" dirty="0" smtClean="0"/>
              <a:t>WELLS OVER 2-3 DAYS AND IS ASSOCIATED WITH </a:t>
            </a:r>
            <a:r>
              <a:rPr lang="en-US" sz="2400" dirty="0" smtClean="0"/>
              <a:t>SEVERE </a:t>
            </a:r>
            <a:r>
              <a:rPr lang="en-US" sz="2400" dirty="0" smtClean="0"/>
              <a:t>PAIN. Swelling can lift the ear lobe up and outwards. The other side follows within a couple of days in 75%of cases. Patients experiences difficulty in pronunciation and mastication. Once swelling has peaked, recovery is rapid-within a week. Complications of parotitis are rare (e.g.sialectasis).Other glands may be involved.                                                                               </a:t>
            </a:r>
          </a:p>
          <a:p>
            <a:pPr algn="just"/>
            <a:r>
              <a:rPr lang="en-US" sz="2400" dirty="0" smtClean="0">
                <a:solidFill>
                  <a:srgbClr val="00B050"/>
                </a:solidFill>
              </a:rPr>
              <a:t>2-CNS involvement</a:t>
            </a:r>
            <a:r>
              <a:rPr lang="en-US" sz="2400" dirty="0" smtClean="0"/>
              <a:t>: the commonest extra glandular manifestation in children.Meneingitis is seen in less than 10% of those with parotitis, although less than 50% of cases of mumps meningitis show no evidence of glandular disease. Onset is 4-7 days after glandular symptoms bur can occur I week before or 2 weeks later. Male more than female. Symptoms resolve 3-10 days later, and recovery is complete with no sequelae.                                                    </a:t>
            </a:r>
          </a:p>
          <a:p>
            <a:pPr algn="just"/>
            <a:endParaRPr lang="ar-IQ" sz="2400" dirty="0"/>
          </a:p>
        </p:txBody>
      </p:sp>
    </p:spTree>
    <p:extLst>
      <p:ext uri="{BB962C8B-B14F-4D97-AF65-F5344CB8AC3E}">
        <p14:creationId xmlns:p14="http://schemas.microsoft.com/office/powerpoint/2010/main" val="3236582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624736"/>
          </a:xfrm>
        </p:spPr>
        <p:txBody>
          <a:bodyPr>
            <a:normAutofit lnSpcReduction="10000"/>
          </a:bodyPr>
          <a:lstStyle/>
          <a:p>
            <a:pPr algn="l"/>
            <a:r>
              <a:rPr lang="en-US" sz="2400" dirty="0" smtClean="0">
                <a:solidFill>
                  <a:srgbClr val="FF0000"/>
                </a:solidFill>
              </a:rPr>
              <a:t>NEUROLOGICAL:    COMPLICATIONS</a:t>
            </a:r>
            <a:r>
              <a:rPr lang="en-US" sz="2400" dirty="0" smtClean="0"/>
              <a:t>:meningitis,encephalitis,GBS,permenant               deafness, transient deafness,ataxia,facial palsy, transverse myelitis.  </a:t>
            </a:r>
          </a:p>
          <a:p>
            <a:pPr algn="l"/>
            <a:r>
              <a:rPr lang="en-US" sz="2400" dirty="0" smtClean="0">
                <a:solidFill>
                  <a:srgbClr val="00B050"/>
                </a:solidFill>
              </a:rPr>
              <a:t>3</a:t>
            </a:r>
            <a:r>
              <a:rPr lang="en-US" sz="2400" dirty="0" smtClean="0"/>
              <a:t>-presternal pitting edema and tongue swelling thought to be due to lymphatic obstruction by swollen regional glands(6%).                   .</a:t>
            </a:r>
          </a:p>
          <a:p>
            <a:pPr algn="l"/>
            <a:r>
              <a:rPr lang="en-US" sz="2400" dirty="0" smtClean="0">
                <a:solidFill>
                  <a:srgbClr val="00B050"/>
                </a:solidFill>
              </a:rPr>
              <a:t>4</a:t>
            </a:r>
            <a:r>
              <a:rPr lang="en-US" sz="2400" dirty="0" smtClean="0"/>
              <a:t>-Epididymo-orchitis-the commonest extra glandular manifestations in adults, seen in 20-30% of post pubertal males with mumps(one in six cases is bilateral).Rare before puberty. It may be the only manifestation of mumps. ABRUPT ONSET OF  fever and warm, swollen(up to four times normal),tender testicles with erythema of the overlying skin. Fever resolves at 5 </a:t>
            </a:r>
            <a:r>
              <a:rPr lang="en-US" sz="2400" dirty="0" smtClean="0"/>
              <a:t>days following  gonadal symptoms. Some </a:t>
            </a:r>
            <a:r>
              <a:rPr lang="en-US" sz="2400" dirty="0" smtClean="0"/>
              <a:t>degree of atrophy may be seen in </a:t>
            </a:r>
            <a:r>
              <a:rPr lang="en-US" sz="2400" dirty="0" smtClean="0"/>
              <a:t>50% once </a:t>
            </a:r>
            <a:r>
              <a:rPr lang="en-US" sz="2400" dirty="0" smtClean="0"/>
              <a:t>recovered. Infertility is rare.                                                </a:t>
            </a:r>
          </a:p>
          <a:p>
            <a:pPr algn="l"/>
            <a:r>
              <a:rPr lang="en-US" sz="2400" dirty="0" smtClean="0">
                <a:solidFill>
                  <a:srgbClr val="00B050"/>
                </a:solidFill>
              </a:rPr>
              <a:t>5</a:t>
            </a:r>
            <a:r>
              <a:rPr lang="en-US" sz="2400" dirty="0" smtClean="0"/>
              <a:t>-    Others:oopheritis,polyarthritis,pancreatitis,myocarditis,nephritis, thyroiditis,mastitis,and hepatitis.                                                            </a:t>
            </a:r>
            <a:endParaRPr lang="ar-IQ" sz="2400" dirty="0"/>
          </a:p>
        </p:txBody>
      </p:sp>
    </p:spTree>
    <p:extLst>
      <p:ext uri="{BB962C8B-B14F-4D97-AF65-F5344CB8AC3E}">
        <p14:creationId xmlns:p14="http://schemas.microsoft.com/office/powerpoint/2010/main" val="602792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0"/>
            <a:ext cx="8928992" cy="6741368"/>
          </a:xfrm>
        </p:spPr>
        <p:txBody>
          <a:bodyPr>
            <a:normAutofit lnSpcReduction="10000"/>
          </a:bodyPr>
          <a:lstStyle/>
          <a:p>
            <a:pPr algn="just"/>
            <a:r>
              <a:rPr lang="en-US" sz="2000" dirty="0" smtClean="0">
                <a:solidFill>
                  <a:srgbClr val="FF0000"/>
                </a:solidFill>
              </a:rPr>
              <a:t>DIAGNOSIS</a:t>
            </a:r>
            <a:r>
              <a:rPr lang="en-US" sz="2000" dirty="0" smtClean="0"/>
              <a:t>: is usually clinical. Laboratory confirmation is required for epidemiological purposes or when disease is atypical.                                                  </a:t>
            </a:r>
          </a:p>
          <a:p>
            <a:pPr algn="just"/>
            <a:r>
              <a:rPr lang="en-US" sz="2000" dirty="0" smtClean="0">
                <a:solidFill>
                  <a:srgbClr val="00B050"/>
                </a:solidFill>
              </a:rPr>
              <a:t>1-</a:t>
            </a:r>
            <a:r>
              <a:rPr lang="en-US" sz="2000" dirty="0" smtClean="0"/>
              <a:t>serum amylase is elevated in parotitis or pancreatitis(</a:t>
            </a:r>
            <a:r>
              <a:rPr lang="en-US" sz="2000" dirty="0" err="1" smtClean="0"/>
              <a:t>isoenzyme</a:t>
            </a:r>
            <a:r>
              <a:rPr lang="en-US" sz="2000" dirty="0" smtClean="0"/>
              <a:t> analysis is required to differentiate the source).                                                                                </a:t>
            </a:r>
          </a:p>
          <a:p>
            <a:pPr algn="just"/>
            <a:r>
              <a:rPr lang="en-US" sz="2000" dirty="0" smtClean="0">
                <a:solidFill>
                  <a:srgbClr val="00B050"/>
                </a:solidFill>
              </a:rPr>
              <a:t>2</a:t>
            </a:r>
            <a:r>
              <a:rPr lang="en-US" sz="2000" dirty="0" smtClean="0"/>
              <a:t>-seroloyg-serum IgM antibody testing should be performed as soon as disease is suspected. It remains positive for less than 4 weeks but may be negative in 50% of the previously immunized with acute infection. A convalescent sample 2-3 weeks after the first, demonstrating a 4-fold or greater increase in IgG titre is diagnostic.                                                                                                                               </a:t>
            </a:r>
          </a:p>
          <a:p>
            <a:pPr algn="just"/>
            <a:r>
              <a:rPr lang="en-US" sz="2000" dirty="0" smtClean="0">
                <a:solidFill>
                  <a:srgbClr val="00B050"/>
                </a:solidFill>
              </a:rPr>
              <a:t>3-</a:t>
            </a:r>
            <a:r>
              <a:rPr lang="en-US" sz="2000" dirty="0" smtClean="0"/>
              <a:t> VIRAL culture: present in saliva from 2 days before symptom onset to 5 days after. May be present in CSF up to 6 days after onset.                                                   </a:t>
            </a:r>
          </a:p>
          <a:p>
            <a:pPr algn="just"/>
            <a:r>
              <a:rPr lang="en-US" sz="2000" dirty="0" smtClean="0">
                <a:solidFill>
                  <a:srgbClr val="00B050"/>
                </a:solidFill>
              </a:rPr>
              <a:t>4</a:t>
            </a:r>
            <a:r>
              <a:rPr lang="en-US" sz="2000" dirty="0" smtClean="0"/>
              <a:t>-PCR-based tests are available .                                                                                         </a:t>
            </a:r>
          </a:p>
          <a:p>
            <a:pPr algn="just"/>
            <a:r>
              <a:rPr lang="en-US" sz="2000" dirty="0" smtClean="0">
                <a:solidFill>
                  <a:srgbClr val="FF0000"/>
                </a:solidFill>
              </a:rPr>
              <a:t>TREATMENT</a:t>
            </a:r>
            <a:r>
              <a:rPr lang="en-US" sz="2000" dirty="0" smtClean="0"/>
              <a:t>:                                                                                                                                 </a:t>
            </a:r>
          </a:p>
          <a:p>
            <a:pPr algn="just"/>
            <a:r>
              <a:rPr lang="en-US" sz="2000" dirty="0" smtClean="0">
                <a:solidFill>
                  <a:srgbClr val="00B050"/>
                </a:solidFill>
              </a:rPr>
              <a:t>1</a:t>
            </a:r>
            <a:r>
              <a:rPr lang="en-US" sz="2000" dirty="0" smtClean="0"/>
              <a:t>-symptoms control: antipyretics and fluids if persistent vomiting.                            </a:t>
            </a:r>
          </a:p>
          <a:p>
            <a:pPr algn="just"/>
            <a:r>
              <a:rPr lang="en-US" sz="2000" dirty="0" smtClean="0">
                <a:solidFill>
                  <a:srgbClr val="00B050"/>
                </a:solidFill>
              </a:rPr>
              <a:t>2-</a:t>
            </a:r>
            <a:r>
              <a:rPr lang="en-US" sz="2000" dirty="0" smtClean="0"/>
              <a:t>No benefit of steroid has been demonstrated.                                                            </a:t>
            </a:r>
          </a:p>
          <a:p>
            <a:pPr algn="just"/>
            <a:r>
              <a:rPr lang="en-US" sz="2000" dirty="0" smtClean="0">
                <a:solidFill>
                  <a:srgbClr val="00B050"/>
                </a:solidFill>
              </a:rPr>
              <a:t>3</a:t>
            </a:r>
            <a:r>
              <a:rPr lang="en-US" sz="2000" dirty="0" smtClean="0"/>
              <a:t>-Anecdotal evidence that IFN-alpha speed resolution of orchitis.                             </a:t>
            </a:r>
          </a:p>
          <a:p>
            <a:pPr algn="just"/>
            <a:r>
              <a:rPr lang="en-US" sz="2000" dirty="0" smtClean="0"/>
              <a:t>                             </a:t>
            </a:r>
          </a:p>
          <a:p>
            <a:pPr algn="just"/>
            <a:r>
              <a:rPr lang="en-US" sz="2000" dirty="0" smtClean="0">
                <a:solidFill>
                  <a:srgbClr val="FF0000"/>
                </a:solidFill>
              </a:rPr>
              <a:t>PREVENTION</a:t>
            </a:r>
            <a:r>
              <a:rPr lang="en-US" sz="2000" dirty="0" smtClean="0"/>
              <a:t>: vaccination is more the 95% effective, and take places at 12 </a:t>
            </a:r>
            <a:r>
              <a:rPr lang="ar-IQ" sz="2000" dirty="0" smtClean="0"/>
              <a:t>    </a:t>
            </a:r>
            <a:r>
              <a:rPr lang="en-US" sz="2000" dirty="0" smtClean="0"/>
              <a:t>months and preschool as part of MMR.                                                                            </a:t>
            </a:r>
            <a:endParaRPr lang="ar-IQ" sz="2000" dirty="0"/>
          </a:p>
        </p:txBody>
      </p:sp>
    </p:spTree>
    <p:extLst>
      <p:ext uri="{BB962C8B-B14F-4D97-AF65-F5344CB8AC3E}">
        <p14:creationId xmlns:p14="http://schemas.microsoft.com/office/powerpoint/2010/main" val="3628920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690</Words>
  <Application>Microsoft Office PowerPoint</Application>
  <PresentationFormat>عرض على الشاشة (3:4)‏</PresentationFormat>
  <Paragraphs>30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Dr.haidar shaheed</dc:creator>
  <cp:lastModifiedBy>DR.Ahmed Saker 2o1O</cp:lastModifiedBy>
  <cp:revision>1</cp:revision>
  <dcterms:created xsi:type="dcterms:W3CDTF">2019-05-05T16:24:04Z</dcterms:created>
  <dcterms:modified xsi:type="dcterms:W3CDTF">2019-05-05T16:27:52Z</dcterms:modified>
</cp:coreProperties>
</file>