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8" r:id="rId2"/>
    <p:sldId id="271" r:id="rId3"/>
    <p:sldId id="259" r:id="rId4"/>
    <p:sldId id="268" r:id="rId5"/>
    <p:sldId id="257" r:id="rId6"/>
    <p:sldId id="273" r:id="rId7"/>
    <p:sldId id="272" r:id="rId8"/>
    <p:sldId id="258" r:id="rId9"/>
    <p:sldId id="260" r:id="rId10"/>
    <p:sldId id="275" r:id="rId11"/>
    <p:sldId id="261" r:id="rId12"/>
    <p:sldId id="262" r:id="rId13"/>
    <p:sldId id="274" r:id="rId14"/>
    <p:sldId id="263" r:id="rId15"/>
    <p:sldId id="264" r:id="rId16"/>
    <p:sldId id="277" r:id="rId17"/>
    <p:sldId id="265" r:id="rId18"/>
    <p:sldId id="266" r:id="rId19"/>
    <p:sldId id="267" r:id="rId20"/>
    <p:sldId id="276" r:id="rId2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IQ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F57EF28-8C06-4097-A373-36768AD8BFD8}" type="datetimeFigureOut">
              <a:rPr lang="ar-IQ" smtClean="0"/>
              <a:pPr/>
              <a:t>02/03/1440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IQ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FFA10E-2986-4AE1-BAC8-DAB5972E406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pPr>
              <a:buNone/>
            </a:pPr>
            <a:endParaRPr lang="ar-SA" dirty="0" smtClean="0"/>
          </a:p>
          <a:p>
            <a:pPr algn="ctr">
              <a:buNone/>
            </a:pPr>
            <a:r>
              <a:rPr lang="en-US" sz="4400" b="1" dirty="0" smtClean="0">
                <a:solidFill>
                  <a:srgbClr val="7030A0"/>
                </a:solidFill>
                <a:latin typeface="Bodoni MT Black" pitchFamily="18" charset="0"/>
              </a:rPr>
              <a:t>Pancreas</a:t>
            </a:r>
          </a:p>
          <a:p>
            <a:pPr algn="ctr">
              <a:buNone/>
            </a:pPr>
            <a:endParaRPr lang="en-US" sz="4000" b="1" dirty="0" smtClean="0">
              <a:latin typeface="Bodoni MT Black" pitchFamily="18" charset="0"/>
            </a:endParaRPr>
          </a:p>
          <a:p>
            <a:pPr algn="ctr">
              <a:buNone/>
            </a:pPr>
            <a:r>
              <a:rPr lang="en-US" sz="4000" b="1" dirty="0" smtClean="0">
                <a:latin typeface="Bodoni MT Black" pitchFamily="18" charset="0"/>
              </a:rPr>
              <a:t>assist .</a:t>
            </a:r>
            <a:r>
              <a:rPr lang="en-US" sz="4000" b="1" dirty="0" err="1" smtClean="0">
                <a:latin typeface="Bodoni MT Black" pitchFamily="18" charset="0"/>
              </a:rPr>
              <a:t>prof</a:t>
            </a:r>
            <a:r>
              <a:rPr lang="en-US" sz="4000" b="1" dirty="0" smtClean="0">
                <a:latin typeface="Bodoni MT Black" pitchFamily="18" charset="0"/>
              </a:rPr>
              <a:t>.</a:t>
            </a:r>
          </a:p>
          <a:p>
            <a:pPr algn="ctr">
              <a:buNone/>
            </a:pPr>
            <a:r>
              <a:rPr lang="en-US" sz="4000" b="1" dirty="0" smtClean="0">
                <a:latin typeface="Bodoni MT Black" pitchFamily="18" charset="0"/>
              </a:rPr>
              <a:t>Dr. </a:t>
            </a:r>
            <a:r>
              <a:rPr lang="en-US" sz="4000" b="1" dirty="0" err="1" smtClean="0">
                <a:latin typeface="Bodoni MT Black" pitchFamily="18" charset="0"/>
              </a:rPr>
              <a:t>Alaa</a:t>
            </a:r>
            <a:r>
              <a:rPr lang="en-US" sz="4000" b="1" dirty="0" smtClean="0">
                <a:latin typeface="Bodoni MT Black" pitchFamily="18" charset="0"/>
              </a:rPr>
              <a:t> </a:t>
            </a:r>
            <a:r>
              <a:rPr lang="en-US" sz="4000" b="1" dirty="0" err="1" smtClean="0">
                <a:latin typeface="Bodoni MT Black" pitchFamily="18" charset="0"/>
              </a:rPr>
              <a:t>Jamel</a:t>
            </a:r>
            <a:r>
              <a:rPr lang="en-US" sz="4000" b="1" dirty="0" smtClean="0">
                <a:latin typeface="Bodoni MT Black" pitchFamily="18" charset="0"/>
              </a:rPr>
              <a:t> </a:t>
            </a:r>
          </a:p>
          <a:p>
            <a:pPr algn="ctr">
              <a:buNone/>
            </a:pPr>
            <a:r>
              <a:rPr lang="en-US" sz="4000" b="1" dirty="0" smtClean="0">
                <a:latin typeface="Copperplate Gothic Bold" pitchFamily="34" charset="0"/>
              </a:rPr>
              <a:t>Cabs, </a:t>
            </a:r>
            <a:r>
              <a:rPr lang="en-US" sz="4000" b="1" dirty="0" err="1" smtClean="0">
                <a:latin typeface="Copperplate Gothic Bold" pitchFamily="34" charset="0"/>
              </a:rPr>
              <a:t>mrcsi</a:t>
            </a:r>
            <a:r>
              <a:rPr lang="en-US" sz="4000" b="1" dirty="0" smtClean="0">
                <a:latin typeface="Copperplate Gothic Bold" pitchFamily="34" charset="0"/>
              </a:rPr>
              <a:t>, </a:t>
            </a:r>
            <a:r>
              <a:rPr lang="en-US" sz="4000" b="1" dirty="0" err="1" smtClean="0">
                <a:latin typeface="Copperplate Gothic Bold" pitchFamily="34" charset="0"/>
              </a:rPr>
              <a:t>mbchb</a:t>
            </a:r>
            <a:endParaRPr lang="ar-SA" sz="4000" b="1" dirty="0">
              <a:latin typeface="Copperplate 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C:\Users\g\Desktop\pancreas 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4664"/>
            <a:ext cx="8272224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BODY OF PANCREAS;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Extend to the lf slightly upward crossing the median plane </a:t>
            </a:r>
            <a:r>
              <a:rPr lang="en-US" b="1" dirty="0" smtClean="0">
                <a:solidFill>
                  <a:srgbClr val="C00000"/>
                </a:solidFill>
              </a:rPr>
              <a:t>opposite L1</a:t>
            </a:r>
            <a:r>
              <a:rPr lang="en-US" b="1" dirty="0" smtClean="0"/>
              <a:t>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tx2"/>
                </a:solidFill>
              </a:rPr>
              <a:t>Post surface relations</a:t>
            </a:r>
            <a:r>
              <a:rPr lang="en-US" b="1" dirty="0" smtClean="0"/>
              <a:t>;</a:t>
            </a:r>
          </a:p>
          <a:p>
            <a:pPr marL="0" indent="0" algn="l">
              <a:buNone/>
            </a:pPr>
            <a:r>
              <a:rPr lang="en-US" b="1" dirty="0" smtClean="0"/>
              <a:t>Its applied to the post abdominal wall. its not cover by peritoneum,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Its related to </a:t>
            </a:r>
            <a:r>
              <a:rPr lang="en-US" b="1" dirty="0" smtClean="0"/>
              <a:t>; </a:t>
            </a:r>
            <a:endParaRPr lang="ar-IQ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g\Desktop\pancreas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573016"/>
            <a:ext cx="4032448" cy="28803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39688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 arteries </a:t>
            </a:r>
            <a:r>
              <a:rPr lang="en-US" b="1" dirty="0" smtClean="0"/>
              <a:t>;  abdominal aorta  &amp; origin of </a:t>
            </a:r>
            <a:r>
              <a:rPr lang="en-US" b="1" dirty="0" err="1" smtClean="0"/>
              <a:t>sup.mes.art</a:t>
            </a:r>
            <a:endParaRPr lang="en-US" b="1" dirty="0" smtClean="0"/>
          </a:p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 veins </a:t>
            </a:r>
            <a:r>
              <a:rPr lang="en-US" b="1" dirty="0" smtClean="0"/>
              <a:t>; splenic vein and lf renal vein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 muscles </a:t>
            </a:r>
            <a:r>
              <a:rPr lang="en-US" b="1" dirty="0" smtClean="0"/>
              <a:t>;lf psoas major  &amp; lf crus of diaphragm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 glands </a:t>
            </a:r>
            <a:r>
              <a:rPr lang="en-US" b="1" dirty="0" smtClean="0"/>
              <a:t>;  lf kidney &amp; lf suprarenal gland</a:t>
            </a:r>
            <a:endParaRPr lang="ar-IQ" b="1" dirty="0"/>
          </a:p>
        </p:txBody>
      </p:sp>
    </p:spTree>
    <p:extLst>
      <p:ext uri="{BB962C8B-B14F-4D97-AF65-F5344CB8AC3E}">
        <p14:creationId xmlns="" xmlns:p14="http://schemas.microsoft.com/office/powerpoint/2010/main" val="228073541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C:\Users\g\Desktop\pancrease 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4819" y="1798637"/>
            <a:ext cx="5657850" cy="4029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Tail of pancreas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It’s the narrow left end of the gland which lie in the </a:t>
            </a:r>
            <a:r>
              <a:rPr lang="en-US" b="1" dirty="0" err="1" smtClean="0">
                <a:solidFill>
                  <a:srgbClr val="0070C0"/>
                </a:solidFill>
              </a:rPr>
              <a:t>linorenal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lig</a:t>
            </a:r>
            <a:r>
              <a:rPr lang="en-US" b="1" dirty="0" smtClean="0">
                <a:solidFill>
                  <a:srgbClr val="0070C0"/>
                </a:solidFill>
              </a:rPr>
              <a:t>. together with splenic vessels</a:t>
            </a:r>
          </a:p>
          <a:p>
            <a:pPr marL="0" indent="0" algn="l">
              <a:buNone/>
            </a:pPr>
            <a:r>
              <a:rPr lang="en-US" b="1" dirty="0" smtClean="0"/>
              <a:t>Its related to the visceral surface of the s</a:t>
            </a:r>
            <a:r>
              <a:rPr lang="en-US" dirty="0" smtClean="0"/>
              <a:t>pleen </a:t>
            </a:r>
            <a:endParaRPr lang="ar-IQ" dirty="0"/>
          </a:p>
        </p:txBody>
      </p:sp>
    </p:spTree>
    <p:extLst>
      <p:ext uri="{BB962C8B-B14F-4D97-AF65-F5344CB8AC3E}">
        <p14:creationId xmlns="" xmlns:p14="http://schemas.microsoft.com/office/powerpoint/2010/main" val="20723863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Ducts of pancreas;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 ducts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1- main pancreatic duct (</a:t>
            </a:r>
            <a:r>
              <a:rPr lang="en-US" b="1" dirty="0" err="1" smtClean="0">
                <a:solidFill>
                  <a:srgbClr val="C00000"/>
                </a:solidFill>
              </a:rPr>
              <a:t>wirsung</a:t>
            </a:r>
            <a:r>
              <a:rPr lang="en-US" b="1" dirty="0" smtClean="0">
                <a:solidFill>
                  <a:srgbClr val="C00000"/>
                </a:solidFill>
              </a:rPr>
              <a:t> duct)</a:t>
            </a:r>
          </a:p>
          <a:p>
            <a:pPr marL="0" indent="0" algn="l">
              <a:buNone/>
            </a:pPr>
            <a:r>
              <a:rPr lang="en-US" b="1" dirty="0" smtClean="0"/>
              <a:t>Start from the </a:t>
            </a:r>
            <a:r>
              <a:rPr lang="en-US" b="1" dirty="0" smtClean="0">
                <a:solidFill>
                  <a:srgbClr val="002060"/>
                </a:solidFill>
              </a:rPr>
              <a:t>tail</a:t>
            </a:r>
            <a:r>
              <a:rPr lang="en-US" b="1" dirty="0" smtClean="0"/>
              <a:t> and passes to the right </a:t>
            </a:r>
            <a:r>
              <a:rPr lang="en-US" b="1" dirty="0" err="1" smtClean="0"/>
              <a:t>towords</a:t>
            </a:r>
            <a:r>
              <a:rPr lang="en-US" b="1" dirty="0" smtClean="0"/>
              <a:t> the </a:t>
            </a:r>
            <a:r>
              <a:rPr lang="en-US" b="1" dirty="0" smtClean="0">
                <a:solidFill>
                  <a:srgbClr val="002060"/>
                </a:solidFill>
              </a:rPr>
              <a:t>head</a:t>
            </a:r>
            <a:r>
              <a:rPr lang="en-US" b="1" dirty="0" smtClean="0"/>
              <a:t> passing along the whole </a:t>
            </a:r>
            <a:endParaRPr lang="ar-IQ" b="1" dirty="0" smtClean="0"/>
          </a:p>
          <a:p>
            <a:pPr marL="0" indent="0" algn="l">
              <a:buNone/>
            </a:pPr>
            <a:r>
              <a:rPr lang="en-US" b="1" dirty="0" smtClean="0"/>
              <a:t>length of the gland.</a:t>
            </a:r>
          </a:p>
          <a:p>
            <a:pPr marL="0" indent="0" algn="l">
              <a:buNone/>
            </a:pPr>
            <a:r>
              <a:rPr lang="en-US" b="1" dirty="0" smtClean="0"/>
              <a:t>Emerge from the head and unite with C.B.D to open in </a:t>
            </a:r>
            <a:r>
              <a:rPr lang="en-US" b="1" dirty="0" smtClean="0">
                <a:solidFill>
                  <a:srgbClr val="C00000"/>
                </a:solidFill>
              </a:rPr>
              <a:t>ampulla of </a:t>
            </a:r>
            <a:r>
              <a:rPr lang="en-US" b="1" dirty="0" err="1" smtClean="0">
                <a:solidFill>
                  <a:srgbClr val="C00000"/>
                </a:solidFill>
              </a:rPr>
              <a:t>vator</a:t>
            </a:r>
            <a:r>
              <a:rPr lang="en-US" b="1" dirty="0" smtClean="0"/>
              <a:t> which open in 2</a:t>
            </a:r>
            <a:r>
              <a:rPr lang="en-US" b="1" baseline="30000" dirty="0" smtClean="0"/>
              <a:t>nd</a:t>
            </a:r>
            <a:r>
              <a:rPr lang="en-US" b="1" dirty="0" smtClean="0"/>
              <a:t> part of dud.in summit of the </a:t>
            </a:r>
            <a:r>
              <a:rPr lang="en-US" b="1" dirty="0" smtClean="0">
                <a:solidFill>
                  <a:srgbClr val="C00000"/>
                </a:solidFill>
              </a:rPr>
              <a:t>major </a:t>
            </a:r>
            <a:r>
              <a:rPr lang="en-US" b="1" dirty="0" err="1" smtClean="0">
                <a:solidFill>
                  <a:srgbClr val="C00000"/>
                </a:solidFill>
              </a:rPr>
              <a:t>dud.papilla</a:t>
            </a:r>
            <a:r>
              <a:rPr lang="en-US" b="1" dirty="0" smtClean="0"/>
              <a:t>.	</a:t>
            </a:r>
            <a:endParaRPr lang="ar-IQ" b="1" dirty="0"/>
          </a:p>
        </p:txBody>
      </p:sp>
    </p:spTree>
    <p:extLst>
      <p:ext uri="{BB962C8B-B14F-4D97-AF65-F5344CB8AC3E}">
        <p14:creationId xmlns="" xmlns:p14="http://schemas.microsoft.com/office/powerpoint/2010/main" val="31472322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2" descr="C:\Users\g\Desktop\pancrease 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-171400"/>
            <a:ext cx="8892479" cy="73448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Accessory pancreatic duct;(duct of </a:t>
            </a:r>
            <a:r>
              <a:rPr lang="en-US" b="1" dirty="0" err="1" smtClean="0">
                <a:solidFill>
                  <a:srgbClr val="C00000"/>
                </a:solidFill>
              </a:rPr>
              <a:t>santorini</a:t>
            </a:r>
            <a:r>
              <a:rPr lang="en-US" b="1" dirty="0" smtClean="0">
                <a:solidFill>
                  <a:srgbClr val="C00000"/>
                </a:solidFill>
              </a:rPr>
              <a:t>)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Small duct drain </a:t>
            </a:r>
            <a:r>
              <a:rPr lang="en-US" b="1" dirty="0" err="1" smtClean="0">
                <a:solidFill>
                  <a:srgbClr val="002060"/>
                </a:solidFill>
              </a:rPr>
              <a:t>uncinate</a:t>
            </a:r>
            <a:r>
              <a:rPr lang="en-US" b="1" dirty="0" smtClean="0">
                <a:solidFill>
                  <a:srgbClr val="002060"/>
                </a:solidFill>
              </a:rPr>
              <a:t> process </a:t>
            </a:r>
            <a:r>
              <a:rPr lang="en-US" b="1" dirty="0" smtClean="0"/>
              <a:t>and the </a:t>
            </a:r>
            <a:r>
              <a:rPr lang="en-US" b="1" dirty="0" smtClean="0">
                <a:solidFill>
                  <a:srgbClr val="002060"/>
                </a:solidFill>
              </a:rPr>
              <a:t>lower part of the head </a:t>
            </a:r>
            <a:r>
              <a:rPr lang="en-US" b="1" dirty="0" smtClean="0"/>
              <a:t>.</a:t>
            </a:r>
          </a:p>
          <a:p>
            <a:pPr marL="0" indent="0" algn="l">
              <a:buNone/>
            </a:pPr>
            <a:r>
              <a:rPr lang="en-US" b="1" dirty="0" smtClean="0"/>
              <a:t>It run up word </a:t>
            </a:r>
            <a:r>
              <a:rPr lang="en-US" b="1" dirty="0" smtClean="0">
                <a:solidFill>
                  <a:srgbClr val="002060"/>
                </a:solidFill>
              </a:rPr>
              <a:t>in front</a:t>
            </a:r>
            <a:r>
              <a:rPr lang="en-US" b="1" dirty="0" smtClean="0"/>
              <a:t> of the main pancreatic duct to open separately in to the 2</a:t>
            </a:r>
            <a:r>
              <a:rPr lang="en-US" b="1" baseline="30000" dirty="0" smtClean="0"/>
              <a:t>nd</a:t>
            </a:r>
            <a:r>
              <a:rPr lang="en-US" b="1" dirty="0" smtClean="0"/>
              <a:t> part of dud. At a </a:t>
            </a:r>
            <a:r>
              <a:rPr lang="en-US" b="1" dirty="0" smtClean="0">
                <a:solidFill>
                  <a:srgbClr val="002060"/>
                </a:solidFill>
              </a:rPr>
              <a:t>minor </a:t>
            </a:r>
            <a:r>
              <a:rPr lang="en-US" b="1" dirty="0" err="1" smtClean="0">
                <a:solidFill>
                  <a:srgbClr val="002060"/>
                </a:solidFill>
              </a:rPr>
              <a:t>dud.papilli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/>
              <a:t>1 inch </a:t>
            </a:r>
            <a:r>
              <a:rPr lang="en-US" b="1" dirty="0" smtClean="0">
                <a:solidFill>
                  <a:srgbClr val="002060"/>
                </a:solidFill>
              </a:rPr>
              <a:t>above</a:t>
            </a:r>
            <a:r>
              <a:rPr lang="en-US" b="1" dirty="0" smtClean="0"/>
              <a:t> the major </a:t>
            </a:r>
            <a:r>
              <a:rPr lang="en-US" b="1" dirty="0" err="1" smtClean="0"/>
              <a:t>dud.papilli</a:t>
            </a:r>
            <a:endParaRPr lang="en-US" b="1" dirty="0" smtClean="0"/>
          </a:p>
          <a:p>
            <a:pPr marL="0" indent="0" algn="l">
              <a:buNone/>
            </a:pPr>
            <a:r>
              <a:rPr lang="en-US" b="1" dirty="0" smtClean="0"/>
              <a:t>Some time the main and accessory duct communicate in the head of pancreas</a:t>
            </a:r>
            <a:endParaRPr lang="ar-IQ" b="1" dirty="0"/>
          </a:p>
        </p:txBody>
      </p:sp>
    </p:spTree>
    <p:extLst>
      <p:ext uri="{BB962C8B-B14F-4D97-AF65-F5344CB8AC3E}">
        <p14:creationId xmlns="" xmlns:p14="http://schemas.microsoft.com/office/powerpoint/2010/main" val="16622811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Arterial supply of pancreas</a:t>
            </a:r>
            <a:r>
              <a:rPr lang="en-US" b="1" dirty="0" smtClean="0"/>
              <a:t>;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1- pancreatic branches from </a:t>
            </a:r>
            <a:r>
              <a:rPr lang="en-US" b="1" dirty="0" smtClean="0">
                <a:solidFill>
                  <a:srgbClr val="00B050"/>
                </a:solidFill>
              </a:rPr>
              <a:t>splenic art. </a:t>
            </a:r>
            <a:r>
              <a:rPr lang="en-US" b="1" dirty="0" smtClean="0"/>
              <a:t>supply the body</a:t>
            </a:r>
          </a:p>
          <a:p>
            <a:pPr marL="0" indent="0" algn="l">
              <a:buNone/>
            </a:pPr>
            <a:r>
              <a:rPr lang="en-US" b="1" dirty="0" smtClean="0"/>
              <a:t>2- </a:t>
            </a:r>
            <a:r>
              <a:rPr lang="en-US" b="1" dirty="0" err="1" smtClean="0">
                <a:solidFill>
                  <a:srgbClr val="00B050"/>
                </a:solidFill>
              </a:rPr>
              <a:t>sup.pancreatico</a:t>
            </a:r>
            <a:r>
              <a:rPr lang="en-US" b="1" dirty="0" smtClean="0">
                <a:solidFill>
                  <a:srgbClr val="00B050"/>
                </a:solidFill>
              </a:rPr>
              <a:t> dud. artery </a:t>
            </a:r>
            <a:r>
              <a:rPr lang="en-US" b="1" dirty="0" smtClean="0"/>
              <a:t>---</a:t>
            </a:r>
            <a:r>
              <a:rPr lang="en-US" b="1" dirty="0" err="1" smtClean="0"/>
              <a:t>gastrodud.artery</a:t>
            </a:r>
            <a:r>
              <a:rPr lang="en-US" b="1" dirty="0" smtClean="0"/>
              <a:t> supply the upper part of the head</a:t>
            </a:r>
          </a:p>
          <a:p>
            <a:pPr marL="0" indent="0" algn="l">
              <a:buNone/>
            </a:pPr>
            <a:r>
              <a:rPr lang="en-US" b="1" dirty="0" smtClean="0"/>
              <a:t>3- </a:t>
            </a:r>
            <a:r>
              <a:rPr lang="en-US" b="1" dirty="0" smtClean="0">
                <a:solidFill>
                  <a:srgbClr val="00B050"/>
                </a:solidFill>
              </a:rPr>
              <a:t>inf. </a:t>
            </a:r>
            <a:r>
              <a:rPr lang="en-US" b="1" dirty="0" err="1" smtClean="0">
                <a:solidFill>
                  <a:srgbClr val="00B050"/>
                </a:solidFill>
              </a:rPr>
              <a:t>Pancreatico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dud.art</a:t>
            </a:r>
            <a:r>
              <a:rPr lang="en-US" b="1" dirty="0" smtClean="0"/>
              <a:t>.---sup. mesenteric art. supply the lower part of the head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5181032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Venous drainage</a:t>
            </a:r>
            <a:r>
              <a:rPr lang="en-US" b="1" dirty="0" smtClean="0"/>
              <a:t> ;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Body drain to the splenic vein </a:t>
            </a:r>
          </a:p>
          <a:p>
            <a:pPr marL="0" indent="0" algn="l">
              <a:buNone/>
            </a:pPr>
            <a:r>
              <a:rPr lang="en-US" b="1" dirty="0" smtClean="0"/>
              <a:t>Head drain to the portal vein directly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Lymphatic drainage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tx2"/>
                </a:solidFill>
              </a:rPr>
              <a:t>It fallow the arteries and drained into </a:t>
            </a:r>
          </a:p>
          <a:p>
            <a:pPr marL="0" indent="0" algn="l">
              <a:buNone/>
            </a:pPr>
            <a:r>
              <a:rPr lang="en-US" b="1" dirty="0" smtClean="0"/>
              <a:t>1- </a:t>
            </a:r>
            <a:r>
              <a:rPr lang="en-US" b="1" dirty="0" err="1" smtClean="0"/>
              <a:t>pancreatrico</a:t>
            </a:r>
            <a:r>
              <a:rPr lang="en-US" b="1" dirty="0" smtClean="0"/>
              <a:t> </a:t>
            </a:r>
            <a:r>
              <a:rPr lang="en-US" b="1" dirty="0" err="1" smtClean="0"/>
              <a:t>splenic</a:t>
            </a:r>
            <a:r>
              <a:rPr lang="en-US" b="1" dirty="0" smtClean="0"/>
              <a:t> L.N. around </a:t>
            </a:r>
            <a:r>
              <a:rPr lang="en-US" b="1" dirty="0" err="1" smtClean="0"/>
              <a:t>spl</a:t>
            </a:r>
            <a:r>
              <a:rPr lang="en-US" b="1" dirty="0" smtClean="0"/>
              <a:t>. art</a:t>
            </a:r>
          </a:p>
          <a:p>
            <a:pPr marL="0" indent="0" algn="l">
              <a:buNone/>
            </a:pPr>
            <a:r>
              <a:rPr lang="en-US" b="1" dirty="0" smtClean="0"/>
              <a:t>2-caeliac L.N around </a:t>
            </a:r>
            <a:r>
              <a:rPr lang="en-US" b="1" dirty="0" err="1" smtClean="0"/>
              <a:t>caeliac</a:t>
            </a:r>
            <a:r>
              <a:rPr lang="en-US" b="1" dirty="0" smtClean="0"/>
              <a:t> trunk</a:t>
            </a:r>
          </a:p>
          <a:p>
            <a:pPr marL="0" indent="0" algn="l">
              <a:buNone/>
            </a:pPr>
            <a:r>
              <a:rPr lang="en-US" b="1" dirty="0" smtClean="0"/>
              <a:t>3- sup </a:t>
            </a:r>
            <a:r>
              <a:rPr lang="en-US" b="1" dirty="0" err="1" smtClean="0"/>
              <a:t>mesentric</a:t>
            </a:r>
            <a:r>
              <a:rPr lang="en-US" b="1" dirty="0" smtClean="0"/>
              <a:t> L.N (along sup .</a:t>
            </a:r>
            <a:r>
              <a:rPr lang="en-US" b="1" dirty="0" err="1" smtClean="0"/>
              <a:t>mesentric</a:t>
            </a:r>
            <a:r>
              <a:rPr lang="en-US" b="1" dirty="0" smtClean="0"/>
              <a:t> </a:t>
            </a:r>
            <a:r>
              <a:rPr lang="en-US" dirty="0" smtClean="0"/>
              <a:t>art,)</a:t>
            </a:r>
            <a:endParaRPr lang="ar-IQ" dirty="0"/>
          </a:p>
        </p:txBody>
      </p:sp>
    </p:spTree>
    <p:extLst>
      <p:ext uri="{BB962C8B-B14F-4D97-AF65-F5344CB8AC3E}">
        <p14:creationId xmlns="" xmlns:p14="http://schemas.microsoft.com/office/powerpoint/2010/main" val="17299925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C:\Users\g\Desktop\structure-and-functions-of-pancreas-anatomy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43999" cy="68407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30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 Narrow" pitchFamily="34" charset="0"/>
              </a:rPr>
              <a:t>Thank you</a:t>
            </a:r>
            <a:endParaRPr lang="ar-SA" sz="3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lgerian" pitchFamily="82" charset="0"/>
              </a:rPr>
              <a:t>Pancreas</a:t>
            </a:r>
            <a:endParaRPr lang="ar-IQ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Types of gland </a:t>
            </a:r>
            <a:r>
              <a:rPr lang="en-US" b="1" dirty="0" smtClean="0"/>
              <a:t>; mixed why?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Site and </a:t>
            </a:r>
            <a:r>
              <a:rPr lang="en-US" b="1" dirty="0" err="1" smtClean="0">
                <a:solidFill>
                  <a:srgbClr val="FF0000"/>
                </a:solidFill>
              </a:rPr>
              <a:t>shape</a:t>
            </a:r>
            <a:r>
              <a:rPr lang="en-US" b="1" dirty="0" err="1" smtClean="0"/>
              <a:t>;its</a:t>
            </a:r>
            <a:r>
              <a:rPr lang="en-US" b="1" dirty="0" smtClean="0"/>
              <a:t> elongated </a:t>
            </a:r>
            <a:r>
              <a:rPr lang="en-US" b="1" dirty="0" err="1" smtClean="0"/>
              <a:t>retropertoneal</a:t>
            </a:r>
            <a:r>
              <a:rPr lang="en-US" b="1" dirty="0" smtClean="0"/>
              <a:t> organ extending from the cap of dud. To the hilum of spleen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Parts</a:t>
            </a:r>
            <a:r>
              <a:rPr lang="en-US" b="1" dirty="0" smtClean="0"/>
              <a:t>; head ,neck, body and tail of </a:t>
            </a:r>
            <a:r>
              <a:rPr lang="en-US" b="1" dirty="0" err="1" smtClean="0"/>
              <a:t>pancrease</a:t>
            </a:r>
            <a:endParaRPr lang="en-US" b="1" dirty="0" smtClean="0"/>
          </a:p>
          <a:p>
            <a:pPr marL="0" indent="0" algn="l">
              <a:buNone/>
            </a:pPr>
            <a:r>
              <a:rPr lang="en-US" b="1" dirty="0" smtClean="0"/>
              <a:t>Relations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head</a:t>
            </a:r>
            <a:r>
              <a:rPr lang="en-US" b="1" dirty="0" smtClean="0"/>
              <a:t>;  it </a:t>
            </a:r>
            <a:r>
              <a:rPr lang="en-US" b="1" dirty="0" err="1" smtClean="0"/>
              <a:t>accuping</a:t>
            </a:r>
            <a:r>
              <a:rPr lang="en-US" b="1" dirty="0" smtClean="0"/>
              <a:t> the concavity  of the </a:t>
            </a:r>
            <a:r>
              <a:rPr lang="en-US" b="1" dirty="0" err="1" smtClean="0"/>
              <a:t>duod</a:t>
            </a:r>
            <a:r>
              <a:rPr lang="en-US" b="1" dirty="0" smtClean="0"/>
              <a:t>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="" xmlns:p14="http://schemas.microsoft.com/office/powerpoint/2010/main" val="39048143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rgbClr val="FF0000"/>
                </a:solidFill>
              </a:rPr>
              <a:t>Uncinate</a:t>
            </a:r>
            <a:r>
              <a:rPr lang="en-US" dirty="0" smtClean="0">
                <a:solidFill>
                  <a:srgbClr val="FF0000"/>
                </a:solidFill>
              </a:rPr>
              <a:t> process </a:t>
            </a:r>
            <a:r>
              <a:rPr lang="en-US" dirty="0" smtClean="0"/>
              <a:t>its a hook like projection arise from the lower lf part of the head. its lies behind </a:t>
            </a:r>
          </a:p>
          <a:p>
            <a:pPr algn="l"/>
            <a:r>
              <a:rPr lang="en-US" dirty="0" smtClean="0"/>
              <a:t>Sup. </a:t>
            </a:r>
            <a:r>
              <a:rPr lang="en-US" dirty="0" err="1" smtClean="0"/>
              <a:t>mesentric</a:t>
            </a:r>
            <a:r>
              <a:rPr lang="en-US" dirty="0" smtClean="0"/>
              <a:t> </a:t>
            </a:r>
            <a:r>
              <a:rPr lang="en-US" dirty="0" err="1" smtClean="0"/>
              <a:t>vessele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</a:rPr>
              <a:t>Ant. Relation of the head of pancreas.; T.C.S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*trans. colon  </a:t>
            </a:r>
          </a:p>
          <a:p>
            <a:pPr algn="l"/>
            <a:r>
              <a:rPr lang="en-US" dirty="0" smtClean="0"/>
              <a:t>*coil of </a:t>
            </a:r>
            <a:r>
              <a:rPr lang="en-US" dirty="0" err="1" smtClean="0"/>
              <a:t>jej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*Sup </a:t>
            </a:r>
            <a:r>
              <a:rPr lang="en-US" dirty="0" err="1" smtClean="0"/>
              <a:t>mesentric</a:t>
            </a:r>
            <a:r>
              <a:rPr lang="en-US" dirty="0" smtClean="0"/>
              <a:t> art.</a:t>
            </a:r>
          </a:p>
          <a:p>
            <a:pPr algn="l"/>
            <a:r>
              <a:rPr lang="en-US" dirty="0" err="1" smtClean="0">
                <a:solidFill>
                  <a:srgbClr val="FF0000"/>
                </a:solidFill>
              </a:rPr>
              <a:t>Sup,lat</a:t>
            </a:r>
            <a:r>
              <a:rPr lang="en-US" dirty="0" smtClean="0">
                <a:solidFill>
                  <a:srgbClr val="FF0000"/>
                </a:solidFill>
              </a:rPr>
              <a:t>,&amp; </a:t>
            </a:r>
            <a:r>
              <a:rPr lang="en-US" dirty="0" err="1" smtClean="0">
                <a:solidFill>
                  <a:srgbClr val="FF0000"/>
                </a:solidFill>
              </a:rPr>
              <a:t>inf</a:t>
            </a:r>
            <a:r>
              <a:rPr lang="en-US" dirty="0" smtClean="0">
                <a:solidFill>
                  <a:srgbClr val="FF0000"/>
                </a:solidFill>
              </a:rPr>
              <a:t> relation </a:t>
            </a:r>
          </a:p>
          <a:p>
            <a:pPr algn="l"/>
            <a:r>
              <a:rPr lang="en-US" dirty="0" smtClean="0"/>
              <a:t>Dud cap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Post. Relation</a:t>
            </a:r>
          </a:p>
          <a:p>
            <a:pPr marL="0" indent="0" algn="l">
              <a:buNone/>
            </a:pPr>
            <a:r>
              <a:rPr lang="en-US" b="1" dirty="0" smtClean="0"/>
              <a:t>CBD</a:t>
            </a:r>
          </a:p>
          <a:p>
            <a:pPr marL="0" indent="0" algn="l">
              <a:buNone/>
            </a:pPr>
            <a:r>
              <a:rPr lang="en-US" b="1" dirty="0" smtClean="0"/>
              <a:t>IFC and termination of  RT and lf portal vein</a:t>
            </a:r>
          </a:p>
          <a:p>
            <a:pPr marL="0" indent="0" algn="l">
              <a:buNone/>
            </a:pPr>
            <a:r>
              <a:rPr lang="ar-IQ" b="1" dirty="0" smtClean="0"/>
              <a:t>.</a:t>
            </a:r>
            <a:r>
              <a:rPr lang="en-US" b="1" dirty="0" smtClean="0"/>
              <a:t>Aorta behind the  </a:t>
            </a:r>
            <a:r>
              <a:rPr lang="en-US" b="1" dirty="0" err="1" smtClean="0"/>
              <a:t>uncinate</a:t>
            </a:r>
            <a:r>
              <a:rPr lang="en-US" b="1" dirty="0" smtClean="0"/>
              <a:t>  process</a:t>
            </a:r>
            <a:endParaRPr lang="ar-IQ" b="1" dirty="0"/>
          </a:p>
        </p:txBody>
      </p:sp>
    </p:spTree>
    <p:extLst>
      <p:ext uri="{BB962C8B-B14F-4D97-AF65-F5344CB8AC3E}">
        <p14:creationId xmlns="" xmlns:p14="http://schemas.microsoft.com/office/powerpoint/2010/main" val="16292458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C:\Users\g\Desktop\pancreas 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4664"/>
            <a:ext cx="8272224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C:\Users\g\Desktop\pancreas 2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8568952" cy="518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NECK</a:t>
            </a:r>
          </a:p>
          <a:p>
            <a:pPr marL="0" indent="0" algn="l">
              <a:buNone/>
            </a:pPr>
            <a:r>
              <a:rPr lang="en-US" b="1" dirty="0" smtClean="0"/>
              <a:t>Its constricted part at the junction between the head and body</a:t>
            </a:r>
          </a:p>
          <a:p>
            <a:pPr marL="0" indent="0" algn="l">
              <a:buNone/>
            </a:pPr>
            <a:r>
              <a:rPr lang="en-US" b="1" dirty="0" err="1" smtClean="0">
                <a:solidFill>
                  <a:srgbClr val="00B050"/>
                </a:solidFill>
              </a:rPr>
              <a:t>ant.relation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/>
              <a:t>– </a:t>
            </a:r>
            <a:r>
              <a:rPr lang="en-US" b="1" dirty="0" err="1" smtClean="0"/>
              <a:t>pyloro</a:t>
            </a:r>
            <a:r>
              <a:rPr lang="en-US" b="1" dirty="0" smtClean="0"/>
              <a:t> </a:t>
            </a:r>
            <a:r>
              <a:rPr lang="en-US" b="1" dirty="0" err="1" smtClean="0"/>
              <a:t>dud.junction</a:t>
            </a:r>
            <a:endParaRPr lang="en-US" b="1" dirty="0" smtClean="0"/>
          </a:p>
          <a:p>
            <a:pPr marL="0" indent="0"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Post relation</a:t>
            </a:r>
            <a:r>
              <a:rPr lang="en-US" b="1" dirty="0" smtClean="0"/>
              <a:t>—junction between splenic and sup .</a:t>
            </a:r>
            <a:r>
              <a:rPr lang="en-US" b="1" dirty="0" err="1" smtClean="0"/>
              <a:t>mesentric</a:t>
            </a:r>
            <a:r>
              <a:rPr lang="en-US" b="1" dirty="0" smtClean="0"/>
              <a:t> veins to form the portal vein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ar-IQ" dirty="0"/>
          </a:p>
        </p:txBody>
      </p:sp>
      <p:pic>
        <p:nvPicPr>
          <p:cNvPr id="4" name="Picture 2" descr="C:\Users\g\Desktop\pancreas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365104"/>
            <a:ext cx="3888432" cy="20882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91241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Applied anatomy </a:t>
            </a:r>
            <a:r>
              <a:rPr lang="en-US" b="1" dirty="0" smtClean="0"/>
              <a:t>;</a:t>
            </a:r>
          </a:p>
          <a:p>
            <a:pPr marL="0" indent="0" algn="l">
              <a:buNone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CA. head of pancreas </a:t>
            </a:r>
            <a:r>
              <a:rPr lang="en-US" b="1" dirty="0" smtClean="0"/>
              <a:t>will affect structure related to head and neck of pancreas lead to </a:t>
            </a:r>
          </a:p>
          <a:p>
            <a:pPr marL="0" indent="0" algn="l">
              <a:buNone/>
            </a:pPr>
            <a:r>
              <a:rPr lang="en-US" b="1" dirty="0" smtClean="0"/>
              <a:t>A- </a:t>
            </a:r>
            <a:r>
              <a:rPr lang="en-US" b="1" dirty="0" smtClean="0">
                <a:solidFill>
                  <a:srgbClr val="0070C0"/>
                </a:solidFill>
              </a:rPr>
              <a:t>widening of </a:t>
            </a:r>
            <a:r>
              <a:rPr lang="en-US" b="1" dirty="0" err="1" smtClean="0">
                <a:solidFill>
                  <a:srgbClr val="0070C0"/>
                </a:solidFill>
              </a:rPr>
              <a:t>duod</a:t>
            </a:r>
            <a:r>
              <a:rPr lang="en-US" b="1" dirty="0" smtClean="0"/>
              <a:t>. Concavity </a:t>
            </a:r>
          </a:p>
          <a:p>
            <a:pPr marL="0" indent="0" algn="l">
              <a:buNone/>
            </a:pPr>
            <a:r>
              <a:rPr lang="en-US" b="1" dirty="0" smtClean="0"/>
              <a:t>B- </a:t>
            </a:r>
            <a:r>
              <a:rPr lang="en-US" b="1" dirty="0" smtClean="0">
                <a:solidFill>
                  <a:srgbClr val="0070C0"/>
                </a:solidFill>
              </a:rPr>
              <a:t>compression of C.B.D-</a:t>
            </a:r>
            <a:r>
              <a:rPr lang="en-US" b="1" dirty="0" smtClean="0"/>
              <a:t>-  </a:t>
            </a:r>
            <a:r>
              <a:rPr lang="en-US" b="1" dirty="0" err="1" smtClean="0"/>
              <a:t>obst.jnudice</a:t>
            </a:r>
            <a:endParaRPr lang="en-US" b="1" dirty="0" smtClean="0"/>
          </a:p>
          <a:p>
            <a:pPr marL="0" indent="0" algn="l">
              <a:buNone/>
            </a:pPr>
            <a:r>
              <a:rPr lang="en-US" b="1" dirty="0" smtClean="0"/>
              <a:t>Compression on </a:t>
            </a:r>
            <a:r>
              <a:rPr lang="en-US" b="1" dirty="0" err="1" smtClean="0"/>
              <a:t>pylorodud.junction</a:t>
            </a:r>
            <a:r>
              <a:rPr lang="en-US" b="1" dirty="0" smtClean="0"/>
              <a:t> --- pyloric </a:t>
            </a:r>
            <a:r>
              <a:rPr lang="en-US" b="1" dirty="0" err="1" smtClean="0"/>
              <a:t>obst</a:t>
            </a:r>
            <a:r>
              <a:rPr lang="en-US" b="1" dirty="0" smtClean="0"/>
              <a:t>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Compression </a:t>
            </a:r>
            <a:r>
              <a:rPr lang="en-US" b="1" dirty="0" err="1" smtClean="0">
                <a:solidFill>
                  <a:srgbClr val="0070C0"/>
                </a:solidFill>
              </a:rPr>
              <a:t>onIVC</a:t>
            </a:r>
            <a:r>
              <a:rPr lang="en-US" b="1" dirty="0" smtClean="0"/>
              <a:t>– edema of lower limb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Compression on portal vein </a:t>
            </a:r>
            <a:r>
              <a:rPr lang="en-US" b="1" dirty="0" smtClean="0"/>
              <a:t>– ascites (fluid in peritoneal cavity)</a:t>
            </a:r>
          </a:p>
        </p:txBody>
      </p:sp>
    </p:spTree>
    <p:extLst>
      <p:ext uri="{BB962C8B-B14F-4D97-AF65-F5344CB8AC3E}">
        <p14:creationId xmlns="" xmlns:p14="http://schemas.microsoft.com/office/powerpoint/2010/main" val="38488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414</TotalTime>
  <Words>565</Words>
  <Application>Microsoft Office PowerPoint</Application>
  <PresentationFormat>عرض على الشاشة (3:4)‏</PresentationFormat>
  <Paragraphs>70</Paragraphs>
  <Slides>20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Civic</vt:lpstr>
      <vt:lpstr>الشريحة 1</vt:lpstr>
      <vt:lpstr>الشريحة 2</vt:lpstr>
      <vt:lpstr>Pancreas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BODY OF PANCREAS;</vt:lpstr>
      <vt:lpstr>الشريحة 12</vt:lpstr>
      <vt:lpstr>الشريحة 13</vt:lpstr>
      <vt:lpstr>Tail of pancreas </vt:lpstr>
      <vt:lpstr>Ducts of pancreas;</vt:lpstr>
      <vt:lpstr>الشريحة 16</vt:lpstr>
      <vt:lpstr>Accessory pancreatic duct;(duct of santorini)</vt:lpstr>
      <vt:lpstr>Arterial supply of pancreas;</vt:lpstr>
      <vt:lpstr>Venous drainage ;</vt:lpstr>
      <vt:lpstr>الشريحة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Alaa J. H</dc:creator>
  <cp:lastModifiedBy>ALI SAHIUNY</cp:lastModifiedBy>
  <cp:revision>42</cp:revision>
  <dcterms:created xsi:type="dcterms:W3CDTF">2012-11-06T13:12:26Z</dcterms:created>
  <dcterms:modified xsi:type="dcterms:W3CDTF">2018-11-10T18:26:39Z</dcterms:modified>
</cp:coreProperties>
</file>