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2" r:id="rId51"/>
  </p:sldIdLst>
  <p:sldSz cx="9144000" cy="6858000" type="screen4x3"/>
  <p:notesSz cx="9144000" cy="6858000"/>
  <p:embeddedFontLst>
    <p:embeddedFont>
      <p:font typeface="AKDEUS+BritannicBold" panose="02000500000000000000" pitchFamily="2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ooper Black" panose="0208090404030B020404" pitchFamily="18" charset="0"/>
      <p:regular r:id="rId57"/>
    </p:embeddedFont>
    <p:embeddedFont>
      <p:font typeface="DROVUJ+MaturaMTScriptCapitals" panose="02000500000000000000" pitchFamily="2"/>
      <p:regular r:id="rId58"/>
    </p:embeddedFont>
    <p:embeddedFont>
      <p:font typeface="HENQBI+ArialUnicodeMS" panose="02000500000000000000" pitchFamily="2"/>
      <p:regular r:id="rId59"/>
    </p:embeddedFont>
    <p:embeddedFont>
      <p:font typeface="LSCAHM+ArialMT" panose="02000500000000000000" pitchFamily="2"/>
      <p:regular r:id="rId60"/>
    </p:embeddedFont>
    <p:embeddedFont>
      <p:font typeface="LSSVGQ+BodoniMTBlack" panose="02000500000000000000" pitchFamily="2"/>
      <p:regular r:id="rId61"/>
    </p:embeddedFont>
    <p:embeddedFont>
      <p:font typeface="Mongolian Baiti" panose="03000500000000000000" pitchFamily="66" charset="0"/>
      <p:regular r:id="rId62"/>
    </p:embeddedFont>
    <p:embeddedFont>
      <p:font typeface="MUBLWT+ArialMT" panose="02000500000000000000" pitchFamily="2"/>
      <p:regular r:id="rId63"/>
    </p:embeddedFont>
    <p:embeddedFont>
      <p:font typeface="Narkisim" panose="020E0502050101010101" pitchFamily="34" charset="-79"/>
      <p:regular r:id="rId64"/>
    </p:embeddedFont>
    <p:embeddedFont>
      <p:font typeface="OUEMMQ+ArialUnicodeMS" panose="02000500000000000000" pitchFamily="2"/>
      <p:regular r:id="rId65"/>
    </p:embeddedFont>
    <p:embeddedFont>
      <p:font typeface="POPBNE+BodoniMTBlack" panose="02000500000000000000" pitchFamily="2"/>
      <p:regular r:id="rId66"/>
    </p:embeddedFont>
    <p:embeddedFont>
      <p:font typeface="RCTQHK+ArialMT" panose="02000500000000000000" pitchFamily="2"/>
      <p:regular r:id="rId67"/>
    </p:embeddedFont>
    <p:embeddedFont>
      <p:font typeface="SPWFOT+ArialUnicodeMS" panose="02000500000000000000" pitchFamily="2"/>
      <p:regular r:id="rId68"/>
    </p:embeddedFont>
    <p:embeddedFont>
      <p:font typeface="URKKHH+BritannicBold" panose="02000500000000000000" pitchFamily="2"/>
      <p:regular r:id="rId69"/>
    </p:embeddedFont>
    <p:embeddedFont>
      <p:font typeface="UVMTNL+ArialUnicodeMS" panose="02000500000000000000" pitchFamily="2"/>
      <p:regular r:id="rId70"/>
    </p:embeddedFont>
    <p:embeddedFont>
      <p:font typeface="WKHPKN+ArialMT" panose="02000500000000000000" pitchFamily="2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font" Target="fonts/font4.fntdata" /><Relationship Id="rId63" Type="http://schemas.openxmlformats.org/officeDocument/2006/relationships/font" Target="fonts/font12.fntdata" /><Relationship Id="rId68" Type="http://schemas.openxmlformats.org/officeDocument/2006/relationships/font" Target="fonts/font17.fntdata" /><Relationship Id="rId7" Type="http://schemas.openxmlformats.org/officeDocument/2006/relationships/slide" Target="slides/slide6.xml" /><Relationship Id="rId71" Type="http://schemas.openxmlformats.org/officeDocument/2006/relationships/font" Target="fonts/font20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font" Target="fonts/font2.fntdata" /><Relationship Id="rId58" Type="http://schemas.openxmlformats.org/officeDocument/2006/relationships/font" Target="fonts/font7.fntdata" /><Relationship Id="rId66" Type="http://schemas.openxmlformats.org/officeDocument/2006/relationships/font" Target="fonts/font15.fntdata" /><Relationship Id="rId7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font" Target="fonts/font6.fntdata" /><Relationship Id="rId61" Type="http://schemas.openxmlformats.org/officeDocument/2006/relationships/font" Target="fonts/font10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font" Target="fonts/font1.fntdata" /><Relationship Id="rId60" Type="http://schemas.openxmlformats.org/officeDocument/2006/relationships/font" Target="fonts/font9.fntdata" /><Relationship Id="rId65" Type="http://schemas.openxmlformats.org/officeDocument/2006/relationships/font" Target="fonts/font14.fntdata" /><Relationship Id="rId73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font" Target="fonts/font5.fntdata" /><Relationship Id="rId64" Type="http://schemas.openxmlformats.org/officeDocument/2006/relationships/font" Target="fonts/font13.fntdata" /><Relationship Id="rId69" Type="http://schemas.openxmlformats.org/officeDocument/2006/relationships/font" Target="fonts/font18.fntdata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presProps" Target="pres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font" Target="fonts/font8.fntdata" /><Relationship Id="rId67" Type="http://schemas.openxmlformats.org/officeDocument/2006/relationships/font" Target="fonts/font16.fntdata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font" Target="fonts/font3.fntdata" /><Relationship Id="rId62" Type="http://schemas.openxmlformats.org/officeDocument/2006/relationships/font" Target="fonts/font11.fntdata" /><Relationship Id="rId70" Type="http://schemas.openxmlformats.org/officeDocument/2006/relationships/font" Target="fonts/font19.fntdata" /><Relationship Id="rId75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9314" y="1124744"/>
            <a:ext cx="6135737" cy="2372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916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spc="-250" dirty="0">
                <a:solidFill>
                  <a:srgbClr val="00206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Pons &amp; medulla oblongata</a:t>
            </a:r>
            <a:endParaRPr sz="2400" dirty="0">
              <a:solidFill>
                <a:srgbClr val="00206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7784" y="4149080"/>
            <a:ext cx="391879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9999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By</a:t>
            </a:r>
          </a:p>
          <a:p>
            <a:pPr marL="0" marR="0" algn="ctr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spc="-184" dirty="0">
                <a:solidFill>
                  <a:srgbClr val="009999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Dr. </a:t>
            </a:r>
            <a:r>
              <a:rPr lang="en-US" sz="4000" spc="-184" dirty="0" err="1">
                <a:solidFill>
                  <a:srgbClr val="009999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Amjed</a:t>
            </a:r>
            <a:r>
              <a:rPr lang="en-US" sz="4000" spc="-184" dirty="0">
                <a:solidFill>
                  <a:srgbClr val="009999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Hassan</a:t>
            </a:r>
            <a:endParaRPr sz="4000" spc="-184" dirty="0">
              <a:solidFill>
                <a:srgbClr val="009999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68421"/>
            <a:ext cx="4818319" cy="283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  <a:r>
              <a:rPr sz="3200" spc="219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76" dirty="0">
                <a:solidFill>
                  <a:srgbClr val="000000"/>
                </a:solidFill>
                <a:latin typeface="OUEMMQ+ArialUnicodeMS"/>
                <a:cs typeface="OUEMMQ+ArialUnicodeMS"/>
              </a:rPr>
              <a:t>In</a:t>
            </a:r>
            <a:r>
              <a:rPr sz="3200" spc="-43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7" dirty="0">
                <a:solidFill>
                  <a:srgbClr val="000000"/>
                </a:solidFill>
                <a:latin typeface="OUEMMQ+ArialUnicodeMS"/>
                <a:cs typeface="OUEMMQ+ArialUnicodeMS"/>
              </a:rPr>
              <a:t>groove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between</a:t>
            </a:r>
          </a:p>
          <a:p>
            <a:pPr marL="53340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36" dirty="0">
                <a:solidFill>
                  <a:srgbClr val="000000"/>
                </a:solidFill>
                <a:latin typeface="OUEMMQ+ArialUnicodeMS"/>
                <a:cs typeface="OUEMMQ+ArialUnicodeMS"/>
              </a:rPr>
              <a:t>olive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  <a:r>
              <a:rPr sz="3200" spc="-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533400" marR="0">
              <a:lnSpc>
                <a:spcPts val="3334"/>
              </a:lnSpc>
              <a:spcBef>
                <a:spcPts val="2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nferi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3200" spc="1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cerebel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ar</a:t>
            </a:r>
          </a:p>
          <a:p>
            <a:pPr marL="53340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peduncl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e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emerge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53340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roots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979261"/>
            <a:ext cx="4224337" cy="213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OUEMMQ+ArialUnicodeMS"/>
                <a:cs typeface="OUEMMQ+ArialUnicodeMS"/>
              </a:rPr>
              <a:t>1.</a:t>
            </a:r>
            <a:r>
              <a:rPr sz="3200" spc="100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8" dirty="0">
                <a:solidFill>
                  <a:srgbClr val="000000"/>
                </a:solidFill>
                <a:latin typeface="OUEMMQ+ArialUnicodeMS"/>
                <a:cs typeface="OUEMMQ+ArialUnicodeMS"/>
              </a:rPr>
              <a:t>Gl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17" dirty="0">
                <a:solidFill>
                  <a:srgbClr val="000000"/>
                </a:solidFill>
                <a:latin typeface="OUEMMQ+ArialUnicodeMS"/>
                <a:cs typeface="OUEMMQ+ArialUnicodeMS"/>
              </a:rPr>
              <a:t>ossophar</a:t>
            </a:r>
            <a:r>
              <a:rPr sz="3200" spc="-89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</a:t>
            </a:r>
            <a:r>
              <a:rPr sz="3200" spc="-8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07" dirty="0">
                <a:solidFill>
                  <a:srgbClr val="000000"/>
                </a:solidFill>
                <a:latin typeface="OUEMMQ+ArialUnicodeMS"/>
                <a:cs typeface="OUEMMQ+ArialUnicodeMS"/>
              </a:rPr>
              <a:t>ngeal</a:t>
            </a:r>
          </a:p>
          <a:p>
            <a:pPr marL="0" marR="0">
              <a:lnSpc>
                <a:spcPts val="3334"/>
              </a:lnSpc>
              <a:spcBef>
                <a:spcPts val="5375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OUEMMQ+ArialUnicodeMS"/>
                <a:cs typeface="OUEMMQ+ArialUnicodeMS"/>
              </a:rPr>
              <a:t>2.</a:t>
            </a:r>
            <a:r>
              <a:rPr sz="3200" spc="100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V</a:t>
            </a:r>
            <a:r>
              <a:rPr sz="3200" spc="-71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2" dirty="0">
                <a:solidFill>
                  <a:srgbClr val="000000"/>
                </a:solidFill>
                <a:latin typeface="OUEMMQ+ArialUnicodeMS"/>
                <a:cs typeface="OUEMMQ+ArialUnicodeMS"/>
              </a:rPr>
              <a:t>agus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nerves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5191601"/>
            <a:ext cx="3893170" cy="148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OUEMMQ+ArialUnicodeMS"/>
                <a:cs typeface="OUEMMQ+ArialUnicodeMS"/>
              </a:rPr>
              <a:t>3.</a:t>
            </a:r>
            <a:r>
              <a:rPr sz="3200" spc="100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38" dirty="0">
                <a:solidFill>
                  <a:srgbClr val="000000"/>
                </a:solidFill>
                <a:latin typeface="OUEMMQ+ArialUnicodeMS"/>
                <a:cs typeface="OUEMMQ+ArialUnicodeMS"/>
              </a:rPr>
              <a:t>Crani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  <a:r>
              <a:rPr sz="3200" spc="27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roots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</a:p>
          <a:p>
            <a:pPr marL="53340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3200" spc="-71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96" dirty="0">
                <a:solidFill>
                  <a:srgbClr val="000000"/>
                </a:solidFill>
                <a:latin typeface="OUEMMQ+ArialUnicodeMS"/>
                <a:cs typeface="OUEMMQ+ArialUnicodeMS"/>
              </a:rPr>
              <a:t>ccessory</a:t>
            </a:r>
            <a:r>
              <a:rPr sz="3200" spc="11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3" dirty="0">
                <a:solidFill>
                  <a:srgbClr val="000000"/>
                </a:solidFill>
                <a:latin typeface="OUEMMQ+ArialUnicodeMS"/>
                <a:cs typeface="OUEMMQ+ArialUnicodeMS"/>
              </a:rPr>
              <a:t>nerve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559" y="335121"/>
            <a:ext cx="4448373" cy="153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23" dirty="0">
                <a:solidFill>
                  <a:srgbClr val="000000"/>
                </a:solidFill>
                <a:latin typeface="POPBNE+BodoniMTBlack"/>
                <a:cs typeface="POPBNE+BodoniMTBlack"/>
              </a:rPr>
              <a:t>Poste</a:t>
            </a:r>
            <a:r>
              <a:rPr sz="3200" spc="-989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257" dirty="0">
                <a:solidFill>
                  <a:srgbClr val="000000"/>
                </a:solidFill>
                <a:latin typeface="POPBNE+BodoniMTBlack"/>
                <a:cs typeface="POPBNE+BodoniMTBlack"/>
              </a:rPr>
              <a:t>rior</a:t>
            </a:r>
            <a:r>
              <a:rPr sz="3200" spc="-67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221" dirty="0">
                <a:solidFill>
                  <a:srgbClr val="000000"/>
                </a:solidFill>
                <a:latin typeface="POPBNE+BodoniMTBlack"/>
                <a:cs typeface="POPBNE+BodoniMTBlack"/>
              </a:rPr>
              <a:t>surface</a:t>
            </a:r>
            <a:r>
              <a:rPr sz="3200" spc="200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162" dirty="0">
                <a:solidFill>
                  <a:srgbClr val="000000"/>
                </a:solidFill>
                <a:latin typeface="POPBNE+BodoniMTBlack"/>
                <a:cs typeface="POPBNE+BodoniMTBlack"/>
              </a:rPr>
              <a:t>of</a:t>
            </a:r>
          </a:p>
          <a:p>
            <a:pPr marL="132080" marR="0">
              <a:lnSpc>
                <a:spcPts val="3334"/>
              </a:lnSpc>
              <a:spcBef>
                <a:spcPts val="665"/>
              </a:spcBef>
              <a:spcAft>
                <a:spcPts val="0"/>
              </a:spcAft>
            </a:pPr>
            <a:r>
              <a:rPr sz="3200" spc="-330" dirty="0">
                <a:solidFill>
                  <a:srgbClr val="000000"/>
                </a:solidFill>
                <a:latin typeface="POPBNE+BodoniMTBlack"/>
                <a:cs typeface="POPBNE+BodoniMTBlack"/>
              </a:rPr>
              <a:t>Me</a:t>
            </a:r>
            <a:r>
              <a:rPr sz="3200" spc="-989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216" dirty="0">
                <a:solidFill>
                  <a:srgbClr val="000000"/>
                </a:solidFill>
                <a:latin typeface="POPBNE+BodoniMTBlack"/>
                <a:cs typeface="POPBNE+BodoniMTBlack"/>
              </a:rPr>
              <a:t>dulla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867396"/>
            <a:ext cx="5911581" cy="2086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  <a:r>
              <a:rPr sz="2800" spc="184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superi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3" dirty="0">
                <a:solidFill>
                  <a:srgbClr val="000000"/>
                </a:solidFill>
                <a:latin typeface="OUEMMQ+ArialUnicodeMS"/>
                <a:cs typeface="OUEMMQ+ArialUnicodeMS"/>
              </a:rPr>
              <a:t>hal</a:t>
            </a:r>
            <a:r>
              <a:rPr sz="2800" spc="-63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2800" spc="6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0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104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</a:p>
          <a:p>
            <a:pPr marL="4572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-100" dirty="0">
                <a:solidFill>
                  <a:srgbClr val="000000"/>
                </a:solidFill>
                <a:latin typeface="OUEMMQ+ArialUnicodeMS"/>
                <a:cs typeface="OUEMMQ+ArialUnicodeMS"/>
              </a:rPr>
              <a:t>obl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28" dirty="0">
                <a:solidFill>
                  <a:srgbClr val="000000"/>
                </a:solidFill>
                <a:latin typeface="OUEMMQ+ArialUnicodeMS"/>
                <a:cs typeface="OUEMMQ+ArialUnicodeMS"/>
              </a:rPr>
              <a:t>ongata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81" dirty="0">
                <a:solidFill>
                  <a:srgbClr val="000000"/>
                </a:solidFill>
                <a:latin typeface="OUEMMQ+ArialUnicodeMS"/>
                <a:cs typeface="OUEMMQ+ArialUnicodeMS"/>
              </a:rPr>
              <a:t>orms</a:t>
            </a:r>
            <a:r>
              <a:rPr sz="2800" spc="386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63" dirty="0">
                <a:solidFill>
                  <a:srgbClr val="000000"/>
                </a:solidFill>
                <a:latin typeface="OUEMMQ+ArialUnicodeMS"/>
                <a:cs typeface="OUEMMQ+ArialUnicodeMS"/>
              </a:rPr>
              <a:t>lower</a:t>
            </a:r>
          </a:p>
          <a:p>
            <a:pPr marL="45720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par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</a:t>
            </a:r>
            <a:r>
              <a:rPr sz="2800" spc="-8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0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floor</a:t>
            </a:r>
            <a:r>
              <a:rPr sz="2800" spc="409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0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OUEMMQ+ArialUnicodeMS"/>
                <a:cs typeface="OUEMMQ+ArialUnicodeMS"/>
              </a:rPr>
              <a:t>4th</a:t>
            </a:r>
          </a:p>
          <a:p>
            <a:pPr marL="45720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36" dirty="0">
                <a:solidFill>
                  <a:srgbClr val="000000"/>
                </a:solidFill>
                <a:latin typeface="OUEMMQ+ArialUnicodeMS"/>
                <a:cs typeface="OUEMMQ+ArialUnicodeMS"/>
              </a:rPr>
              <a:t>ventricle</a:t>
            </a:r>
            <a:r>
              <a:rPr sz="2800" spc="-39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4012426"/>
            <a:ext cx="5871443" cy="2085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  <a:r>
              <a:rPr sz="2800" spc="184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3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13" dirty="0">
                <a:solidFill>
                  <a:srgbClr val="000000"/>
                </a:solidFill>
                <a:latin typeface="OUEMMQ+ArialUnicodeMS"/>
                <a:cs typeface="OUEMMQ+ArialUnicodeMS"/>
              </a:rPr>
              <a:t>surface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13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4572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OUEMMQ+ArialUnicodeMS"/>
                <a:cs typeface="OUEMMQ+ArialUnicodeMS"/>
              </a:rPr>
              <a:t>nferi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hal</a:t>
            </a:r>
            <a:r>
              <a:rPr sz="2800" spc="-63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2800" spc="7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2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medulla</a:t>
            </a:r>
            <a:r>
              <a:rPr sz="2800" spc="314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is</a:t>
            </a:r>
          </a:p>
          <a:p>
            <a:pPr marL="457200" marR="0">
              <a:lnSpc>
                <a:spcPts val="2917"/>
              </a:lnSpc>
              <a:spcBef>
                <a:spcPts val="172"/>
              </a:spcBef>
              <a:spcAft>
                <a:spcPts val="0"/>
              </a:spcAft>
            </a:pPr>
            <a:r>
              <a:rPr sz="2800" spc="-93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21" dirty="0">
                <a:solidFill>
                  <a:srgbClr val="000000"/>
                </a:solidFill>
                <a:latin typeface="OUEMMQ+ArialUnicodeMS"/>
                <a:cs typeface="OUEMMQ+ArialUnicodeMS"/>
              </a:rPr>
              <a:t>nuous</a:t>
            </a:r>
            <a:r>
              <a:rPr sz="2800" spc="-3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</a:t>
            </a:r>
            <a:r>
              <a:rPr sz="2800" spc="-23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208" dirty="0">
                <a:solidFill>
                  <a:srgbClr val="000000"/>
                </a:solidFill>
                <a:latin typeface="OUEMMQ+ArialUnicodeMS"/>
                <a:cs typeface="OUEMMQ+ArialUnicodeMS"/>
              </a:rPr>
              <a:t>asp</a:t>
            </a:r>
            <a:r>
              <a:rPr sz="2800" spc="-93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ec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</a:t>
            </a:r>
          </a:p>
          <a:p>
            <a:pPr marL="45720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1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2800" spc="-6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20536"/>
            <a:ext cx="4204813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Features</a:t>
            </a:r>
            <a:r>
              <a:rPr sz="2800" spc="-3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0" dirty="0">
                <a:solidFill>
                  <a:srgbClr val="000000"/>
                </a:solidFill>
                <a:latin typeface="OUEMMQ+ArialUnicodeMS"/>
                <a:cs typeface="OUEMMQ+ArialUnicodeMS"/>
              </a:rPr>
              <a:t>orl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</a:t>
            </a:r>
            <a:r>
              <a:rPr sz="28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ar</a:t>
            </a:r>
            <a:r>
              <a:rPr sz="2800" spc="-78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768846"/>
            <a:ext cx="6578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40" y="792976"/>
            <a:ext cx="4383898" cy="1671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4" dirty="0">
                <a:solidFill>
                  <a:srgbClr val="FF33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32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73" dirty="0">
                <a:solidFill>
                  <a:srgbClr val="FF3300"/>
                </a:solidFill>
                <a:latin typeface="OUEMMQ+ArialUnicodeMS"/>
                <a:cs typeface="OUEMMQ+ArialUnicodeMS"/>
              </a:rPr>
              <a:t>or</a:t>
            </a:r>
            <a:r>
              <a:rPr sz="2800" spc="-1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2" dirty="0">
                <a:solidFill>
                  <a:srgbClr val="FF3300"/>
                </a:solidFill>
                <a:latin typeface="OUEMMQ+ArialUnicodeMS"/>
                <a:cs typeface="OUEMMQ+ArialUnicodeMS"/>
              </a:rPr>
              <a:t>medi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OUEMMQ+ArialUnicodeMS"/>
                <a:cs typeface="OUEMMQ+ArialUnicodeMS"/>
              </a:rPr>
              <a:t>an</a:t>
            </a:r>
            <a:r>
              <a:rPr sz="2800" spc="-76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5" dirty="0">
                <a:solidFill>
                  <a:srgbClr val="FF3300"/>
                </a:solidFill>
                <a:latin typeface="OUEMMQ+ArialUnicodeMS"/>
                <a:cs typeface="OUEMMQ+ArialUnicodeMS"/>
              </a:rPr>
              <a:t>sul</a:t>
            </a:r>
            <a:r>
              <a:rPr sz="2800" spc="-6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9" dirty="0">
                <a:solidFill>
                  <a:srgbClr val="FF3300"/>
                </a:solidFill>
                <a:latin typeface="OUEMMQ+ArialUnicodeMS"/>
                <a:cs typeface="OUEMMQ+ArialUnicodeMS"/>
              </a:rPr>
              <a:t>cus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.</a:t>
            </a:r>
          </a:p>
          <a:p>
            <a:pPr marL="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on</a:t>
            </a:r>
            <a:r>
              <a:rPr sz="2800" spc="-7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215" dirty="0">
                <a:solidFill>
                  <a:srgbClr val="000000"/>
                </a:solidFill>
                <a:latin typeface="OUEMMQ+ArialUnicodeMS"/>
                <a:cs typeface="OUEMMQ+ArialUnicodeMS"/>
              </a:rPr>
              <a:t>eac</a:t>
            </a:r>
            <a:r>
              <a:rPr sz="2800" spc="-9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h</a:t>
            </a:r>
            <a:r>
              <a:rPr sz="2800" spc="-23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OUEMMQ+ArialUnicodeMS"/>
                <a:cs typeface="OUEMMQ+ArialUnicodeMS"/>
              </a:rPr>
              <a:t>side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13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OUEMMQ+ArialUnicodeMS"/>
                <a:cs typeface="OUEMMQ+ArialUnicodeMS"/>
              </a:rPr>
              <a:t>an</a:t>
            </a:r>
          </a:p>
          <a:p>
            <a:pPr marL="0" marR="0">
              <a:lnSpc>
                <a:spcPts val="2917"/>
              </a:lnSpc>
              <a:spcBef>
                <a:spcPts val="152"/>
              </a:spcBef>
              <a:spcAft>
                <a:spcPts val="0"/>
              </a:spcAft>
            </a:pPr>
            <a:r>
              <a:rPr sz="2800" spc="-151" dirty="0">
                <a:solidFill>
                  <a:srgbClr val="000000"/>
                </a:solidFill>
                <a:latin typeface="OUEMMQ+ArialUnicodeMS"/>
                <a:cs typeface="OUEMMQ+ArialUnicodeMS"/>
              </a:rPr>
              <a:t>sul</a:t>
            </a:r>
            <a:r>
              <a:rPr sz="2800" spc="-63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3" dirty="0">
                <a:solidFill>
                  <a:srgbClr val="000000"/>
                </a:solidFill>
                <a:latin typeface="OUEMMQ+ArialUnicodeMS"/>
                <a:cs typeface="OUEMMQ+ArialUnicodeMS"/>
              </a:rPr>
              <a:t>cus,</a:t>
            </a:r>
            <a:r>
              <a:rPr sz="2800" spc="-1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94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there</a:t>
            </a:r>
            <a:r>
              <a:rPr sz="2800" spc="-39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OUEMMQ+ArialUnicodeMS"/>
                <a:cs typeface="OUEMMQ+ArialUnicodeMS"/>
              </a:rPr>
              <a:t>is</a:t>
            </a:r>
            <a:r>
              <a:rPr sz="2800" spc="-3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OUEMMQ+ArialUnicodeMS"/>
                <a:cs typeface="OUEMMQ+ArialUnicodeMS"/>
              </a:rPr>
              <a:t>an,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2490966"/>
            <a:ext cx="6578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840" y="2513826"/>
            <a:ext cx="3023641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9" dirty="0">
                <a:solidFill>
                  <a:srgbClr val="FF3300"/>
                </a:solidFill>
                <a:latin typeface="OUEMMQ+ArialUnicodeMS"/>
                <a:cs typeface="OUEMMQ+ArialUnicodeMS"/>
              </a:rPr>
              <a:t>Graci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e</a:t>
            </a:r>
            <a:r>
              <a:rPr sz="2800" spc="-405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12" dirty="0">
                <a:solidFill>
                  <a:srgbClr val="FF3300"/>
                </a:solidFill>
                <a:latin typeface="OUEMMQ+ArialUnicodeMS"/>
                <a:cs typeface="OUEMMQ+ArialUnicodeMS"/>
              </a:rPr>
              <a:t>tubercl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e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4840" y="2898636"/>
            <a:ext cx="4956400" cy="1671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3" dirty="0">
                <a:solidFill>
                  <a:srgbClr val="000000"/>
                </a:solidFill>
                <a:latin typeface="OUEMMQ+ArialUnicodeMS"/>
                <a:cs typeface="OUEMMQ+ArialUnicodeMS"/>
              </a:rPr>
              <a:t>el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ongated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OUEMMQ+ArialUnicodeMS"/>
                <a:cs typeface="OUEMMQ+ArialUnicodeMS"/>
              </a:rPr>
              <a:t>swel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ng</a:t>
            </a:r>
            <a:r>
              <a:rPr sz="28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pr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oduced</a:t>
            </a:r>
          </a:p>
          <a:p>
            <a:pPr marL="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by</a:t>
            </a:r>
            <a:r>
              <a:rPr sz="2800" spc="8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OUEMMQ+ArialUnicodeMS"/>
                <a:cs typeface="OUEMMQ+ArialUnicodeMS"/>
              </a:rPr>
              <a:t>underlyi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ng</a:t>
            </a:r>
            <a:r>
              <a:rPr sz="28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26" dirty="0">
                <a:solidFill>
                  <a:srgbClr val="000000"/>
                </a:solidFill>
                <a:latin typeface="OUEMMQ+ArialUnicodeMS"/>
                <a:cs typeface="OUEMMQ+ArialUnicodeMS"/>
              </a:rPr>
              <a:t>graci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3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e</a:t>
            </a:r>
          </a:p>
          <a:p>
            <a:pPr marL="0" marR="0">
              <a:lnSpc>
                <a:spcPts val="2917"/>
              </a:lnSpc>
              <a:spcBef>
                <a:spcPts val="152"/>
              </a:spcBef>
              <a:spcAft>
                <a:spcPts val="0"/>
              </a:spcAft>
            </a:pPr>
            <a:r>
              <a:rPr sz="2800" spc="-119" dirty="0">
                <a:solidFill>
                  <a:srgbClr val="000000"/>
                </a:solidFill>
                <a:latin typeface="OUEMMQ+ArialUnicodeMS"/>
                <a:cs typeface="OUEMMQ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96" dirty="0">
                <a:solidFill>
                  <a:srgbClr val="000000"/>
                </a:solidFill>
                <a:latin typeface="OUEMMQ+ArialUnicodeMS"/>
                <a:cs typeface="OUEMMQ+ArialUnicodeMS"/>
              </a:rPr>
              <a:t>eus.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" y="4596626"/>
            <a:ext cx="6578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4840" y="4619486"/>
            <a:ext cx="324172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9" dirty="0">
                <a:solidFill>
                  <a:srgbClr val="FF3300"/>
                </a:solidFill>
                <a:latin typeface="OUEMMQ+ArialUnicodeMS"/>
                <a:cs typeface="OUEMMQ+ArialUnicodeMS"/>
              </a:rPr>
              <a:t>Cuneate</a:t>
            </a:r>
            <a:r>
              <a:rPr sz="2800" spc="-405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12" dirty="0">
                <a:solidFill>
                  <a:srgbClr val="FF3300"/>
                </a:solidFill>
                <a:latin typeface="OUEMMQ+ArialUnicodeMS"/>
                <a:cs typeface="OUEMMQ+ArialUnicodeMS"/>
              </a:rPr>
              <a:t>tubercl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e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4840" y="5003026"/>
            <a:ext cx="4715549" cy="2055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OUEMMQ+ArialUnicodeMS"/>
                <a:cs typeface="OUEMMQ+ArialUnicodeMS"/>
              </a:rPr>
              <a:t>ateral</a:t>
            </a:r>
            <a:r>
              <a:rPr sz="2800" spc="24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to</a:t>
            </a:r>
            <a:r>
              <a:rPr sz="2800" spc="-23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OUEMMQ+ArialUnicodeMS"/>
                <a:cs typeface="OUEMMQ+ArialUnicodeMS"/>
              </a:rPr>
              <a:t>gracile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80" dirty="0">
                <a:solidFill>
                  <a:srgbClr val="000000"/>
                </a:solidFill>
                <a:latin typeface="OUEMMQ+ArialUnicodeMS"/>
                <a:cs typeface="OUEMMQ+ArialUnicodeMS"/>
              </a:rPr>
              <a:t>tubercle</a:t>
            </a:r>
          </a:p>
          <a:p>
            <a:pPr marL="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spc="77" dirty="0">
                <a:solidFill>
                  <a:srgbClr val="000000"/>
                </a:solidFill>
                <a:latin typeface="OUEMMQ+ArialUnicodeMS"/>
                <a:cs typeface="OUEMMQ+ArialUnicodeMS"/>
              </a:rPr>
              <a:t>is</a:t>
            </a:r>
            <a:r>
              <a:rPr sz="2800" spc="-3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6" dirty="0">
                <a:solidFill>
                  <a:srgbClr val="000000"/>
                </a:solidFill>
                <a:latin typeface="OUEMMQ+ArialUnicodeMS"/>
                <a:cs typeface="OUEMMQ+ArialUnicodeMS"/>
              </a:rPr>
              <a:t>similar</a:t>
            </a:r>
            <a:r>
              <a:rPr sz="2800" spc="-3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0" dirty="0">
                <a:solidFill>
                  <a:srgbClr val="000000"/>
                </a:solidFill>
                <a:latin typeface="OUEMMQ+ArialUnicodeMS"/>
                <a:cs typeface="OUEMMQ+ArialUnicodeMS"/>
              </a:rPr>
              <a:t>swel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0" dirty="0">
                <a:solidFill>
                  <a:srgbClr val="000000"/>
                </a:solidFill>
                <a:latin typeface="OUEMMQ+ArialUnicodeMS"/>
                <a:cs typeface="OUEMMQ+ArialUnicodeMS"/>
              </a:rPr>
              <a:t>ng,</a:t>
            </a:r>
          </a:p>
          <a:p>
            <a:pPr marL="0" marR="0">
              <a:lnSpc>
                <a:spcPts val="2917"/>
              </a:lnSpc>
              <a:spcBef>
                <a:spcPts val="162"/>
              </a:spcBef>
              <a:spcAft>
                <a:spcPts val="0"/>
              </a:spcAft>
            </a:pP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pr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oduced</a:t>
            </a:r>
            <a:r>
              <a:rPr sz="2800" spc="-7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OUEMMQ+ArialUnicodeMS"/>
                <a:cs typeface="OUEMMQ+ArialUnicodeMS"/>
              </a:rPr>
              <a:t>by</a:t>
            </a:r>
            <a:r>
              <a:rPr sz="2800" spc="7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28" dirty="0">
                <a:solidFill>
                  <a:srgbClr val="000000"/>
                </a:solidFill>
                <a:latin typeface="OUEMMQ+ArialUnicodeMS"/>
                <a:cs typeface="OUEMMQ+ArialUnicodeMS"/>
              </a:rPr>
              <a:t>underl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ying</a:t>
            </a:r>
          </a:p>
          <a:p>
            <a:pPr marL="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spc="-160" dirty="0">
                <a:solidFill>
                  <a:srgbClr val="000000"/>
                </a:solidFill>
                <a:latin typeface="OUEMMQ+ArialUnicodeMS"/>
                <a:cs typeface="OUEMMQ+ArialUnicodeMS"/>
              </a:rPr>
              <a:t>cuneate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OUEMMQ+ArialUnicodeMS"/>
                <a:cs typeface="OUEMMQ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96" dirty="0">
                <a:solidFill>
                  <a:srgbClr val="000000"/>
                </a:solidFill>
                <a:latin typeface="OUEMMQ+ArialUnicodeMS"/>
                <a:cs typeface="OUEMMQ+ArialUnicodeMS"/>
              </a:rPr>
              <a:t>eus.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889" y="579576"/>
            <a:ext cx="541351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Bl</a:t>
            </a:r>
            <a:r>
              <a:rPr sz="36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600" spc="-135" dirty="0">
                <a:solidFill>
                  <a:srgbClr val="000000"/>
                </a:solidFill>
                <a:latin typeface="OUEMMQ+ArialUnicodeMS"/>
                <a:cs typeface="OUEMMQ+ArialUnicodeMS"/>
              </a:rPr>
              <a:t>ood</a:t>
            </a:r>
            <a:r>
              <a:rPr sz="3600" spc="-6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600" spc="-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Suppl</a:t>
            </a:r>
            <a:r>
              <a:rPr sz="36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 </a:t>
            </a:r>
            <a:r>
              <a:rPr sz="3600" spc="-201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600" spc="39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M</a:t>
            </a:r>
            <a:r>
              <a:rPr sz="3600" spc="-69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600" spc="-124" dirty="0">
                <a:solidFill>
                  <a:srgbClr val="000000"/>
                </a:solidFill>
                <a:latin typeface="OUEMMQ+ArialUnicodeMS"/>
                <a:cs typeface="OUEMMQ+ArialUnicodeMS"/>
              </a:rPr>
              <a:t>edull</a:t>
            </a:r>
            <a:r>
              <a:rPr sz="3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</a:p>
          <a:p>
            <a:pPr marL="748029" marR="0">
              <a:lnSpc>
                <a:spcPts val="2917"/>
              </a:lnSpc>
              <a:spcBef>
                <a:spcPts val="1092"/>
              </a:spcBef>
              <a:spcAft>
                <a:spcPts val="0"/>
              </a:spcAft>
            </a:pPr>
            <a:r>
              <a:rPr sz="2800" spc="77" dirty="0">
                <a:solidFill>
                  <a:srgbClr val="000000"/>
                </a:solidFill>
                <a:latin typeface="OUEMMQ+ArialUnicodeMS"/>
                <a:cs typeface="OUEMMQ+ArialUnicodeMS"/>
              </a:rPr>
              <a:t>is</a:t>
            </a:r>
            <a:r>
              <a:rPr sz="2800" spc="-4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97" dirty="0">
                <a:solidFill>
                  <a:srgbClr val="000000"/>
                </a:solidFill>
                <a:latin typeface="OUEMMQ+ArialUnicodeMS"/>
                <a:cs typeface="OUEMMQ+ArialUnicodeMS"/>
              </a:rPr>
              <a:t>supplied</a:t>
            </a:r>
            <a:r>
              <a:rPr sz="2800" spc="-13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OUEMMQ+ArialUnicodeMS"/>
                <a:cs typeface="OUEMMQ+ArialUnicodeMS"/>
              </a:rPr>
              <a:t>by</a:t>
            </a:r>
            <a:r>
              <a:rPr sz="2800" spc="7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656576"/>
            <a:ext cx="4630368" cy="2831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1.</a:t>
            </a:r>
            <a:r>
              <a:rPr sz="2800" spc="348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V</a:t>
            </a:r>
            <a:r>
              <a:rPr sz="2800" spc="-63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8" dirty="0">
                <a:solidFill>
                  <a:srgbClr val="000000"/>
                </a:solidFill>
                <a:latin typeface="OUEMMQ+ArialUnicodeMS"/>
                <a:cs typeface="OUEMMQ+ArialUnicodeMS"/>
              </a:rPr>
              <a:t>ertebral</a:t>
            </a:r>
            <a:r>
              <a:rPr sz="2800" spc="21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88" dirty="0">
                <a:solidFill>
                  <a:srgbClr val="000000"/>
                </a:solidFill>
                <a:latin typeface="OUEMMQ+ArialUnicodeMS"/>
                <a:cs typeface="OUEMMQ+ArialUnicodeMS"/>
              </a:rPr>
              <a:t>artery,</a:t>
            </a:r>
          </a:p>
          <a:p>
            <a:pPr marL="0" marR="0">
              <a:lnSpc>
                <a:spcPts val="2917"/>
              </a:lnSpc>
              <a:spcBef>
                <a:spcPts val="87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2.</a:t>
            </a:r>
            <a:r>
              <a:rPr sz="2800" spc="418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2800" spc="-6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93" dirty="0">
                <a:solidFill>
                  <a:srgbClr val="000000"/>
                </a:solidFill>
                <a:latin typeface="OUEMMQ+ArialUnicodeMS"/>
                <a:cs typeface="OUEMMQ+ArialUnicodeMS"/>
              </a:rPr>
              <a:t>nteri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OUEMMQ+ArialUnicodeMS"/>
                <a:cs typeface="OUEMMQ+ArialUnicodeMS"/>
              </a:rPr>
              <a:t>artery</a:t>
            </a:r>
          </a:p>
          <a:p>
            <a:pPr marL="0" marR="0">
              <a:lnSpc>
                <a:spcPts val="2917"/>
              </a:lnSpc>
              <a:spcBef>
                <a:spcPts val="88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3.</a:t>
            </a:r>
            <a:r>
              <a:rPr sz="2800" spc="418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1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OUEMMQ+ArialUnicodeMS"/>
                <a:cs typeface="OUEMMQ+ArialUnicodeMS"/>
              </a:rPr>
              <a:t>artery</a:t>
            </a:r>
          </a:p>
          <a:p>
            <a:pPr marL="0" marR="0">
              <a:lnSpc>
                <a:spcPts val="2917"/>
              </a:lnSpc>
              <a:spcBef>
                <a:spcPts val="87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4.</a:t>
            </a:r>
            <a:r>
              <a:rPr sz="2800" spc="418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64" dirty="0">
                <a:solidFill>
                  <a:srgbClr val="000000"/>
                </a:solidFill>
                <a:latin typeface="OUEMMQ+ArialUnicodeMS"/>
                <a:cs typeface="OUEMMQ+ArialUnicodeMS"/>
              </a:rPr>
              <a:t>nferi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</a:p>
          <a:p>
            <a:pPr marL="883920" marR="0">
              <a:lnSpc>
                <a:spcPts val="2917"/>
              </a:lnSpc>
              <a:spcBef>
                <a:spcPts val="882"/>
              </a:spcBef>
              <a:spcAft>
                <a:spcPts val="0"/>
              </a:spcAft>
            </a:pPr>
            <a:r>
              <a:rPr sz="2800" spc="-183" dirty="0">
                <a:solidFill>
                  <a:srgbClr val="000000"/>
                </a:solidFill>
                <a:latin typeface="OUEMMQ+ArialUnicodeMS"/>
                <a:cs typeface="OUEMMQ+ArialUnicodeMS"/>
              </a:rPr>
              <a:t>cerebel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ar</a:t>
            </a:r>
            <a:r>
              <a:rPr sz="2800" spc="7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88" dirty="0">
                <a:solidFill>
                  <a:srgbClr val="000000"/>
                </a:solidFill>
                <a:latin typeface="OUEMMQ+ArialUnicodeMS"/>
                <a:cs typeface="OUEMMQ+ArialUnicodeMS"/>
              </a:rPr>
              <a:t>artery,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4065766"/>
            <a:ext cx="365479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5.</a:t>
            </a:r>
            <a:r>
              <a:rPr sz="2800" spc="416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9" dirty="0">
                <a:solidFill>
                  <a:srgbClr val="000000"/>
                </a:solidFill>
                <a:latin typeface="OUEMMQ+ArialUnicodeMS"/>
                <a:cs typeface="OUEMMQ+ArialUnicodeMS"/>
              </a:rPr>
              <a:t>Basi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OUEMMQ+ArialUnicodeMS"/>
                <a:cs typeface="OUEMMQ+ArialUnicodeMS"/>
              </a:rPr>
              <a:t>ar</a:t>
            </a:r>
            <a:r>
              <a:rPr sz="2800" spc="8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OUEMMQ+ArialUnicodeMS"/>
                <a:cs typeface="OUEMMQ+ArialUnicodeMS"/>
              </a:rPr>
              <a:t>arteri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208" dirty="0">
                <a:solidFill>
                  <a:srgbClr val="000000"/>
                </a:solidFill>
                <a:latin typeface="OUEMMQ+ArialUnicodeMS"/>
                <a:cs typeface="OUEMMQ+ArialUnicodeMS"/>
              </a:rPr>
              <a:t>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6779" y="2440701"/>
            <a:ext cx="5862339" cy="2281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4800" spc="-10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229" dirty="0">
                <a:solidFill>
                  <a:srgbClr val="000000"/>
                </a:solidFill>
                <a:latin typeface="OUEMMQ+ArialUnicodeMS"/>
                <a:cs typeface="OUEMMQ+ArialUnicodeMS"/>
              </a:rPr>
              <a:t>nternal</a:t>
            </a:r>
            <a:r>
              <a:rPr sz="4800" spc="35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4800" spc="-10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267" dirty="0">
                <a:solidFill>
                  <a:srgbClr val="000000"/>
                </a:solidFill>
                <a:latin typeface="OUEMMQ+ArialUnicodeMS"/>
                <a:cs typeface="OUEMMQ+ArialUnicodeMS"/>
              </a:rPr>
              <a:t>eatures</a:t>
            </a:r>
            <a:r>
              <a:rPr sz="4800" spc="-66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135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</a:p>
          <a:p>
            <a:pPr marL="4953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M</a:t>
            </a:r>
            <a:r>
              <a:rPr sz="4800" spc="-106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269" dirty="0">
                <a:solidFill>
                  <a:srgbClr val="000000"/>
                </a:solidFill>
                <a:latin typeface="OUEMMQ+ArialUnicodeMS"/>
                <a:cs typeface="OUEMMQ+ArialUnicodeMS"/>
              </a:rPr>
              <a:t>edul</a:t>
            </a:r>
            <a:r>
              <a:rPr sz="4800" spc="-106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4800" spc="-107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4800" spc="-66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180" dirty="0">
                <a:solidFill>
                  <a:srgbClr val="000000"/>
                </a:solidFill>
                <a:latin typeface="OUEMMQ+ArialUnicodeMS"/>
                <a:cs typeface="OUEMMQ+ArialUnicodeMS"/>
              </a:rPr>
              <a:t>Obl</a:t>
            </a:r>
            <a:r>
              <a:rPr sz="4800" spc="-106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268" dirty="0">
                <a:solidFill>
                  <a:srgbClr val="000000"/>
                </a:solidFill>
                <a:latin typeface="OUEMMQ+ArialUnicodeMS"/>
                <a:cs typeface="OUEMMQ+ArialUnicodeMS"/>
              </a:rPr>
              <a:t>angata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3879" y="91856"/>
            <a:ext cx="121091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WKHPKN+ArialMT"/>
                <a:cs typeface="WKHPKN+Arial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561" y="942836"/>
            <a:ext cx="705834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8" dirty="0">
                <a:solidFill>
                  <a:srgbClr val="000000"/>
                </a:solidFill>
                <a:latin typeface="POPBNE+BodoniMTBlack"/>
                <a:cs typeface="POPBNE+BodoniMTBlack"/>
              </a:rPr>
              <a:t>Level</a:t>
            </a:r>
            <a:r>
              <a:rPr sz="2800" spc="39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lang="en-US" sz="2800" spc="398" dirty="0">
                <a:solidFill>
                  <a:srgbClr val="000000"/>
                </a:solidFill>
                <a:latin typeface="POPBNE+BodoniMTBlack"/>
                <a:cs typeface="POPBNE+BodoniMTBlack"/>
              </a:rPr>
              <a:t>           </a:t>
            </a:r>
            <a:r>
              <a:rPr sz="2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26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83" dirty="0">
                <a:solidFill>
                  <a:srgbClr val="000000"/>
                </a:solidFill>
                <a:latin typeface="OUEMMQ+ArialUnicodeMS"/>
                <a:cs typeface="OUEMMQ+ArialUnicodeMS"/>
              </a:rPr>
              <a:t>ecussati</a:t>
            </a:r>
            <a:r>
              <a:rPr sz="2600" spc="-5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OUEMMQ+ArialUnicodeMS"/>
                <a:cs typeface="OUEMMQ+ArialUnicodeMS"/>
              </a:rPr>
              <a:t>on</a:t>
            </a:r>
            <a:r>
              <a:rPr sz="2600" spc="-15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36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600" spc="19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14" dirty="0">
                <a:solidFill>
                  <a:srgbClr val="000000"/>
                </a:solidFill>
                <a:latin typeface="OUEMMQ+ArialUnicodeMS"/>
                <a:cs typeface="OUEMMQ+ArialUnicodeMS"/>
              </a:rPr>
              <a:t>Pyrami</a:t>
            </a:r>
            <a:r>
              <a:rPr sz="2600" spc="-5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OUEMMQ+ArialUnicodeMS"/>
                <a:cs typeface="OUEMMQ+ArialUnicodeMS"/>
              </a:rPr>
              <a:t>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560" y="1935976"/>
            <a:ext cx="16283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0" dirty="0">
                <a:solidFill>
                  <a:srgbClr val="000000"/>
                </a:solidFill>
                <a:latin typeface="POPBNE+BodoniMTBlack"/>
                <a:cs typeface="POPBNE+BodoniMTBlack"/>
              </a:rPr>
              <a:t>Cav</a:t>
            </a:r>
            <a:r>
              <a:rPr sz="2800" spc="-82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POPBNE+BodoniMTBlack"/>
                <a:cs typeface="POPBNE+BodoniMTBlack"/>
              </a:rPr>
              <a:t>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75000" y="1938208"/>
            <a:ext cx="2349127" cy="83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42" dirty="0">
                <a:solidFill>
                  <a:srgbClr val="000000"/>
                </a:solidFill>
                <a:latin typeface="OUEMMQ+ArialUnicodeMS"/>
                <a:cs typeface="OUEMMQ+ArialUnicodeMS"/>
              </a:rPr>
              <a:t>Cent</a:t>
            </a:r>
            <a:r>
              <a:rPr sz="2600" spc="-7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r</a:t>
            </a:r>
            <a:r>
              <a:rPr sz="2600" spc="-7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  <a:r>
              <a:rPr sz="2600" spc="21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9" dirty="0">
                <a:solidFill>
                  <a:srgbClr val="000000"/>
                </a:solidFill>
                <a:latin typeface="OUEMMQ+ArialUnicodeMS"/>
                <a:cs typeface="OUEMMQ+ArialUnicodeMS"/>
              </a:rPr>
              <a:t>can</a:t>
            </a:r>
            <a:r>
              <a:rPr sz="2600" spc="-8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5000" y="2747198"/>
            <a:ext cx="5825369" cy="173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82" dirty="0">
                <a:solidFill>
                  <a:srgbClr val="009999"/>
                </a:solidFill>
                <a:latin typeface="OUEMMQ+ArialUnicodeMS"/>
                <a:cs typeface="OUEMMQ+ArialUnicodeMS"/>
              </a:rPr>
              <a:t>Nucleus</a:t>
            </a:r>
            <a:r>
              <a:rPr sz="2600" spc="-364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20" dirty="0">
                <a:solidFill>
                  <a:srgbClr val="009999"/>
                </a:solidFill>
                <a:latin typeface="OUEMMQ+ArialUnicodeMS"/>
                <a:cs typeface="OUEMMQ+ArialUnicodeMS"/>
              </a:rPr>
              <a:t>gracilis</a:t>
            </a:r>
            <a:r>
              <a:rPr sz="2600" spc="-364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dirty="0">
                <a:solidFill>
                  <a:srgbClr val="009999"/>
                </a:solidFill>
                <a:latin typeface="OUEMMQ+ArialUnicodeMS"/>
                <a:cs typeface="OUEMMQ+ArialUnicodeMS"/>
              </a:rPr>
              <a:t>&amp;</a:t>
            </a:r>
            <a:r>
              <a:rPr sz="2600" spc="200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OUEMMQ+ArialUnicodeMS"/>
                <a:cs typeface="OUEMMQ+ArialUnicodeMS"/>
              </a:rPr>
              <a:t>Nucl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009999"/>
                </a:solidFill>
                <a:latin typeface="OUEMMQ+ArialUnicodeMS"/>
                <a:cs typeface="OUEMMQ+ArialUnicodeMS"/>
              </a:rPr>
              <a:t>eus</a:t>
            </a:r>
            <a:r>
              <a:rPr sz="2600" spc="-371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009999"/>
                </a:solidFill>
                <a:latin typeface="OUEMMQ+ArialUnicodeMS"/>
                <a:cs typeface="OUEMMQ+ArialUnicodeMS"/>
              </a:rPr>
              <a:t>cuneatus</a:t>
            </a:r>
            <a:r>
              <a:rPr sz="2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,</a:t>
            </a:r>
          </a:p>
          <a:p>
            <a:pPr marL="0" marR="0">
              <a:lnSpc>
                <a:spcPts val="2709"/>
              </a:lnSpc>
              <a:spcBef>
                <a:spcPts val="810"/>
              </a:spcBef>
              <a:spcAft>
                <a:spcPts val="0"/>
              </a:spcAft>
            </a:pPr>
            <a:r>
              <a:rPr sz="2600" spc="-139" dirty="0">
                <a:solidFill>
                  <a:srgbClr val="FF0000"/>
                </a:solidFill>
                <a:latin typeface="OUEMMQ+ArialUnicodeMS"/>
                <a:cs typeface="OUEMMQ+ArialUnicodeMS"/>
              </a:rPr>
              <a:t>Spi</a:t>
            </a:r>
            <a:r>
              <a:rPr sz="2600" spc="-582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OUEMMQ+ArialUnicodeMS"/>
                <a:cs typeface="OUEMMQ+ArialUnicodeMS"/>
              </a:rPr>
              <a:t>nal</a:t>
            </a:r>
            <a:r>
              <a:rPr sz="2600" spc="200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OUEMMQ+ArialUnicodeMS"/>
                <a:cs typeface="OUEMMQ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OUEMMQ+ArialUnicodeMS"/>
                <a:cs typeface="OUEMMQ+ArialUnicodeMS"/>
              </a:rPr>
              <a:t>eus</a:t>
            </a:r>
            <a:r>
              <a:rPr sz="2600" spc="-364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FF0000"/>
                </a:solidFill>
                <a:latin typeface="OUEMMQ+ArialUnicodeMS"/>
                <a:cs typeface="OUEMMQ+ArialUnicodeMS"/>
              </a:rPr>
              <a:t>of</a:t>
            </a:r>
            <a:r>
              <a:rPr sz="2600" spc="130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17" dirty="0">
                <a:solidFill>
                  <a:srgbClr val="FF0000"/>
                </a:solidFill>
                <a:latin typeface="OUEMMQ+ArialUnicodeMS"/>
                <a:cs typeface="OUEMMQ+ArialUnicodeMS"/>
              </a:rPr>
              <a:t>crani</a:t>
            </a:r>
            <a:r>
              <a:rPr sz="2600" spc="-582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2" dirty="0">
                <a:solidFill>
                  <a:srgbClr val="FF0000"/>
                </a:solidFill>
                <a:latin typeface="OUEMMQ+ArialUnicodeMS"/>
                <a:cs typeface="OUEMMQ+ArialUnicodeMS"/>
              </a:rPr>
              <a:t>al</a:t>
            </a:r>
            <a:r>
              <a:rPr sz="2600" spc="200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86" dirty="0">
                <a:solidFill>
                  <a:srgbClr val="FF0000"/>
                </a:solidFill>
                <a:latin typeface="OUEMMQ+ArialUnicodeMS"/>
                <a:cs typeface="OUEMMQ+ArialUnicodeMS"/>
              </a:rPr>
              <a:t>nerve</a:t>
            </a:r>
            <a:r>
              <a:rPr sz="2600" spc="-369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76" dirty="0">
                <a:solidFill>
                  <a:srgbClr val="FF0000"/>
                </a:solidFill>
                <a:latin typeface="OUEMMQ+ArialUnicodeMS"/>
                <a:cs typeface="OUEMMQ+ArialUnicodeMS"/>
              </a:rPr>
              <a:t>V,</a:t>
            </a:r>
          </a:p>
          <a:p>
            <a:pPr marL="822959" marR="0">
              <a:lnSpc>
                <a:spcPts val="2709"/>
              </a:lnSpc>
              <a:spcBef>
                <a:spcPts val="870"/>
              </a:spcBef>
              <a:spcAft>
                <a:spcPts val="0"/>
              </a:spcAft>
            </a:pPr>
            <a:r>
              <a:rPr sz="2600" dirty="0">
                <a:solidFill>
                  <a:srgbClr val="FF0000"/>
                </a:solidFill>
                <a:latin typeface="OUEMMQ+ArialUnicodeMS"/>
                <a:cs typeface="OUEMMQ+ArialUnicodeMS"/>
              </a:rPr>
              <a:t>A</a:t>
            </a:r>
            <a:r>
              <a:rPr sz="2600" spc="-578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64" dirty="0">
                <a:solidFill>
                  <a:srgbClr val="FF0000"/>
                </a:solidFill>
                <a:latin typeface="OUEMMQ+ArialUnicodeMS"/>
                <a:cs typeface="OUEMMQ+ArialUnicodeMS"/>
              </a:rPr>
              <a:t>ccessory</a:t>
            </a:r>
            <a:r>
              <a:rPr sz="2600" spc="119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OUEMMQ+ArialUnicodeMS"/>
                <a:cs typeface="OUEMMQ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OUEMMQ+ArialUnicodeMS"/>
                <a:cs typeface="OUEMMQ+ArialUnicodeMS"/>
              </a:rPr>
              <a:t>eus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2560" y="3192005"/>
            <a:ext cx="167000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7" dirty="0">
                <a:solidFill>
                  <a:srgbClr val="000000"/>
                </a:solidFill>
                <a:latin typeface="POPBNE+BodoniMTBlack"/>
                <a:cs typeface="POPBNE+BodoniMTBlack"/>
              </a:rPr>
              <a:t>Nucle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dirty="0">
                <a:solidFill>
                  <a:srgbClr val="000000"/>
                </a:solidFill>
                <a:latin typeface="POPBNE+BodoniMTBlack"/>
                <a:cs typeface="POPBNE+BodoniMTBlack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75000" y="4178488"/>
            <a:ext cx="5635133" cy="1287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26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83" dirty="0">
                <a:solidFill>
                  <a:srgbClr val="000000"/>
                </a:solidFill>
                <a:latin typeface="OUEMMQ+ArialUnicodeMS"/>
                <a:cs typeface="OUEMMQ+ArialUnicodeMS"/>
              </a:rPr>
              <a:t>ecussati</a:t>
            </a:r>
            <a:r>
              <a:rPr sz="2600" spc="-5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OUEMMQ+ArialUnicodeMS"/>
                <a:cs typeface="OUEMMQ+ArialUnicodeMS"/>
              </a:rPr>
              <a:t>on</a:t>
            </a:r>
            <a:r>
              <a:rPr sz="2600" spc="-15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36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600" spc="19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5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Corti</a:t>
            </a:r>
            <a:r>
              <a:rPr sz="2600" spc="-5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000000"/>
                </a:solidFill>
                <a:latin typeface="OUEMMQ+ArialUnicodeMS"/>
                <a:cs typeface="OUEMMQ+ArialUnicodeMS"/>
              </a:rPr>
              <a:t>cospi</a:t>
            </a:r>
            <a:r>
              <a:rPr sz="2600" spc="-5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600" spc="21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07" dirty="0">
                <a:solidFill>
                  <a:srgbClr val="000000"/>
                </a:solidFill>
                <a:latin typeface="OUEMMQ+ArialUnicodeMS"/>
                <a:cs typeface="OUEMMQ+ArialUnicodeMS"/>
              </a:rPr>
              <a:t>tracts,</a:t>
            </a:r>
          </a:p>
          <a:p>
            <a:pPr marL="1728470" marR="0">
              <a:lnSpc>
                <a:spcPts val="2709"/>
              </a:lnSpc>
              <a:spcBef>
                <a:spcPts val="820"/>
              </a:spcBef>
              <a:spcAft>
                <a:spcPts val="0"/>
              </a:spcAft>
            </a:pPr>
            <a:r>
              <a:rPr sz="2600" spc="-116" dirty="0">
                <a:solidFill>
                  <a:srgbClr val="000000"/>
                </a:solidFill>
                <a:latin typeface="OUEMMQ+ArialUnicodeMS"/>
                <a:cs typeface="OUEMMQ+ArialUnicodeMS"/>
              </a:rPr>
              <a:t>Pyrami</a:t>
            </a:r>
            <a:r>
              <a:rPr sz="2600" spc="-5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OUEMMQ+ArialUnicodeMS"/>
                <a:cs typeface="OUEMMQ+ArialUnicodeMS"/>
              </a:rPr>
              <a:t>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560" y="4399776"/>
            <a:ext cx="279236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0" dirty="0">
                <a:solidFill>
                  <a:srgbClr val="000000"/>
                </a:solidFill>
                <a:latin typeface="POPBNE+BodoniMTBlack"/>
                <a:cs typeface="POPBNE+BodoniMTBlack"/>
              </a:rPr>
              <a:t>Motor</a:t>
            </a:r>
            <a:r>
              <a:rPr sz="2800" spc="-58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78" dirty="0">
                <a:solidFill>
                  <a:srgbClr val="000000"/>
                </a:solidFill>
                <a:latin typeface="POPBNE+BodoniMTBlack"/>
                <a:cs typeface="POPBNE+BodoniMTBlack"/>
              </a:rPr>
              <a:t>Tracts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75000" y="5176708"/>
            <a:ext cx="4938714" cy="201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39" dirty="0">
                <a:solidFill>
                  <a:srgbClr val="FF0000"/>
                </a:solidFill>
                <a:latin typeface="OUEMMQ+ArialUnicodeMS"/>
                <a:cs typeface="OUEMMQ+ArialUnicodeMS"/>
              </a:rPr>
              <a:t>Spi</a:t>
            </a:r>
            <a:r>
              <a:rPr sz="2600" spc="-582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OUEMMQ+ArialUnicodeMS"/>
                <a:cs typeface="OUEMMQ+ArialUnicodeMS"/>
              </a:rPr>
              <a:t>nal</a:t>
            </a:r>
            <a:r>
              <a:rPr sz="2600" spc="200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88" dirty="0">
                <a:solidFill>
                  <a:srgbClr val="FF0000"/>
                </a:solidFill>
                <a:latin typeface="OUEMMQ+ArialUnicodeMS"/>
                <a:cs typeface="OUEMMQ+ArialUnicodeMS"/>
              </a:rPr>
              <a:t>tract</a:t>
            </a:r>
            <a:r>
              <a:rPr sz="2600" spc="15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36" dirty="0">
                <a:solidFill>
                  <a:srgbClr val="FF0000"/>
                </a:solidFill>
                <a:latin typeface="OUEMMQ+ArialUnicodeMS"/>
                <a:cs typeface="OUEMMQ+ArialUnicodeMS"/>
              </a:rPr>
              <a:t>of</a:t>
            </a:r>
            <a:r>
              <a:rPr sz="2600" spc="199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15" dirty="0">
                <a:solidFill>
                  <a:srgbClr val="FF0000"/>
                </a:solidFill>
                <a:latin typeface="OUEMMQ+ArialUnicodeMS"/>
                <a:cs typeface="OUEMMQ+ArialUnicodeMS"/>
              </a:rPr>
              <a:t>crani</a:t>
            </a:r>
            <a:r>
              <a:rPr sz="2600" spc="-582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148" dirty="0">
                <a:solidFill>
                  <a:srgbClr val="FF0000"/>
                </a:solidFill>
                <a:latin typeface="OUEMMQ+ArialUnicodeMS"/>
                <a:cs typeface="OUEMMQ+ArialUnicodeMS"/>
              </a:rPr>
              <a:t>al</a:t>
            </a:r>
            <a:r>
              <a:rPr sz="2600" spc="216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spc="-86" dirty="0">
                <a:solidFill>
                  <a:srgbClr val="FF0000"/>
                </a:solidFill>
                <a:latin typeface="OUEMMQ+ArialUnicodeMS"/>
                <a:cs typeface="OUEMMQ+ArialUnicodeMS"/>
              </a:rPr>
              <a:t>nerve</a:t>
            </a:r>
            <a:r>
              <a:rPr sz="2600" spc="-369" dirty="0">
                <a:solidFill>
                  <a:srgbClr val="FF0000"/>
                </a:solidFill>
                <a:latin typeface="OUEMMQ+ArialUnicodeMS"/>
                <a:cs typeface="OUEMMQ+ArialUnicodeMS"/>
              </a:rPr>
              <a:t> </a:t>
            </a:r>
            <a:r>
              <a:rPr sz="2600" dirty="0">
                <a:solidFill>
                  <a:srgbClr val="FF0000"/>
                </a:solidFill>
                <a:latin typeface="OUEMMQ+ArialUnicodeMS"/>
                <a:cs typeface="OUEMMQ+ArialUnicodeMS"/>
              </a:rPr>
              <a:t>V</a:t>
            </a:r>
            <a:r>
              <a:rPr sz="2600" dirty="0">
                <a:solidFill>
                  <a:srgbClr val="000000"/>
                </a:solidFill>
                <a:latin typeface="OUEMMQ+ArialUnicodeMS"/>
                <a:cs typeface="OUEMMQ+ArialUnicodeMS"/>
              </a:rPr>
              <a:t>,</a:t>
            </a:r>
          </a:p>
          <a:p>
            <a:pPr marL="0" marR="0">
              <a:lnSpc>
                <a:spcPts val="2709"/>
              </a:lnSpc>
              <a:spcBef>
                <a:spcPts val="820"/>
              </a:spcBef>
              <a:spcAft>
                <a:spcPts val="0"/>
              </a:spcAft>
            </a:pPr>
            <a:r>
              <a:rPr sz="2600" spc="-145" dirty="0">
                <a:solidFill>
                  <a:srgbClr val="009999"/>
                </a:solidFill>
                <a:latin typeface="OUEMMQ+ArialUnicodeMS"/>
                <a:cs typeface="OUEMMQ+ArialUnicodeMS"/>
              </a:rPr>
              <a:t>Posteri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OUEMMQ+ArialUnicodeMS"/>
                <a:cs typeface="OUEMMQ+ArialUnicodeMS"/>
              </a:rPr>
              <a:t>or</a:t>
            </a:r>
            <a:r>
              <a:rPr sz="2600" spc="-10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6" dirty="0">
                <a:solidFill>
                  <a:srgbClr val="009999"/>
                </a:solidFill>
                <a:latin typeface="OUEMMQ+ArialUnicodeMS"/>
                <a:cs typeface="OUEMMQ+ArialUnicodeMS"/>
              </a:rPr>
              <a:t>spi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60" dirty="0">
                <a:solidFill>
                  <a:srgbClr val="009999"/>
                </a:solidFill>
                <a:latin typeface="OUEMMQ+ArialUnicodeMS"/>
                <a:cs typeface="OUEMMQ+ArialUnicodeMS"/>
              </a:rPr>
              <a:t>nocerebel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dirty="0">
                <a:solidFill>
                  <a:srgbClr val="009999"/>
                </a:solidFill>
                <a:latin typeface="OUEMMQ+ArialUnicodeMS"/>
                <a:cs typeface="OUEMMQ+ArialUnicodeMS"/>
              </a:rPr>
              <a:t>l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8" dirty="0">
                <a:solidFill>
                  <a:srgbClr val="009999"/>
                </a:solidFill>
                <a:latin typeface="OUEMMQ+ArialUnicodeMS"/>
                <a:cs typeface="OUEMMQ+ArialUnicodeMS"/>
              </a:rPr>
              <a:t>ar</a:t>
            </a:r>
            <a:r>
              <a:rPr sz="2600" spc="79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75" dirty="0">
                <a:solidFill>
                  <a:srgbClr val="009999"/>
                </a:solidFill>
                <a:latin typeface="OUEMMQ+ArialUnicodeMS"/>
                <a:cs typeface="OUEMMQ+ArialUnicodeMS"/>
              </a:rPr>
              <a:t>tract,</a:t>
            </a:r>
          </a:p>
          <a:p>
            <a:pPr marL="0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dirty="0">
                <a:solidFill>
                  <a:srgbClr val="009999"/>
                </a:solidFill>
                <a:latin typeface="OUEMMQ+ArialUnicodeMS"/>
                <a:cs typeface="OUEMMQ+ArialUnicodeMS"/>
              </a:rPr>
              <a:t>L</a:t>
            </a:r>
            <a:r>
              <a:rPr sz="2600" spc="-580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8" dirty="0">
                <a:solidFill>
                  <a:srgbClr val="009999"/>
                </a:solidFill>
                <a:latin typeface="OUEMMQ+ArialUnicodeMS"/>
                <a:cs typeface="OUEMMQ+ArialUnicodeMS"/>
              </a:rPr>
              <a:t>ateral</a:t>
            </a:r>
            <a:r>
              <a:rPr sz="2600" spc="215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1" dirty="0">
                <a:solidFill>
                  <a:srgbClr val="009999"/>
                </a:solidFill>
                <a:latin typeface="OUEMMQ+ArialUnicodeMS"/>
                <a:cs typeface="OUEMMQ+ArialUnicodeMS"/>
              </a:rPr>
              <a:t>spi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19" dirty="0">
                <a:solidFill>
                  <a:srgbClr val="009999"/>
                </a:solidFill>
                <a:latin typeface="OUEMMQ+ArialUnicodeMS"/>
                <a:cs typeface="OUEMMQ+ArialUnicodeMS"/>
              </a:rPr>
              <a:t>nothal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7" dirty="0">
                <a:solidFill>
                  <a:srgbClr val="009999"/>
                </a:solidFill>
                <a:latin typeface="OUEMMQ+ArialUnicodeMS"/>
                <a:cs typeface="OUEMMQ+ArialUnicodeMS"/>
              </a:rPr>
              <a:t>ami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dirty="0">
                <a:solidFill>
                  <a:srgbClr val="009999"/>
                </a:solidFill>
                <a:latin typeface="OUEMMQ+ArialUnicodeMS"/>
                <a:cs typeface="OUEMMQ+ArialUnicodeMS"/>
              </a:rPr>
              <a:t>c</a:t>
            </a:r>
            <a:r>
              <a:rPr sz="2600" spc="-223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74" dirty="0">
                <a:solidFill>
                  <a:srgbClr val="009999"/>
                </a:solidFill>
                <a:latin typeface="OUEMMQ+ArialUnicodeMS"/>
                <a:cs typeface="OUEMMQ+ArialUnicodeMS"/>
              </a:rPr>
              <a:t>tract,</a:t>
            </a:r>
          </a:p>
          <a:p>
            <a:pPr marL="0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dirty="0">
                <a:solidFill>
                  <a:srgbClr val="009999"/>
                </a:solidFill>
                <a:latin typeface="OUEMMQ+ArialUnicodeMS"/>
                <a:cs typeface="OUEMMQ+ArialUnicodeMS"/>
              </a:rPr>
              <a:t>A</a:t>
            </a:r>
            <a:r>
              <a:rPr sz="2600" spc="-578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87" dirty="0">
                <a:solidFill>
                  <a:srgbClr val="009999"/>
                </a:solidFill>
                <a:latin typeface="OUEMMQ+ArialUnicodeMS"/>
                <a:cs typeface="OUEMMQ+ArialUnicodeMS"/>
              </a:rPr>
              <a:t>nteri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OUEMMQ+ArialUnicodeMS"/>
                <a:cs typeface="OUEMMQ+ArialUnicodeMS"/>
              </a:rPr>
              <a:t>or</a:t>
            </a:r>
            <a:r>
              <a:rPr sz="2600" spc="-11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1" dirty="0">
                <a:solidFill>
                  <a:srgbClr val="009999"/>
                </a:solidFill>
                <a:latin typeface="OUEMMQ+ArialUnicodeMS"/>
                <a:cs typeface="OUEMMQ+ArialUnicodeMS"/>
              </a:rPr>
              <a:t>spi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61" dirty="0">
                <a:solidFill>
                  <a:srgbClr val="009999"/>
                </a:solidFill>
                <a:latin typeface="OUEMMQ+ArialUnicodeMS"/>
                <a:cs typeface="OUEMMQ+ArialUnicodeMS"/>
              </a:rPr>
              <a:t>nocerebel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dirty="0">
                <a:solidFill>
                  <a:srgbClr val="009999"/>
                </a:solidFill>
                <a:latin typeface="OUEMMQ+ArialUnicodeMS"/>
                <a:cs typeface="OUEMMQ+ArialUnicodeMS"/>
              </a:rPr>
              <a:t>l</a:t>
            </a:r>
            <a:r>
              <a:rPr sz="2600" spc="-582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148" dirty="0">
                <a:solidFill>
                  <a:srgbClr val="009999"/>
                </a:solidFill>
                <a:latin typeface="OUEMMQ+ArialUnicodeMS"/>
                <a:cs typeface="OUEMMQ+ArialUnicodeMS"/>
              </a:rPr>
              <a:t>ar</a:t>
            </a:r>
            <a:r>
              <a:rPr sz="2600" spc="70" dirty="0">
                <a:solidFill>
                  <a:srgbClr val="009999"/>
                </a:solidFill>
                <a:latin typeface="OUEMMQ+ArialUnicodeMS"/>
                <a:cs typeface="OUEMMQ+ArialUnicodeMS"/>
              </a:rPr>
              <a:t> </a:t>
            </a:r>
            <a:r>
              <a:rPr sz="2600" spc="-88" dirty="0">
                <a:solidFill>
                  <a:srgbClr val="009999"/>
                </a:solidFill>
                <a:latin typeface="OUEMMQ+ArialUnicodeMS"/>
                <a:cs typeface="OUEMMQ+ArialUnicodeMS"/>
              </a:rPr>
              <a:t>tract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2560" y="5765026"/>
            <a:ext cx="30698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POPBNE+BodoniMTBlack"/>
                <a:cs typeface="POPBNE+BodoniMTBlack"/>
              </a:rPr>
              <a:t>Se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13" dirty="0">
                <a:solidFill>
                  <a:srgbClr val="000000"/>
                </a:solidFill>
                <a:latin typeface="POPBNE+BodoniMTBlack"/>
                <a:cs typeface="POPBNE+BodoniMTBlack"/>
              </a:rPr>
              <a:t>nsory</a:t>
            </a:r>
            <a:r>
              <a:rPr sz="2800" spc="24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385" dirty="0">
                <a:solidFill>
                  <a:srgbClr val="000000"/>
                </a:solidFill>
                <a:latin typeface="POPBNE+BodoniMTBlack"/>
                <a:cs typeface="POPBNE+BodoniMTBlack"/>
              </a:rPr>
              <a:t>Tra</a:t>
            </a:r>
            <a:r>
              <a:rPr sz="2800" spc="-1022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POPBNE+BodoniMTBlack"/>
                <a:cs typeface="POPBNE+BodoniMTBlack"/>
              </a:rPr>
              <a:t>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919" y="424021"/>
            <a:ext cx="935267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3200" spc="-70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1" dirty="0">
                <a:solidFill>
                  <a:srgbClr val="000000"/>
                </a:solidFill>
                <a:latin typeface="OUEMMQ+ArialUnicodeMS"/>
                <a:cs typeface="OUEMMQ+ArialUnicodeMS"/>
              </a:rPr>
              <a:t>.Transverse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000000"/>
                </a:solidFill>
                <a:latin typeface="OUEMMQ+ArialUnicodeMS"/>
                <a:cs typeface="OUEMMQ+ArialUnicodeMS"/>
              </a:rPr>
              <a:t>secti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6" dirty="0">
                <a:solidFill>
                  <a:srgbClr val="000000"/>
                </a:solidFill>
                <a:latin typeface="OUEMMQ+ArialUnicodeMS"/>
                <a:cs typeface="OUEMMQ+ArialUnicodeMS"/>
              </a:rPr>
              <a:t>ons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38" dirty="0">
                <a:solidFill>
                  <a:srgbClr val="000000"/>
                </a:solidFill>
                <a:latin typeface="OUEMMQ+ArialUnicodeMS"/>
                <a:cs typeface="OUEMMQ+ArialUnicodeMS"/>
              </a:rPr>
              <a:t>oblongata:</a:t>
            </a:r>
          </a:p>
          <a:p>
            <a:pPr marL="92329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3200" spc="-63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evel</a:t>
            </a:r>
            <a:r>
              <a:rPr sz="3200" spc="34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34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39" dirty="0">
                <a:solidFill>
                  <a:srgbClr val="000000"/>
                </a:solidFill>
                <a:latin typeface="OUEMMQ+ArialUnicodeMS"/>
                <a:cs typeface="OUEMMQ+ArialUnicodeMS"/>
              </a:rPr>
              <a:t>decussat</a:t>
            </a:r>
            <a:r>
              <a:rPr sz="3200" spc="-80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on</a:t>
            </a:r>
            <a:r>
              <a:rPr sz="3200" spc="-8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34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34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3" dirty="0">
                <a:solidFill>
                  <a:srgbClr val="000000"/>
                </a:solidFill>
                <a:latin typeface="OUEMMQ+ArialUnicodeMS"/>
                <a:cs typeface="OUEMMQ+ArialUnicodeMS"/>
              </a:rPr>
              <a:t>pyrami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4490" y="1732776"/>
            <a:ext cx="252983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Cent</a:t>
            </a:r>
            <a:r>
              <a:rPr sz="2800" spc="-77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r</a:t>
            </a:r>
            <a:r>
              <a:rPr sz="2800" spc="-78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  <a:r>
              <a:rPr sz="2800" spc="2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9" dirty="0">
                <a:solidFill>
                  <a:srgbClr val="000000"/>
                </a:solidFill>
                <a:latin typeface="OUEMMQ+ArialUnicodeMS"/>
                <a:cs typeface="OUEMMQ+ArialUnicodeMS"/>
              </a:rPr>
              <a:t>can</a:t>
            </a:r>
            <a:r>
              <a:rPr sz="2800" spc="-93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3790" y="373221"/>
            <a:ext cx="191001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86" dirty="0">
                <a:solidFill>
                  <a:srgbClr val="000000"/>
                </a:solidFill>
                <a:latin typeface="OUEMMQ+ArialUnicodeMS"/>
                <a:cs typeface="OUEMMQ+ArialUnicodeMS"/>
              </a:rPr>
              <a:t>Nucl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ei</a:t>
            </a:r>
            <a:r>
              <a:rPr sz="3200" spc="35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3790" y="1347311"/>
            <a:ext cx="2897632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4077E4"/>
                </a:solidFill>
                <a:latin typeface="OUEMMQ+ArialUnicodeMS"/>
                <a:cs typeface="OUEMMQ+ArialUnicodeMS"/>
              </a:rPr>
              <a:t>1.</a:t>
            </a:r>
            <a:r>
              <a:rPr sz="3200" dirty="0">
                <a:solidFill>
                  <a:srgbClr val="4077E4"/>
                </a:solidFill>
                <a:latin typeface="OUEMMQ+ArialUnicodeMS"/>
                <a:cs typeface="OUEMMQ+ArialUnicodeMS"/>
              </a:rPr>
              <a:t> N.</a:t>
            </a:r>
            <a:r>
              <a:rPr sz="3200" spc="-167" dirty="0">
                <a:solidFill>
                  <a:srgbClr val="4077E4"/>
                </a:solidFill>
                <a:latin typeface="OUEMMQ+ArialUnicodeMS"/>
                <a:cs typeface="OUEMMQ+ArialUnicodeMS"/>
              </a:rPr>
              <a:t> </a:t>
            </a:r>
            <a:r>
              <a:rPr sz="3200" spc="-139" dirty="0">
                <a:solidFill>
                  <a:srgbClr val="4077E4"/>
                </a:solidFill>
                <a:latin typeface="OUEMMQ+ArialUnicodeMS"/>
                <a:cs typeface="OUEMMQ+ArialUnicodeMS"/>
              </a:rPr>
              <a:t>Graci</a:t>
            </a:r>
            <a:r>
              <a:rPr sz="3200" spc="-713" dirty="0">
                <a:solidFill>
                  <a:srgbClr val="4077E4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OUEMMQ+ArialUnicodeMS"/>
                <a:cs typeface="OUEMMQ+ArialUnicodeMS"/>
              </a:rPr>
              <a:t>l</a:t>
            </a:r>
            <a:r>
              <a:rPr sz="3200" spc="-713" dirty="0">
                <a:solidFill>
                  <a:srgbClr val="4077E4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OUEMMQ+ArialUnicodeMS"/>
                <a:cs typeface="OUEMMQ+ArialUnicodeMS"/>
              </a:rPr>
              <a:t>i</a:t>
            </a:r>
            <a:r>
              <a:rPr sz="3200" spc="-713" dirty="0">
                <a:solidFill>
                  <a:srgbClr val="4077E4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OUEMMQ+ArialUnicodeMS"/>
                <a:cs typeface="OUEMMQ+ArialUnicodeMS"/>
              </a:rPr>
              <a:t>s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pc="-170" dirty="0">
                <a:solidFill>
                  <a:srgbClr val="4077E4"/>
                </a:solidFill>
                <a:latin typeface="OUEMMQ+ArialUnicodeMS"/>
                <a:cs typeface="OUEMMQ+ArialUnicodeMS"/>
              </a:rPr>
              <a:t>2.</a:t>
            </a:r>
            <a:r>
              <a:rPr sz="3200" dirty="0">
                <a:solidFill>
                  <a:srgbClr val="4077E4"/>
                </a:solidFill>
                <a:latin typeface="OUEMMQ+ArialUnicodeMS"/>
                <a:cs typeface="OUEMMQ+ArialUnicodeMS"/>
              </a:rPr>
              <a:t> N.</a:t>
            </a:r>
            <a:r>
              <a:rPr sz="3200" spc="-167" dirty="0">
                <a:solidFill>
                  <a:srgbClr val="4077E4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4077E4"/>
                </a:solidFill>
                <a:latin typeface="OUEMMQ+ArialUnicodeMS"/>
                <a:cs typeface="OUEMMQ+ArialUnicodeMS"/>
              </a:rPr>
              <a:t>Cunat</a:t>
            </a:r>
            <a:r>
              <a:rPr sz="3200" spc="-892" dirty="0">
                <a:solidFill>
                  <a:srgbClr val="4077E4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4077E4"/>
                </a:solidFill>
                <a:latin typeface="OUEMMQ+ArialUnicodeMS"/>
                <a:cs typeface="OUEMMQ+ArialUnicodeMS"/>
              </a:rPr>
              <a:t>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53790" y="3784441"/>
            <a:ext cx="5999105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FF3300"/>
                </a:solidFill>
                <a:latin typeface="OUEMMQ+ArialUnicodeMS"/>
                <a:cs typeface="OUEMMQ+ArialUnicodeMS"/>
              </a:rPr>
              <a:t>3.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FF3300"/>
                </a:solidFill>
                <a:latin typeface="OUEMMQ+ArialUnicodeMS"/>
                <a:cs typeface="OUEMMQ+ArialUnicodeMS"/>
              </a:rPr>
              <a:t>Spi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FF3300"/>
                </a:solidFill>
                <a:latin typeface="OUEMMQ+ArialUnicodeMS"/>
                <a:cs typeface="OUEMMQ+ArialUnicodeMS"/>
              </a:rPr>
              <a:t>nal</a:t>
            </a:r>
            <a:r>
              <a:rPr sz="3200" spc="259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N.</a:t>
            </a:r>
            <a:r>
              <a:rPr sz="3200" spc="-184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FF33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tri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FF3300"/>
                </a:solidFill>
                <a:latin typeface="OUEMMQ+ArialUnicodeMS"/>
                <a:cs typeface="OUEMMQ+ArialUnicodeMS"/>
              </a:rPr>
              <a:t>gemi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FF3300"/>
                </a:solidFill>
                <a:latin typeface="OUEMMQ+ArialUnicodeMS"/>
                <a:cs typeface="OUEMMQ+ArialUnicodeMS"/>
              </a:rPr>
              <a:t>nal</a:t>
            </a:r>
            <a:r>
              <a:rPr sz="3200" spc="272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4" dirty="0">
                <a:solidFill>
                  <a:srgbClr val="FF3300"/>
                </a:solidFill>
                <a:latin typeface="OUEMMQ+ArialUnicodeMS"/>
                <a:cs typeface="OUEMMQ+ArialUnicodeMS"/>
              </a:rPr>
              <a:t>nerve</a:t>
            </a:r>
          </a:p>
          <a:p>
            <a:pPr marL="0" marR="0">
              <a:lnSpc>
                <a:spcPts val="3334"/>
              </a:lnSpc>
              <a:spcBef>
                <a:spcPts val="4395"/>
              </a:spcBef>
              <a:spcAft>
                <a:spcPts val="0"/>
              </a:spcAft>
            </a:pPr>
            <a:r>
              <a:rPr sz="3200" spc="-170" dirty="0">
                <a:solidFill>
                  <a:srgbClr val="FF3300"/>
                </a:solidFill>
                <a:latin typeface="OUEMMQ+ArialUnicodeMS"/>
                <a:cs typeface="OUEMMQ+ArialUnicodeMS"/>
              </a:rPr>
              <a:t>4.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A</a:t>
            </a:r>
            <a:r>
              <a:rPr sz="3200" spc="-715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96" dirty="0">
                <a:solidFill>
                  <a:srgbClr val="FF3300"/>
                </a:solidFill>
                <a:latin typeface="OUEMMQ+ArialUnicodeMS"/>
                <a:cs typeface="OUEMMQ+ArialUnicodeMS"/>
              </a:rPr>
              <a:t>ccessory</a:t>
            </a:r>
            <a:r>
              <a:rPr sz="3200" spc="112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8650" y="351016"/>
            <a:ext cx="4682771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188" dirty="0">
                <a:solidFill>
                  <a:srgbClr val="000000"/>
                </a:solidFill>
                <a:latin typeface="UVMTNL+ArialUnicodeMS"/>
                <a:cs typeface="UVMTNL+ArialUnicodeMS"/>
              </a:rPr>
              <a:t>Fasci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05" dirty="0">
                <a:solidFill>
                  <a:srgbClr val="000000"/>
                </a:solidFill>
                <a:latin typeface="UVMTNL+ArialUnicodeMS"/>
                <a:cs typeface="UVMTNL+ArialUnicodeMS"/>
              </a:rPr>
              <a:t>cul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2800" u="sng" spc="155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36" dirty="0">
                <a:solidFill>
                  <a:srgbClr val="000000"/>
                </a:solidFill>
                <a:latin typeface="UVMTNL+ArialUnicodeMS"/>
                <a:cs typeface="UVMTNL+ArialUnicodeMS"/>
              </a:rPr>
              <a:t>Cunatus</a:t>
            </a:r>
            <a:r>
              <a:rPr sz="2800" u="sng" spc="-3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&amp;</a:t>
            </a:r>
            <a:r>
              <a:rPr sz="2800" u="sng" spc="28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27" dirty="0">
                <a:solidFill>
                  <a:srgbClr val="000000"/>
                </a:solidFill>
                <a:latin typeface="UVMTNL+ArialUnicodeMS"/>
                <a:cs typeface="UVMTNL+ArialUnicodeMS"/>
              </a:rPr>
              <a:t>graci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0400" y="1326376"/>
            <a:ext cx="16199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1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Tracts</a:t>
            </a:r>
            <a:r>
              <a:rPr sz="2800" u="sng" spc="-3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400" y="1753096"/>
            <a:ext cx="5454665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1.</a:t>
            </a:r>
            <a:r>
              <a:rPr sz="2800" spc="-1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0" dirty="0">
                <a:solidFill>
                  <a:srgbClr val="FF0000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nal</a:t>
            </a:r>
            <a:r>
              <a:rPr sz="2800" spc="22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UVMTNL+ArialUnicodeMS"/>
                <a:cs typeface="UVMTNL+ArialUnicodeMS"/>
              </a:rPr>
              <a:t>tract</a:t>
            </a:r>
            <a:r>
              <a:rPr sz="2800" spc="1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of</a:t>
            </a:r>
            <a:r>
              <a:rPr sz="2800" spc="217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25" dirty="0">
                <a:solidFill>
                  <a:srgbClr val="FF0000"/>
                </a:solidFill>
                <a:latin typeface="UVMTNL+ArialUnicodeMS"/>
                <a:cs typeface="UVMTNL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FF0000"/>
                </a:solidFill>
                <a:latin typeface="UVMTNL+ArialUnicodeMS"/>
                <a:cs typeface="UVMTNL+ArialUnicodeMS"/>
              </a:rPr>
              <a:t>al</a:t>
            </a:r>
            <a:r>
              <a:rPr sz="2800" spc="24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FF0000"/>
                </a:solidFill>
                <a:latin typeface="UVMTNL+ArialUnicodeMS"/>
                <a:cs typeface="UVMTNL+ArialUnicodeMS"/>
              </a:rPr>
              <a:t>nerve</a:t>
            </a:r>
            <a:r>
              <a:rPr sz="2800" spc="-40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V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400" y="3033255"/>
            <a:ext cx="5659665" cy="2609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2.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4" dirty="0">
                <a:solidFill>
                  <a:srgbClr val="009999"/>
                </a:solidFill>
                <a:latin typeface="UVMTNL+ArialUnicodeMS"/>
                <a:cs typeface="UVMTNL+ArialUnicodeMS"/>
              </a:rPr>
              <a:t>Posteri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5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13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9999"/>
                </a:solidFill>
                <a:latin typeface="UVMTNL+ArialUnicodeMS"/>
                <a:cs typeface="UVMTNL+ArialUnicodeMS"/>
              </a:rPr>
              <a:t>ar</a:t>
            </a:r>
            <a:r>
              <a:rPr sz="2800" spc="9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1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0" marR="0">
              <a:lnSpc>
                <a:spcPts val="2917"/>
              </a:lnSpc>
              <a:spcBef>
                <a:spcPts val="3792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3.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6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1" dirty="0">
                <a:solidFill>
                  <a:srgbClr val="009999"/>
                </a:solidFill>
                <a:latin typeface="UVMTNL+ArialUnicodeMS"/>
                <a:cs typeface="UVMTNL+ArialUnicodeMS"/>
              </a:rPr>
              <a:t>ateral</a:t>
            </a:r>
            <a:r>
              <a:rPr sz="2800" spc="24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5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28" dirty="0">
                <a:solidFill>
                  <a:srgbClr val="009999"/>
                </a:solidFill>
                <a:latin typeface="UVMTNL+ArialUnicodeMS"/>
                <a:cs typeface="UVMTNL+ArialUnicodeMS"/>
              </a:rPr>
              <a:t>nothal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9999"/>
                </a:solidFill>
                <a:latin typeface="UVMTNL+ArialUnicodeMS"/>
                <a:cs typeface="UVMTNL+ArialUnicodeMS"/>
              </a:rPr>
              <a:t>ami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c</a:t>
            </a:r>
            <a:r>
              <a:rPr sz="2800" spc="-24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0" marR="0">
              <a:lnSpc>
                <a:spcPts val="2917"/>
              </a:lnSpc>
              <a:spcBef>
                <a:spcPts val="3802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4.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A</a:t>
            </a:r>
            <a:r>
              <a:rPr sz="2800" spc="-63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009999"/>
                </a:solidFill>
                <a:latin typeface="UVMTNL+ArialUnicodeMS"/>
                <a:cs typeface="UVMTNL+ArialUnicodeMS"/>
              </a:rPr>
              <a:t>nteri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1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ar</a:t>
            </a:r>
            <a:r>
              <a:rPr sz="2800" spc="77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95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5309" y="84236"/>
            <a:ext cx="121091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MUBLWT+ArialMT"/>
                <a:cs typeface="MUBLWT+ArialMT"/>
              </a:rPr>
              <a:t>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5029" y="859016"/>
            <a:ext cx="6360135" cy="914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8" dirty="0">
                <a:solidFill>
                  <a:srgbClr val="000000"/>
                </a:solidFill>
                <a:latin typeface="POPBNE+BodoniMTBlack"/>
                <a:cs typeface="POPBNE+BodoniMTBlack"/>
              </a:rPr>
              <a:t>Level</a:t>
            </a:r>
            <a:r>
              <a:rPr sz="2800" spc="39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98" dirty="0">
                <a:solidFill>
                  <a:srgbClr val="000000"/>
                </a:solidFill>
                <a:latin typeface="UVMTNL+ArialUnicodeMS"/>
                <a:cs typeface="UVMTNL+ArialUnicodeMS"/>
              </a:rPr>
              <a:t>Decussat</a:t>
            </a:r>
            <a:r>
              <a:rPr sz="2800" spc="-77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UVMTNL+ArialUnicodeMS"/>
                <a:cs typeface="UVMTNL+ArialUnicodeMS"/>
              </a:rPr>
              <a:t>on</a:t>
            </a:r>
            <a:r>
              <a:rPr sz="2800" spc="-15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2800" spc="19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9" dirty="0">
                <a:solidFill>
                  <a:srgbClr val="000000"/>
                </a:solidFill>
                <a:latin typeface="UVMTNL+ArialUnicodeMS"/>
                <a:cs typeface="UVMTNL+ArialUnicodeMS"/>
              </a:rPr>
              <a:t>medi</a:t>
            </a:r>
            <a:r>
              <a:rPr sz="2800" spc="-62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UVMTNL+ArialUnicodeMS"/>
                <a:cs typeface="UVMTNL+ArialUnicodeMS"/>
              </a:rPr>
              <a:t>emni</a:t>
            </a:r>
            <a:r>
              <a:rPr sz="2800" spc="-62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UVMTNL+ArialUnicodeMS"/>
                <a:cs typeface="UVMTNL+ArialUnicodeMS"/>
              </a:rPr>
              <a:t>sci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560" y="1590536"/>
            <a:ext cx="16283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0" dirty="0">
                <a:solidFill>
                  <a:srgbClr val="000000"/>
                </a:solidFill>
                <a:latin typeface="POPBNE+BodoniMTBlack"/>
                <a:cs typeface="POPBNE+BodoniMTBlack"/>
              </a:rPr>
              <a:t>Cav</a:t>
            </a:r>
            <a:r>
              <a:rPr sz="2800" spc="-82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POPBNE+BodoniMTBlack"/>
                <a:cs typeface="POPBNE+BodoniMTBlack"/>
              </a:rPr>
              <a:t>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75000" y="1581646"/>
            <a:ext cx="252983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9" dirty="0">
                <a:solidFill>
                  <a:srgbClr val="000000"/>
                </a:solidFill>
                <a:latin typeface="UVMTNL+ArialUnicodeMS"/>
                <a:cs typeface="UVMTNL+ArialUnicodeMS"/>
              </a:rPr>
              <a:t>Cent</a:t>
            </a:r>
            <a:r>
              <a:rPr sz="2800" spc="-77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r</a:t>
            </a:r>
            <a:r>
              <a:rPr sz="2800" spc="-78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  <a:r>
              <a:rPr sz="2800" spc="23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UVMTNL+ArialUnicodeMS"/>
                <a:cs typeface="UVMTNL+ArialUnicodeMS"/>
              </a:rPr>
              <a:t>can</a:t>
            </a:r>
            <a:r>
              <a:rPr sz="2800" spc="-935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6159" y="2276336"/>
            <a:ext cx="6114331" cy="1297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91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Nucleus</a:t>
            </a:r>
            <a:r>
              <a:rPr sz="2800" spc="-4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26" dirty="0">
                <a:solidFill>
                  <a:srgbClr val="009999"/>
                </a:solidFill>
                <a:latin typeface="UVMTNL+ArialUnicodeMS"/>
                <a:cs typeface="UVMTNL+ArialUnicodeMS"/>
              </a:rPr>
              <a:t>graci</a:t>
            </a:r>
            <a:r>
              <a:rPr sz="2800" spc="-613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lis,</a:t>
            </a:r>
            <a:r>
              <a:rPr sz="2800" spc="-167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</a:t>
            </a:r>
            <a:r>
              <a:rPr sz="2800" spc="-4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cuneatus,</a:t>
            </a:r>
          </a:p>
          <a:p>
            <a:pPr marL="11430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3" dirty="0">
                <a:solidFill>
                  <a:srgbClr val="FF0000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nal</a:t>
            </a:r>
            <a:r>
              <a:rPr sz="2800" spc="23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19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  <a:r>
              <a:rPr sz="2800" spc="-389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FF0000"/>
                </a:solidFill>
                <a:latin typeface="UVMTNL+ArialUnicodeMS"/>
                <a:cs typeface="UVMTNL+ArialUnicodeMS"/>
              </a:rPr>
              <a:t>of</a:t>
            </a:r>
            <a:r>
              <a:rPr sz="2800" spc="137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26" dirty="0">
                <a:solidFill>
                  <a:srgbClr val="FF0000"/>
                </a:solidFill>
                <a:latin typeface="UVMTNL+ArialUnicodeMS"/>
                <a:cs typeface="UVMTNL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al</a:t>
            </a:r>
            <a:r>
              <a:rPr sz="2800" spc="236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FF0000"/>
                </a:solidFill>
                <a:latin typeface="UVMTNL+ArialUnicodeMS"/>
                <a:cs typeface="UVMTNL+ArialUnicodeMS"/>
              </a:rPr>
              <a:t>nerve</a:t>
            </a:r>
            <a:r>
              <a:rPr sz="2800" spc="-40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69" dirty="0">
                <a:solidFill>
                  <a:srgbClr val="FF0000"/>
                </a:solidFill>
                <a:latin typeface="UVMTNL+ArialUnicodeMS"/>
                <a:cs typeface="UVMTNL+ArialUnicodeMS"/>
              </a:rPr>
              <a:t>V,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4580" y="2678926"/>
            <a:ext cx="167000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6" dirty="0">
                <a:solidFill>
                  <a:srgbClr val="000000"/>
                </a:solidFill>
                <a:latin typeface="POPBNE+BodoniMTBlack"/>
                <a:cs typeface="POPBNE+BodoniMTBlack"/>
              </a:rPr>
              <a:t>Nucle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dirty="0">
                <a:solidFill>
                  <a:srgbClr val="000000"/>
                </a:solidFill>
                <a:latin typeface="POPBNE+BodoniMTBlack"/>
                <a:cs typeface="POPBNE+BodoniMTBlack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1670" y="3062466"/>
            <a:ext cx="704642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A</a:t>
            </a:r>
            <a:r>
              <a:rPr sz="2800" spc="-63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201" dirty="0">
                <a:solidFill>
                  <a:srgbClr val="FF0000"/>
                </a:solidFill>
                <a:latin typeface="UVMTNL+ArialUnicodeMS"/>
                <a:cs typeface="UVMTNL+ArialUnicodeMS"/>
              </a:rPr>
              <a:t>ccessor</a:t>
            </a:r>
            <a:r>
              <a:rPr sz="2800" spc="-78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y</a:t>
            </a:r>
            <a:r>
              <a:rPr sz="2800" spc="-7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96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eus,</a:t>
            </a:r>
            <a:r>
              <a:rPr sz="2800" spc="2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Hy</a:t>
            </a:r>
            <a:r>
              <a:rPr sz="2800" spc="-76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14" dirty="0">
                <a:solidFill>
                  <a:srgbClr val="FF0000"/>
                </a:solidFill>
                <a:latin typeface="UVMTNL+ArialUnicodeMS"/>
                <a:cs typeface="UVMTNL+ArialUnicodeMS"/>
              </a:rPr>
              <a:t>pogl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219" dirty="0">
                <a:solidFill>
                  <a:srgbClr val="FF0000"/>
                </a:solidFill>
                <a:latin typeface="UVMTNL+ArialUnicodeMS"/>
                <a:cs typeface="UVMTNL+ArialUnicodeMS"/>
              </a:rPr>
              <a:t>ossal</a:t>
            </a:r>
            <a:r>
              <a:rPr sz="2800" spc="29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19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5790" y="3684766"/>
            <a:ext cx="279236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1" dirty="0">
                <a:solidFill>
                  <a:srgbClr val="000000"/>
                </a:solidFill>
                <a:latin typeface="POPBNE+BodoniMTBlack"/>
                <a:cs typeface="POPBNE+BodoniMTBlack"/>
              </a:rPr>
              <a:t>Motor</a:t>
            </a:r>
            <a:r>
              <a:rPr sz="2800" spc="-58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78" dirty="0">
                <a:solidFill>
                  <a:srgbClr val="000000"/>
                </a:solidFill>
                <a:latin typeface="POPBNE+BodoniMTBlack"/>
                <a:cs typeface="POPBNE+BodoniMTBlack"/>
              </a:rPr>
              <a:t>Tracts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25440" y="3674605"/>
            <a:ext cx="2015356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3" dirty="0">
                <a:solidFill>
                  <a:srgbClr val="000000"/>
                </a:solidFill>
                <a:latin typeface="UVMTNL+ArialUnicodeMS"/>
                <a:cs typeface="UVMTNL+ArialUnicodeMS"/>
              </a:rPr>
              <a:t>Pyrami</a:t>
            </a:r>
            <a:r>
              <a:rPr sz="2800" spc="-62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UVMTNL+ArialUnicodeMS"/>
                <a:cs typeface="UVMTNL+ArialUnicodeMS"/>
              </a:rPr>
              <a:t>ds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99509" y="4511536"/>
            <a:ext cx="5386706" cy="169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8" dirty="0">
                <a:solidFill>
                  <a:srgbClr val="009999"/>
                </a:solidFill>
                <a:latin typeface="UVMTNL+ArialUnicodeMS"/>
                <a:cs typeface="UVMTNL+ArialUnicodeMS"/>
              </a:rPr>
              <a:t>Decussat</a:t>
            </a:r>
            <a:r>
              <a:rPr sz="2800" spc="-776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UVMTNL+ArialUnicodeMS"/>
                <a:cs typeface="UVMTNL+ArialUnicodeMS"/>
              </a:rPr>
              <a:t>on</a:t>
            </a:r>
            <a:r>
              <a:rPr sz="2800" spc="-16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of</a:t>
            </a:r>
            <a:r>
              <a:rPr sz="2800" spc="22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9999"/>
                </a:solidFill>
                <a:latin typeface="UVMTNL+ArialUnicodeMS"/>
                <a:cs typeface="UVMTNL+ArialUnicodeMS"/>
              </a:rPr>
              <a:t>medi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9999"/>
                </a:solidFill>
                <a:latin typeface="UVMTNL+ArialUnicodeMS"/>
                <a:cs typeface="UVMTNL+ArialUnicodeMS"/>
              </a:rPr>
              <a:t>al</a:t>
            </a:r>
            <a:r>
              <a:rPr sz="2800" spc="24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9999"/>
                </a:solidFill>
                <a:latin typeface="UVMTNL+ArialUnicodeMS"/>
                <a:cs typeface="UVMTNL+ArialUnicodeMS"/>
              </a:rPr>
              <a:t>emni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sci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,</a:t>
            </a:r>
          </a:p>
          <a:p>
            <a:pPr marL="0" marR="0">
              <a:lnSpc>
                <a:spcPts val="2917"/>
              </a:lnSpc>
              <a:spcBef>
                <a:spcPts val="172"/>
              </a:spcBef>
              <a:spcAft>
                <a:spcPts val="0"/>
              </a:spcAft>
            </a:pPr>
            <a:r>
              <a:rPr sz="2800" spc="-155" dirty="0">
                <a:solidFill>
                  <a:srgbClr val="009999"/>
                </a:solidFill>
                <a:latin typeface="UVMTNL+ArialUnicodeMS"/>
                <a:cs typeface="UVMTNL+ArialUnicodeMS"/>
              </a:rPr>
              <a:t>Posteri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1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9999"/>
                </a:solidFill>
                <a:latin typeface="UVMTNL+ArialUnicodeMS"/>
                <a:cs typeface="UVMTNL+ArialUnicodeMS"/>
              </a:rPr>
              <a:t>ar</a:t>
            </a:r>
            <a:r>
              <a:rPr sz="2800" spc="9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1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5334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38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1" dirty="0">
                <a:solidFill>
                  <a:srgbClr val="009999"/>
                </a:solidFill>
                <a:latin typeface="UVMTNL+ArialUnicodeMS"/>
                <a:cs typeface="UVMTNL+ArialUnicodeMS"/>
              </a:rPr>
              <a:t>ateral</a:t>
            </a:r>
            <a:r>
              <a:rPr sz="2800" spc="23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1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30" dirty="0">
                <a:solidFill>
                  <a:srgbClr val="009999"/>
                </a:solidFill>
                <a:latin typeface="UVMTNL+ArialUnicodeMS"/>
                <a:cs typeface="UVMTNL+ArialUnicodeMS"/>
              </a:rPr>
              <a:t>nothal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9999"/>
                </a:solidFill>
                <a:latin typeface="UVMTNL+ArialUnicodeMS"/>
                <a:cs typeface="UVMTNL+ArialUnicodeMS"/>
              </a:rPr>
              <a:t>ami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c</a:t>
            </a:r>
            <a:r>
              <a:rPr sz="2800" spc="-24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5769" y="5352276"/>
            <a:ext cx="30698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POPBNE+BodoniMTBlack"/>
                <a:cs typeface="POPBNE+BodoniMTBlack"/>
              </a:rPr>
              <a:t>Se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13" dirty="0">
                <a:solidFill>
                  <a:srgbClr val="000000"/>
                </a:solidFill>
                <a:latin typeface="POPBNE+BodoniMTBlack"/>
                <a:cs typeface="POPBNE+BodoniMTBlack"/>
              </a:rPr>
              <a:t>nsory</a:t>
            </a:r>
            <a:r>
              <a:rPr sz="2800" spc="24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385" dirty="0">
                <a:solidFill>
                  <a:srgbClr val="000000"/>
                </a:solidFill>
                <a:latin typeface="POPBNE+BodoniMTBlack"/>
                <a:cs typeface="POPBNE+BodoniMTBlack"/>
              </a:rPr>
              <a:t>Tra</a:t>
            </a:r>
            <a:r>
              <a:rPr sz="2800" spc="-1022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POPBNE+BodoniMTBlack"/>
                <a:cs typeface="POPBNE+BodoniMTBlack"/>
              </a:rPr>
              <a:t>cts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59859" y="5691366"/>
            <a:ext cx="5114145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A</a:t>
            </a:r>
            <a:r>
              <a:rPr sz="2800" spc="-63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009999"/>
                </a:solidFill>
                <a:latin typeface="UVMTNL+ArialUnicodeMS"/>
                <a:cs typeface="UVMTNL+ArialUnicodeMS"/>
              </a:rPr>
              <a:t>nteri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1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9999"/>
                </a:solidFill>
                <a:latin typeface="UVMTNL+ArialUnicodeMS"/>
                <a:cs typeface="UVMTNL+ArialUnicodeMS"/>
              </a:rPr>
              <a:t>ar</a:t>
            </a:r>
            <a:r>
              <a:rPr sz="2800" spc="9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07790" y="6173966"/>
            <a:ext cx="5044205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0" dirty="0">
                <a:solidFill>
                  <a:srgbClr val="FF0000"/>
                </a:solidFill>
                <a:latin typeface="UVMTNL+ArialUnicodeMS"/>
                <a:cs typeface="UVMTNL+ArialUnicodeMS"/>
              </a:rPr>
              <a:t>Spi</a:t>
            </a:r>
            <a:r>
              <a:rPr sz="2800" spc="-63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nal</a:t>
            </a:r>
            <a:r>
              <a:rPr sz="2800" spc="23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UVMTNL+ArialUnicodeMS"/>
                <a:cs typeface="UVMTNL+ArialUnicodeMS"/>
              </a:rPr>
              <a:t>tract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46" dirty="0">
                <a:solidFill>
                  <a:srgbClr val="FF0000"/>
                </a:solidFill>
                <a:latin typeface="UVMTNL+ArialUnicodeMS"/>
                <a:cs typeface="UVMTNL+ArialUnicodeMS"/>
              </a:rPr>
              <a:t>of</a:t>
            </a:r>
            <a:r>
              <a:rPr sz="2800" spc="20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27" dirty="0">
                <a:solidFill>
                  <a:srgbClr val="FF0000"/>
                </a:solidFill>
                <a:latin typeface="UVMTNL+ArialUnicodeMS"/>
                <a:cs typeface="UVMTNL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al</a:t>
            </a:r>
            <a:r>
              <a:rPr sz="2800" spc="22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FF0000"/>
                </a:solidFill>
                <a:latin typeface="UVMTNL+ArialUnicodeMS"/>
                <a:cs typeface="UVMTNL+ArialUnicodeMS"/>
              </a:rPr>
              <a:t>nerve</a:t>
            </a:r>
            <a:r>
              <a:rPr sz="2800" spc="-39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69" dirty="0">
                <a:solidFill>
                  <a:srgbClr val="FF0000"/>
                </a:solidFill>
                <a:latin typeface="UVMTNL+ArialUnicodeMS"/>
                <a:cs typeface="UVMTNL+ArialUnicodeMS"/>
              </a:rPr>
              <a:t>V,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5300" y="661511"/>
            <a:ext cx="243899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87" dirty="0">
                <a:solidFill>
                  <a:srgbClr val="000000"/>
                </a:solidFill>
                <a:latin typeface="OUEMMQ+ArialUnicodeMS"/>
                <a:cs typeface="OUEMMQ+ArialUnicodeMS"/>
              </a:rPr>
              <a:t>Brai</a:t>
            </a:r>
            <a:r>
              <a:rPr sz="3200" spc="-63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000000"/>
                </a:solidFill>
                <a:latin typeface="OUEMMQ+ArialUnicodeMS"/>
                <a:cs typeface="OUEMMQ+ArialUnicodeMS"/>
              </a:rPr>
              <a:t>nstem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412736"/>
            <a:ext cx="5142891" cy="2610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2800" spc="6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0" dirty="0">
                <a:solidFill>
                  <a:srgbClr val="000000"/>
                </a:solidFill>
                <a:latin typeface="OUEMMQ+ArialUnicodeMS"/>
                <a:cs typeface="OUEMMQ+ArialUnicodeMS"/>
              </a:rPr>
              <a:t>stal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kl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ke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207" dirty="0">
                <a:solidFill>
                  <a:srgbClr val="000000"/>
                </a:solidFill>
                <a:latin typeface="OUEMMQ+ArialUnicodeMS"/>
                <a:cs typeface="OUEMMQ+ArialUnicodeMS"/>
              </a:rPr>
              <a:t>shaped</a:t>
            </a:r>
            <a:r>
              <a:rPr sz="2800" spc="-2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86" dirty="0">
                <a:solidFill>
                  <a:srgbClr val="000000"/>
                </a:solidFill>
                <a:latin typeface="OUEMMQ+ArialUnicodeMS"/>
                <a:cs typeface="OUEMMQ+ArialUnicodeMS"/>
              </a:rPr>
              <a:t>structure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132" dirty="0">
                <a:solidFill>
                  <a:srgbClr val="000000"/>
                </a:solidFill>
                <a:latin typeface="OUEMMQ+ArialUnicodeMS"/>
                <a:cs typeface="OUEMMQ+ArialUnicodeMS"/>
              </a:rPr>
              <a:t>occupi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es</a:t>
            </a:r>
            <a:r>
              <a:rPr sz="2800" spc="-3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3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27" dirty="0">
                <a:solidFill>
                  <a:srgbClr val="000000"/>
                </a:solidFill>
                <a:latin typeface="OUEMMQ+ArialUnicodeMS"/>
                <a:cs typeface="OUEMMQ+ArialUnicodeMS"/>
              </a:rPr>
              <a:t>crani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spc="-125" dirty="0">
                <a:solidFill>
                  <a:srgbClr val="000000"/>
                </a:solidFill>
                <a:latin typeface="OUEMMQ+ArialUnicodeMS"/>
                <a:cs typeface="OUEMMQ+ArialUnicodeMS"/>
              </a:rPr>
              <a:t>fossa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13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skull</a:t>
            </a:r>
            <a:r>
              <a:rPr sz="2800" spc="1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  <a:r>
              <a:rPr sz="2800" spc="-7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connect</a:t>
            </a:r>
            <a:r>
              <a:rPr sz="2800" spc="-77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s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5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2" dirty="0">
                <a:solidFill>
                  <a:srgbClr val="000000"/>
                </a:solidFill>
                <a:latin typeface="OUEMMQ+ArialUnicodeMS"/>
                <a:cs typeface="OUEMMQ+ArialUnicodeMS"/>
              </a:rPr>
              <a:t>narrow</a:t>
            </a:r>
            <a:r>
              <a:rPr sz="2800" spc="1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1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9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2800" spc="-23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</a:t>
            </a:r>
            <a:r>
              <a:rPr sz="2800" spc="-22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5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163" dirty="0">
                <a:solidFill>
                  <a:srgbClr val="000000"/>
                </a:solidFill>
                <a:latin typeface="OUEMMQ+ArialUnicodeMS"/>
                <a:cs typeface="OUEMMQ+ArialUnicodeMS"/>
              </a:rPr>
              <a:t>ex</a:t>
            </a:r>
            <a:r>
              <a:rPr sz="2800" spc="-76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84" dirty="0">
                <a:solidFill>
                  <a:srgbClr val="000000"/>
                </a:solidFill>
                <a:latin typeface="OUEMMQ+ArialUnicodeMS"/>
                <a:cs typeface="OUEMMQ+ArialUnicodeMS"/>
              </a:rPr>
              <a:t>panded</a:t>
            </a:r>
            <a:r>
              <a:rPr sz="2800" spc="-5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2800" spc="-6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5" dirty="0">
                <a:solidFill>
                  <a:srgbClr val="000000"/>
                </a:solidFill>
                <a:latin typeface="OUEMMQ+ArialUnicodeMS"/>
                <a:cs typeface="OUEMMQ+ArialUnicodeMS"/>
              </a:rPr>
              <a:t>orebrai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4149586"/>
            <a:ext cx="3840775" cy="1933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0859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49" dirty="0">
                <a:solidFill>
                  <a:srgbClr val="000000"/>
                </a:solidFill>
                <a:latin typeface="OUEMMQ+ArialUnicodeMS"/>
                <a:cs typeface="OUEMMQ+ArialUnicodeMS"/>
              </a:rPr>
              <a:t>It</a:t>
            </a:r>
            <a:r>
              <a:rPr sz="2800" spc="-2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16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consists</a:t>
            </a:r>
            <a:r>
              <a:rPr sz="2800" spc="-3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of:</a:t>
            </a:r>
          </a:p>
          <a:p>
            <a:pPr marL="0" marR="0">
              <a:lnSpc>
                <a:spcPts val="2917"/>
              </a:lnSpc>
              <a:spcBef>
                <a:spcPts val="119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1.</a:t>
            </a:r>
            <a:r>
              <a:rPr sz="2800" spc="140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M</a:t>
            </a:r>
            <a:r>
              <a:rPr sz="2800" spc="-63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edul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4" dirty="0">
                <a:solidFill>
                  <a:srgbClr val="000000"/>
                </a:solidFill>
                <a:latin typeface="OUEMMQ+ArialUnicodeMS"/>
                <a:cs typeface="OUEMMQ+ArialUnicodeMS"/>
              </a:rPr>
              <a:t>obl</a:t>
            </a:r>
            <a:r>
              <a:rPr sz="2800" spc="-6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ongata,</a:t>
            </a:r>
          </a:p>
          <a:p>
            <a:pPr marL="0" marR="0">
              <a:lnSpc>
                <a:spcPts val="2917"/>
              </a:lnSpc>
              <a:spcBef>
                <a:spcPts val="113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2.</a:t>
            </a:r>
            <a:r>
              <a:rPr sz="2800" spc="140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Pon</a:t>
            </a:r>
            <a:r>
              <a:rPr sz="2800" spc="-9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5695176"/>
            <a:ext cx="249849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3.</a:t>
            </a:r>
            <a:r>
              <a:rPr sz="2800" spc="210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73" dirty="0">
                <a:solidFill>
                  <a:srgbClr val="000000"/>
                </a:solidFill>
                <a:latin typeface="OUEMMQ+ArialUnicodeMS"/>
                <a:cs typeface="OUEMMQ+ArialUnicodeMS"/>
              </a:rPr>
              <a:t>Mi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25" dirty="0">
                <a:solidFill>
                  <a:srgbClr val="000000"/>
                </a:solidFill>
                <a:latin typeface="OUEMMQ+ArialUnicodeMS"/>
                <a:cs typeface="OUEMMQ+ArialUnicodeMS"/>
              </a:rPr>
              <a:t>dbrai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550" y="424021"/>
            <a:ext cx="935267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B.</a:t>
            </a:r>
            <a:r>
              <a:rPr sz="3200" spc="-17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Transverse</a:t>
            </a:r>
            <a:r>
              <a:rPr sz="3200" spc="-43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UVMTNL+ArialUnicodeMS"/>
                <a:cs typeface="UVMTNL+ArialUnicodeMS"/>
              </a:rPr>
              <a:t>secti</a:t>
            </a:r>
            <a:r>
              <a:rPr sz="3200" spc="-71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16" dirty="0">
                <a:solidFill>
                  <a:srgbClr val="000000"/>
                </a:solidFill>
                <a:latin typeface="UVMTNL+ArialUnicodeMS"/>
                <a:cs typeface="UVMTNL+ArialUnicodeMS"/>
              </a:rPr>
              <a:t>ons</a:t>
            </a:r>
            <a:r>
              <a:rPr sz="3200" spc="-42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3200" spc="18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UVMTNL+ArialUnicodeMS"/>
                <a:cs typeface="UVMTNL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UVMTNL+ArialUnicodeMS"/>
                <a:cs typeface="UVMTNL+ArialUnicodeMS"/>
              </a:rPr>
              <a:t>medul</a:t>
            </a:r>
            <a:r>
              <a:rPr sz="3200" spc="-71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a</a:t>
            </a:r>
            <a:r>
              <a:rPr sz="3200" spc="-43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39" dirty="0">
                <a:solidFill>
                  <a:srgbClr val="000000"/>
                </a:solidFill>
                <a:latin typeface="UVMTNL+ArialUnicodeMS"/>
                <a:cs typeface="UVMTNL+ArialUnicodeMS"/>
              </a:rPr>
              <a:t>oblongata:</a:t>
            </a:r>
          </a:p>
          <a:p>
            <a:pPr marL="69088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3200" spc="-62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UVMTNL+ArialUnicodeMS"/>
                <a:cs typeface="UVMTNL+ArialUnicodeMS"/>
              </a:rPr>
              <a:t>evel</a:t>
            </a:r>
            <a:r>
              <a:rPr sz="3200" spc="35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3200" spc="34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239" dirty="0">
                <a:solidFill>
                  <a:srgbClr val="000000"/>
                </a:solidFill>
                <a:latin typeface="UVMTNL+ArialUnicodeMS"/>
                <a:cs typeface="UVMTNL+ArialUnicodeMS"/>
              </a:rPr>
              <a:t>decussat</a:t>
            </a:r>
            <a:r>
              <a:rPr sz="3200" spc="-80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3200" spc="-63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UVMTNL+ArialUnicodeMS"/>
                <a:cs typeface="UVMTNL+ArialUnicodeMS"/>
              </a:rPr>
              <a:t>on</a:t>
            </a:r>
            <a:r>
              <a:rPr sz="3200" spc="-8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3200" spc="34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1" dirty="0">
                <a:solidFill>
                  <a:srgbClr val="000000"/>
                </a:solidFill>
                <a:latin typeface="UVMTNL+ArialUnicodeMS"/>
                <a:cs typeface="UVMTNL+ArialUnicodeMS"/>
              </a:rPr>
              <a:t>medi</a:t>
            </a:r>
            <a:r>
              <a:rPr sz="3200" spc="-62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  <a:r>
              <a:rPr sz="3200" spc="36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3200" spc="-63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223" dirty="0">
                <a:solidFill>
                  <a:srgbClr val="000000"/>
                </a:solidFill>
                <a:latin typeface="UVMTNL+ArialUnicodeMS"/>
                <a:cs typeface="UVMTNL+ArialUnicodeMS"/>
              </a:rPr>
              <a:t>emnesci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4909" y="5572640"/>
            <a:ext cx="1727448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1" dirty="0">
                <a:solidFill>
                  <a:srgbClr val="000000"/>
                </a:solidFill>
                <a:latin typeface="UVMTNL+ArialUnicodeMS"/>
                <a:cs typeface="UVMTNL+ArialUnicodeMS"/>
              </a:rPr>
              <a:t>Pyrami</a:t>
            </a:r>
            <a:r>
              <a:rPr sz="2400" spc="-53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400" spc="-67" dirty="0">
                <a:solidFill>
                  <a:srgbClr val="000000"/>
                </a:solidFill>
                <a:latin typeface="UVMTNL+ArialUnicodeMS"/>
                <a:cs typeface="UVMTNL+ArialUnicodeMS"/>
              </a:rPr>
              <a:t>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1989" y="302101"/>
            <a:ext cx="2896007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85" dirty="0">
                <a:solidFill>
                  <a:srgbClr val="000000"/>
                </a:solidFill>
                <a:latin typeface="UVMTNL+ArialUnicodeMS"/>
                <a:cs typeface="UVMTNL+ArialUnicodeMS"/>
              </a:rPr>
              <a:t>Nucl</a:t>
            </a:r>
            <a:r>
              <a:rPr sz="3200" spc="-62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UVMTNL+ArialUnicodeMS"/>
                <a:cs typeface="UVMTNL+ArialUnicodeMS"/>
              </a:rPr>
              <a:t>ei</a:t>
            </a:r>
            <a:r>
              <a:rPr sz="3200" spc="36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: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pc="-179" dirty="0">
                <a:solidFill>
                  <a:srgbClr val="4077E4"/>
                </a:solidFill>
                <a:latin typeface="UVMTNL+ArialUnicodeMS"/>
                <a:cs typeface="UVMTNL+ArialUnicodeMS"/>
              </a:rPr>
              <a:t>1.</a:t>
            </a:r>
            <a:r>
              <a:rPr sz="3200" spc="10" dirty="0">
                <a:solidFill>
                  <a:srgbClr val="4077E4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UVMTNL+ArialUnicodeMS"/>
                <a:cs typeface="UVMTNL+ArialUnicodeMS"/>
              </a:rPr>
              <a:t>N.</a:t>
            </a:r>
            <a:r>
              <a:rPr sz="3200" spc="-174" dirty="0">
                <a:solidFill>
                  <a:srgbClr val="4077E4"/>
                </a:solidFill>
                <a:latin typeface="UVMTNL+ArialUnicodeMS"/>
                <a:cs typeface="UVMTNL+ArialUnicodeMS"/>
              </a:rPr>
              <a:t> </a:t>
            </a:r>
            <a:r>
              <a:rPr sz="3200" spc="-88" dirty="0">
                <a:solidFill>
                  <a:srgbClr val="4077E4"/>
                </a:solidFill>
                <a:latin typeface="UVMTNL+ArialUnicodeMS"/>
                <a:cs typeface="UVMTNL+ArialUnicodeMS"/>
              </a:rPr>
              <a:t>Gracil</a:t>
            </a:r>
            <a:r>
              <a:rPr sz="3200" spc="-713" dirty="0">
                <a:solidFill>
                  <a:srgbClr val="4077E4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UVMTNL+ArialUnicodeMS"/>
                <a:cs typeface="UVMTNL+ArialUnicodeMS"/>
              </a:rPr>
              <a:t>i</a:t>
            </a:r>
            <a:r>
              <a:rPr sz="3200" spc="-713" dirty="0">
                <a:solidFill>
                  <a:srgbClr val="4077E4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UVMTNL+ArialUnicodeMS"/>
                <a:cs typeface="UVMTNL+ArialUnicodeMS"/>
              </a:rPr>
              <a:t>s</a:t>
            </a:r>
          </a:p>
          <a:p>
            <a:pPr marL="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spc="-179" dirty="0">
                <a:solidFill>
                  <a:srgbClr val="4077E4"/>
                </a:solidFill>
                <a:latin typeface="UVMTNL+ArialUnicodeMS"/>
                <a:cs typeface="UVMTNL+ArialUnicodeMS"/>
              </a:rPr>
              <a:t>2.</a:t>
            </a:r>
            <a:r>
              <a:rPr sz="3200" spc="10" dirty="0">
                <a:solidFill>
                  <a:srgbClr val="4077E4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4077E4"/>
                </a:solidFill>
                <a:latin typeface="UVMTNL+ArialUnicodeMS"/>
                <a:cs typeface="UVMTNL+ArialUnicodeMS"/>
              </a:rPr>
              <a:t>N.</a:t>
            </a:r>
            <a:r>
              <a:rPr sz="3200" spc="-174" dirty="0">
                <a:solidFill>
                  <a:srgbClr val="4077E4"/>
                </a:solidFill>
                <a:latin typeface="UVMTNL+ArialUnicodeMS"/>
                <a:cs typeface="UVMTNL+ArialUnicodeMS"/>
              </a:rPr>
              <a:t> Cunat</a:t>
            </a:r>
            <a:r>
              <a:rPr sz="3200" spc="-892" dirty="0">
                <a:solidFill>
                  <a:srgbClr val="4077E4"/>
                </a:solidFill>
                <a:latin typeface="UVMTNL+ArialUnicodeMS"/>
                <a:cs typeface="UVMTNL+ArialUnicodeMS"/>
              </a:rPr>
              <a:t> </a:t>
            </a:r>
            <a:r>
              <a:rPr sz="3200" spc="-89" dirty="0">
                <a:solidFill>
                  <a:srgbClr val="4077E4"/>
                </a:solidFill>
                <a:latin typeface="UVMTNL+ArialUnicodeMS"/>
                <a:cs typeface="UVMTNL+ArialUnicodeMS"/>
              </a:rPr>
              <a:t>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21989" y="2251551"/>
            <a:ext cx="5998638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FF3300"/>
                </a:solidFill>
                <a:latin typeface="UVMTNL+ArialUnicodeMS"/>
                <a:cs typeface="UVMTNL+ArialUnicodeMS"/>
              </a:rPr>
              <a:t>3.</a:t>
            </a:r>
            <a:r>
              <a:rPr sz="3200" spc="1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2" dirty="0">
                <a:solidFill>
                  <a:srgbClr val="FF3300"/>
                </a:solidFill>
                <a:latin typeface="UVMTNL+ArialUnicodeMS"/>
                <a:cs typeface="UVMTNL+ArialUnicodeMS"/>
              </a:rPr>
              <a:t>Spi</a:t>
            </a:r>
            <a:r>
              <a:rPr sz="3200" spc="-71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5" dirty="0">
                <a:solidFill>
                  <a:srgbClr val="FF3300"/>
                </a:solidFill>
                <a:latin typeface="UVMTNL+ArialUnicodeMS"/>
                <a:cs typeface="UVMTNL+ArialUnicodeMS"/>
              </a:rPr>
              <a:t>nal</a:t>
            </a:r>
            <a:r>
              <a:rPr sz="3200" spc="272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UVMTNL+ArialUnicodeMS"/>
                <a:cs typeface="UVMTNL+ArialUnicodeMS"/>
              </a:rPr>
              <a:t>N.</a:t>
            </a:r>
            <a:r>
              <a:rPr sz="3200" spc="-167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0" dirty="0">
                <a:solidFill>
                  <a:srgbClr val="FF3300"/>
                </a:solidFill>
                <a:latin typeface="UVMTNL+ArialUnicodeMS"/>
                <a:cs typeface="UVMTNL+ArialUnicodeMS"/>
              </a:rPr>
              <a:t>of</a:t>
            </a:r>
            <a:r>
              <a:rPr sz="3200" spc="257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UVMTNL+ArialUnicodeMS"/>
                <a:cs typeface="UVMTNL+ArialUnicodeMS"/>
              </a:rPr>
              <a:t>tri</a:t>
            </a:r>
            <a:r>
              <a:rPr sz="3200" spc="-72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1" dirty="0">
                <a:solidFill>
                  <a:srgbClr val="FF3300"/>
                </a:solidFill>
                <a:latin typeface="UVMTNL+ArialUnicodeMS"/>
                <a:cs typeface="UVMTNL+ArialUnicodeMS"/>
              </a:rPr>
              <a:t>gemi</a:t>
            </a:r>
            <a:r>
              <a:rPr sz="3200" spc="-72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3" dirty="0">
                <a:solidFill>
                  <a:srgbClr val="FF3300"/>
                </a:solidFill>
                <a:latin typeface="UVMTNL+ArialUnicodeMS"/>
                <a:cs typeface="UVMTNL+ArialUnicodeMS"/>
              </a:rPr>
              <a:t>nal</a:t>
            </a:r>
            <a:r>
              <a:rPr sz="3200" spc="259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03" dirty="0">
                <a:solidFill>
                  <a:srgbClr val="FF3300"/>
                </a:solidFill>
                <a:latin typeface="UVMTNL+ArialUnicodeMS"/>
                <a:cs typeface="UVMTNL+ArialUnicodeMS"/>
              </a:rPr>
              <a:t>nerve</a:t>
            </a:r>
          </a:p>
          <a:p>
            <a:pPr marL="0" marR="0">
              <a:lnSpc>
                <a:spcPts val="3334"/>
              </a:lnSpc>
              <a:spcBef>
                <a:spcPts val="4395"/>
              </a:spcBef>
              <a:spcAft>
                <a:spcPts val="0"/>
              </a:spcAft>
            </a:pPr>
            <a:r>
              <a:rPr sz="3200" spc="-179" dirty="0">
                <a:solidFill>
                  <a:srgbClr val="FF3300"/>
                </a:solidFill>
                <a:latin typeface="UVMTNL+ArialUnicodeMS"/>
                <a:cs typeface="UVMTNL+ArialUnicodeMS"/>
              </a:rPr>
              <a:t>4.</a:t>
            </a:r>
            <a:r>
              <a:rPr sz="3200" spc="1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UVMTNL+ArialUnicodeMS"/>
                <a:cs typeface="UVMTNL+ArialUnicodeMS"/>
              </a:rPr>
              <a:t>A</a:t>
            </a:r>
            <a:r>
              <a:rPr sz="3200" spc="-707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spc="-197" dirty="0">
                <a:solidFill>
                  <a:srgbClr val="FF3300"/>
                </a:solidFill>
                <a:latin typeface="UVMTNL+ArialUnicodeMS"/>
                <a:cs typeface="UVMTNL+ArialUnicodeMS"/>
              </a:rPr>
              <a:t>ccessory</a:t>
            </a:r>
            <a:r>
              <a:rPr sz="3200" spc="12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UVMTNL+ArialUnicodeMS"/>
                <a:cs typeface="UVMTNL+ArialUnicodeMS"/>
              </a:rPr>
              <a:t>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1989" y="4192766"/>
            <a:ext cx="287472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3300"/>
                </a:solidFill>
                <a:latin typeface="UVMTNL+ArialUnicodeMS"/>
                <a:cs typeface="UVMTNL+ArialUnicodeMS"/>
              </a:rPr>
              <a:t>5.</a:t>
            </a:r>
            <a:r>
              <a:rPr sz="2800" spc="-1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800" spc="-74" dirty="0">
                <a:solidFill>
                  <a:srgbClr val="FF3300"/>
                </a:solidFill>
                <a:latin typeface="UVMTNL+ArialUnicodeMS"/>
                <a:cs typeface="UVMTNL+ArialUnicodeMS"/>
              </a:rPr>
              <a:t>Hypogl</a:t>
            </a:r>
            <a:r>
              <a:rPr sz="2800" spc="-621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800" spc="-196" dirty="0">
                <a:solidFill>
                  <a:srgbClr val="FF3300"/>
                </a:solidFill>
                <a:latin typeface="UVMTNL+ArialUnicodeMS"/>
                <a:cs typeface="UVMTNL+ArialUnicodeMS"/>
              </a:rPr>
              <a:t>osal</a:t>
            </a:r>
            <a:r>
              <a:rPr sz="2800" spc="26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UVMTNL+ArialUnicodeMS"/>
                <a:cs typeface="UVMTNL+ArialUnicodeMS"/>
              </a:rPr>
              <a:t>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8650" y="351016"/>
            <a:ext cx="4682771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188" dirty="0">
                <a:solidFill>
                  <a:srgbClr val="000000"/>
                </a:solidFill>
                <a:latin typeface="UVMTNL+ArialUnicodeMS"/>
                <a:cs typeface="UVMTNL+ArialUnicodeMS"/>
              </a:rPr>
              <a:t>Fasci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05" dirty="0">
                <a:solidFill>
                  <a:srgbClr val="000000"/>
                </a:solidFill>
                <a:latin typeface="UVMTNL+ArialUnicodeMS"/>
                <a:cs typeface="UVMTNL+ArialUnicodeMS"/>
              </a:rPr>
              <a:t>cul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2800" u="sng" spc="155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36" dirty="0">
                <a:solidFill>
                  <a:srgbClr val="000000"/>
                </a:solidFill>
                <a:latin typeface="UVMTNL+ArialUnicodeMS"/>
                <a:cs typeface="UVMTNL+ArialUnicodeMS"/>
              </a:rPr>
              <a:t>Cunatus</a:t>
            </a:r>
            <a:r>
              <a:rPr sz="2800" u="sng" spc="-3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&amp;</a:t>
            </a:r>
            <a:r>
              <a:rPr sz="2800" u="sng" spc="28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27" dirty="0">
                <a:solidFill>
                  <a:srgbClr val="000000"/>
                </a:solidFill>
                <a:latin typeface="UVMTNL+ArialUnicodeMS"/>
                <a:cs typeface="UVMTNL+ArialUnicodeMS"/>
              </a:rPr>
              <a:t>graci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919" y="1763255"/>
            <a:ext cx="16199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1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Tracts</a:t>
            </a:r>
            <a:r>
              <a:rPr sz="2800" u="sng" spc="-3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919" y="2189976"/>
            <a:ext cx="5659665" cy="4743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1.</a:t>
            </a:r>
            <a:r>
              <a:rPr sz="2800" spc="-1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0" dirty="0">
                <a:solidFill>
                  <a:srgbClr val="FF0000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nal</a:t>
            </a:r>
            <a:r>
              <a:rPr sz="2800" spc="22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UVMTNL+ArialUnicodeMS"/>
                <a:cs typeface="UVMTNL+ArialUnicodeMS"/>
              </a:rPr>
              <a:t>tract</a:t>
            </a:r>
            <a:r>
              <a:rPr sz="2800" spc="1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of</a:t>
            </a:r>
            <a:r>
              <a:rPr sz="2800" spc="217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26" dirty="0">
                <a:solidFill>
                  <a:srgbClr val="FF0000"/>
                </a:solidFill>
                <a:latin typeface="UVMTNL+ArialUnicodeMS"/>
                <a:cs typeface="UVMTNL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UVMTNL+ArialUnicodeMS"/>
                <a:cs typeface="UVMTNL+ArialUnicodeMS"/>
              </a:rPr>
              <a:t>al</a:t>
            </a:r>
            <a:r>
              <a:rPr sz="2800" spc="236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94" dirty="0">
                <a:solidFill>
                  <a:srgbClr val="FF0000"/>
                </a:solidFill>
                <a:latin typeface="UVMTNL+ArialUnicodeMS"/>
                <a:cs typeface="UVMTNL+ArialUnicodeMS"/>
              </a:rPr>
              <a:t>nerve</a:t>
            </a:r>
            <a:r>
              <a:rPr sz="2800" spc="-39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V</a:t>
            </a:r>
            <a:r>
              <a:rPr sz="2800" dirty="0">
                <a:solidFill>
                  <a:srgbClr val="000000"/>
                </a:solidFill>
                <a:latin typeface="UVMTNL+ArialUnicodeMS"/>
                <a:cs typeface="UVMTNL+ArialUnicodeMS"/>
              </a:rPr>
              <a:t>,</a:t>
            </a:r>
          </a:p>
          <a:p>
            <a:pPr marL="0" marR="0">
              <a:lnSpc>
                <a:spcPts val="2917"/>
              </a:lnSpc>
              <a:spcBef>
                <a:spcPts val="7152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2.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4" dirty="0">
                <a:solidFill>
                  <a:srgbClr val="009999"/>
                </a:solidFill>
                <a:latin typeface="UVMTNL+ArialUnicodeMS"/>
                <a:cs typeface="UVMTNL+ArialUnicodeMS"/>
              </a:rPr>
              <a:t>Posteri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5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13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9999"/>
                </a:solidFill>
                <a:latin typeface="UVMTNL+ArialUnicodeMS"/>
                <a:cs typeface="UVMTNL+ArialUnicodeMS"/>
              </a:rPr>
              <a:t>ar</a:t>
            </a:r>
            <a:r>
              <a:rPr sz="2800" spc="8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0" marR="0">
              <a:lnSpc>
                <a:spcPts val="2917"/>
              </a:lnSpc>
              <a:spcBef>
                <a:spcPts val="7162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3.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6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1" dirty="0">
                <a:solidFill>
                  <a:srgbClr val="009999"/>
                </a:solidFill>
                <a:latin typeface="UVMTNL+ArialUnicodeMS"/>
                <a:cs typeface="UVMTNL+ArialUnicodeMS"/>
              </a:rPr>
              <a:t>ateral</a:t>
            </a:r>
            <a:r>
              <a:rPr sz="2800" spc="23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5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28" dirty="0">
                <a:solidFill>
                  <a:srgbClr val="009999"/>
                </a:solidFill>
                <a:latin typeface="UVMTNL+ArialUnicodeMS"/>
                <a:cs typeface="UVMTNL+ArialUnicodeMS"/>
              </a:rPr>
              <a:t>nothal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009999"/>
                </a:solidFill>
                <a:latin typeface="UVMTNL+ArialUnicodeMS"/>
                <a:cs typeface="UVMTNL+ArialUnicodeMS"/>
              </a:rPr>
              <a:t>ami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c</a:t>
            </a:r>
            <a:r>
              <a:rPr sz="2800" spc="-24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0" marR="0">
              <a:lnSpc>
                <a:spcPts val="2917"/>
              </a:lnSpc>
              <a:spcBef>
                <a:spcPts val="7112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UVMTNL+ArialUnicodeMS"/>
                <a:cs typeface="UVMTNL+ArialUnicodeMS"/>
              </a:rPr>
              <a:t>4.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A</a:t>
            </a:r>
            <a:r>
              <a:rPr sz="2800" spc="-63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009999"/>
                </a:solidFill>
                <a:latin typeface="UVMTNL+ArialUnicodeMS"/>
                <a:cs typeface="UVMTNL+ArialUnicodeMS"/>
              </a:rPr>
              <a:t>nteri</a:t>
            </a:r>
            <a:r>
              <a:rPr sz="2800" spc="-63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1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UVMTNL+ArialUnicodeMS"/>
                <a:cs typeface="UVMTNL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ar</a:t>
            </a:r>
            <a:r>
              <a:rPr sz="2800" spc="77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95" dirty="0">
                <a:solidFill>
                  <a:srgbClr val="009999"/>
                </a:solidFill>
                <a:latin typeface="UVMTNL+ArialUnicodeMS"/>
                <a:cs typeface="UVMTNL+ArialUnicodeMS"/>
              </a:rPr>
              <a:t>tract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0070" y="10576"/>
            <a:ext cx="1241747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MUBLWT+ArialMT"/>
                <a:cs typeface="MUBLWT+ArialMT"/>
              </a:rPr>
              <a:t>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4430" y="646926"/>
            <a:ext cx="147865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8" dirty="0">
                <a:solidFill>
                  <a:srgbClr val="000000"/>
                </a:solidFill>
                <a:latin typeface="POPBNE+BodoniMTBlack"/>
                <a:cs typeface="POPBNE+BodoniMTBlack"/>
              </a:rPr>
              <a:t>Level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9040" y="644078"/>
            <a:ext cx="5551141" cy="83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6" dirty="0">
                <a:solidFill>
                  <a:srgbClr val="000000"/>
                </a:solidFill>
                <a:latin typeface="UVMTNL+ArialUnicodeMS"/>
                <a:cs typeface="UVMTNL+ArialUnicodeMS"/>
              </a:rPr>
              <a:t>Ol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7" dirty="0">
                <a:solidFill>
                  <a:srgbClr val="000000"/>
                </a:solidFill>
                <a:latin typeface="UVMTNL+ArialUnicodeMS"/>
                <a:cs typeface="UVMTNL+ArialUnicodeMS"/>
              </a:rPr>
              <a:t>ves,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 I</a:t>
            </a:r>
            <a:r>
              <a:rPr sz="2600" spc="-58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UVMTNL+ArialUnicodeMS"/>
                <a:cs typeface="UVMTNL+ArialUnicodeMS"/>
              </a:rPr>
              <a:t>nf</a:t>
            </a:r>
            <a:r>
              <a:rPr sz="2600" spc="-58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97" dirty="0">
                <a:solidFill>
                  <a:srgbClr val="000000"/>
                </a:solidFill>
                <a:latin typeface="UVMTNL+ArialUnicodeMS"/>
                <a:cs typeface="UVMTNL+ArialUnicodeMS"/>
              </a:rPr>
              <a:t>eri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UVMTNL+ArialUnicodeMS"/>
                <a:cs typeface="UVMTNL+ArialUnicodeMS"/>
              </a:rPr>
              <a:t>or</a:t>
            </a:r>
            <a:r>
              <a:rPr sz="2600" spc="-1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67" dirty="0">
                <a:solidFill>
                  <a:srgbClr val="000000"/>
                </a:solidFill>
                <a:latin typeface="UVMTNL+ArialUnicodeMS"/>
                <a:cs typeface="UVMTNL+ArialUnicodeMS"/>
              </a:rPr>
              <a:t>cerebel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UVMTNL+ArialUnicodeMS"/>
                <a:cs typeface="UVMTNL+ArialUnicodeMS"/>
              </a:rPr>
              <a:t>ar</a:t>
            </a:r>
            <a:r>
              <a:rPr sz="2600" spc="7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0" dirty="0">
                <a:solidFill>
                  <a:srgbClr val="000000"/>
                </a:solidFill>
                <a:latin typeface="UVMTNL+ArialUnicodeMS"/>
                <a:cs typeface="UVMTNL+ArialUnicodeMS"/>
              </a:rPr>
              <a:t>peduncl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3150" y="1167626"/>
            <a:ext cx="16283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4" dirty="0">
                <a:solidFill>
                  <a:srgbClr val="000000"/>
                </a:solidFill>
                <a:latin typeface="POPBNE+BodoniMTBlack"/>
                <a:cs typeface="POPBNE+BodoniMTBlack"/>
              </a:rPr>
              <a:t>Cav</a:t>
            </a:r>
            <a:r>
              <a:rPr sz="2800" spc="-821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POPBNE+BodoniMTBlack"/>
                <a:cs typeface="POPBNE+BodoniMTBlack"/>
              </a:rPr>
              <a:t>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35550" y="1164778"/>
            <a:ext cx="2679166" cy="83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01" dirty="0">
                <a:solidFill>
                  <a:srgbClr val="000000"/>
                </a:solidFill>
                <a:latin typeface="UVMTNL+ArialUnicodeMS"/>
                <a:cs typeface="UVMTNL+ArialUnicodeMS"/>
              </a:rPr>
              <a:t>Four</a:t>
            </a:r>
            <a:r>
              <a:rPr sz="2600" spc="-719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t</a:t>
            </a:r>
            <a:r>
              <a:rPr sz="2600" spc="-725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h</a:t>
            </a:r>
            <a:r>
              <a:rPr sz="2600" spc="-21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2" dirty="0">
                <a:solidFill>
                  <a:srgbClr val="000000"/>
                </a:solidFill>
                <a:latin typeface="UVMTNL+ArialUnicodeMS"/>
                <a:cs typeface="UVMTNL+ArialUnicodeMS"/>
              </a:rPr>
              <a:t>ventri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5" dirty="0">
                <a:solidFill>
                  <a:srgbClr val="000000"/>
                </a:solidFill>
                <a:latin typeface="UVMTNL+ArialUnicodeMS"/>
                <a:cs typeface="UVMTNL+ArialUnicodeMS"/>
              </a:rPr>
              <a:t>cl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9659" y="1760408"/>
            <a:ext cx="3709080" cy="83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600" spc="-586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UVMTNL+ArialUnicodeMS"/>
                <a:cs typeface="UVMTNL+ArialUnicodeMS"/>
              </a:rPr>
              <a:t>nf</a:t>
            </a:r>
            <a:r>
              <a:rPr sz="2600" spc="-586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97" dirty="0">
                <a:solidFill>
                  <a:srgbClr val="009999"/>
                </a:solidFill>
                <a:latin typeface="UVMTNL+ArialUnicodeMS"/>
                <a:cs typeface="UVMTNL+ArialUnicodeMS"/>
              </a:rPr>
              <a:t>eri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600" spc="-1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UVMTNL+ArialUnicodeMS"/>
                <a:cs typeface="UVMTNL+ArialUnicodeMS"/>
              </a:rPr>
              <a:t>ol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74" dirty="0">
                <a:solidFill>
                  <a:srgbClr val="009999"/>
                </a:solidFill>
                <a:latin typeface="UVMTNL+ArialUnicodeMS"/>
                <a:cs typeface="UVMTNL+ArialUnicodeMS"/>
              </a:rPr>
              <a:t>vary</a:t>
            </a:r>
            <a:r>
              <a:rPr sz="2600" spc="3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80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48100" y="2126168"/>
            <a:ext cx="5178694" cy="120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39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009999"/>
                </a:solidFill>
                <a:latin typeface="UVMTNL+ArialUnicodeMS"/>
                <a:cs typeface="UVMTNL+ArialUnicodeMS"/>
              </a:rPr>
              <a:t>nal</a:t>
            </a:r>
            <a:r>
              <a:rPr sz="2600" spc="21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08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</a:t>
            </a:r>
            <a:r>
              <a:rPr sz="2600" spc="-364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9999"/>
                </a:solidFill>
                <a:latin typeface="UVMTNL+ArialUnicodeMS"/>
                <a:cs typeface="UVMTNL+ArialUnicodeMS"/>
              </a:rPr>
              <a:t>of</a:t>
            </a:r>
            <a:r>
              <a:rPr sz="2600" spc="13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15" dirty="0">
                <a:solidFill>
                  <a:srgbClr val="009999"/>
                </a:solidFill>
                <a:latin typeface="UVMTNL+ArialUnicodeMS"/>
                <a:cs typeface="UVMTNL+ArialUnicodeMS"/>
              </a:rPr>
              <a:t>crani</a:t>
            </a:r>
            <a:r>
              <a:rPr sz="2600" spc="-58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9999"/>
                </a:solidFill>
                <a:latin typeface="UVMTNL+ArialUnicodeMS"/>
                <a:cs typeface="UVMTNL+ArialUnicodeMS"/>
              </a:rPr>
              <a:t>al</a:t>
            </a:r>
            <a:r>
              <a:rPr sz="2600" spc="216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-86" dirty="0">
                <a:solidFill>
                  <a:srgbClr val="009999"/>
                </a:solidFill>
                <a:latin typeface="UVMTNL+ArialUnicodeMS"/>
                <a:cs typeface="UVMTNL+ArialUnicodeMS"/>
              </a:rPr>
              <a:t>nerve</a:t>
            </a:r>
            <a:r>
              <a:rPr sz="2600" spc="-36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600" spc="72" dirty="0">
                <a:solidFill>
                  <a:srgbClr val="009999"/>
                </a:solidFill>
                <a:latin typeface="UVMTNL+ArialUnicodeMS"/>
                <a:cs typeface="UVMTNL+ArialUnicodeMS"/>
              </a:rPr>
              <a:t>V,</a:t>
            </a:r>
          </a:p>
          <a:p>
            <a:pPr marL="520700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V</a:t>
            </a:r>
            <a:r>
              <a:rPr sz="2600" spc="-57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FF0000"/>
                </a:solidFill>
                <a:latin typeface="UVMTNL+ArialUnicodeMS"/>
                <a:cs typeface="UVMTNL+ArialUnicodeMS"/>
              </a:rPr>
              <a:t>esti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9" dirty="0">
                <a:solidFill>
                  <a:srgbClr val="FF0000"/>
                </a:solidFill>
                <a:latin typeface="UVMTNL+ArialUnicodeMS"/>
                <a:cs typeface="UVMTNL+ArialUnicodeMS"/>
              </a:rPr>
              <a:t>bul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FF0000"/>
                </a:solidFill>
                <a:latin typeface="UVMTNL+ArialUnicodeMS"/>
                <a:cs typeface="UVMTNL+ArialUnicodeMS"/>
              </a:rPr>
              <a:t>ar</a:t>
            </a:r>
            <a:r>
              <a:rPr sz="2600" spc="6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80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4580" y="2855455"/>
            <a:ext cx="167000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6" dirty="0">
                <a:solidFill>
                  <a:srgbClr val="000000"/>
                </a:solidFill>
                <a:latin typeface="POPBNE+BodoniMTBlack"/>
                <a:cs typeface="POPBNE+BodoniMTBlack"/>
              </a:rPr>
              <a:t>Nucle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dirty="0">
                <a:solidFill>
                  <a:srgbClr val="000000"/>
                </a:solidFill>
                <a:latin typeface="POPBNE+BodoniMTBlack"/>
                <a:cs typeface="POPBNE+BodoniMTBlack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6750" y="2857688"/>
            <a:ext cx="6860726" cy="1205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66" dirty="0">
                <a:solidFill>
                  <a:srgbClr val="FF0000"/>
                </a:solidFill>
                <a:latin typeface="UVMTNL+ArialUnicodeMS"/>
                <a:cs typeface="UVMTNL+ArialUnicodeMS"/>
              </a:rPr>
              <a:t>Gl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78" dirty="0">
                <a:solidFill>
                  <a:srgbClr val="FF0000"/>
                </a:solidFill>
                <a:latin typeface="UVMTNL+ArialUnicodeMS"/>
                <a:cs typeface="UVMTNL+ArialUnicodeMS"/>
              </a:rPr>
              <a:t>ossophar</a:t>
            </a:r>
            <a:r>
              <a:rPr sz="2600" spc="-72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y</a:t>
            </a:r>
            <a:r>
              <a:rPr sz="2600" spc="-69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73" dirty="0">
                <a:solidFill>
                  <a:srgbClr val="FF0000"/>
                </a:solidFill>
                <a:latin typeface="UVMTNL+ArialUnicodeMS"/>
                <a:cs typeface="UVMTNL+ArialUnicodeMS"/>
              </a:rPr>
              <a:t>ngeal</a:t>
            </a:r>
            <a:r>
              <a:rPr sz="2600" spc="24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80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eus,</a:t>
            </a:r>
            <a:r>
              <a:rPr sz="2600" spc="25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V</a:t>
            </a:r>
            <a:r>
              <a:rPr sz="2600" spc="-569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82" dirty="0">
                <a:solidFill>
                  <a:srgbClr val="FF0000"/>
                </a:solidFill>
                <a:latin typeface="UVMTNL+ArialUnicodeMS"/>
                <a:cs typeface="UVMTNL+ArialUnicodeMS"/>
              </a:rPr>
              <a:t>agal</a:t>
            </a:r>
            <a:r>
              <a:rPr sz="2600" spc="25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83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eus,</a:t>
            </a:r>
          </a:p>
          <a:p>
            <a:pPr marL="1749856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Hy</a:t>
            </a:r>
            <a:r>
              <a:rPr sz="2600" spc="-69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3" dirty="0">
                <a:solidFill>
                  <a:srgbClr val="FF0000"/>
                </a:solidFill>
                <a:latin typeface="UVMTNL+ArialUnicodeMS"/>
                <a:cs typeface="UVMTNL+ArialUnicodeMS"/>
              </a:rPr>
              <a:t>pogl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201" dirty="0">
                <a:solidFill>
                  <a:srgbClr val="FF0000"/>
                </a:solidFill>
                <a:latin typeface="UVMTNL+ArialUnicodeMS"/>
                <a:cs typeface="UVMTNL+ArialUnicodeMS"/>
              </a:rPr>
              <a:t>ossal</a:t>
            </a:r>
            <a:r>
              <a:rPr sz="2600" spc="259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80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eus,</a:t>
            </a:r>
            <a:r>
              <a:rPr sz="2600" spc="36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3279" y="3589208"/>
            <a:ext cx="2018766" cy="83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45" dirty="0">
                <a:solidFill>
                  <a:srgbClr val="FF0000"/>
                </a:solidFill>
                <a:latin typeface="UVMTNL+ArialUnicodeMS"/>
                <a:cs typeface="UVMTNL+ArialUnicodeMS"/>
              </a:rPr>
              <a:t>ambi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1" dirty="0">
                <a:solidFill>
                  <a:srgbClr val="FF0000"/>
                </a:solidFill>
                <a:latin typeface="UVMTNL+ArialUnicodeMS"/>
                <a:cs typeface="UVMTNL+ArialUnicodeMS"/>
              </a:rPr>
              <a:t>guus,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1479" y="3589208"/>
            <a:ext cx="3857064" cy="1205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7425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  <a:r>
              <a:rPr sz="2600" spc="-36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FF0000"/>
                </a:solidFill>
                <a:latin typeface="UVMTNL+ArialUnicodeMS"/>
                <a:cs typeface="UVMTNL+ArialUnicodeMS"/>
              </a:rPr>
              <a:t>of</a:t>
            </a:r>
            <a:r>
              <a:rPr sz="2600" spc="13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5" dirty="0">
                <a:solidFill>
                  <a:srgbClr val="FF0000"/>
                </a:solidFill>
                <a:latin typeface="UVMTNL+ArialUnicodeMS"/>
                <a:cs typeface="UVMTNL+ArialUnicodeMS"/>
              </a:rPr>
              <a:t>tractus</a:t>
            </a:r>
          </a:p>
          <a:p>
            <a:pPr marL="0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spc="-141" dirty="0">
                <a:solidFill>
                  <a:srgbClr val="FF0000"/>
                </a:solidFill>
                <a:latin typeface="UVMTNL+ArialUnicodeMS"/>
                <a:cs typeface="UVMTNL+ArialUnicodeMS"/>
              </a:rPr>
              <a:t>sol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5" dirty="0">
                <a:solidFill>
                  <a:srgbClr val="FF0000"/>
                </a:solidFill>
                <a:latin typeface="UVMTNL+ArialUnicodeMS"/>
                <a:cs typeface="UVMTNL+ArialUnicodeMS"/>
              </a:rPr>
              <a:t>tari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FF0000"/>
                </a:solidFill>
                <a:latin typeface="UVMTNL+ArialUnicodeMS"/>
                <a:cs typeface="UVMTNL+ArialUnicodeMS"/>
              </a:rPr>
              <a:t>us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14370" y="4551868"/>
            <a:ext cx="6500651" cy="120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15" dirty="0">
                <a:solidFill>
                  <a:srgbClr val="000000"/>
                </a:solidFill>
                <a:latin typeface="UVMTNL+ArialUnicodeMS"/>
                <a:cs typeface="UVMTNL+ArialUnicodeMS"/>
              </a:rPr>
              <a:t>Pyrami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6" dirty="0">
                <a:solidFill>
                  <a:srgbClr val="000000"/>
                </a:solidFill>
                <a:latin typeface="UVMTNL+ArialUnicodeMS"/>
                <a:cs typeface="UVMTNL+ArialUnicodeMS"/>
              </a:rPr>
              <a:t>ds,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 M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000000"/>
                </a:solidFill>
                <a:latin typeface="UVMTNL+ArialUnicodeMS"/>
                <a:cs typeface="UVMTNL+ArialUnicodeMS"/>
              </a:rPr>
              <a:t>edi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  <a:r>
              <a:rPr sz="2600" spc="21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1" dirty="0">
                <a:solidFill>
                  <a:srgbClr val="000000"/>
                </a:solidFill>
                <a:latin typeface="UVMTNL+ArialUnicodeMS"/>
                <a:cs typeface="UVMTNL+ArialUnicodeMS"/>
              </a:rPr>
              <a:t>ongi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0" dirty="0">
                <a:solidFill>
                  <a:srgbClr val="000000"/>
                </a:solidFill>
                <a:latin typeface="UVMTNL+ArialUnicodeMS"/>
                <a:cs typeface="UVMTNL+ArialUnicodeMS"/>
              </a:rPr>
              <a:t>tudi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000000"/>
                </a:solidFill>
                <a:latin typeface="UVMTNL+ArialUnicodeMS"/>
                <a:cs typeface="UVMTNL+ArialUnicodeMS"/>
              </a:rPr>
              <a:t>nal</a:t>
            </a:r>
            <a:r>
              <a:rPr sz="2600" spc="2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f</a:t>
            </a:r>
            <a:r>
              <a:rPr sz="2600" spc="-58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85" dirty="0">
                <a:solidFill>
                  <a:srgbClr val="000000"/>
                </a:solidFill>
                <a:latin typeface="UVMTNL+ArialUnicodeMS"/>
                <a:cs typeface="UVMTNL+ArialUnicodeMS"/>
              </a:rPr>
              <a:t>asci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94" dirty="0">
                <a:solidFill>
                  <a:srgbClr val="000000"/>
                </a:solidFill>
                <a:latin typeface="UVMTNL+ArialUnicodeMS"/>
                <a:cs typeface="UVMTNL+ArialUnicodeMS"/>
              </a:rPr>
              <a:t>cul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1" dirty="0">
                <a:solidFill>
                  <a:srgbClr val="000000"/>
                </a:solidFill>
                <a:latin typeface="UVMTNL+ArialUnicodeMS"/>
                <a:cs typeface="UVMTNL+ArialUnicodeMS"/>
              </a:rPr>
              <a:t>us,</a:t>
            </a:r>
          </a:p>
          <a:p>
            <a:pPr marL="2025599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spc="-126" dirty="0">
                <a:solidFill>
                  <a:srgbClr val="000000"/>
                </a:solidFill>
                <a:latin typeface="UVMTNL+ArialUnicodeMS"/>
                <a:cs typeface="UVMTNL+ArialUnicodeMS"/>
              </a:rPr>
              <a:t>Tectospi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000000"/>
                </a:solidFill>
                <a:latin typeface="UVMTNL+ArialUnicodeMS"/>
                <a:cs typeface="UVMTNL+ArialUnicodeMS"/>
              </a:rPr>
              <a:t>nal</a:t>
            </a:r>
            <a:r>
              <a:rPr sz="2600" spc="2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4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tract,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5790" y="4731246"/>
            <a:ext cx="279236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1" dirty="0">
                <a:solidFill>
                  <a:srgbClr val="000000"/>
                </a:solidFill>
                <a:latin typeface="POPBNE+BodoniMTBlack"/>
                <a:cs typeface="POPBNE+BodoniMTBlack"/>
              </a:rPr>
              <a:t>Motor</a:t>
            </a:r>
            <a:r>
              <a:rPr sz="2800" spc="-58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78" dirty="0">
                <a:solidFill>
                  <a:srgbClr val="000000"/>
                </a:solidFill>
                <a:latin typeface="POPBNE+BodoniMTBlack"/>
                <a:cs typeface="POPBNE+BodoniMTBlack"/>
              </a:rPr>
              <a:t>Tracts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6750" y="5467538"/>
            <a:ext cx="5830168" cy="1936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447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M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0" dirty="0">
                <a:solidFill>
                  <a:srgbClr val="000000"/>
                </a:solidFill>
                <a:latin typeface="UVMTNL+ArialUnicodeMS"/>
                <a:cs typeface="UVMTNL+ArialUnicodeMS"/>
              </a:rPr>
              <a:t>edi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  <a:r>
              <a:rPr sz="2600" spc="21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7" dirty="0">
                <a:solidFill>
                  <a:srgbClr val="000000"/>
                </a:solidFill>
                <a:latin typeface="UVMTNL+ArialUnicodeMS"/>
                <a:cs typeface="UVMTNL+ArialUnicodeMS"/>
              </a:rPr>
              <a:t>emni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74" dirty="0">
                <a:solidFill>
                  <a:srgbClr val="000000"/>
                </a:solidFill>
                <a:latin typeface="UVMTNL+ArialUnicodeMS"/>
                <a:cs typeface="UVMTNL+ArialUnicodeMS"/>
              </a:rPr>
              <a:t>scus,</a:t>
            </a:r>
          </a:p>
          <a:p>
            <a:pPr marL="627278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600" spc="-57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UVMTNL+ArialUnicodeMS"/>
                <a:cs typeface="UVMTNL+ArialUnicodeMS"/>
              </a:rPr>
              <a:t>ateral</a:t>
            </a:r>
            <a:r>
              <a:rPr sz="2600" spc="21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5" dirty="0">
                <a:solidFill>
                  <a:srgbClr val="000000"/>
                </a:solidFill>
                <a:latin typeface="UVMTNL+ArialUnicodeMS"/>
                <a:cs typeface="UVMTNL+ArialUnicodeMS"/>
              </a:rPr>
              <a:t>spi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17" dirty="0">
                <a:solidFill>
                  <a:srgbClr val="000000"/>
                </a:solidFill>
                <a:latin typeface="UVMTNL+ArialUnicodeMS"/>
                <a:cs typeface="UVMTNL+ArialUnicodeMS"/>
              </a:rPr>
              <a:t>nothal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7" dirty="0">
                <a:solidFill>
                  <a:srgbClr val="000000"/>
                </a:solidFill>
                <a:latin typeface="UVMTNL+ArialUnicodeMS"/>
                <a:cs typeface="UVMTNL+ArialUnicodeMS"/>
              </a:rPr>
              <a:t>ami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c</a:t>
            </a:r>
            <a:r>
              <a:rPr sz="2600" spc="-22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4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0" marR="0">
              <a:lnSpc>
                <a:spcPts val="2709"/>
              </a:lnSpc>
              <a:spcBef>
                <a:spcPts val="17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A</a:t>
            </a:r>
            <a:r>
              <a:rPr sz="2600" spc="-57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6" dirty="0">
                <a:solidFill>
                  <a:srgbClr val="000000"/>
                </a:solidFill>
                <a:latin typeface="UVMTNL+ArialUnicodeMS"/>
                <a:cs typeface="UVMTNL+ArialUnicodeMS"/>
              </a:rPr>
              <a:t>nteri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000000"/>
                </a:solidFill>
                <a:latin typeface="UVMTNL+ArialUnicodeMS"/>
                <a:cs typeface="UVMTNL+ArialUnicodeMS"/>
              </a:rPr>
              <a:t>or</a:t>
            </a:r>
            <a:r>
              <a:rPr sz="2600" spc="-1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6" dirty="0">
                <a:solidFill>
                  <a:srgbClr val="000000"/>
                </a:solidFill>
                <a:latin typeface="UVMTNL+ArialUnicodeMS"/>
                <a:cs typeface="UVMTNL+ArialUnicodeMS"/>
              </a:rPr>
              <a:t>spi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61" dirty="0">
                <a:solidFill>
                  <a:srgbClr val="000000"/>
                </a:solidFill>
                <a:latin typeface="UVMTNL+ArialUnicodeMS"/>
                <a:cs typeface="UVMTNL+ArialUnicodeMS"/>
              </a:rPr>
              <a:t>nocerebel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UVMTNL+ArialUnicodeMS"/>
                <a:cs typeface="UVMTNL+ArialUnicodeMS"/>
              </a:rPr>
              <a:t>ar</a:t>
            </a:r>
            <a:r>
              <a:rPr sz="2600" spc="7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4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tract,</a:t>
            </a:r>
          </a:p>
          <a:p>
            <a:pPr marL="1101038" marR="0">
              <a:lnSpc>
                <a:spcPts val="2709"/>
              </a:lnSpc>
              <a:spcBef>
                <a:spcPts val="120"/>
              </a:spcBef>
              <a:spcAft>
                <a:spcPts val="0"/>
              </a:spcAft>
            </a:pPr>
            <a:r>
              <a:rPr sz="2600" spc="-139" dirty="0">
                <a:solidFill>
                  <a:srgbClr val="000000"/>
                </a:solidFill>
                <a:latin typeface="UVMTNL+ArialUnicodeMS"/>
                <a:cs typeface="UVMTNL+ArialUnicodeMS"/>
              </a:rPr>
              <a:t>Spi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000000"/>
                </a:solidFill>
                <a:latin typeface="UVMTNL+ArialUnicodeMS"/>
                <a:cs typeface="UVMTNL+ArialUnicodeMS"/>
              </a:rPr>
              <a:t>nal</a:t>
            </a:r>
            <a:r>
              <a:rPr sz="2600" spc="211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8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tract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36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2600" spc="199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15" dirty="0">
                <a:solidFill>
                  <a:srgbClr val="000000"/>
                </a:solidFill>
                <a:latin typeface="UVMTNL+ArialUnicodeMS"/>
                <a:cs typeface="UVMTNL+ArialUnicodeMS"/>
              </a:rPr>
              <a:t>crani</a:t>
            </a:r>
            <a:r>
              <a:rPr sz="2600" spc="-58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8" dirty="0">
                <a:solidFill>
                  <a:srgbClr val="000000"/>
                </a:solidFill>
                <a:latin typeface="UVMTNL+ArialUnicodeMS"/>
                <a:cs typeface="UVMTNL+ArialUnicodeMS"/>
              </a:rPr>
              <a:t>al</a:t>
            </a:r>
            <a:r>
              <a:rPr sz="2600" spc="21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6" dirty="0">
                <a:solidFill>
                  <a:srgbClr val="000000"/>
                </a:solidFill>
                <a:latin typeface="UVMTNL+ArialUnicodeMS"/>
                <a:cs typeface="UVMTNL+ArialUnicodeMS"/>
              </a:rPr>
              <a:t>nerve</a:t>
            </a:r>
            <a:r>
              <a:rPr sz="2600" spc="-369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000000"/>
                </a:solidFill>
                <a:latin typeface="UVMTNL+ArialUnicodeMS"/>
                <a:cs typeface="UVMTNL+ArialUnicodeMS"/>
              </a:rPr>
              <a:t>V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5769" y="6013946"/>
            <a:ext cx="30698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POPBNE+BodoniMTBlack"/>
                <a:cs typeface="POPBNE+BodoniMTBlack"/>
              </a:rPr>
              <a:t>Se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13" dirty="0">
                <a:solidFill>
                  <a:srgbClr val="000000"/>
                </a:solidFill>
                <a:latin typeface="POPBNE+BodoniMTBlack"/>
                <a:cs typeface="POPBNE+BodoniMTBlack"/>
              </a:rPr>
              <a:t>nsory</a:t>
            </a:r>
            <a:r>
              <a:rPr sz="2800" spc="24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385" dirty="0">
                <a:solidFill>
                  <a:srgbClr val="000000"/>
                </a:solidFill>
                <a:latin typeface="POPBNE+BodoniMTBlack"/>
                <a:cs typeface="POPBNE+BodoniMTBlack"/>
              </a:rPr>
              <a:t>Tra</a:t>
            </a:r>
            <a:r>
              <a:rPr sz="2800" spc="-1022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POPBNE+BodoniMTBlack"/>
                <a:cs typeface="POPBNE+BodoniMTBlack"/>
              </a:rPr>
              <a:t>cts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550" y="424021"/>
            <a:ext cx="9378463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000000"/>
                </a:solidFill>
                <a:latin typeface="UVMTNL+ArialUnicodeMS"/>
                <a:cs typeface="UVMTNL+ArialUnicodeMS"/>
              </a:rPr>
              <a:t>C.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Transverse</a:t>
            </a:r>
            <a:r>
              <a:rPr sz="3200" spc="-43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UVMTNL+ArialUnicodeMS"/>
                <a:cs typeface="UVMTNL+ArialUnicodeMS"/>
              </a:rPr>
              <a:t>secti</a:t>
            </a:r>
            <a:r>
              <a:rPr sz="3200" spc="-71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16" dirty="0">
                <a:solidFill>
                  <a:srgbClr val="000000"/>
                </a:solidFill>
                <a:latin typeface="UVMTNL+ArialUnicodeMS"/>
                <a:cs typeface="UVMTNL+ArialUnicodeMS"/>
              </a:rPr>
              <a:t>ons</a:t>
            </a:r>
            <a:r>
              <a:rPr sz="3200" spc="-42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3200" spc="18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UVMTNL+ArialUnicodeMS"/>
                <a:cs typeface="UVMTNL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UVMTNL+ArialUnicodeMS"/>
                <a:cs typeface="UVMTNL+ArialUnicodeMS"/>
              </a:rPr>
              <a:t>medul</a:t>
            </a:r>
            <a:r>
              <a:rPr sz="3200" spc="-71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a</a:t>
            </a:r>
            <a:r>
              <a:rPr sz="3200" spc="-438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pc="-139" dirty="0">
                <a:solidFill>
                  <a:srgbClr val="000000"/>
                </a:solidFill>
                <a:latin typeface="UVMTNL+ArialUnicodeMS"/>
                <a:cs typeface="UVMTNL+ArialUnicodeMS"/>
              </a:rPr>
              <a:t>oblongata:</a:t>
            </a:r>
          </a:p>
          <a:p>
            <a:pPr marL="84963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trike="sngStrike" dirty="0">
                <a:solidFill>
                  <a:srgbClr val="000000"/>
                </a:solidFill>
                <a:latin typeface="UVMTNL+ArialUnicodeMS"/>
                <a:cs typeface="UVMTNL+ArialUnicodeMS"/>
              </a:rPr>
              <a:t>L</a:t>
            </a:r>
            <a:r>
              <a:rPr sz="3200" strike="sngStrike" spc="-62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175" dirty="0">
                <a:solidFill>
                  <a:srgbClr val="000000"/>
                </a:solidFill>
                <a:latin typeface="UVMTNL+ArialUnicodeMS"/>
                <a:cs typeface="UVMTNL+ArialUnicodeMS"/>
              </a:rPr>
              <a:t>evel</a:t>
            </a:r>
            <a:r>
              <a:rPr sz="3200" strike="sngStrike" spc="350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170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3200" strike="sngStrike" spc="347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239" dirty="0">
                <a:solidFill>
                  <a:srgbClr val="000000"/>
                </a:solidFill>
                <a:latin typeface="UVMTNL+ArialUnicodeMS"/>
                <a:cs typeface="UVMTNL+ArialUnicodeMS"/>
              </a:rPr>
              <a:t>decussat</a:t>
            </a:r>
            <a:r>
              <a:rPr sz="3200" strike="sngStrike" spc="-802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3200" strike="sngStrike" spc="-63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85" dirty="0">
                <a:solidFill>
                  <a:srgbClr val="000000"/>
                </a:solidFill>
                <a:latin typeface="UVMTNL+ArialUnicodeMS"/>
                <a:cs typeface="UVMTNL+ArialUnicodeMS"/>
              </a:rPr>
              <a:t>on</a:t>
            </a:r>
            <a:r>
              <a:rPr sz="3200" strike="sngStrike" spc="-8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170" dirty="0">
                <a:solidFill>
                  <a:srgbClr val="000000"/>
                </a:solidFill>
                <a:latin typeface="UVMTNL+ArialUnicodeMS"/>
                <a:cs typeface="UVMTNL+ArialUnicodeMS"/>
              </a:rPr>
              <a:t>of</a:t>
            </a:r>
            <a:r>
              <a:rPr sz="3200" strike="sngStrike" spc="356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88" dirty="0">
                <a:solidFill>
                  <a:srgbClr val="000000"/>
                </a:solidFill>
                <a:latin typeface="UVMTNL+ArialUnicodeMS"/>
                <a:cs typeface="UVMTNL+ArialUnicodeMS"/>
              </a:rPr>
              <a:t>Ol</a:t>
            </a:r>
            <a:r>
              <a:rPr sz="3200" strike="sngStrike" spc="-62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3200" strike="sngStrike" spc="-62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87" dirty="0">
                <a:solidFill>
                  <a:srgbClr val="000000"/>
                </a:solidFill>
                <a:latin typeface="UVMTNL+ArialUnicodeMS"/>
                <a:cs typeface="UVMTNL+ArialUnicodeMS"/>
              </a:rPr>
              <a:t>vary</a:t>
            </a:r>
            <a:r>
              <a:rPr sz="3200" strike="sngStrike" spc="9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spc="-126" dirty="0">
                <a:solidFill>
                  <a:srgbClr val="000000"/>
                </a:solidFill>
                <a:latin typeface="UVMTNL+ArialUnicodeMS"/>
                <a:cs typeface="UVMTNL+ArialUnicodeMS"/>
              </a:rPr>
              <a:t>nucl</a:t>
            </a:r>
            <a:r>
              <a:rPr sz="3200" strike="sngStrike" spc="-62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3200" strike="sngStrike" dirty="0">
                <a:solidFill>
                  <a:srgbClr val="000000"/>
                </a:solidFill>
                <a:latin typeface="UVMTNL+ArialUnicodeMS"/>
                <a:cs typeface="UVMTNL+ArialUnicodeMS"/>
              </a:rPr>
              <a:t>i</a:t>
            </a:r>
            <a:r>
              <a:rPr sz="3200" dirty="0">
                <a:solidFill>
                  <a:srgbClr val="000000"/>
                </a:solidFill>
                <a:latin typeface="UVMTNL+ArialUnicodeMS"/>
                <a:cs typeface="UVMTNL+ArialUnicodeMS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929" y="6465798"/>
            <a:ext cx="3980720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UBLWT+ArialMT"/>
                <a:cs typeface="MUBLWT+ArialMT"/>
              </a:rPr>
              <a:t>I.C.P : Inferior</a:t>
            </a:r>
            <a:r>
              <a:rPr sz="1800" spc="10" dirty="0">
                <a:solidFill>
                  <a:srgbClr val="000000"/>
                </a:solidFill>
                <a:latin typeface="MUBLWT+ArialMT"/>
                <a:cs typeface="MUBLWT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MUBLWT+ArialMT"/>
                <a:cs typeface="MUBLWT+ArialMT"/>
              </a:rPr>
              <a:t>cerebellar peduncle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4409" y="1464805"/>
            <a:ext cx="166663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0" dirty="0">
                <a:solidFill>
                  <a:srgbClr val="000000"/>
                </a:solidFill>
                <a:latin typeface="UVMTNL+ArialUnicodeMS"/>
                <a:cs typeface="UVMTNL+ArialUnicodeMS"/>
              </a:rPr>
              <a:t>Nucl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ei</a:t>
            </a:r>
            <a:r>
              <a:rPr sz="2800" u="sng" spc="30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4409" y="2318246"/>
            <a:ext cx="556928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0" dirty="0">
                <a:solidFill>
                  <a:srgbClr val="009999"/>
                </a:solidFill>
                <a:latin typeface="UVMTNL+ArialUnicodeMS"/>
                <a:cs typeface="UVMTNL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nal</a:t>
            </a:r>
            <a:r>
              <a:rPr sz="2800" spc="225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15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</a:t>
            </a:r>
            <a:r>
              <a:rPr sz="2800" spc="-38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of</a:t>
            </a:r>
            <a:r>
              <a:rPr sz="2800" spc="14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26" dirty="0">
                <a:solidFill>
                  <a:srgbClr val="009999"/>
                </a:solidFill>
                <a:latin typeface="UVMTNL+ArialUnicodeMS"/>
                <a:cs typeface="UVMTNL+ArialUnicodeMS"/>
              </a:rPr>
              <a:t>crani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al</a:t>
            </a:r>
            <a:r>
              <a:rPr sz="2800" spc="225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93" dirty="0">
                <a:solidFill>
                  <a:srgbClr val="009999"/>
                </a:solidFill>
                <a:latin typeface="UVMTNL+ArialUnicodeMS"/>
                <a:cs typeface="UVMTNL+ArialUnicodeMS"/>
              </a:rPr>
              <a:t>nerve</a:t>
            </a:r>
            <a:r>
              <a:rPr sz="2800" spc="-405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74" dirty="0">
                <a:solidFill>
                  <a:srgbClr val="009999"/>
                </a:solidFill>
                <a:latin typeface="UVMTNL+ArialUnicodeMS"/>
                <a:cs typeface="UVMTNL+ArialUnicodeMS"/>
              </a:rPr>
              <a:t>V,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4409" y="3597136"/>
            <a:ext cx="5636702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D</a:t>
            </a:r>
            <a:r>
              <a:rPr sz="2800" spc="-78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spc="-77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208" dirty="0">
                <a:solidFill>
                  <a:srgbClr val="009999"/>
                </a:solidFill>
                <a:latin typeface="UVMTNL+ArialUnicodeMS"/>
                <a:cs typeface="UVMTNL+ArialUnicodeMS"/>
              </a:rPr>
              <a:t>sal</a:t>
            </a:r>
            <a:r>
              <a:rPr sz="2800" spc="275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216" dirty="0">
                <a:solidFill>
                  <a:srgbClr val="009999"/>
                </a:solidFill>
                <a:latin typeface="UVMTNL+ArialUnicodeMS"/>
                <a:cs typeface="UVMTNL+ArialUnicodeMS"/>
              </a:rPr>
              <a:t>accessor</a:t>
            </a:r>
            <a:r>
              <a:rPr sz="2800" spc="-78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y</a:t>
            </a:r>
            <a:r>
              <a:rPr sz="2800" spc="-7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UVMTNL+ArialUnicodeMS"/>
                <a:cs typeface="UVMTNL+ArialUnicodeMS"/>
              </a:rPr>
              <a:t>ol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UVMTNL+ArialUnicodeMS"/>
                <a:cs typeface="UVMTNL+ArialUnicodeMS"/>
              </a:rPr>
              <a:t>vary</a:t>
            </a:r>
            <a:r>
              <a:rPr sz="2800" spc="18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19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800" spc="-617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66" dirty="0">
                <a:solidFill>
                  <a:srgbClr val="009999"/>
                </a:solidFill>
                <a:latin typeface="UVMTNL+ArialUnicodeMS"/>
                <a:cs typeface="UVMTNL+ArialUnicodeMS"/>
              </a:rPr>
              <a:t>nferi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7" dirty="0">
                <a:solidFill>
                  <a:srgbClr val="009999"/>
                </a:solidFill>
                <a:latin typeface="UVMTNL+ArialUnicodeMS"/>
                <a:cs typeface="UVMTNL+ArialUnicodeMS"/>
              </a:rPr>
              <a:t>vary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19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96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eus,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M</a:t>
            </a:r>
            <a:r>
              <a:rPr sz="2800" spc="-623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edi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63" dirty="0">
                <a:solidFill>
                  <a:srgbClr val="009999"/>
                </a:solidFill>
                <a:latin typeface="UVMTNL+ArialUnicodeMS"/>
                <a:cs typeface="UVMTNL+ArialUnicodeMS"/>
              </a:rPr>
              <a:t>al</a:t>
            </a:r>
            <a:r>
              <a:rPr sz="2800" spc="242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218" dirty="0">
                <a:solidFill>
                  <a:srgbClr val="009999"/>
                </a:solidFill>
                <a:latin typeface="UVMTNL+ArialUnicodeMS"/>
                <a:cs typeface="UVMTNL+ArialUnicodeMS"/>
              </a:rPr>
              <a:t>accessor</a:t>
            </a:r>
            <a:r>
              <a:rPr sz="2800" spc="-77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y</a:t>
            </a:r>
            <a:r>
              <a:rPr sz="2800" spc="-69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ol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i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79" dirty="0">
                <a:solidFill>
                  <a:srgbClr val="009999"/>
                </a:solidFill>
                <a:latin typeface="UVMTNL+ArialUnicodeMS"/>
                <a:cs typeface="UVMTNL+ArialUnicodeMS"/>
              </a:rPr>
              <a:t>vary</a:t>
            </a:r>
            <a:r>
              <a:rPr sz="2800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15" dirty="0">
                <a:solidFill>
                  <a:srgbClr val="009999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009999"/>
                </a:solidFill>
                <a:latin typeface="UVMTNL+ArialUnicodeMS"/>
                <a:cs typeface="UVMTNL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UVMTNL+ArialUnicodeMS"/>
                <a:cs typeface="UVMTNL+ArialUnicodeMS"/>
              </a:rPr>
              <a:t>eus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7670" y="180836"/>
            <a:ext cx="166557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1" dirty="0">
                <a:solidFill>
                  <a:srgbClr val="000000"/>
                </a:solidFill>
                <a:latin typeface="UVMTNL+ArialUnicodeMS"/>
                <a:cs typeface="UVMTNL+ArialUnicodeMS"/>
              </a:rPr>
              <a:t>Nucl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ei</a:t>
            </a:r>
            <a:r>
              <a:rPr sz="2800" u="sng" spc="30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2979" y="603438"/>
            <a:ext cx="5533164" cy="202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sz="2600" u="sng" dirty="0">
                <a:solidFill>
                  <a:srgbClr val="FF0000"/>
                </a:solidFill>
                <a:latin typeface="UVMTNL+ArialUnicodeMS"/>
                <a:cs typeface="UVMTNL+ArialUnicodeMS"/>
              </a:rPr>
              <a:t>V</a:t>
            </a:r>
            <a:r>
              <a:rPr sz="2600" u="sng" spc="-496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u="sng" spc="-182" dirty="0">
                <a:solidFill>
                  <a:srgbClr val="FF0000"/>
                </a:solidFill>
                <a:latin typeface="UVMTNL+ArialUnicodeMS"/>
                <a:cs typeface="UVMTNL+ArialUnicodeMS"/>
              </a:rPr>
              <a:t>agal</a:t>
            </a:r>
            <a:r>
              <a:rPr sz="2600" u="sng" spc="31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u="sng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u="sng" spc="-509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u="sng" spc="-142" dirty="0">
                <a:solidFill>
                  <a:srgbClr val="FF0000"/>
                </a:solidFill>
                <a:latin typeface="UVMTNL+ArialUnicodeMS"/>
                <a:cs typeface="UVMTNL+ArialUnicodeMS"/>
              </a:rPr>
              <a:t>ei</a:t>
            </a:r>
            <a:r>
              <a:rPr sz="2600" u="sng" spc="213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5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: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sz="2600" spc="-136" dirty="0">
                <a:solidFill>
                  <a:srgbClr val="FF0000"/>
                </a:solidFill>
                <a:latin typeface="UVMTNL+ArialUnicodeMS"/>
                <a:cs typeface="UVMTNL+ArialUnicodeMS"/>
              </a:rPr>
              <a:t>1.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93" dirty="0">
                <a:solidFill>
                  <a:srgbClr val="FF0000"/>
                </a:solidFill>
                <a:latin typeface="UVMTNL+ArialUnicodeMS"/>
                <a:cs typeface="UVMTNL+ArialUnicodeMS"/>
              </a:rPr>
              <a:t>dor</a:t>
            </a:r>
            <a:r>
              <a:rPr sz="2600" spc="-719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95" dirty="0">
                <a:solidFill>
                  <a:srgbClr val="FF0000"/>
                </a:solidFill>
                <a:latin typeface="UVMTNL+ArialUnicodeMS"/>
                <a:cs typeface="UVMTNL+ArialUnicodeMS"/>
              </a:rPr>
              <a:t>sal</a:t>
            </a:r>
            <a:r>
              <a:rPr sz="2600" spc="25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4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</a:p>
          <a:p>
            <a:pPr marL="822960" marR="0">
              <a:lnSpc>
                <a:spcPts val="2709"/>
              </a:lnSpc>
              <a:spcBef>
                <a:spcPts val="400"/>
              </a:spcBef>
              <a:spcAft>
                <a:spcPts val="0"/>
              </a:spcAft>
            </a:pPr>
            <a:r>
              <a:rPr sz="2600" spc="-136" dirty="0">
                <a:solidFill>
                  <a:srgbClr val="FF0000"/>
                </a:solidFill>
                <a:latin typeface="UVMTNL+ArialUnicodeMS"/>
                <a:cs typeface="UVMTNL+ArialUnicodeMS"/>
              </a:rPr>
              <a:t>2.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8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  <a:r>
              <a:rPr sz="2600" spc="-36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FF0000"/>
                </a:solidFill>
                <a:latin typeface="UVMTNL+ArialUnicodeMS"/>
                <a:cs typeface="UVMTNL+ArialUnicodeMS"/>
              </a:rPr>
              <a:t>of</a:t>
            </a:r>
            <a:r>
              <a:rPr sz="2600" spc="13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3" dirty="0">
                <a:solidFill>
                  <a:srgbClr val="FF0000"/>
                </a:solidFill>
                <a:latin typeface="UVMTNL+ArialUnicodeMS"/>
                <a:cs typeface="UVMTNL+ArialUnicodeMS"/>
              </a:rPr>
              <a:t>tractus</a:t>
            </a:r>
            <a:r>
              <a:rPr sz="2600" spc="-37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1" dirty="0">
                <a:solidFill>
                  <a:srgbClr val="FF0000"/>
                </a:solidFill>
                <a:latin typeface="UVMTNL+ArialUnicodeMS"/>
                <a:cs typeface="UVMTNL+ArialUnicodeMS"/>
              </a:rPr>
              <a:t>sol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5" dirty="0">
                <a:solidFill>
                  <a:srgbClr val="FF0000"/>
                </a:solidFill>
                <a:latin typeface="UVMTNL+ArialUnicodeMS"/>
                <a:cs typeface="UVMTNL+ArialUnicodeMS"/>
              </a:rPr>
              <a:t>tari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68" dirty="0">
                <a:solidFill>
                  <a:srgbClr val="FF0000"/>
                </a:solidFill>
                <a:latin typeface="UVMTNL+ArialUnicodeMS"/>
                <a:cs typeface="UVMTNL+ArialUnicodeMS"/>
              </a:rPr>
              <a:t>us</a:t>
            </a:r>
          </a:p>
          <a:p>
            <a:pPr marL="822960" marR="0">
              <a:lnSpc>
                <a:spcPts val="2709"/>
              </a:lnSpc>
              <a:spcBef>
                <a:spcPts val="460"/>
              </a:spcBef>
              <a:spcAft>
                <a:spcPts val="0"/>
              </a:spcAft>
            </a:pPr>
            <a:r>
              <a:rPr sz="2600" spc="-136" dirty="0">
                <a:solidFill>
                  <a:srgbClr val="FF0000"/>
                </a:solidFill>
                <a:latin typeface="UVMTNL+ArialUnicodeMS"/>
                <a:cs typeface="UVMTNL+ArialUnicodeMS"/>
              </a:rPr>
              <a:t>3.</a:t>
            </a:r>
            <a:r>
              <a:rPr sz="260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08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4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</a:t>
            </a:r>
            <a:r>
              <a:rPr sz="2600" spc="-36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145" dirty="0">
                <a:solidFill>
                  <a:srgbClr val="FF0000"/>
                </a:solidFill>
                <a:latin typeface="UVMTNL+ArialUnicodeMS"/>
                <a:cs typeface="UVMTNL+ArialUnicodeMS"/>
              </a:rPr>
              <a:t>ambi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73" dirty="0">
                <a:solidFill>
                  <a:srgbClr val="FF0000"/>
                </a:solidFill>
                <a:latin typeface="UVMTNL+ArialUnicodeMS"/>
                <a:cs typeface="UVMTNL+ArialUnicodeMS"/>
              </a:rPr>
              <a:t>gi</a:t>
            </a:r>
            <a:r>
              <a:rPr sz="2600" spc="-582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600" spc="-89" dirty="0">
                <a:solidFill>
                  <a:srgbClr val="FF0000"/>
                </a:solidFill>
                <a:latin typeface="UVMTNL+ArialUnicodeMS"/>
                <a:cs typeface="UVMTNL+ArialUnicodeMS"/>
              </a:rPr>
              <a:t>ous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9009" y="437376"/>
            <a:ext cx="3794918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0" dirty="0">
                <a:solidFill>
                  <a:srgbClr val="000000"/>
                </a:solidFill>
                <a:latin typeface="UVMTNL+ArialUnicodeMS"/>
                <a:cs typeface="UVMTNL+ArialUnicodeMS"/>
              </a:rPr>
              <a:t>Nucl</a:t>
            </a:r>
            <a:r>
              <a:rPr sz="2800" u="sng" spc="-544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58" dirty="0">
                <a:solidFill>
                  <a:srgbClr val="000000"/>
                </a:solidFill>
                <a:latin typeface="UVMTNL+ArialUnicodeMS"/>
                <a:cs typeface="UVMTNL+ArialUnicodeMS"/>
              </a:rPr>
              <a:t>ei</a:t>
            </a:r>
            <a:r>
              <a:rPr sz="2800" u="sng" spc="303" dirty="0">
                <a:solidFill>
                  <a:srgbClr val="00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UVMTNL+ArialUnicodeMS"/>
                <a:cs typeface="UVMTNL+ArialUnicodeMS"/>
              </a:rPr>
              <a:t>: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Hy</a:t>
            </a:r>
            <a:r>
              <a:rPr sz="2800" spc="-76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14" dirty="0">
                <a:solidFill>
                  <a:srgbClr val="FF0000"/>
                </a:solidFill>
                <a:latin typeface="UVMTNL+ArialUnicodeMS"/>
                <a:cs typeface="UVMTNL+ArialUnicodeMS"/>
              </a:rPr>
              <a:t>pogl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219" dirty="0">
                <a:solidFill>
                  <a:srgbClr val="FF0000"/>
                </a:solidFill>
                <a:latin typeface="UVMTNL+ArialUnicodeMS"/>
                <a:cs typeface="UVMTNL+ArialUnicodeMS"/>
              </a:rPr>
              <a:t>ossal</a:t>
            </a:r>
            <a:r>
              <a:rPr sz="2800" spc="298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19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92" dirty="0">
                <a:solidFill>
                  <a:srgbClr val="FF0000"/>
                </a:solidFill>
                <a:latin typeface="UVMTNL+ArialUnicodeMS"/>
                <a:cs typeface="UVMTNL+ArialUnicodeMS"/>
              </a:rPr>
              <a:t>eus,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9009" y="1717536"/>
            <a:ext cx="447837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0" dirty="0">
                <a:solidFill>
                  <a:srgbClr val="FF0000"/>
                </a:solidFill>
                <a:latin typeface="UVMTNL+ArialUnicodeMS"/>
                <a:cs typeface="UVMTNL+ArialUnicodeMS"/>
              </a:rPr>
              <a:t>Gl</a:t>
            </a:r>
            <a:r>
              <a:rPr sz="2800" u="sng" spc="-54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92" dirty="0">
                <a:solidFill>
                  <a:srgbClr val="FF0000"/>
                </a:solidFill>
                <a:latin typeface="UVMTNL+ArialUnicodeMS"/>
                <a:cs typeface="UVMTNL+ArialUnicodeMS"/>
              </a:rPr>
              <a:t>ossophar</a:t>
            </a:r>
            <a:r>
              <a:rPr sz="2800" u="sng" spc="-703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UVMTNL+ArialUnicodeMS"/>
                <a:cs typeface="UVMTNL+ArialUnicodeMS"/>
              </a:rPr>
              <a:t>y</a:t>
            </a:r>
            <a:r>
              <a:rPr sz="2800" u="sng" spc="-683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89" dirty="0">
                <a:solidFill>
                  <a:srgbClr val="FF0000"/>
                </a:solidFill>
                <a:latin typeface="UVMTNL+ArialUnicodeMS"/>
                <a:cs typeface="UVMTNL+ArialUnicodeMS"/>
              </a:rPr>
              <a:t>ngeal</a:t>
            </a:r>
            <a:r>
              <a:rPr sz="2800" u="sng" spc="33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15" dirty="0">
                <a:solidFill>
                  <a:srgbClr val="FF0000"/>
                </a:solidFill>
                <a:latin typeface="UVMTNL+ArialUnicodeMS"/>
                <a:cs typeface="UVMTNL+ArialUnicodeMS"/>
              </a:rPr>
              <a:t>nucl</a:t>
            </a:r>
            <a:r>
              <a:rPr sz="2800" u="sng" spc="-54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u="sng" spc="-163" dirty="0">
                <a:solidFill>
                  <a:srgbClr val="FF0000"/>
                </a:solidFill>
                <a:latin typeface="UVMTNL+ArialUnicodeMS"/>
                <a:cs typeface="UVMTNL+ArialUnicodeMS"/>
              </a:rPr>
              <a:t>ei</a:t>
            </a:r>
            <a:r>
              <a:rPr sz="2800" spc="25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63340" y="2570976"/>
            <a:ext cx="3811260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1.</a:t>
            </a:r>
            <a:r>
              <a:rPr sz="2800" spc="-1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i</a:t>
            </a:r>
            <a:r>
              <a:rPr sz="2800" spc="-613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67" dirty="0">
                <a:solidFill>
                  <a:srgbClr val="FF0000"/>
                </a:solidFill>
                <a:latin typeface="UVMTNL+ArialUnicodeMS"/>
                <a:cs typeface="UVMTNL+ArialUnicodeMS"/>
              </a:rPr>
              <a:t>nferi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FF0000"/>
                </a:solidFill>
                <a:latin typeface="UVMTNL+ArialUnicodeMS"/>
                <a:cs typeface="UVMTNL+ArialUnicodeMS"/>
              </a:rPr>
              <a:t>or</a:t>
            </a:r>
            <a:r>
              <a:rPr sz="2800" spc="-1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208" dirty="0">
                <a:solidFill>
                  <a:srgbClr val="FF0000"/>
                </a:solidFill>
                <a:latin typeface="UVMTNL+ArialUnicodeMS"/>
                <a:cs typeface="UVMTNL+ArialUnicodeMS"/>
              </a:rPr>
              <a:t>sal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77" dirty="0">
                <a:solidFill>
                  <a:srgbClr val="FF0000"/>
                </a:solidFill>
                <a:latin typeface="UVMTNL+ArialUnicodeMS"/>
                <a:cs typeface="UVMTNL+ArialUnicodeMS"/>
              </a:rPr>
              <a:t>vatory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n.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2.</a:t>
            </a:r>
            <a:r>
              <a:rPr sz="2800" spc="-1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62" dirty="0">
                <a:solidFill>
                  <a:srgbClr val="FF0000"/>
                </a:solidFill>
                <a:latin typeface="UVMTNL+ArialUnicodeMS"/>
                <a:cs typeface="UVMTNL+ArialUnicodeMS"/>
              </a:rPr>
              <a:t>mai</a:t>
            </a:r>
            <a:r>
              <a:rPr sz="2800" spc="-621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n</a:t>
            </a:r>
            <a:r>
              <a:rPr sz="2800" spc="-234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07" dirty="0">
                <a:solidFill>
                  <a:srgbClr val="FF0000"/>
                </a:solidFill>
                <a:latin typeface="UVMTNL+ArialUnicodeMS"/>
                <a:cs typeface="UVMTNL+ArialUnicodeMS"/>
              </a:rPr>
              <a:t>mot</a:t>
            </a:r>
            <a:r>
              <a:rPr sz="2800" spc="-786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73" dirty="0">
                <a:solidFill>
                  <a:srgbClr val="FF0000"/>
                </a:solidFill>
                <a:latin typeface="UVMTNL+ArialUnicodeMS"/>
                <a:cs typeface="UVMTNL+ArialUnicodeMS"/>
              </a:rPr>
              <a:t>or</a:t>
            </a:r>
            <a:r>
              <a:rPr sz="2800" dirty="0">
                <a:solidFill>
                  <a:srgbClr val="FF0000"/>
                </a:solidFill>
                <a:latin typeface="UVMTNL+ArialUnicodeMS"/>
                <a:cs typeface="UVMTNL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UVMTNL+ArialUnicodeMS"/>
                <a:cs typeface="UVMTNL+ArialUnicodeMS"/>
              </a:rPr>
              <a:t>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500" y="46870"/>
            <a:ext cx="2711754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FF3300"/>
                </a:solidFill>
                <a:latin typeface="UVMTNL+ArialUnicodeMS"/>
                <a:cs typeface="UVMTNL+ArialUnicodeMS"/>
              </a:rPr>
              <a:t>V</a:t>
            </a:r>
            <a:r>
              <a:rPr sz="2400" u="sng" spc="-47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130" dirty="0">
                <a:solidFill>
                  <a:srgbClr val="FF3300"/>
                </a:solidFill>
                <a:latin typeface="UVMTNL+ArialUnicodeMS"/>
                <a:cs typeface="UVMTNL+ArialUnicodeMS"/>
              </a:rPr>
              <a:t>esti</a:t>
            </a:r>
            <a:r>
              <a:rPr sz="2400" u="sng" spc="-466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89" dirty="0">
                <a:solidFill>
                  <a:srgbClr val="FF3300"/>
                </a:solidFill>
                <a:latin typeface="UVMTNL+ArialUnicodeMS"/>
                <a:cs typeface="UVMTNL+ArialUnicodeMS"/>
              </a:rPr>
              <a:t>bul</a:t>
            </a:r>
            <a:r>
              <a:rPr sz="2400" u="sng" spc="-466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132" dirty="0">
                <a:solidFill>
                  <a:srgbClr val="FF3300"/>
                </a:solidFill>
                <a:latin typeface="UVMTNL+ArialUnicodeMS"/>
                <a:cs typeface="UVMTNL+ArialUnicodeMS"/>
              </a:rPr>
              <a:t>ar</a:t>
            </a:r>
            <a:r>
              <a:rPr sz="2400" u="sng" spc="131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100" dirty="0">
                <a:solidFill>
                  <a:srgbClr val="FF3300"/>
                </a:solidFill>
                <a:latin typeface="UVMTNL+ArialUnicodeMS"/>
                <a:cs typeface="UVMTNL+ArialUnicodeMS"/>
              </a:rPr>
              <a:t>nucl</a:t>
            </a:r>
            <a:r>
              <a:rPr sz="2400" u="sng" spc="-466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132" dirty="0">
                <a:solidFill>
                  <a:srgbClr val="FF3300"/>
                </a:solidFill>
                <a:latin typeface="UVMTNL+ArialUnicodeMS"/>
                <a:cs typeface="UVMTNL+ArialUnicodeMS"/>
              </a:rPr>
              <a:t>ei</a:t>
            </a:r>
            <a:r>
              <a:rPr sz="2400" u="sng" spc="265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dirty="0">
                <a:solidFill>
                  <a:srgbClr val="FF3300"/>
                </a:solidFill>
                <a:latin typeface="UVMTNL+ArialUnicodeMS"/>
                <a:cs typeface="UVMTNL+ArialUnicodeMS"/>
              </a:rPr>
              <a:t>:</a:t>
            </a:r>
          </a:p>
          <a:p>
            <a:pPr marL="3048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spc="-135" dirty="0">
                <a:solidFill>
                  <a:srgbClr val="FF3300"/>
                </a:solidFill>
                <a:latin typeface="UVMTNL+ArialUnicodeMS"/>
                <a:cs typeface="UVMTNL+ArialUnicodeMS"/>
              </a:rPr>
              <a:t>1.</a:t>
            </a:r>
            <a:r>
              <a:rPr sz="240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37" dirty="0">
                <a:solidFill>
                  <a:srgbClr val="FF3300"/>
                </a:solidFill>
                <a:latin typeface="UVMTNL+ArialUnicodeMS"/>
                <a:cs typeface="UVMTNL+ArialUnicodeMS"/>
              </a:rPr>
              <a:t>medi</a:t>
            </a:r>
            <a:r>
              <a:rPr sz="2400" spc="-532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32" dirty="0">
                <a:solidFill>
                  <a:srgbClr val="FF3300"/>
                </a:solidFill>
                <a:latin typeface="UVMTNL+ArialUnicodeMS"/>
                <a:cs typeface="UVMTNL+ArialUnicodeMS"/>
              </a:rPr>
              <a:t>al</a:t>
            </a:r>
            <a:r>
              <a:rPr sz="2400" spc="199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35" dirty="0">
                <a:solidFill>
                  <a:srgbClr val="FF3300"/>
                </a:solidFill>
                <a:latin typeface="UVMTNL+ArialUnicodeMS"/>
                <a:cs typeface="UVMTNL+ArialUnicodeMS"/>
              </a:rPr>
              <a:t>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1300" y="778390"/>
            <a:ext cx="1989683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5" dirty="0">
                <a:solidFill>
                  <a:srgbClr val="FF3300"/>
                </a:solidFill>
                <a:latin typeface="UVMTNL+ArialUnicodeMS"/>
                <a:cs typeface="UVMTNL+ArialUnicodeMS"/>
              </a:rPr>
              <a:t>2.</a:t>
            </a:r>
            <a:r>
              <a:rPr sz="2400" dirty="0">
                <a:solidFill>
                  <a:srgbClr val="FF3300"/>
                </a:solidFill>
                <a:latin typeface="UVMTNL+ArialUnicodeMS"/>
                <a:cs typeface="UVMTNL+ArialUnicodeMS"/>
              </a:rPr>
              <a:t> i</a:t>
            </a:r>
            <a:r>
              <a:rPr sz="2400" spc="-523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40" dirty="0">
                <a:solidFill>
                  <a:srgbClr val="FF3300"/>
                </a:solidFill>
                <a:latin typeface="UVMTNL+ArialUnicodeMS"/>
                <a:cs typeface="UVMTNL+ArialUnicodeMS"/>
              </a:rPr>
              <a:t>nferior</a:t>
            </a:r>
            <a:r>
              <a:rPr sz="2400" spc="-17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44" dirty="0">
                <a:solidFill>
                  <a:srgbClr val="FF3300"/>
                </a:solidFill>
                <a:latin typeface="UVMTNL+ArialUnicodeMS"/>
                <a:cs typeface="UVMTNL+ArialUnicodeMS"/>
              </a:rPr>
              <a:t>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5220" y="1437520"/>
            <a:ext cx="2490341" cy="150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spc="-152" dirty="0">
                <a:solidFill>
                  <a:srgbClr val="FF3300"/>
                </a:solidFill>
                <a:latin typeface="UVMTNL+ArialUnicodeMS"/>
                <a:cs typeface="UVMTNL+ArialUnicodeMS"/>
              </a:rPr>
              <a:t>Cochear</a:t>
            </a:r>
            <a:r>
              <a:rPr sz="2400" u="sng" spc="152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100" dirty="0">
                <a:solidFill>
                  <a:srgbClr val="FF3300"/>
                </a:solidFill>
                <a:latin typeface="UVMTNL+ArialUnicodeMS"/>
                <a:cs typeface="UVMTNL+ArialUnicodeMS"/>
              </a:rPr>
              <a:t>nucl</a:t>
            </a:r>
            <a:r>
              <a:rPr sz="2400" u="sng" spc="-466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u="sng" spc="-132" dirty="0">
                <a:solidFill>
                  <a:srgbClr val="FF3300"/>
                </a:solidFill>
                <a:latin typeface="UVMTNL+ArialUnicodeMS"/>
                <a:cs typeface="UVMTNL+ArialUnicodeMS"/>
              </a:rPr>
              <a:t>ei</a:t>
            </a:r>
            <a:r>
              <a:rPr sz="2400" spc="211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dirty="0">
                <a:solidFill>
                  <a:srgbClr val="FF3300"/>
                </a:solidFill>
                <a:latin typeface="UVMTNL+ArialUnicodeMS"/>
                <a:cs typeface="UVMTNL+ArialUnicodeMS"/>
              </a:rPr>
              <a:t>:</a:t>
            </a:r>
          </a:p>
          <a:p>
            <a:pPr marL="2286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spc="-135" dirty="0">
                <a:solidFill>
                  <a:srgbClr val="FF3300"/>
                </a:solidFill>
                <a:latin typeface="UVMTNL+ArialUnicodeMS"/>
                <a:cs typeface="UVMTNL+ArialUnicodeMS"/>
              </a:rPr>
              <a:t>1.</a:t>
            </a:r>
            <a:r>
              <a:rPr sz="240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12" dirty="0">
                <a:solidFill>
                  <a:srgbClr val="FF3300"/>
                </a:solidFill>
                <a:latin typeface="UVMTNL+ArialUnicodeMS"/>
                <a:cs typeface="UVMTNL+ArialUnicodeMS"/>
              </a:rPr>
              <a:t>posteri</a:t>
            </a:r>
            <a:r>
              <a:rPr sz="2400" spc="-532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67" dirty="0">
                <a:solidFill>
                  <a:srgbClr val="FF3300"/>
                </a:solidFill>
                <a:latin typeface="UVMTNL+ArialUnicodeMS"/>
                <a:cs typeface="UVMTNL+ArialUnicodeMS"/>
              </a:rPr>
              <a:t>or</a:t>
            </a:r>
            <a:r>
              <a:rPr sz="2400" spc="1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dirty="0">
                <a:solidFill>
                  <a:srgbClr val="FF3300"/>
                </a:solidFill>
                <a:latin typeface="UVMTNL+ArialUnicodeMS"/>
                <a:cs typeface="UVMTNL+ArialUnicodeMS"/>
              </a:rPr>
              <a:t>n</a:t>
            </a:r>
          </a:p>
          <a:p>
            <a:pPr marL="2286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spc="-135" dirty="0">
                <a:solidFill>
                  <a:srgbClr val="FF3300"/>
                </a:solidFill>
                <a:latin typeface="UVMTNL+ArialUnicodeMS"/>
                <a:cs typeface="UVMTNL+ArialUnicodeMS"/>
              </a:rPr>
              <a:t>2.</a:t>
            </a:r>
            <a:r>
              <a:rPr sz="240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11" dirty="0">
                <a:solidFill>
                  <a:srgbClr val="FF3300"/>
                </a:solidFill>
                <a:latin typeface="UVMTNL+ArialUnicodeMS"/>
                <a:cs typeface="UVMTNL+ArialUnicodeMS"/>
              </a:rPr>
              <a:t>anteri</a:t>
            </a:r>
            <a:r>
              <a:rPr sz="2400" spc="-532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67" dirty="0">
                <a:solidFill>
                  <a:srgbClr val="FF3300"/>
                </a:solidFill>
                <a:latin typeface="UVMTNL+ArialUnicodeMS"/>
                <a:cs typeface="UVMTNL+ArialUnicodeMS"/>
              </a:rPr>
              <a:t>or</a:t>
            </a:r>
            <a:r>
              <a:rPr sz="2400" spc="10" dirty="0">
                <a:solidFill>
                  <a:srgbClr val="FF3300"/>
                </a:solidFill>
                <a:latin typeface="UVMTNL+ArialUnicodeMS"/>
                <a:cs typeface="UVMTNL+ArialUnicodeMS"/>
              </a:rPr>
              <a:t> </a:t>
            </a:r>
            <a:r>
              <a:rPr sz="2400" spc="-135" dirty="0">
                <a:solidFill>
                  <a:srgbClr val="FF3300"/>
                </a:solidFill>
                <a:latin typeface="UVMTNL+ArialUnicodeMS"/>
                <a:cs typeface="UVMTNL+ArialUnicodeMS"/>
              </a:rPr>
              <a:t>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919" y="1763255"/>
            <a:ext cx="16199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1" dirty="0">
                <a:solidFill>
                  <a:srgbClr val="000000"/>
                </a:solidFill>
                <a:latin typeface="SPWFOT+ArialUnicodeMS"/>
                <a:cs typeface="SPWFOT+ArialUnicodeMS"/>
              </a:rPr>
              <a:t>Tracts</a:t>
            </a:r>
            <a:r>
              <a:rPr sz="2800" u="sng" spc="-31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SPWFOT+ArialUnicodeMS"/>
                <a:cs typeface="SPWFOT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919" y="2189976"/>
            <a:ext cx="545466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SPWFOT+ArialUnicodeMS"/>
                <a:cs typeface="SPWFOT+ArialUnicodeMS"/>
              </a:rPr>
              <a:t>1.</a:t>
            </a:r>
            <a:r>
              <a:rPr sz="2800" spc="-10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0" dirty="0">
                <a:solidFill>
                  <a:srgbClr val="FF0000"/>
                </a:solidFill>
                <a:latin typeface="SPWFOT+ArialUnicodeMS"/>
                <a:cs typeface="SPWFOT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SPWFOT+ArialUnicodeMS"/>
                <a:cs typeface="SPWFOT+ArialUnicodeMS"/>
              </a:rPr>
              <a:t>nal</a:t>
            </a:r>
            <a:r>
              <a:rPr sz="2800" spc="225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SPWFOT+ArialUnicodeMS"/>
                <a:cs typeface="SPWFOT+ArialUnicodeMS"/>
              </a:rPr>
              <a:t>tract</a:t>
            </a:r>
            <a:r>
              <a:rPr sz="2800" spc="18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217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26" dirty="0">
                <a:solidFill>
                  <a:srgbClr val="FF0000"/>
                </a:solidFill>
                <a:latin typeface="SPWFOT+ArialUnicodeMS"/>
                <a:cs typeface="SPWFOT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SPWFOT+ArialUnicodeMS"/>
                <a:cs typeface="SPWFOT+ArialUnicodeMS"/>
              </a:rPr>
              <a:t>al</a:t>
            </a:r>
            <a:r>
              <a:rPr sz="2800" spc="236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94" dirty="0">
                <a:solidFill>
                  <a:srgbClr val="FF0000"/>
                </a:solidFill>
                <a:latin typeface="SPWFOT+ArialUnicodeMS"/>
                <a:cs typeface="SPWFOT+ArialUnicodeMS"/>
              </a:rPr>
              <a:t>nerve</a:t>
            </a:r>
            <a:r>
              <a:rPr sz="2800" spc="-395" dirty="0">
                <a:solidFill>
                  <a:srgbClr val="FF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SPWFOT+ArialUnicodeMS"/>
                <a:cs typeface="SPWFOT+ArialUnicodeMS"/>
              </a:rPr>
              <a:t>V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919" y="3896855"/>
            <a:ext cx="5341578" cy="175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SPWFOT+ArialUnicodeMS"/>
                <a:cs typeface="SPWFOT+ArialUnicodeMS"/>
              </a:rPr>
              <a:t>2.</a:t>
            </a:r>
            <a:r>
              <a:rPr sz="2800" spc="-10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SPWFOT+ArialUnicodeMS"/>
                <a:cs typeface="SPWFOT+ArialUnicodeMS"/>
              </a:rPr>
              <a:t>A</a:t>
            </a:r>
            <a:r>
              <a:rPr sz="2800" spc="-630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93" dirty="0">
                <a:solidFill>
                  <a:srgbClr val="009999"/>
                </a:solidFill>
                <a:latin typeface="SPWFOT+ArialUnicodeMS"/>
                <a:cs typeface="SPWFOT+ArialUnicodeMS"/>
              </a:rPr>
              <a:t>nteri</a:t>
            </a:r>
            <a:r>
              <a:rPr sz="2800" spc="-632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009999"/>
                </a:solidFill>
                <a:latin typeface="SPWFOT+ArialUnicodeMS"/>
                <a:cs typeface="SPWFOT+ArialUnicodeMS"/>
              </a:rPr>
              <a:t>or</a:t>
            </a:r>
            <a:r>
              <a:rPr sz="2800" spc="-10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51" dirty="0">
                <a:solidFill>
                  <a:srgbClr val="009999"/>
                </a:solidFill>
                <a:latin typeface="SPWFOT+ArialUnicodeMS"/>
                <a:cs typeface="SPWFOT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75" dirty="0">
                <a:solidFill>
                  <a:srgbClr val="009999"/>
                </a:solidFill>
                <a:latin typeface="SPWFOT+ArialUnicodeMS"/>
                <a:cs typeface="SPWFOT+ArialUnicodeMS"/>
              </a:rPr>
              <a:t>nocerebel</a:t>
            </a:r>
            <a:r>
              <a:rPr sz="2800" spc="-621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9999"/>
                </a:solidFill>
                <a:latin typeface="SPWFOT+ArialUnicodeMS"/>
                <a:cs typeface="SPWFOT+ArialUnicodeMS"/>
              </a:rPr>
              <a:t>ar</a:t>
            </a:r>
            <a:r>
              <a:rPr sz="2800" spc="77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95" dirty="0">
                <a:solidFill>
                  <a:srgbClr val="009999"/>
                </a:solidFill>
                <a:latin typeface="SPWFOT+ArialUnicodeMS"/>
                <a:cs typeface="SPWFOT+ArialUnicodeMS"/>
              </a:rPr>
              <a:t>tract</a:t>
            </a:r>
          </a:p>
          <a:p>
            <a:pPr marL="0" marR="0">
              <a:lnSpc>
                <a:spcPts val="2917"/>
              </a:lnSpc>
              <a:spcBef>
                <a:spcPts val="3792"/>
              </a:spcBef>
              <a:spcAft>
                <a:spcPts val="0"/>
              </a:spcAft>
            </a:pPr>
            <a:r>
              <a:rPr sz="2800" spc="-157" dirty="0">
                <a:solidFill>
                  <a:srgbClr val="009999"/>
                </a:solidFill>
                <a:latin typeface="SPWFOT+ArialUnicodeMS"/>
                <a:cs typeface="SPWFOT+ArialUnicodeMS"/>
              </a:rPr>
              <a:t>3.</a:t>
            </a:r>
            <a:r>
              <a:rPr sz="2800" spc="-10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SPWFOT+ArialUnicodeMS"/>
                <a:cs typeface="SPWFOT+ArialUnicodeMS"/>
              </a:rPr>
              <a:t>L</a:t>
            </a:r>
            <a:r>
              <a:rPr sz="2800" spc="-626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9999"/>
                </a:solidFill>
                <a:latin typeface="SPWFOT+ArialUnicodeMS"/>
                <a:cs typeface="SPWFOT+ArialUnicodeMS"/>
              </a:rPr>
              <a:t>ateral</a:t>
            </a:r>
            <a:r>
              <a:rPr sz="2800" spc="239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55" dirty="0">
                <a:solidFill>
                  <a:srgbClr val="009999"/>
                </a:solidFill>
                <a:latin typeface="SPWFOT+ArialUnicodeMS"/>
                <a:cs typeface="SPWFOT+ArialUnicodeMS"/>
              </a:rPr>
              <a:t>spi</a:t>
            </a:r>
            <a:r>
              <a:rPr sz="2800" spc="-621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28" dirty="0">
                <a:solidFill>
                  <a:srgbClr val="009999"/>
                </a:solidFill>
                <a:latin typeface="SPWFOT+ArialUnicodeMS"/>
                <a:cs typeface="SPWFOT+ArialUnicodeMS"/>
              </a:rPr>
              <a:t>nothal</a:t>
            </a:r>
            <a:r>
              <a:rPr sz="2800" spc="-621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009999"/>
                </a:solidFill>
                <a:latin typeface="SPWFOT+ArialUnicodeMS"/>
                <a:cs typeface="SPWFOT+ArialUnicodeMS"/>
              </a:rPr>
              <a:t>ami</a:t>
            </a:r>
            <a:r>
              <a:rPr sz="2800" spc="-621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9999"/>
                </a:solidFill>
                <a:latin typeface="SPWFOT+ArialUnicodeMS"/>
                <a:cs typeface="SPWFOT+ArialUnicodeMS"/>
              </a:rPr>
              <a:t>c</a:t>
            </a:r>
            <a:r>
              <a:rPr sz="2800" spc="-249" dirty="0">
                <a:solidFill>
                  <a:srgbClr val="009999"/>
                </a:solidFill>
                <a:latin typeface="SPWFOT+ArialUnicodeMS"/>
                <a:cs typeface="SPWFOT+ArialUnicodeMS"/>
              </a:rPr>
              <a:t> </a:t>
            </a:r>
            <a:r>
              <a:rPr sz="2800" spc="-80" dirty="0">
                <a:solidFill>
                  <a:srgbClr val="009999"/>
                </a:solidFill>
                <a:latin typeface="SPWFOT+ArialUnicodeMS"/>
                <a:cs typeface="SPWFOT+ArialUnicodeMS"/>
              </a:rPr>
              <a:t>tract,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5980" y="445611"/>
            <a:ext cx="465276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4" dirty="0">
                <a:solidFill>
                  <a:srgbClr val="000000"/>
                </a:solidFill>
                <a:latin typeface="OUEMMQ+ArialUnicodeMS"/>
                <a:cs typeface="OUEMMQ+ArialUnicodeMS"/>
              </a:rPr>
              <a:t>Functi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6" dirty="0">
                <a:solidFill>
                  <a:srgbClr val="000000"/>
                </a:solidFill>
                <a:latin typeface="OUEMMQ+ArialUnicodeMS"/>
                <a:cs typeface="OUEMMQ+ArialUnicodeMS"/>
              </a:rPr>
              <a:t>ons</a:t>
            </a:r>
            <a:r>
              <a:rPr sz="3200" spc="-3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7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7" dirty="0">
                <a:solidFill>
                  <a:srgbClr val="000000"/>
                </a:solidFill>
                <a:latin typeface="OUEMMQ+ArialUnicodeMS"/>
                <a:cs typeface="OUEMMQ+ArialUnicodeMS"/>
              </a:rPr>
              <a:t>Brai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nstem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290" y="1033621"/>
            <a:ext cx="9288970" cy="249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(1)</a:t>
            </a:r>
            <a:r>
              <a:rPr sz="3200" spc="-41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3200" spc="9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37" dirty="0">
                <a:solidFill>
                  <a:srgbClr val="000000"/>
                </a:solidFill>
                <a:latin typeface="OUEMMQ+ArialUnicodeMS"/>
                <a:cs typeface="OUEMMQ+ArialUnicodeMS"/>
              </a:rPr>
              <a:t>codui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</a:t>
            </a:r>
            <a:r>
              <a:rPr sz="3200" spc="-9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for</a:t>
            </a:r>
            <a:r>
              <a:rPr sz="3200" spc="-7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5" dirty="0">
                <a:solidFill>
                  <a:srgbClr val="FF3300"/>
                </a:solidFill>
                <a:latin typeface="POPBNE+BodoniMTBlack"/>
                <a:cs typeface="POPBNE+BodoniMTBlack"/>
              </a:rPr>
              <a:t>asce</a:t>
            </a:r>
            <a:r>
              <a:rPr sz="3200" spc="-989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244" dirty="0">
                <a:solidFill>
                  <a:srgbClr val="FF3300"/>
                </a:solidFill>
                <a:latin typeface="POPBNE+BodoniMTBlack"/>
                <a:cs typeface="POPBNE+BodoniMTBlack"/>
              </a:rPr>
              <a:t>nding</a:t>
            </a:r>
            <a:r>
              <a:rPr sz="3200" spc="205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229" dirty="0">
                <a:solidFill>
                  <a:srgbClr val="FF3300"/>
                </a:solidFill>
                <a:latin typeface="POPBNE+BodoniMTBlack"/>
                <a:cs typeface="POPBNE+BodoniMTBlack"/>
              </a:rPr>
              <a:t>tracts</a:t>
            </a:r>
            <a:r>
              <a:rPr sz="3200" spc="-111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</a:p>
          <a:p>
            <a:pPr marL="53339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pc="-116" dirty="0">
                <a:solidFill>
                  <a:srgbClr val="FF3300"/>
                </a:solidFill>
                <a:latin typeface="POPBNE+BodoniMTBlack"/>
                <a:cs typeface="POPBNE+BodoniMTBlack"/>
              </a:rPr>
              <a:t>de</a:t>
            </a:r>
            <a:r>
              <a:rPr sz="3200" spc="-998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123" dirty="0">
                <a:solidFill>
                  <a:srgbClr val="FF3300"/>
                </a:solidFill>
                <a:latin typeface="POPBNE+BodoniMTBlack"/>
                <a:cs typeface="POPBNE+BodoniMTBlack"/>
              </a:rPr>
              <a:t>sce</a:t>
            </a:r>
            <a:r>
              <a:rPr sz="3200" spc="-998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242" dirty="0">
                <a:solidFill>
                  <a:srgbClr val="FF3300"/>
                </a:solidFill>
                <a:latin typeface="POPBNE+BodoniMTBlack"/>
                <a:cs typeface="POPBNE+BodoniMTBlack"/>
              </a:rPr>
              <a:t>nding</a:t>
            </a:r>
            <a:r>
              <a:rPr sz="3200" spc="203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229" dirty="0">
                <a:solidFill>
                  <a:srgbClr val="FF3300"/>
                </a:solidFill>
                <a:latin typeface="POPBNE+BodoniMTBlack"/>
                <a:cs typeface="POPBNE+BodoniMTBlack"/>
              </a:rPr>
              <a:t>tracts</a:t>
            </a:r>
            <a:r>
              <a:rPr sz="3200" spc="-107" dirty="0">
                <a:solidFill>
                  <a:srgbClr val="FF3300"/>
                </a:solidFill>
                <a:latin typeface="POPBNE+BodoniMTBlack"/>
                <a:cs typeface="POPBNE+BodoniMTBlack"/>
              </a:rPr>
              <a:t> </a:t>
            </a:r>
            <a:r>
              <a:rPr sz="3200" spc="-151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connecti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ng</a:t>
            </a:r>
            <a:r>
              <a:rPr sz="3200" spc="-17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spinal</a:t>
            </a:r>
            <a:r>
              <a:rPr sz="3200" spc="23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2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3200" spc="-8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</a:p>
          <a:p>
            <a:pPr marL="533399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to</a:t>
            </a:r>
            <a:r>
              <a:rPr sz="3200" spc="-25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8" dirty="0">
                <a:solidFill>
                  <a:srgbClr val="000000"/>
                </a:solidFill>
                <a:latin typeface="OUEMMQ+ArialUnicodeMS"/>
                <a:cs typeface="OUEMMQ+ArialUnicodeMS"/>
              </a:rPr>
              <a:t>different</a:t>
            </a:r>
            <a:r>
              <a:rPr sz="3200" spc="-3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3" dirty="0">
                <a:solidFill>
                  <a:srgbClr val="000000"/>
                </a:solidFill>
                <a:latin typeface="OUEMMQ+ArialUnicodeMS"/>
                <a:cs typeface="OUEMMQ+ArialUnicodeMS"/>
              </a:rPr>
              <a:t>parts</a:t>
            </a:r>
            <a:r>
              <a:rPr sz="3200" spc="-44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3" dirty="0">
                <a:solidFill>
                  <a:srgbClr val="000000"/>
                </a:solidFill>
                <a:latin typeface="OUEMMQ+ArialUnicodeMS"/>
                <a:cs typeface="OUEMMQ+ArialUnicodeMS"/>
              </a:rPr>
              <a:t>higher</a:t>
            </a:r>
            <a:r>
              <a:rPr sz="3200" spc="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0" dirty="0">
                <a:solidFill>
                  <a:srgbClr val="000000"/>
                </a:solidFill>
                <a:latin typeface="OUEMMQ+ArialUnicodeMS"/>
                <a:cs typeface="OUEMMQ+ArialUnicodeMS"/>
              </a:rPr>
              <a:t>centers</a:t>
            </a:r>
            <a:r>
              <a:rPr sz="3200" spc="-44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82" dirty="0">
                <a:solidFill>
                  <a:srgbClr val="000000"/>
                </a:solidFill>
                <a:latin typeface="OUEMMQ+ArialUnicodeMS"/>
                <a:cs typeface="OUEMMQ+ArialUnicodeMS"/>
              </a:rPr>
              <a:t>in</a:t>
            </a:r>
          </a:p>
          <a:p>
            <a:pPr marL="53339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0" dirty="0">
                <a:solidFill>
                  <a:srgbClr val="000000"/>
                </a:solidFill>
                <a:latin typeface="OUEMMQ+ArialUnicodeMS"/>
                <a:cs typeface="OUEMMQ+ArialUnicodeMS"/>
              </a:rPr>
              <a:t>orebrai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n;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5290" y="3084671"/>
            <a:ext cx="9403566" cy="249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6" dirty="0">
                <a:solidFill>
                  <a:srgbClr val="000000"/>
                </a:solidFill>
                <a:latin typeface="OUEMMQ+ArialUnicodeMS"/>
                <a:cs typeface="OUEMMQ+ArialUnicodeMS"/>
              </a:rPr>
              <a:t>(2)</a:t>
            </a:r>
            <a:r>
              <a:rPr sz="3200" spc="-3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it</a:t>
            </a:r>
            <a:r>
              <a:rPr sz="3200" spc="-26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contai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ns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30" dirty="0">
                <a:solidFill>
                  <a:srgbClr val="000000"/>
                </a:solidFill>
                <a:latin typeface="OUEMMQ+ArialUnicodeMS"/>
                <a:cs typeface="OUEMMQ+ArialUnicodeMS"/>
              </a:rPr>
              <a:t>mportant</a:t>
            </a:r>
            <a:r>
              <a:rPr sz="3200" spc="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5" dirty="0">
                <a:solidFill>
                  <a:srgbClr val="000000"/>
                </a:solidFill>
                <a:latin typeface="OUEMMQ+ArialUnicodeMS"/>
                <a:cs typeface="OUEMMQ+ArialUnicodeMS"/>
              </a:rPr>
              <a:t>ref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ex</a:t>
            </a:r>
            <a:r>
              <a:rPr sz="3200" spc="9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0" dirty="0">
                <a:solidFill>
                  <a:srgbClr val="000000"/>
                </a:solidFill>
                <a:latin typeface="OUEMMQ+ArialUnicodeMS"/>
                <a:cs typeface="OUEMMQ+ArialUnicodeMS"/>
              </a:rPr>
              <a:t>centers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32" dirty="0">
                <a:solidFill>
                  <a:srgbClr val="000000"/>
                </a:solidFill>
                <a:latin typeface="OUEMMQ+ArialUnicodeMS"/>
                <a:cs typeface="OUEMMQ+ArialUnicodeMS"/>
              </a:rPr>
              <a:t>associ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ated</a:t>
            </a:r>
          </a:p>
          <a:p>
            <a:pPr marL="53339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wi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</a:t>
            </a:r>
            <a:r>
              <a:rPr sz="3200" spc="-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247" dirty="0">
                <a:solidFill>
                  <a:srgbClr val="0000FF"/>
                </a:solidFill>
                <a:latin typeface="POPBNE+BodoniMTBlack"/>
                <a:cs typeface="POPBNE+BodoniMTBlack"/>
              </a:rPr>
              <a:t>control</a:t>
            </a:r>
            <a:r>
              <a:rPr sz="3200" spc="-88" dirty="0">
                <a:solidFill>
                  <a:srgbClr val="0000FF"/>
                </a:solidFill>
                <a:latin typeface="POPBNE+BodoniMTBlack"/>
                <a:cs typeface="POPBNE+BodoniMTBlack"/>
              </a:rPr>
              <a:t> </a:t>
            </a:r>
            <a:r>
              <a:rPr sz="3200" spc="-153" dirty="0">
                <a:solidFill>
                  <a:srgbClr val="0000FF"/>
                </a:solidFill>
                <a:latin typeface="POPBNE+BodoniMTBlack"/>
                <a:cs typeface="POPBNE+BodoniMTBlack"/>
              </a:rPr>
              <a:t>of</a:t>
            </a:r>
            <a:r>
              <a:rPr sz="3200" spc="-49" dirty="0">
                <a:solidFill>
                  <a:srgbClr val="0000FF"/>
                </a:solidFill>
                <a:latin typeface="POPBNE+BodoniMTBlack"/>
                <a:cs typeface="POPBNE+BodoniMTBlack"/>
              </a:rPr>
              <a:t> </a:t>
            </a:r>
            <a:r>
              <a:rPr sz="3200" spc="-227" dirty="0">
                <a:solidFill>
                  <a:srgbClr val="0000FF"/>
                </a:solidFill>
                <a:latin typeface="POPBNE+BodoniMTBlack"/>
                <a:cs typeface="POPBNE+BodoniMTBlack"/>
              </a:rPr>
              <a:t>respiration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  <a:r>
              <a:rPr sz="3200" spc="-8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533399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spc="-198" dirty="0">
                <a:solidFill>
                  <a:srgbClr val="0000FF"/>
                </a:solidFill>
                <a:latin typeface="POPBNE+BodoniMTBlack"/>
                <a:cs typeface="POPBNE+BodoniMTBlack"/>
              </a:rPr>
              <a:t>cardiovascular</a:t>
            </a:r>
            <a:r>
              <a:rPr sz="3200" spc="-678" dirty="0">
                <a:solidFill>
                  <a:srgbClr val="0000FF"/>
                </a:solidFill>
                <a:latin typeface="POPBNE+BodoniMTBlack"/>
                <a:cs typeface="POPBNE+BodoniMTBlack"/>
              </a:rPr>
              <a:t> </a:t>
            </a:r>
            <a:r>
              <a:rPr sz="3200" spc="-40" dirty="0">
                <a:solidFill>
                  <a:srgbClr val="0000FF"/>
                </a:solidFill>
                <a:latin typeface="POPBNE+BodoniMTBlack"/>
                <a:cs typeface="POPBNE+BodoniMTBlack"/>
              </a:rPr>
              <a:t>system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  <a:r>
              <a:rPr sz="3200" spc="-8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</a:t>
            </a:r>
            <a:r>
              <a:rPr sz="3200" spc="-25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98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control</a:t>
            </a:r>
          </a:p>
          <a:p>
            <a:pPr marL="53339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6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15" dirty="0">
                <a:solidFill>
                  <a:srgbClr val="0000FF"/>
                </a:solidFill>
                <a:latin typeface="POPBNE+BodoniMTBlack"/>
                <a:cs typeface="POPBNE+BodoniMTBlack"/>
              </a:rPr>
              <a:t>consciousne</a:t>
            </a:r>
            <a:r>
              <a:rPr sz="3200" spc="-989" dirty="0">
                <a:solidFill>
                  <a:srgbClr val="0000FF"/>
                </a:solidFill>
                <a:latin typeface="POPBNE+BodoniMTBlack"/>
                <a:cs typeface="POPBNE+BodoniMTBlack"/>
              </a:rPr>
              <a:t> </a:t>
            </a:r>
            <a:r>
              <a:rPr sz="3200" spc="-56" dirty="0">
                <a:solidFill>
                  <a:srgbClr val="0000FF"/>
                </a:solidFill>
                <a:latin typeface="POPBNE+BodoniMTBlack"/>
                <a:cs typeface="POPBNE+BodoniMTBlack"/>
              </a:rPr>
              <a:t>ss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290" y="5136991"/>
            <a:ext cx="878399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6" dirty="0">
                <a:solidFill>
                  <a:srgbClr val="000000"/>
                </a:solidFill>
                <a:latin typeface="OUEMMQ+ArialUnicodeMS"/>
                <a:cs typeface="OUEMMQ+ArialUnicodeMS"/>
              </a:rPr>
              <a:t>(3)</a:t>
            </a:r>
            <a:r>
              <a:rPr sz="3200" spc="-3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it</a:t>
            </a:r>
            <a:r>
              <a:rPr sz="3200" spc="-26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9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contains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266" dirty="0">
                <a:solidFill>
                  <a:srgbClr val="009900"/>
                </a:solidFill>
                <a:latin typeface="POPBNE+BodoniMTBlack"/>
                <a:cs typeface="POPBNE+BodoniMTBlack"/>
              </a:rPr>
              <a:t>importa</a:t>
            </a:r>
            <a:r>
              <a:rPr sz="3200" spc="-1181" dirty="0">
                <a:solidFill>
                  <a:srgbClr val="009900"/>
                </a:solidFill>
                <a:latin typeface="POPBNE+BodoniMTBlack"/>
                <a:cs typeface="POPBNE+BodoniMTBlack"/>
              </a:rPr>
              <a:t> </a:t>
            </a:r>
            <a:r>
              <a:rPr sz="3200" spc="-174" dirty="0">
                <a:solidFill>
                  <a:srgbClr val="009900"/>
                </a:solidFill>
                <a:latin typeface="POPBNE+BodoniMTBlack"/>
                <a:cs typeface="POPBNE+BodoniMTBlack"/>
              </a:rPr>
              <a:t>nt</a:t>
            </a:r>
            <a:r>
              <a:rPr sz="3200" spc="-98" dirty="0">
                <a:solidFill>
                  <a:srgbClr val="009900"/>
                </a:solidFill>
                <a:latin typeface="POPBNE+BodoniMTBlack"/>
                <a:cs typeface="POPBNE+BodoniMTBlack"/>
              </a:rPr>
              <a:t> </a:t>
            </a:r>
            <a:r>
              <a:rPr sz="3200" spc="-191" dirty="0">
                <a:solidFill>
                  <a:srgbClr val="009900"/>
                </a:solidFill>
                <a:latin typeface="POPBNE+BodoniMTBlack"/>
                <a:cs typeface="POPBNE+BodoniMTBlack"/>
              </a:rPr>
              <a:t>nuclei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37" dirty="0">
                <a:solidFill>
                  <a:srgbClr val="000000"/>
                </a:solidFill>
                <a:latin typeface="OUEMMQ+ArialUnicodeMS"/>
                <a:cs typeface="OUEMMQ+ArialUnicodeMS"/>
              </a:rPr>
              <a:t>crani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8689" y="5623401"/>
            <a:ext cx="4330937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nerves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17" dirty="0">
                <a:solidFill>
                  <a:srgbClr val="000000"/>
                </a:solidFill>
                <a:latin typeface="OUEMMQ+ArialUnicodeMS"/>
                <a:cs typeface="OUEMMQ+ArialUnicodeMS"/>
              </a:rPr>
              <a:t>III</a:t>
            </a:r>
            <a:r>
              <a:rPr sz="3200" spc="-3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</a:t>
            </a:r>
            <a:r>
              <a:rPr sz="3200" spc="-89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hr</a:t>
            </a:r>
            <a:r>
              <a:rPr sz="3200" spc="-8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7" dirty="0">
                <a:solidFill>
                  <a:srgbClr val="000000"/>
                </a:solidFill>
                <a:latin typeface="OUEMMQ+ArialUnicodeMS"/>
                <a:cs typeface="OUEMMQ+ArialUnicodeMS"/>
              </a:rPr>
              <a:t>ough</a:t>
            </a:r>
            <a:r>
              <a:rPr sz="3200" spc="-13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XII.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719" y="1511796"/>
            <a:ext cx="5182835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SPWFOT+ArialUnicodeMS"/>
                <a:cs typeface="SPWFOT+ArialUnicodeMS"/>
              </a:rPr>
              <a:t>ongi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SPWFOT+ArialUnicodeMS"/>
                <a:cs typeface="SPWFOT+ArialUnicodeMS"/>
              </a:rPr>
              <a:t>tudi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asci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1" dirty="0">
                <a:solidFill>
                  <a:srgbClr val="000000"/>
                </a:solidFill>
                <a:latin typeface="SPWFOT+ArialUnicodeMS"/>
                <a:cs typeface="SPWFOT+ArialUnicodeMS"/>
              </a:rPr>
              <a:t>cul</a:t>
            </a:r>
            <a:r>
              <a:rPr sz="2800" spc="-63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1" dirty="0">
                <a:solidFill>
                  <a:srgbClr val="000000"/>
                </a:solidFill>
                <a:latin typeface="SPWFOT+ArialUnicodeMS"/>
                <a:cs typeface="SPWFOT+ArialUnicodeMS"/>
              </a:rPr>
              <a:t>us,</a:t>
            </a:r>
          </a:p>
          <a:p>
            <a:pPr marL="0" marR="0">
              <a:lnSpc>
                <a:spcPts val="2917"/>
              </a:lnSpc>
              <a:spcBef>
                <a:spcPts val="3802"/>
              </a:spcBef>
              <a:spcAft>
                <a:spcPts val="0"/>
              </a:spcAft>
            </a:pPr>
            <a:r>
              <a:rPr sz="2800" spc="-137" dirty="0">
                <a:solidFill>
                  <a:srgbClr val="000000"/>
                </a:solidFill>
                <a:latin typeface="SPWFOT+ArialUnicodeMS"/>
                <a:cs typeface="SPWFOT+ArialUnicodeMS"/>
              </a:rPr>
              <a:t>Tectospi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0" dirty="0">
                <a:solidFill>
                  <a:srgbClr val="000000"/>
                </a:solidFill>
                <a:latin typeface="SPWFOT+ArialUnicodeMS"/>
                <a:cs typeface="SPWFOT+ArialUnicodeMS"/>
              </a:rPr>
              <a:t>tract,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719" y="3645396"/>
            <a:ext cx="326065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emni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87" dirty="0">
                <a:solidFill>
                  <a:srgbClr val="000000"/>
                </a:solidFill>
                <a:latin typeface="SPWFOT+ArialUnicodeMS"/>
                <a:cs typeface="SPWFOT+ArialUnicodeMS"/>
              </a:rPr>
              <a:t>scus,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42310" y="2530633"/>
            <a:ext cx="4487465" cy="3099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3"/>
              </a:lnSpc>
              <a:spcBef>
                <a:spcPts val="0"/>
              </a:spcBef>
              <a:spcAft>
                <a:spcPts val="0"/>
              </a:spcAft>
            </a:pPr>
            <a:r>
              <a:rPr sz="9600" dirty="0">
                <a:solidFill>
                  <a:srgbClr val="000000"/>
                </a:solidFill>
                <a:latin typeface="AKDEUS+BritannicBold"/>
                <a:cs typeface="AKDEUS+BritannicBold"/>
              </a:rPr>
              <a:t>Pons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6310" y="639921"/>
            <a:ext cx="399157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4" dirty="0">
                <a:solidFill>
                  <a:srgbClr val="000000"/>
                </a:solidFill>
                <a:latin typeface="LSSVGQ+BodoniMTBlack"/>
                <a:cs typeface="LSSVGQ+BodoniMTBlack"/>
              </a:rPr>
              <a:t>Ante</a:t>
            </a:r>
            <a:r>
              <a:rPr sz="3200" spc="-739" dirty="0">
                <a:solidFill>
                  <a:srgbClr val="000000"/>
                </a:solidFill>
                <a:latin typeface="LSSVGQ+BodoniMTBlack"/>
                <a:cs typeface="LSSVGQ+BodoniMTBlack"/>
              </a:rPr>
              <a:t> </a:t>
            </a:r>
            <a:r>
              <a:rPr sz="3200" spc="-257" dirty="0">
                <a:solidFill>
                  <a:srgbClr val="000000"/>
                </a:solidFill>
                <a:latin typeface="LSSVGQ+BodoniMTBlack"/>
                <a:cs typeface="LSSVGQ+BodoniMTBlack"/>
              </a:rPr>
              <a:t>rior</a:t>
            </a:r>
            <a:r>
              <a:rPr sz="3200" spc="-428" dirty="0">
                <a:solidFill>
                  <a:srgbClr val="000000"/>
                </a:solidFill>
                <a:latin typeface="LSSVGQ+BodoniMTBlack"/>
                <a:cs typeface="LSSVGQ+BodoniMTBlack"/>
              </a:rPr>
              <a:t> </a:t>
            </a:r>
            <a:r>
              <a:rPr sz="3200" spc="-221" dirty="0">
                <a:solidFill>
                  <a:srgbClr val="000000"/>
                </a:solidFill>
                <a:latin typeface="LSSVGQ+BodoniMTBlack"/>
                <a:cs typeface="LSSVGQ+BodoniMTBlack"/>
              </a:rPr>
              <a:t>surface</a:t>
            </a:r>
            <a:r>
              <a:rPr sz="3200" spc="440" dirty="0">
                <a:solidFill>
                  <a:srgbClr val="000000"/>
                </a:solidFill>
                <a:latin typeface="LSSVGQ+BodoniMTBlack"/>
                <a:cs typeface="LSSVGQ+BodoniMTBlack"/>
              </a:rPr>
              <a:t> </a:t>
            </a:r>
            <a:r>
              <a:rPr sz="3200" dirty="0">
                <a:solidFill>
                  <a:srgbClr val="000000"/>
                </a:solidFill>
                <a:latin typeface="LSSVGQ+BodoniMTBlack"/>
                <a:cs typeface="LSSVGQ+BodoniMTBlack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773416"/>
            <a:ext cx="657894" cy="3817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</a:p>
          <a:p>
            <a:pPr marL="0" marR="0">
              <a:lnSpc>
                <a:spcPts val="2917"/>
              </a:lnSpc>
              <a:spcBef>
                <a:spcPts val="85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</a:p>
          <a:p>
            <a:pPr marL="0" marR="0">
              <a:lnSpc>
                <a:spcPts val="2917"/>
              </a:lnSpc>
              <a:spcBef>
                <a:spcPts val="85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0" y="1796276"/>
            <a:ext cx="4326647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6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SPWFOT+ArialUnicodeMS"/>
                <a:cs typeface="SPWFOT+ArialUnicodeMS"/>
              </a:rPr>
              <a:t>pons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  <a:r>
              <a:rPr sz="2800" spc="-4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98" dirty="0">
                <a:solidFill>
                  <a:srgbClr val="000000"/>
                </a:solidFill>
                <a:latin typeface="SPWFOT+ArialUnicodeMS"/>
                <a:cs typeface="SPWFOT+ArialUnicodeMS"/>
              </a:rPr>
              <a:t>anterior</a:t>
            </a:r>
            <a:r>
              <a:rPr sz="2800" spc="1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2800" spc="-23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183" dirty="0">
                <a:solidFill>
                  <a:srgbClr val="000000"/>
                </a:solidFill>
                <a:latin typeface="SPWFOT+ArialUnicodeMS"/>
                <a:cs typeface="SPWFOT+ArialUnicodeMS"/>
              </a:rPr>
              <a:t>cerebel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63029" y="3217138"/>
            <a:ext cx="990748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RCTQHK+ArialMT"/>
                <a:cs typeface="RCTQHK+ArialMT"/>
              </a:rPr>
              <a:t>PONS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340" y="3252966"/>
            <a:ext cx="4387918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7" dirty="0">
                <a:solidFill>
                  <a:srgbClr val="000000"/>
                </a:solidFill>
                <a:latin typeface="SPWFOT+ArialUnicodeMS"/>
                <a:cs typeface="SPWFOT+ArialUnicodeMS"/>
              </a:rPr>
              <a:t>connects</a:t>
            </a:r>
            <a:r>
              <a:rPr sz="2800" spc="-4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SPWFOT+ArialUnicodeMS"/>
                <a:cs typeface="SPWFOT+ArialUnicodeMS"/>
              </a:rPr>
              <a:t>medul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a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104" dirty="0">
                <a:solidFill>
                  <a:srgbClr val="000000"/>
                </a:solidFill>
                <a:latin typeface="SPWFOT+ArialUnicodeMS"/>
                <a:cs typeface="SPWFOT+ArialUnicodeMS"/>
              </a:rPr>
              <a:t>obl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28" dirty="0">
                <a:solidFill>
                  <a:srgbClr val="000000"/>
                </a:solidFill>
                <a:latin typeface="SPWFOT+ArialUnicodeMS"/>
                <a:cs typeface="SPWFOT+ArialUnicodeMS"/>
              </a:rPr>
              <a:t>ongata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2800" spc="-23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7" dirty="0">
                <a:solidFill>
                  <a:srgbClr val="000000"/>
                </a:solidFill>
                <a:latin typeface="SPWFOT+ArialUnicodeMS"/>
                <a:cs typeface="SPWFOT+ArialUnicodeMS"/>
              </a:rPr>
              <a:t>mi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25" dirty="0">
                <a:solidFill>
                  <a:srgbClr val="000000"/>
                </a:solidFill>
                <a:latin typeface="SPWFOT+ArialUnicodeMS"/>
                <a:cs typeface="SPWFOT+ArialUnicodeMS"/>
              </a:rPr>
              <a:t>dbrai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340" y="4710926"/>
            <a:ext cx="4064917" cy="1329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6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33" dirty="0">
                <a:solidFill>
                  <a:srgbClr val="000000"/>
                </a:solidFill>
                <a:latin typeface="SPWFOT+ArialUnicodeMS"/>
                <a:cs typeface="SPWFOT+ArialUnicodeMS"/>
              </a:rPr>
              <a:t>anteri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3" dirty="0">
                <a:solidFill>
                  <a:srgbClr val="000000"/>
                </a:solidFill>
                <a:latin typeface="SPWFOT+ArialUnicodeMS"/>
                <a:cs typeface="SPWFOT+ArialUnicodeMS"/>
              </a:rPr>
              <a:t>surface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</a:p>
          <a:p>
            <a:pPr marL="0" marR="0">
              <a:lnSpc>
                <a:spcPts val="2917"/>
              </a:lnSpc>
              <a:spcBef>
                <a:spcPts val="482"/>
              </a:spcBef>
              <a:spcAft>
                <a:spcPts val="0"/>
              </a:spcAft>
            </a:pPr>
            <a:r>
              <a:rPr sz="2800" spc="-119" dirty="0">
                <a:solidFill>
                  <a:srgbClr val="000000"/>
                </a:solidFill>
                <a:latin typeface="SPWFOT+ArialUnicodeMS"/>
                <a:cs typeface="SPWFOT+ArialUnicodeMS"/>
              </a:rPr>
              <a:t>conv</a:t>
            </a:r>
            <a:r>
              <a:rPr sz="2800" spc="-77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ex</a:t>
            </a:r>
            <a:r>
              <a:rPr sz="2800" spc="8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0" dirty="0">
                <a:solidFill>
                  <a:srgbClr val="000000"/>
                </a:solidFill>
                <a:latin typeface="SPWFOT+ArialUnicodeMS"/>
                <a:cs typeface="SPWFOT+ArialUnicodeMS"/>
              </a:rPr>
              <a:t>rom</a:t>
            </a:r>
            <a:r>
              <a:rPr sz="2800" spc="-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SPWFOT+ArialUnicodeMS"/>
                <a:cs typeface="SPWFOT+ArialUnicodeMS"/>
              </a:rPr>
              <a:t>side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2800" spc="-23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SPWFOT+ArialUnicodeMS"/>
                <a:cs typeface="SPWFOT+ArialUnicodeMS"/>
              </a:rPr>
              <a:t>si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594855"/>
            <a:ext cx="657894" cy="372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•</a:t>
            </a:r>
          </a:p>
          <a:p>
            <a:pPr marL="0" marR="0">
              <a:lnSpc>
                <a:spcPts val="2917"/>
              </a:lnSpc>
              <a:spcBef>
                <a:spcPts val="19382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618986"/>
            <a:ext cx="4061361" cy="2182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0" dirty="0">
                <a:solidFill>
                  <a:srgbClr val="FF3300"/>
                </a:solidFill>
                <a:latin typeface="SPWFOT+ArialUnicodeMS"/>
                <a:cs typeface="SPWFOT+ArialUnicodeMS"/>
              </a:rPr>
              <a:t>Transverse</a:t>
            </a:r>
            <a:r>
              <a:rPr sz="2800" spc="-405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f</a:t>
            </a:r>
            <a:r>
              <a:rPr sz="2800" spc="-636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6" dirty="0">
                <a:solidFill>
                  <a:srgbClr val="FF3300"/>
                </a:solidFill>
                <a:latin typeface="SPWFOT+ArialUnicodeMS"/>
                <a:cs typeface="SPWFOT+ArialUnicodeMS"/>
              </a:rPr>
              <a:t>bers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</a:t>
            </a:r>
            <a:r>
              <a:rPr sz="2800" spc="-7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hat</a:t>
            </a:r>
            <a:r>
              <a:rPr sz="2800" spc="6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SPWFOT+ArialUnicodeMS"/>
                <a:cs typeface="SPWFOT+ArialUnicodeMS"/>
              </a:rPr>
              <a:t>converge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on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spc="-77" dirty="0">
                <a:solidFill>
                  <a:srgbClr val="000000"/>
                </a:solidFill>
                <a:latin typeface="SPWFOT+ArialUnicodeMS"/>
                <a:cs typeface="SPWFOT+ArialUnicodeMS"/>
              </a:rPr>
              <a:t>side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2800" spc="-23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f</a:t>
            </a:r>
            <a:r>
              <a:rPr sz="2800" spc="-62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0" dirty="0">
                <a:solidFill>
                  <a:srgbClr val="000000"/>
                </a:solidFill>
                <a:latin typeface="SPWFOT+ArialUnicodeMS"/>
                <a:cs typeface="SPWFOT+ArialUnicodeMS"/>
              </a:rPr>
              <a:t>orm</a:t>
            </a:r>
            <a:r>
              <a:rPr sz="2800" spc="-21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103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7" dirty="0">
                <a:solidFill>
                  <a:srgbClr val="000000"/>
                </a:solidFill>
                <a:latin typeface="SPWFOT+ArialUnicodeMS"/>
                <a:cs typeface="SPWFOT+ArialUnicodeMS"/>
              </a:rPr>
              <a:t>mi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0" dirty="0">
                <a:solidFill>
                  <a:srgbClr val="000000"/>
                </a:solidFill>
                <a:latin typeface="SPWFOT+ArialUnicodeMS"/>
                <a:cs typeface="SPWFOT+ArialUnicodeMS"/>
              </a:rPr>
              <a:t>ddl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e</a:t>
            </a:r>
          </a:p>
          <a:p>
            <a:pPr marL="0" marR="0">
              <a:lnSpc>
                <a:spcPts val="2917"/>
              </a:lnSpc>
              <a:spcBef>
                <a:spcPts val="482"/>
              </a:spcBef>
              <a:spcAft>
                <a:spcPts val="0"/>
              </a:spcAft>
            </a:pPr>
            <a:r>
              <a:rPr sz="2800" spc="-183" dirty="0">
                <a:solidFill>
                  <a:srgbClr val="000000"/>
                </a:solidFill>
                <a:latin typeface="SPWFOT+ArialUnicodeMS"/>
                <a:cs typeface="SPWFOT+ArialUnicodeMS"/>
              </a:rPr>
              <a:t>cerebel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ar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SPWFOT+ArialUnicodeMS"/>
                <a:cs typeface="SPWFOT+ArialUnicodeMS"/>
              </a:rPr>
              <a:t>peduncl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SPWFOT+ArialUnicodeMS"/>
                <a:cs typeface="SPWFOT+ArialUnicodeMS"/>
              </a:rPr>
              <a:t>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1223" y="1045705"/>
            <a:ext cx="1304503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0" dirty="0">
                <a:solidFill>
                  <a:srgbClr val="000000"/>
                </a:solidFill>
                <a:latin typeface="SPWFOT+ArialUnicodeMS"/>
                <a:cs typeface="SPWFOT+ArialUnicodeMS"/>
              </a:rPr>
              <a:t>eac</a:t>
            </a:r>
            <a:r>
              <a:rPr sz="2800" spc="-94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340" y="3443466"/>
            <a:ext cx="2707630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2" dirty="0">
                <a:solidFill>
                  <a:srgbClr val="FF3300"/>
                </a:solidFill>
                <a:latin typeface="SPWFOT+ArialUnicodeMS"/>
                <a:cs typeface="SPWFOT+ArialUnicodeMS"/>
              </a:rPr>
              <a:t>Basi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ar</a:t>
            </a:r>
            <a:r>
              <a:rPr sz="2800" spc="75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FF3300"/>
                </a:solidFill>
                <a:latin typeface="SPWFOT+ArialUnicodeMS"/>
                <a:cs typeface="SPWFOT+ArialUnicodeMS"/>
              </a:rPr>
              <a:t>gr</a:t>
            </a:r>
            <a:r>
              <a:rPr sz="2800" spc="-780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0" dirty="0">
                <a:solidFill>
                  <a:srgbClr val="FF3300"/>
                </a:solidFill>
                <a:latin typeface="SPWFOT+ArialUnicodeMS"/>
                <a:cs typeface="SPWFOT+ArialUnicodeMS"/>
              </a:rPr>
              <a:t>oov</a:t>
            </a:r>
            <a:r>
              <a:rPr sz="2800" spc="-778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340" y="3870186"/>
            <a:ext cx="4387319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a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9" dirty="0">
                <a:solidFill>
                  <a:srgbClr val="000000"/>
                </a:solidFill>
                <a:latin typeface="SPWFOT+ArialUnicodeMS"/>
                <a:cs typeface="SPWFOT+ArialUnicodeMS"/>
              </a:rPr>
              <a:t>shallow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SPWFOT+ArialUnicodeMS"/>
                <a:cs typeface="SPWFOT+ArialUnicodeMS"/>
              </a:rPr>
              <a:t>groove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in</a:t>
            </a:r>
            <a:r>
              <a:rPr sz="2800" spc="-3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87" dirty="0">
                <a:solidFill>
                  <a:srgbClr val="000000"/>
                </a:solidFill>
                <a:latin typeface="SPWFOT+ArialUnicodeMS"/>
                <a:cs typeface="SPWFOT+ArialUnicodeMS"/>
              </a:rPr>
              <a:t>mi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dl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ne,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2" dirty="0">
                <a:solidFill>
                  <a:srgbClr val="000000"/>
                </a:solidFill>
                <a:latin typeface="SPWFOT+ArialUnicodeMS"/>
                <a:cs typeface="SPWFOT+ArialUnicodeMS"/>
              </a:rPr>
              <a:t>lodges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SPWFOT+ArialUnicodeMS"/>
                <a:cs typeface="SPWFOT+ArialUnicodeMS"/>
              </a:rPr>
              <a:t>basilar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spc="-107" dirty="0">
                <a:solidFill>
                  <a:srgbClr val="000000"/>
                </a:solidFill>
                <a:latin typeface="SPWFOT+ArialUnicodeMS"/>
                <a:cs typeface="SPWFOT+ArialUnicodeMS"/>
              </a:rPr>
              <a:t>artery</a:t>
            </a:r>
            <a:r>
              <a:rPr sz="2800" dirty="0">
                <a:solidFill>
                  <a:srgbClr val="000000"/>
                </a:solidFill>
                <a:latin typeface="RCTQHK+ArialMT"/>
                <a:cs typeface="RCTQHK+ArialMT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509" y="1991855"/>
            <a:ext cx="3370177" cy="905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Tri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FF3300"/>
                </a:solidFill>
                <a:latin typeface="SPWFOT+ArialUnicodeMS"/>
                <a:cs typeface="SPWFOT+ArialUnicodeMS"/>
              </a:rPr>
              <a:t>gemi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nal</a:t>
            </a:r>
            <a:r>
              <a:rPr sz="2800" spc="225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93" dirty="0">
                <a:solidFill>
                  <a:srgbClr val="FF3300"/>
                </a:solidFill>
                <a:latin typeface="SPWFOT+ArialUnicodeMS"/>
                <a:cs typeface="SPWFOT+ArialUnicodeMS"/>
              </a:rPr>
              <a:t>nerve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409" y="2386826"/>
            <a:ext cx="3083545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3" dirty="0">
                <a:solidFill>
                  <a:srgbClr val="000000"/>
                </a:solidFill>
                <a:latin typeface="SPWFOT+ArialUnicodeMS"/>
                <a:cs typeface="SPWFOT+ArialUnicodeMS"/>
              </a:rPr>
              <a:t>emerges</a:t>
            </a:r>
            <a:r>
              <a:rPr sz="2800" spc="-4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SPWFOT+ArialUnicodeMS"/>
                <a:cs typeface="SPWFOT+ArialUnicodeMS"/>
              </a:rPr>
              <a:t>on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215" dirty="0">
                <a:solidFill>
                  <a:srgbClr val="000000"/>
                </a:solidFill>
                <a:latin typeface="SPWFOT+ArialUnicodeMS"/>
                <a:cs typeface="SPWFOT+ArialUnicodeMS"/>
              </a:rPr>
              <a:t>eac</a:t>
            </a:r>
            <a:r>
              <a:rPr sz="2800" spc="-93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409" y="2780526"/>
            <a:ext cx="5205997" cy="2871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77" dirty="0">
                <a:solidFill>
                  <a:srgbClr val="000000"/>
                </a:solidFill>
                <a:latin typeface="SPWFOT+ArialUnicodeMS"/>
                <a:cs typeface="SPWFOT+ArialUnicodeMS"/>
              </a:rPr>
              <a:t>side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from</a:t>
            </a:r>
            <a:r>
              <a:rPr sz="2800" spc="-26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SPWFOT+ArialUnicodeMS"/>
                <a:cs typeface="SPWFOT+ArialUnicodeMS"/>
              </a:rPr>
              <a:t>anterol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</a:p>
          <a:p>
            <a:pPr marL="0" marR="0">
              <a:lnSpc>
                <a:spcPts val="2917"/>
              </a:lnSpc>
              <a:spcBef>
                <a:spcPts val="172"/>
              </a:spcBef>
              <a:spcAft>
                <a:spcPts val="0"/>
              </a:spcAft>
            </a:pPr>
            <a:r>
              <a:rPr sz="2800" spc="-113" dirty="0">
                <a:solidFill>
                  <a:srgbClr val="000000"/>
                </a:solidFill>
                <a:latin typeface="SPWFOT+ArialUnicodeMS"/>
                <a:cs typeface="SPWFOT+ArialUnicodeMS"/>
              </a:rPr>
              <a:t>surface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137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3" dirty="0">
                <a:solidFill>
                  <a:srgbClr val="000000"/>
                </a:solidFill>
                <a:latin typeface="SPWFOT+ArialUnicodeMS"/>
                <a:cs typeface="SPWFOT+ArialUnicodeMS"/>
              </a:rPr>
              <a:t>pons.</a:t>
            </a:r>
            <a:r>
              <a:rPr sz="2800" spc="-1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SPWFOT+ArialUnicodeMS"/>
                <a:cs typeface="SPWFOT+ArialUnicodeMS"/>
              </a:rPr>
              <a:t>Each</a:t>
            </a:r>
            <a:r>
              <a:rPr sz="2800" spc="-7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93" dirty="0">
                <a:solidFill>
                  <a:srgbClr val="000000"/>
                </a:solidFill>
                <a:latin typeface="SPWFOT+ArialUnicodeMS"/>
                <a:cs typeface="SPWFOT+ArialUnicodeMS"/>
              </a:rPr>
              <a:t>nerve</a:t>
            </a:r>
          </a:p>
          <a:p>
            <a:pPr marL="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consi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2" dirty="0">
                <a:solidFill>
                  <a:srgbClr val="000000"/>
                </a:solidFill>
                <a:latin typeface="SPWFOT+ArialUnicodeMS"/>
                <a:cs typeface="SPWFOT+ArialUnicodeMS"/>
              </a:rPr>
              <a:t>sts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13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a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0" dirty="0">
                <a:solidFill>
                  <a:srgbClr val="000000"/>
                </a:solidFill>
                <a:latin typeface="SPWFOT+ArialUnicodeMS"/>
                <a:cs typeface="SPWFOT+ArialUnicodeMS"/>
              </a:rPr>
              <a:t>smaller,</a:t>
            </a:r>
            <a:r>
              <a:rPr sz="2800" spc="-6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medi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</a:p>
          <a:p>
            <a:pPr marL="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94" dirty="0">
                <a:solidFill>
                  <a:srgbClr val="000000"/>
                </a:solidFill>
                <a:latin typeface="SPWFOT+ArialUnicodeMS"/>
                <a:cs typeface="SPWFOT+ArialUnicodeMS"/>
              </a:rPr>
              <a:t>part,</a:t>
            </a:r>
            <a:r>
              <a:rPr sz="2800" spc="-6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k</a:t>
            </a:r>
            <a:r>
              <a:rPr sz="2800" spc="-77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nown</a:t>
            </a:r>
            <a:r>
              <a:rPr sz="2800" spc="-15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107" dirty="0">
                <a:solidFill>
                  <a:srgbClr val="99CC00"/>
                </a:solidFill>
                <a:latin typeface="SPWFOT+ArialUnicodeMS"/>
                <a:cs typeface="SPWFOT+ArialUnicodeMS"/>
              </a:rPr>
              <a:t>mot</a:t>
            </a:r>
            <a:r>
              <a:rPr sz="2800" spc="-776" dirty="0">
                <a:solidFill>
                  <a:srgbClr val="99CC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99CC00"/>
                </a:solidFill>
                <a:latin typeface="SPWFOT+ArialUnicodeMS"/>
                <a:cs typeface="SPWFOT+ArialUnicodeMS"/>
              </a:rPr>
              <a:t>or</a:t>
            </a:r>
            <a:r>
              <a:rPr sz="2800" dirty="0">
                <a:solidFill>
                  <a:srgbClr val="99CC00"/>
                </a:solidFill>
                <a:latin typeface="SPWFOT+ArialUnicodeMS"/>
                <a:cs typeface="SPWFOT+ArialUnicodeMS"/>
              </a:rPr>
              <a:t> </a:t>
            </a:r>
            <a:r>
              <a:rPr sz="2800" spc="-76" dirty="0">
                <a:solidFill>
                  <a:srgbClr val="99CC00"/>
                </a:solidFill>
                <a:latin typeface="SPWFOT+ArialUnicodeMS"/>
                <a:cs typeface="SPWFOT+ArialUnicodeMS"/>
              </a:rPr>
              <a:t>root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,</a:t>
            </a:r>
          </a:p>
          <a:p>
            <a:pPr marL="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and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a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9" dirty="0">
                <a:solidFill>
                  <a:srgbClr val="000000"/>
                </a:solidFill>
                <a:latin typeface="SPWFOT+ArialUnicodeMS"/>
                <a:cs typeface="SPWFOT+ArialUnicodeMS"/>
              </a:rPr>
              <a:t>larger,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  <a:r>
              <a:rPr sz="2800" spc="24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93" dirty="0">
                <a:solidFill>
                  <a:srgbClr val="000000"/>
                </a:solidFill>
                <a:latin typeface="SPWFOT+ArialUnicodeMS"/>
                <a:cs typeface="SPWFOT+ArialUnicodeMS"/>
              </a:rPr>
              <a:t>part,</a:t>
            </a:r>
          </a:p>
          <a:p>
            <a:pPr marL="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k</a:t>
            </a:r>
            <a:r>
              <a:rPr sz="2800" spc="-77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nown</a:t>
            </a:r>
            <a:r>
              <a:rPr sz="2800" spc="-15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SPWFOT+ArialUnicodeMS"/>
                <a:cs typeface="SPWFOT+ArialUnicodeMS"/>
              </a:rPr>
              <a:t>as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208" dirty="0">
                <a:solidFill>
                  <a:srgbClr val="99CC00"/>
                </a:solidFill>
                <a:latin typeface="SPWFOT+ArialUnicodeMS"/>
                <a:cs typeface="SPWFOT+ArialUnicodeMS"/>
              </a:rPr>
              <a:t>sensor</a:t>
            </a:r>
            <a:r>
              <a:rPr sz="2800" spc="-771" dirty="0">
                <a:solidFill>
                  <a:srgbClr val="99CC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99CC00"/>
                </a:solidFill>
                <a:latin typeface="SPWFOT+ArialUnicodeMS"/>
                <a:cs typeface="SPWFOT+ArialUnicodeMS"/>
              </a:rPr>
              <a:t>y</a:t>
            </a:r>
            <a:r>
              <a:rPr sz="2800" spc="-72" dirty="0">
                <a:solidFill>
                  <a:srgbClr val="99CC00"/>
                </a:solidFill>
                <a:latin typeface="SPWFOT+ArialUnicodeMS"/>
                <a:cs typeface="SPWFOT+ArialUnicodeMS"/>
              </a:rPr>
              <a:t> </a:t>
            </a:r>
            <a:r>
              <a:rPr sz="2800" spc="-74" dirty="0">
                <a:solidFill>
                  <a:srgbClr val="99CC00"/>
                </a:solidFill>
                <a:latin typeface="SPWFOT+ArialUnicodeMS"/>
                <a:cs typeface="SPWFOT+ArialUnicodeMS"/>
              </a:rPr>
              <a:t>root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409" y="328771"/>
            <a:ext cx="4019905" cy="238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3200" spc="219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176" dirty="0">
                <a:solidFill>
                  <a:srgbClr val="000000"/>
                </a:solidFill>
                <a:latin typeface="SPWFOT+ArialUnicodeMS"/>
                <a:cs typeface="SPWFOT+ArialUnicodeMS"/>
              </a:rPr>
              <a:t>In</a:t>
            </a:r>
            <a:r>
              <a:rPr sz="3200" spc="-43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86" dirty="0">
                <a:solidFill>
                  <a:srgbClr val="000000"/>
                </a:solidFill>
                <a:latin typeface="SPWFOT+ArialUnicodeMS"/>
                <a:cs typeface="SPWFOT+ArialUnicodeMS"/>
              </a:rPr>
              <a:t>groove</a:t>
            </a:r>
          </a:p>
          <a:p>
            <a:pPr marL="53340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SPWFOT+ArialUnicodeMS"/>
                <a:cs typeface="SPWFOT+ArialUnicodeMS"/>
              </a:rPr>
              <a:t>bet</a:t>
            </a:r>
            <a:r>
              <a:rPr sz="3200" spc="-897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w</a:t>
            </a:r>
            <a:r>
              <a:rPr sz="3200" spc="-88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232" dirty="0">
                <a:solidFill>
                  <a:srgbClr val="000000"/>
                </a:solidFill>
                <a:latin typeface="SPWFOT+ArialUnicodeMS"/>
                <a:cs typeface="SPWFOT+ArialUnicodeMS"/>
              </a:rPr>
              <a:t>een</a:t>
            </a:r>
            <a:r>
              <a:rPr sz="3200" spc="-2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29" dirty="0">
                <a:solidFill>
                  <a:srgbClr val="000000"/>
                </a:solidFill>
                <a:latin typeface="SPWFOT+ArialUnicodeMS"/>
                <a:cs typeface="SPWFOT+ArialUnicodeMS"/>
              </a:rPr>
              <a:t>pons</a:t>
            </a:r>
          </a:p>
          <a:p>
            <a:pPr marL="533400" marR="0">
              <a:lnSpc>
                <a:spcPts val="3334"/>
              </a:lnSpc>
              <a:spcBef>
                <a:spcPts val="22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SPWFOT+ArialUnicodeMS"/>
                <a:cs typeface="SPWFOT+ArialUnicodeMS"/>
              </a:rPr>
              <a:t>and</a:t>
            </a:r>
            <a:r>
              <a:rPr sz="3200" spc="-8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09" dirty="0">
                <a:solidFill>
                  <a:srgbClr val="000000"/>
                </a:solidFill>
                <a:latin typeface="SPWFOT+ArialUnicodeMS"/>
                <a:cs typeface="SPWFOT+ArialUnicodeMS"/>
              </a:rPr>
              <a:t>medulla,</a:t>
            </a:r>
          </a:p>
          <a:p>
            <a:pPr marL="53340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219" dirty="0">
                <a:solidFill>
                  <a:srgbClr val="000000"/>
                </a:solidFill>
                <a:latin typeface="SPWFOT+ArialUnicodeMS"/>
                <a:cs typeface="SPWFOT+ArialUnicodeMS"/>
              </a:rPr>
              <a:t>emer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SPWFOT+ArialUnicodeMS"/>
                <a:cs typeface="SPWFOT+ArialUnicodeMS"/>
              </a:rPr>
              <a:t>ge,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f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56" dirty="0">
                <a:solidFill>
                  <a:srgbClr val="000000"/>
                </a:solidFill>
                <a:latin typeface="SPWFOT+ArialUnicodeMS"/>
                <a:cs typeface="SPWFOT+ArialUnicodeMS"/>
              </a:rPr>
              <a:t>rom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810" y="2134711"/>
            <a:ext cx="3368988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4" dirty="0">
                <a:solidFill>
                  <a:srgbClr val="000000"/>
                </a:solidFill>
                <a:latin typeface="SPWFOT+ArialUnicodeMS"/>
                <a:cs typeface="SPWFOT+ArialUnicodeMS"/>
              </a:rPr>
              <a:t>medi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  <a:r>
              <a:rPr sz="3200" spc="26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3200" spc="-25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409" y="2687161"/>
            <a:ext cx="3850368" cy="213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SPWFOT+ArialUnicodeMS"/>
                <a:cs typeface="SPWFOT+ArialUnicodeMS"/>
              </a:rPr>
              <a:t>1.</a:t>
            </a:r>
            <a:r>
              <a:rPr sz="3200" spc="100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A</a:t>
            </a:r>
            <a:r>
              <a:rPr sz="3200" spc="-707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SPWFOT+ArialUnicodeMS"/>
                <a:cs typeface="SPWFOT+ArialUnicodeMS"/>
              </a:rPr>
              <a:t>bducent</a:t>
            </a:r>
            <a:r>
              <a:rPr sz="3200" spc="8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ner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v</a:t>
            </a:r>
            <a:r>
              <a:rPr sz="3200" spc="-88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e,</a:t>
            </a:r>
          </a:p>
          <a:p>
            <a:pPr marL="0" marR="0">
              <a:lnSpc>
                <a:spcPts val="3334"/>
              </a:lnSpc>
              <a:spcBef>
                <a:spcPts val="5375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SPWFOT+ArialUnicodeMS"/>
                <a:cs typeface="SPWFOT+ArialUnicodeMS"/>
              </a:rPr>
              <a:t>2.</a:t>
            </a:r>
            <a:r>
              <a:rPr sz="3200" spc="100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4" dirty="0">
                <a:solidFill>
                  <a:srgbClr val="000000"/>
                </a:solidFill>
                <a:latin typeface="SPWFOT+ArialUnicodeMS"/>
                <a:cs typeface="SPWFOT+ArialUnicodeMS"/>
              </a:rPr>
              <a:t>Faci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  <a:r>
              <a:rPr sz="3200" spc="26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SPWFOT+ArialUnicodeMS"/>
                <a:cs typeface="SPWFOT+ArialUnicodeMS"/>
              </a:rPr>
              <a:t>ner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v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409" y="4885531"/>
            <a:ext cx="4151029" cy="1479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SPWFOT+ArialUnicodeMS"/>
                <a:cs typeface="SPWFOT+ArialUnicodeMS"/>
              </a:rPr>
              <a:t>3.</a:t>
            </a:r>
            <a:r>
              <a:rPr sz="3200" spc="100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V</a:t>
            </a:r>
            <a:r>
              <a:rPr sz="3200" spc="-707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7" dirty="0">
                <a:solidFill>
                  <a:srgbClr val="000000"/>
                </a:solidFill>
                <a:latin typeface="SPWFOT+ArialUnicodeMS"/>
                <a:cs typeface="SPWFOT+ArialUnicodeMS"/>
              </a:rPr>
              <a:t>esti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16" dirty="0">
                <a:solidFill>
                  <a:srgbClr val="000000"/>
                </a:solidFill>
                <a:latin typeface="SPWFOT+ArialUnicodeMS"/>
                <a:cs typeface="SPWFOT+ArialUnicodeMS"/>
              </a:rPr>
              <a:t>bul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42" dirty="0">
                <a:solidFill>
                  <a:srgbClr val="000000"/>
                </a:solidFill>
                <a:latin typeface="SPWFOT+ArialUnicodeMS"/>
                <a:cs typeface="SPWFOT+ArialUnicodeMS"/>
              </a:rPr>
              <a:t>ocochl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232" dirty="0">
                <a:solidFill>
                  <a:srgbClr val="000000"/>
                </a:solidFill>
                <a:latin typeface="SPWFOT+ArialUnicodeMS"/>
                <a:cs typeface="SPWFOT+ArialUnicodeMS"/>
              </a:rPr>
              <a:t>ear</a:t>
            </a:r>
          </a:p>
          <a:p>
            <a:pPr marL="53340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SPWFOT+ArialUnicodeMS"/>
                <a:cs typeface="SPWFOT+ArialUnicodeMS"/>
              </a:rPr>
              <a:t>ner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v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es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9650" y="309721"/>
            <a:ext cx="356850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Posteri</a:t>
            </a:r>
            <a:r>
              <a:rPr sz="3200" spc="-62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SPWFOT+ArialUnicodeMS"/>
                <a:cs typeface="SPWFOT+ArialUnicodeMS"/>
              </a:rPr>
              <a:t>or</a:t>
            </a:r>
            <a:r>
              <a:rPr sz="3200" spc="8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30" dirty="0">
                <a:solidFill>
                  <a:srgbClr val="000000"/>
                </a:solidFill>
                <a:latin typeface="SPWFOT+ArialUnicodeMS"/>
                <a:cs typeface="SPWFOT+ArialUnicodeMS"/>
              </a:rPr>
              <a:t>surf</a:t>
            </a:r>
            <a:r>
              <a:rPr sz="3200" spc="-62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ac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016496"/>
            <a:ext cx="4596601" cy="1298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50" dirty="0">
                <a:solidFill>
                  <a:srgbClr val="000000"/>
                </a:solidFill>
                <a:latin typeface="SPWFOT+ArialUnicodeMS"/>
                <a:cs typeface="SPWFOT+ArialUnicodeMS"/>
              </a:rPr>
              <a:t>Its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triangular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2" dirty="0">
                <a:solidFill>
                  <a:srgbClr val="000000"/>
                </a:solidFill>
                <a:latin typeface="SPWFOT+ArialUnicodeMS"/>
                <a:cs typeface="SPWFOT+ArialUnicodeMS"/>
              </a:rPr>
              <a:t>hidden</a:t>
            </a:r>
            <a:r>
              <a:rPr sz="2800" spc="-13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by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-183" dirty="0">
                <a:solidFill>
                  <a:srgbClr val="000000"/>
                </a:solidFill>
                <a:latin typeface="SPWFOT+ArialUnicodeMS"/>
                <a:cs typeface="SPWFOT+ArialUnicodeMS"/>
              </a:rPr>
              <a:t>cerebel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1892796"/>
            <a:ext cx="5681173" cy="1298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149" dirty="0">
                <a:solidFill>
                  <a:srgbClr val="000000"/>
                </a:solidFill>
                <a:latin typeface="SPWFOT+ArialUnicodeMS"/>
                <a:cs typeface="SPWFOT+ArialUnicodeMS"/>
              </a:rPr>
              <a:t>It</a:t>
            </a:r>
            <a:r>
              <a:rPr sz="2800" spc="-22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SPWFOT+ArialUnicodeMS"/>
                <a:cs typeface="SPWFOT+ArialUnicodeMS"/>
              </a:rPr>
              <a:t>forms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floor</a:t>
            </a:r>
            <a:r>
              <a:rPr sz="2800" spc="-8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20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upper</a:t>
            </a:r>
            <a:r>
              <a:rPr sz="2800" spc="-77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SPWFOT+ArialUnicodeMS"/>
                <a:cs typeface="SPWFOT+ArialUnicodeMS"/>
              </a:rPr>
              <a:t>1/</a:t>
            </a:r>
            <a:r>
              <a:rPr sz="2800" spc="-7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2</a:t>
            </a:r>
            <a:r>
              <a:rPr sz="2800" spc="-23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22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4th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-77" dirty="0">
                <a:solidFill>
                  <a:srgbClr val="000000"/>
                </a:solidFill>
                <a:latin typeface="SPWFOT+ArialUnicodeMS"/>
                <a:cs typeface="SPWFOT+ArialUnicodeMS"/>
              </a:rPr>
              <a:t>ventri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5" dirty="0">
                <a:solidFill>
                  <a:srgbClr val="000000"/>
                </a:solidFill>
                <a:latin typeface="SPWFOT+ArialUnicodeMS"/>
                <a:cs typeface="SPWFOT+ArialUnicodeMS"/>
              </a:rPr>
              <a:t>cl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2767826"/>
            <a:ext cx="5518415" cy="1298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6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SPWFOT+ArialUnicodeMS"/>
                <a:cs typeface="SPWFOT+ArialUnicodeMS"/>
              </a:rPr>
              <a:t>posteri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3" dirty="0">
                <a:solidFill>
                  <a:srgbClr val="000000"/>
                </a:solidFill>
                <a:latin typeface="SPWFOT+ArialUnicodeMS"/>
                <a:cs typeface="SPWFOT+ArialUnicodeMS"/>
              </a:rPr>
              <a:t>surface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limited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y</a:t>
            </a:r>
            <a:r>
              <a:rPr sz="2800" spc="-7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by</a:t>
            </a:r>
            <a:r>
              <a:rPr sz="2800" spc="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340" y="3556496"/>
            <a:ext cx="513750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5" dirty="0">
                <a:solidFill>
                  <a:srgbClr val="FF3300"/>
                </a:solidFill>
                <a:latin typeface="SPWFOT+ArialUnicodeMS"/>
                <a:cs typeface="SPWFOT+ArialUnicodeMS"/>
              </a:rPr>
              <a:t>superi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FF3300"/>
                </a:solidFill>
                <a:latin typeface="SPWFOT+ArialUnicodeMS"/>
                <a:cs typeface="SPWFOT+ArialUnicodeMS"/>
              </a:rPr>
              <a:t>or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82" dirty="0">
                <a:solidFill>
                  <a:srgbClr val="FF3300"/>
                </a:solidFill>
                <a:latin typeface="SPWFOT+ArialUnicodeMS"/>
                <a:cs typeface="SPWFOT+ArialUnicodeMS"/>
              </a:rPr>
              <a:t>cerebel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FF3300"/>
                </a:solidFill>
                <a:latin typeface="SPWFOT+ArialUnicodeMS"/>
                <a:cs typeface="SPWFOT+ArialUnicodeMS"/>
              </a:rPr>
              <a:t>ar</a:t>
            </a:r>
            <a:r>
              <a:rPr sz="2800" spc="92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peduncl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" y="4036555"/>
            <a:ext cx="5670069" cy="1298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vi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ded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nto</a:t>
            </a:r>
            <a:r>
              <a:rPr sz="2800" spc="-187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20" dirty="0">
                <a:solidFill>
                  <a:srgbClr val="000000"/>
                </a:solidFill>
                <a:latin typeface="SPWFOT+ArialUnicodeMS"/>
                <a:cs typeface="SPWFOT+ArialUnicodeMS"/>
              </a:rPr>
              <a:t>symmetri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cal</a:t>
            </a:r>
            <a:r>
              <a:rPr sz="2800" spc="24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hal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SPWFOT+ArialUnicodeMS"/>
                <a:cs typeface="SPWFOT+ArialUnicodeMS"/>
              </a:rPr>
              <a:t>ves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by</a:t>
            </a:r>
            <a:r>
              <a:rPr sz="2800" spc="8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376" dirty="0">
                <a:solidFill>
                  <a:srgbClr val="000000"/>
                </a:solidFill>
                <a:latin typeface="SPWFOT+ArialUnicodeMS"/>
                <a:cs typeface="SPWFOT+ArialUnicodeMS"/>
              </a:rPr>
              <a:t>a</a:t>
            </a:r>
            <a:r>
              <a:rPr sz="2800" spc="-162" dirty="0">
                <a:solidFill>
                  <a:srgbClr val="FF3300"/>
                </a:solidFill>
                <a:latin typeface="SPWFOT+ArialUnicodeMS"/>
                <a:cs typeface="SPWFOT+ArialUnicodeMS"/>
              </a:rPr>
              <a:t>medi</a:t>
            </a:r>
            <a:r>
              <a:rPr sz="2800" spc="-613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FF3300"/>
                </a:solidFill>
                <a:latin typeface="SPWFOT+ArialUnicodeMS"/>
                <a:cs typeface="SPWFOT+ArialUnicodeMS"/>
              </a:rPr>
              <a:t>an</a:t>
            </a:r>
            <a:r>
              <a:rPr sz="2800" spc="-70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1" dirty="0">
                <a:solidFill>
                  <a:srgbClr val="FF3300"/>
                </a:solidFill>
                <a:latin typeface="SPWFOT+ArialUnicodeMS"/>
                <a:cs typeface="SPWFOT+ArialUnicodeMS"/>
              </a:rPr>
              <a:t>sul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FF3300"/>
                </a:solidFill>
                <a:latin typeface="SPWFOT+ArialUnicodeMS"/>
                <a:cs typeface="SPWFOT+ArialUnicodeMS"/>
              </a:rPr>
              <a:t>cus.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545326"/>
            <a:ext cx="4659919" cy="1692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3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1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  <a:r>
              <a:rPr sz="2800" spc="23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2800" spc="-23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medi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an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SPWFOT+ArialUnicodeMS"/>
                <a:cs typeface="SPWFOT+ArialUnicodeMS"/>
              </a:rPr>
              <a:t>sul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SPWFOT+ArialUnicodeMS"/>
                <a:cs typeface="SPWFOT+ArialUnicodeMS"/>
              </a:rPr>
              <a:t>cus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  <a:r>
              <a:rPr sz="2800" spc="-4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an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ongated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28" dirty="0">
                <a:solidFill>
                  <a:srgbClr val="000000"/>
                </a:solidFill>
                <a:latin typeface="SPWFOT+ArialUnicodeMS"/>
                <a:cs typeface="SPWFOT+ArialUnicodeMS"/>
              </a:rPr>
              <a:t>evati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SPWFOT+ArialUnicodeMS"/>
                <a:cs typeface="SPWFOT+ArialUnicodeMS"/>
              </a:rPr>
              <a:t>on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:</a:t>
            </a:r>
          </a:p>
          <a:p>
            <a:pPr marL="34290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M</a:t>
            </a:r>
            <a:r>
              <a:rPr sz="2800" spc="-632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edi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al</a:t>
            </a:r>
            <a:r>
              <a:rPr sz="2800" spc="225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FF3300"/>
                </a:solidFill>
                <a:latin typeface="SPWFOT+ArialUnicodeMS"/>
                <a:cs typeface="SPWFOT+ArialUnicodeMS"/>
              </a:rPr>
              <a:t>emi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SPWFOT+ArialUnicodeMS"/>
                <a:cs typeface="SPWFOT+ArialUnicodeMS"/>
              </a:rPr>
              <a:t>nence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814055"/>
            <a:ext cx="3988096" cy="1298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M</a:t>
            </a:r>
            <a:r>
              <a:rPr sz="2800" spc="-63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  <a:r>
              <a:rPr sz="2800" spc="22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40" dirty="0">
                <a:solidFill>
                  <a:srgbClr val="000000"/>
                </a:solidFill>
                <a:latin typeface="SPWFOT+ArialUnicodeMS"/>
                <a:cs typeface="SPWFOT+ArialUnicodeMS"/>
              </a:rPr>
              <a:t>eminence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SPWFOT+ArialUnicodeMS"/>
                <a:cs typeface="SPWFOT+ArialUnicodeMS"/>
              </a:rPr>
              <a:t>bounded</a:t>
            </a:r>
            <a:r>
              <a:rPr sz="2800" spc="-7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9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73" dirty="0">
                <a:solidFill>
                  <a:srgbClr val="000000"/>
                </a:solidFill>
                <a:latin typeface="SPWFOT+ArialUnicodeMS"/>
                <a:cs typeface="SPWFOT+ArialUnicodeMS"/>
              </a:rPr>
              <a:t>ly</a:t>
            </a:r>
            <a:r>
              <a:rPr sz="2800" spc="-13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by</a:t>
            </a:r>
            <a:r>
              <a:rPr sz="2800" spc="8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2691626"/>
            <a:ext cx="2904876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3" dirty="0">
                <a:solidFill>
                  <a:srgbClr val="FF3300"/>
                </a:solidFill>
                <a:latin typeface="SPWFOT+ArialUnicodeMS"/>
                <a:cs typeface="SPWFOT+ArialUnicodeMS"/>
              </a:rPr>
              <a:t>Sulcus</a:t>
            </a:r>
            <a:r>
              <a:rPr sz="2800" spc="-389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21" dirty="0">
                <a:solidFill>
                  <a:srgbClr val="FF3300"/>
                </a:solidFill>
                <a:latin typeface="SPWFOT+ArialUnicodeMS"/>
                <a:cs typeface="SPWFOT+ArialUnicodeMS"/>
              </a:rPr>
              <a:t>limitans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3171686"/>
            <a:ext cx="4655011" cy="1692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2800" spc="942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64" dirty="0">
                <a:solidFill>
                  <a:srgbClr val="000000"/>
                </a:solidFill>
                <a:latin typeface="SPWFOT+ArialUnicodeMS"/>
                <a:cs typeface="SPWFOT+ArialUnicodeMS"/>
              </a:rPr>
              <a:t>nferi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SPWFOT+ArialUnicodeMS"/>
                <a:cs typeface="SPWFOT+ArialUnicodeMS"/>
              </a:rPr>
              <a:t>or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end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22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SPWFOT+ArialUnicodeMS"/>
                <a:cs typeface="SPWFOT+ArialUnicodeMS"/>
              </a:rPr>
              <a:t>medi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SPWFOT+ArialUnicodeMS"/>
                <a:cs typeface="SPWFOT+ArialUnicodeMS"/>
              </a:rPr>
              <a:t>al</a:t>
            </a:r>
          </a:p>
          <a:p>
            <a:pPr marL="342900" marR="0">
              <a:lnSpc>
                <a:spcPts val="2917"/>
              </a:lnSpc>
              <a:spcBef>
                <a:spcPts val="192"/>
              </a:spcBef>
              <a:spcAft>
                <a:spcPts val="0"/>
              </a:spcAft>
            </a:pPr>
            <a:r>
              <a:rPr sz="2800" spc="-166" dirty="0">
                <a:solidFill>
                  <a:srgbClr val="000000"/>
                </a:solidFill>
                <a:latin typeface="SPWFOT+ArialUnicodeMS"/>
                <a:cs typeface="SPWFOT+ArialUnicodeMS"/>
              </a:rPr>
              <a:t>emi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SPWFOT+ArialUnicodeMS"/>
                <a:cs typeface="SPWFOT+ArialUnicodeMS"/>
              </a:rPr>
              <a:t>nence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expanded</a:t>
            </a:r>
            <a:r>
              <a:rPr sz="2800" spc="-5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20" dirty="0">
                <a:solidFill>
                  <a:srgbClr val="000000"/>
                </a:solidFill>
                <a:latin typeface="SPWFOT+ArialUnicodeMS"/>
                <a:cs typeface="SPWFOT+ArialUnicodeMS"/>
              </a:rPr>
              <a:t>as:</a:t>
            </a:r>
          </a:p>
          <a:p>
            <a:pPr marL="34290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9" dirty="0">
                <a:solidFill>
                  <a:srgbClr val="FF3300"/>
                </a:solidFill>
                <a:latin typeface="SPWFOT+ArialUnicodeMS"/>
                <a:cs typeface="SPWFOT+ArialUnicodeMS"/>
              </a:rPr>
              <a:t>Faci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63" dirty="0">
                <a:solidFill>
                  <a:srgbClr val="FF3300"/>
                </a:solidFill>
                <a:latin typeface="SPWFOT+ArialUnicodeMS"/>
                <a:cs typeface="SPWFOT+ArialUnicodeMS"/>
              </a:rPr>
              <a:t>al</a:t>
            </a:r>
            <a:r>
              <a:rPr sz="2800" spc="242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5" dirty="0">
                <a:solidFill>
                  <a:srgbClr val="FF3300"/>
                </a:solidFill>
                <a:latin typeface="SPWFOT+ArialUnicodeMS"/>
                <a:cs typeface="SPWFOT+ArialUnicodeMS"/>
              </a:rPr>
              <a:t>col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105" dirty="0">
                <a:solidFill>
                  <a:srgbClr val="FF3300"/>
                </a:solidFill>
                <a:latin typeface="SPWFOT+ArialUnicodeMS"/>
                <a:cs typeface="SPWFOT+ArialUnicodeMS"/>
              </a:rPr>
              <a:t>cul</a:t>
            </a:r>
            <a:r>
              <a:rPr sz="2800" spc="-621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2800" spc="-79" dirty="0">
                <a:solidFill>
                  <a:srgbClr val="FF3300"/>
                </a:solidFill>
                <a:latin typeface="SPWFOT+ArialUnicodeMS"/>
                <a:cs typeface="SPWFOT+ArialUnicodeMS"/>
              </a:rPr>
              <a:t>us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340" y="4442955"/>
            <a:ext cx="5022357" cy="169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59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7" dirty="0">
                <a:solidFill>
                  <a:srgbClr val="000000"/>
                </a:solidFill>
                <a:latin typeface="SPWFOT+ArialUnicodeMS"/>
                <a:cs typeface="SPWFOT+ArialUnicodeMS"/>
              </a:rPr>
              <a:t>(whi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5" dirty="0">
                <a:solidFill>
                  <a:srgbClr val="000000"/>
                </a:solidFill>
                <a:latin typeface="SPWFOT+ArialUnicodeMS"/>
                <a:cs typeface="SPWFOT+ArialUnicodeMS"/>
              </a:rPr>
              <a:t>ch</a:t>
            </a:r>
            <a:r>
              <a:rPr sz="2800" spc="-15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SPWFOT+ArialUnicodeMS"/>
                <a:cs typeface="SPWFOT+ArialUnicodeMS"/>
              </a:rPr>
              <a:t>s</a:t>
            </a:r>
            <a:r>
              <a:rPr sz="2800" spc="-3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37" dirty="0">
                <a:solidFill>
                  <a:srgbClr val="000000"/>
                </a:solidFill>
                <a:latin typeface="SPWFOT+ArialUnicodeMS"/>
                <a:cs typeface="SPWFOT+ArialUnicodeMS"/>
              </a:rPr>
              <a:t>produced</a:t>
            </a:r>
            <a:r>
              <a:rPr sz="2800" spc="-9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SPWFOT+ArialUnicodeMS"/>
                <a:cs typeface="SPWFOT+ArialUnicodeMS"/>
              </a:rPr>
              <a:t>by</a:t>
            </a:r>
            <a:r>
              <a:rPr sz="2800" spc="74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76" dirty="0">
                <a:solidFill>
                  <a:srgbClr val="000000"/>
                </a:solidFill>
                <a:latin typeface="SPWFOT+ArialUnicodeMS"/>
                <a:cs typeface="SPWFOT+ArialUnicodeMS"/>
              </a:rPr>
              <a:t>root</a:t>
            </a:r>
          </a:p>
          <a:p>
            <a:pPr marL="0" marR="0">
              <a:lnSpc>
                <a:spcPts val="2917"/>
              </a:lnSpc>
              <a:spcBef>
                <a:spcPts val="17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SPWFOT+ArialUnicodeMS"/>
                <a:cs typeface="SPWFOT+ArialUnicodeMS"/>
              </a:rPr>
              <a:t>of</a:t>
            </a:r>
            <a:r>
              <a:rPr sz="2800" spc="22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2800" spc="-3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85" dirty="0">
                <a:solidFill>
                  <a:srgbClr val="000000"/>
                </a:solidFill>
                <a:latin typeface="SPWFOT+ArialUnicodeMS"/>
                <a:cs typeface="SPWFOT+ArialUnicodeMS"/>
              </a:rPr>
              <a:t>facial</a:t>
            </a:r>
            <a:r>
              <a:rPr sz="2800" spc="15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93" dirty="0">
                <a:solidFill>
                  <a:srgbClr val="000000"/>
                </a:solidFill>
                <a:latin typeface="SPWFOT+ArialUnicodeMS"/>
                <a:cs typeface="SPWFOT+ArialUnicodeMS"/>
              </a:rPr>
              <a:t>nerve</a:t>
            </a:r>
            <a:r>
              <a:rPr sz="2800" spc="-39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SPWFOT+ArialUnicodeMS"/>
                <a:cs typeface="SPWFOT+ArialUnicodeMS"/>
              </a:rPr>
              <a:t>winding</a:t>
            </a:r>
          </a:p>
          <a:p>
            <a:pPr marL="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63" dirty="0">
                <a:solidFill>
                  <a:srgbClr val="000000"/>
                </a:solidFill>
                <a:latin typeface="SPWFOT+ArialUnicodeMS"/>
                <a:cs typeface="SPWFOT+ArialUnicodeMS"/>
              </a:rPr>
              <a:t>ar</a:t>
            </a:r>
            <a:r>
              <a:rPr sz="2800" spc="-77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SPWFOT+ArialUnicodeMS"/>
                <a:cs typeface="SPWFOT+ArialUnicodeMS"/>
              </a:rPr>
              <a:t>ound</a:t>
            </a:r>
            <a:r>
              <a:rPr sz="2800" spc="-12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4500" y="5715496"/>
            <a:ext cx="3340695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7" dirty="0">
                <a:solidFill>
                  <a:srgbClr val="000000"/>
                </a:solidFill>
                <a:latin typeface="SPWFOT+ArialUnicodeMS"/>
                <a:cs typeface="SPWFOT+ArialUnicodeMS"/>
              </a:rPr>
              <a:t>abducent</a:t>
            </a:r>
            <a:r>
              <a:rPr sz="2800" spc="1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SPWFOT+ArialUnicodeMS"/>
                <a:cs typeface="SPWFOT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2800" spc="-196" dirty="0">
                <a:solidFill>
                  <a:srgbClr val="000000"/>
                </a:solidFill>
                <a:latin typeface="SPWFOT+ArialUnicodeMS"/>
                <a:cs typeface="SPWFOT+ArialUnicodeMS"/>
              </a:rPr>
              <a:t>eus)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409" y="1578451"/>
            <a:ext cx="4290263" cy="148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•</a:t>
            </a:r>
            <a:r>
              <a:rPr sz="3200" spc="69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L</a:t>
            </a:r>
            <a:r>
              <a:rPr sz="3200" spc="-70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ateral</a:t>
            </a:r>
            <a:r>
              <a:rPr sz="3200" spc="26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to</a:t>
            </a:r>
            <a:r>
              <a:rPr sz="3200" spc="-25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14" dirty="0">
                <a:solidFill>
                  <a:srgbClr val="000000"/>
                </a:solidFill>
                <a:latin typeface="SPWFOT+ArialUnicodeMS"/>
                <a:cs typeface="SPWFOT+ArialUnicodeMS"/>
              </a:rPr>
              <a:t>sulcus</a:t>
            </a:r>
          </a:p>
          <a:p>
            <a:pPr marL="34290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SPWFOT+ArialUnicodeMS"/>
                <a:cs typeface="SPWFOT+ArialUnicodeMS"/>
              </a:rPr>
              <a:t>limitans</a:t>
            </a:r>
            <a:r>
              <a:rPr sz="3200" spc="-44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87" dirty="0">
                <a:solidFill>
                  <a:srgbClr val="000000"/>
                </a:solidFill>
                <a:latin typeface="SPWFOT+ArialUnicodeMS"/>
                <a:cs typeface="SPWFOT+ArialUnicodeMS"/>
              </a:rPr>
              <a:t>is</a:t>
            </a:r>
            <a:r>
              <a:rPr sz="3200" spc="-44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2480" y="2583021"/>
            <a:ext cx="3658989" cy="238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41" dirty="0">
                <a:solidFill>
                  <a:srgbClr val="FF3300"/>
                </a:solidFill>
                <a:latin typeface="SPWFOT+ArialUnicodeMS"/>
                <a:cs typeface="SPWFOT+ArialUnicodeMS"/>
              </a:rPr>
              <a:t>Area</a:t>
            </a:r>
            <a:r>
              <a:rPr sz="3200" spc="-438" dirty="0">
                <a:solidFill>
                  <a:srgbClr val="FF3300"/>
                </a:solidFill>
                <a:latin typeface="SPWFOT+ArialUnicodeMS"/>
                <a:cs typeface="SPWFOT+ArialUnicodeMS"/>
              </a:rPr>
              <a:t> </a:t>
            </a:r>
            <a:r>
              <a:rPr sz="3200" spc="-77" dirty="0">
                <a:solidFill>
                  <a:srgbClr val="FF3300"/>
                </a:solidFill>
                <a:latin typeface="SPWFOT+ArialUnicodeMS"/>
                <a:cs typeface="SPWFOT+ArialUnicodeMS"/>
              </a:rPr>
              <a:t>vestibuli</a:t>
            </a:r>
          </a:p>
          <a:p>
            <a:pPr marL="3683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(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SPWFOT+ArialUnicodeMS"/>
                <a:cs typeface="SPWFOT+ArialUnicodeMS"/>
              </a:rPr>
              <a:t>pr</a:t>
            </a:r>
            <a:r>
              <a:rPr sz="3200" spc="-889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SPWFOT+ArialUnicodeMS"/>
                <a:cs typeface="SPWFOT+ArialUnicodeMS"/>
              </a:rPr>
              <a:t>oduced</a:t>
            </a:r>
            <a:r>
              <a:rPr sz="3200" spc="-75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9" dirty="0">
                <a:solidFill>
                  <a:srgbClr val="000000"/>
                </a:solidFill>
                <a:latin typeface="SPWFOT+ArialUnicodeMS"/>
                <a:cs typeface="SPWFOT+ArialUnicodeMS"/>
              </a:rPr>
              <a:t>by</a:t>
            </a:r>
          </a:p>
          <a:p>
            <a:pPr marL="36830" marR="0">
              <a:lnSpc>
                <a:spcPts val="3334"/>
              </a:lnSpc>
              <a:spcBef>
                <a:spcPts val="225"/>
              </a:spcBef>
              <a:spcAft>
                <a:spcPts val="0"/>
              </a:spcAft>
            </a:pPr>
            <a:r>
              <a:rPr sz="3200" spc="-57" dirty="0">
                <a:solidFill>
                  <a:srgbClr val="000000"/>
                </a:solidFill>
                <a:latin typeface="SPWFOT+ArialUnicodeMS"/>
                <a:cs typeface="SPWFOT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45" dirty="0">
                <a:solidFill>
                  <a:srgbClr val="000000"/>
                </a:solidFill>
                <a:latin typeface="SPWFOT+ArialUnicodeMS"/>
                <a:cs typeface="SPWFOT+ArialUnicodeMS"/>
              </a:rPr>
              <a:t>underl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ying</a:t>
            </a:r>
          </a:p>
          <a:p>
            <a:pPr marL="3683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140" dirty="0">
                <a:solidFill>
                  <a:srgbClr val="000000"/>
                </a:solidFill>
                <a:latin typeface="SPWFOT+ArialUnicodeMS"/>
                <a:cs typeface="SPWFOT+ArialUnicodeMS"/>
              </a:rPr>
              <a:t>vesti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12" dirty="0">
                <a:solidFill>
                  <a:srgbClr val="000000"/>
                </a:solidFill>
                <a:latin typeface="SPWFOT+ArialUnicodeMS"/>
                <a:cs typeface="SPWFOT+ArialUnicodeMS"/>
              </a:rPr>
              <a:t>bul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SPWFOT+ArialUnicodeMS"/>
                <a:cs typeface="SPWFOT+ArialUnicodeMS"/>
              </a:rPr>
              <a:t>ar</a:t>
            </a:r>
            <a:r>
              <a:rPr sz="3200" spc="100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29" dirty="0">
                <a:solidFill>
                  <a:srgbClr val="000000"/>
                </a:solidFill>
                <a:latin typeface="SPWFOT+ArialUnicodeMS"/>
                <a:cs typeface="SPWFOT+ArialUnicodeMS"/>
              </a:rPr>
              <a:t>nucl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SPWFOT+ArialUnicodeMS"/>
                <a:cs typeface="SPWFOT+ArialUnicodeMS"/>
              </a:rPr>
              <a:t>ei</a:t>
            </a:r>
            <a:r>
              <a:rPr sz="3200" spc="-713" dirty="0">
                <a:solidFill>
                  <a:srgbClr val="000000"/>
                </a:solidFill>
                <a:latin typeface="SPWFOT+ArialUnicodeMS"/>
                <a:cs typeface="SPWFOT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SPWFOT+ArialUnicodeMS"/>
                <a:cs typeface="SPWFOT+ArialUnicodeMS"/>
              </a:rPr>
              <a:t>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68421"/>
            <a:ext cx="4415467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3300"/>
                </a:solidFill>
                <a:latin typeface="HENQBI+ArialUnicodeMS"/>
                <a:cs typeface="HENQBI+ArialUnicodeMS"/>
              </a:rPr>
              <a:t>Bl</a:t>
            </a:r>
            <a:r>
              <a:rPr sz="3200" spc="-633" dirty="0">
                <a:solidFill>
                  <a:srgbClr val="FF3300"/>
                </a:solidFill>
                <a:latin typeface="HENQBI+ArialUnicodeMS"/>
                <a:cs typeface="HENQBI+ArialUnicodeMS"/>
              </a:rPr>
              <a:t> </a:t>
            </a:r>
            <a:r>
              <a:rPr sz="3200" spc="-112" dirty="0">
                <a:solidFill>
                  <a:srgbClr val="FF3300"/>
                </a:solidFill>
                <a:latin typeface="HENQBI+ArialUnicodeMS"/>
                <a:cs typeface="HENQBI+ArialUnicodeMS"/>
              </a:rPr>
              <a:t>ood</a:t>
            </a:r>
            <a:r>
              <a:rPr sz="3200" spc="-56" dirty="0">
                <a:solidFill>
                  <a:srgbClr val="FF33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3" dirty="0">
                <a:solidFill>
                  <a:srgbClr val="FF3300"/>
                </a:solidFill>
                <a:latin typeface="HENQBI+ArialUnicodeMS"/>
                <a:cs typeface="HENQBI+ArialUnicodeMS"/>
              </a:rPr>
              <a:t>Suppl</a:t>
            </a:r>
            <a:r>
              <a:rPr sz="3200" spc="-624" dirty="0">
                <a:solidFill>
                  <a:srgbClr val="FF33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HENQBI+ArialUnicodeMS"/>
                <a:cs typeface="HENQBI+ArialUnicodeMS"/>
              </a:rPr>
              <a:t>y </a:t>
            </a:r>
            <a:r>
              <a:rPr sz="3200" spc="-170" dirty="0">
                <a:solidFill>
                  <a:srgbClr val="FF3300"/>
                </a:solidFill>
                <a:latin typeface="HENQBI+ArialUnicodeMS"/>
                <a:cs typeface="HENQBI+ArialUnicodeMS"/>
              </a:rPr>
              <a:t>of</a:t>
            </a:r>
            <a:r>
              <a:rPr sz="3200" spc="356" dirty="0">
                <a:solidFill>
                  <a:srgbClr val="FF33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4" dirty="0">
                <a:solidFill>
                  <a:srgbClr val="FF3300"/>
                </a:solidFill>
                <a:latin typeface="HENQBI+ArialUnicodeMS"/>
                <a:cs typeface="HENQBI+ArialUnicodeMS"/>
              </a:rPr>
              <a:t>Pons</a:t>
            </a:r>
            <a:r>
              <a:rPr sz="3200" spc="-348" dirty="0">
                <a:solidFill>
                  <a:srgbClr val="FF33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HENQBI+ArialUnicodeMS"/>
                <a:cs typeface="HENQBI+ArialUnicodeMS"/>
              </a:rPr>
              <a:t>:</a:t>
            </a:r>
          </a:p>
          <a:p>
            <a:pPr marL="0" marR="0">
              <a:lnSpc>
                <a:spcPts val="3334"/>
              </a:lnSpc>
              <a:spcBef>
                <a:spcPts val="10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By</a:t>
            </a:r>
            <a:r>
              <a:rPr sz="3200" spc="-8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174591"/>
            <a:ext cx="4306217" cy="213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HENQBI+ArialUnicodeMS"/>
                <a:cs typeface="HENQBI+ArialUnicodeMS"/>
              </a:rPr>
              <a:t>1.</a:t>
            </a:r>
            <a:r>
              <a:rPr sz="3200" spc="160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219" dirty="0">
                <a:solidFill>
                  <a:srgbClr val="000000"/>
                </a:solidFill>
                <a:latin typeface="HENQBI+ArialUnicodeMS"/>
                <a:cs typeface="HENQBI+ArialUnicodeMS"/>
              </a:rPr>
              <a:t>basi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HENQBI+ArialUnicodeMS"/>
                <a:cs typeface="HENQBI+ArialUnicodeMS"/>
              </a:rPr>
              <a:t>ar</a:t>
            </a:r>
            <a:r>
              <a:rPr sz="3200" spc="889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17" dirty="0">
                <a:solidFill>
                  <a:srgbClr val="000000"/>
                </a:solidFill>
                <a:latin typeface="HENQBI+ArialUnicodeMS"/>
                <a:cs typeface="HENQBI+ArialUnicodeMS"/>
              </a:rPr>
              <a:t>artery</a:t>
            </a:r>
          </a:p>
          <a:p>
            <a:pPr marL="0" marR="0">
              <a:lnSpc>
                <a:spcPts val="3334"/>
              </a:lnSpc>
              <a:spcBef>
                <a:spcPts val="1065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HENQBI+ArialUnicodeMS"/>
                <a:cs typeface="HENQBI+ArialUnicodeMS"/>
              </a:rPr>
              <a:t>2.</a:t>
            </a:r>
            <a:r>
              <a:rPr sz="3200" spc="160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A</a:t>
            </a:r>
            <a:r>
              <a:rPr sz="3200" spc="-71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03" dirty="0">
                <a:solidFill>
                  <a:srgbClr val="000000"/>
                </a:solidFill>
                <a:latin typeface="HENQBI+ArialUnicodeMS"/>
                <a:cs typeface="HENQBI+ArialUnicodeMS"/>
              </a:rPr>
              <a:t>nteri</a:t>
            </a:r>
            <a:r>
              <a:rPr sz="3200" spc="-7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HENQBI+ArialUnicodeMS"/>
                <a:cs typeface="HENQBI+ArialUnicodeMS"/>
              </a:rPr>
              <a:t>or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cerebel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HENQBI+ArialUnicodeMS"/>
                <a:cs typeface="HENQBI+ArialUnicodeMS"/>
              </a:rPr>
              <a:t>ar</a:t>
            </a:r>
          </a:p>
          <a:p>
            <a:pPr marL="0" marR="0">
              <a:lnSpc>
                <a:spcPts val="3334"/>
              </a:lnSpc>
              <a:spcBef>
                <a:spcPts val="1015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HENQBI+ArialUnicodeMS"/>
                <a:cs typeface="HENQBI+ArialUnicodeMS"/>
              </a:rPr>
              <a:t>3.</a:t>
            </a:r>
            <a:r>
              <a:rPr sz="3200" spc="160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I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HENQBI+ArialUnicodeMS"/>
                <a:cs typeface="HENQBI+ArialUnicodeMS"/>
              </a:rPr>
              <a:t>nf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eri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HENQBI+ArialUnicodeMS"/>
                <a:cs typeface="HENQBI+ArialUnicodeMS"/>
              </a:rPr>
              <a:t>or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cerebel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ar,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2833211"/>
            <a:ext cx="4263139" cy="148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HENQBI+ArialUnicodeMS"/>
                <a:cs typeface="HENQBI+ArialUnicodeMS"/>
              </a:rPr>
              <a:t>4.</a:t>
            </a:r>
            <a:r>
              <a:rPr sz="3200" spc="160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HENQBI+ArialUnicodeMS"/>
                <a:cs typeface="HENQBI+ArialUnicodeMS"/>
              </a:rPr>
              <a:t>superi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HENQBI+ArialUnicodeMS"/>
                <a:cs typeface="HENQBI+ArialUnicodeMS"/>
              </a:rPr>
              <a:t>or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cerebel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HENQBI+ArialUnicodeMS"/>
                <a:cs typeface="HENQBI+ArialUnicodeMS"/>
              </a:rPr>
              <a:t>ar</a:t>
            </a:r>
          </a:p>
          <a:p>
            <a:pPr marL="60960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117" dirty="0">
                <a:solidFill>
                  <a:srgbClr val="000000"/>
                </a:solidFill>
                <a:latin typeface="HENQBI+ArialUnicodeMS"/>
                <a:cs typeface="HENQBI+ArialUnicodeMS"/>
              </a:rPr>
              <a:t>arteri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5300" y="2844214"/>
            <a:ext cx="6638062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URKKHH+BritannicBold"/>
                <a:cs typeface="URKKHH+BritannicBold"/>
              </a:rPr>
              <a:t>Medulla</a:t>
            </a:r>
            <a:r>
              <a:rPr sz="5400" spc="266" dirty="0">
                <a:solidFill>
                  <a:srgbClr val="000000"/>
                </a:solidFill>
                <a:latin typeface="URKKHH+BritannicBold"/>
                <a:cs typeface="URKKHH+BritannicBold"/>
              </a:rPr>
              <a:t> </a:t>
            </a:r>
            <a:r>
              <a:rPr sz="5400" dirty="0">
                <a:solidFill>
                  <a:srgbClr val="000000"/>
                </a:solidFill>
                <a:latin typeface="URKKHH+BritannicBold"/>
                <a:cs typeface="URKKHH+BritannicBold"/>
              </a:rPr>
              <a:t>Oblangata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039" y="2988994"/>
            <a:ext cx="7935607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HENQBI+ArialUnicodeMS"/>
                <a:cs typeface="HENQBI+ArialUnicodeMS"/>
              </a:rPr>
              <a:t>I</a:t>
            </a:r>
            <a:r>
              <a:rPr sz="5400" spc="-1207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5400" spc="-259" dirty="0">
                <a:solidFill>
                  <a:srgbClr val="000000"/>
                </a:solidFill>
                <a:latin typeface="HENQBI+ArialUnicodeMS"/>
                <a:cs typeface="HENQBI+ArialUnicodeMS"/>
              </a:rPr>
              <a:t>nternal</a:t>
            </a:r>
            <a:r>
              <a:rPr sz="5400" spc="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54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5400" spc="-1207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5400" spc="-303" dirty="0">
                <a:solidFill>
                  <a:srgbClr val="000000"/>
                </a:solidFill>
                <a:latin typeface="HENQBI+ArialUnicodeMS"/>
                <a:cs typeface="HENQBI+ArialUnicodeMS"/>
              </a:rPr>
              <a:t>eatures</a:t>
            </a:r>
            <a:r>
              <a:rPr sz="5400" spc="-73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5400" spc="-151" dirty="0">
                <a:solidFill>
                  <a:srgbClr val="000000"/>
                </a:solidFill>
                <a:latin typeface="HENQBI+ArialUnicodeMS"/>
                <a:cs typeface="HENQBI+ArialUnicodeMS"/>
              </a:rPr>
              <a:t>of</a:t>
            </a:r>
            <a:r>
              <a:rPr sz="5400" spc="29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5400" spc="-300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5309" y="300136"/>
            <a:ext cx="121091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LSCAHM+ArialMT"/>
                <a:cs typeface="LSCAHM+Arial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5029" y="1005066"/>
            <a:ext cx="147865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8" dirty="0">
                <a:solidFill>
                  <a:srgbClr val="000000"/>
                </a:solidFill>
                <a:latin typeface="POPBNE+BodoniMTBlack"/>
                <a:cs typeface="POPBNE+BodoniMTBlack"/>
              </a:rPr>
              <a:t>Level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9650" y="991096"/>
            <a:ext cx="2924671" cy="1424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0" dirty="0">
                <a:solidFill>
                  <a:srgbClr val="000000"/>
                </a:solidFill>
                <a:latin typeface="HENQBI+ArialUnicodeMS"/>
                <a:cs typeface="HENQBI+ArialUnicodeMS"/>
              </a:rPr>
              <a:t>Faci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2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HENQBI+ArialUnicodeMS"/>
                <a:cs typeface="HENQBI+ArialUnicodeMS"/>
              </a:rPr>
              <a:t>col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HENQBI+ArialUnicodeMS"/>
                <a:cs typeface="HENQBI+ArialUnicodeMS"/>
              </a:rPr>
              <a:t>cul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us</a:t>
            </a:r>
          </a:p>
          <a:p>
            <a:pPr marL="27940" marR="0">
              <a:lnSpc>
                <a:spcPts val="2917"/>
              </a:lnSpc>
              <a:spcBef>
                <a:spcPts val="1182"/>
              </a:spcBef>
              <a:spcAft>
                <a:spcPts val="0"/>
              </a:spcAft>
            </a:pPr>
            <a:r>
              <a:rPr sz="2800" spc="-113" dirty="0">
                <a:solidFill>
                  <a:srgbClr val="000000"/>
                </a:solidFill>
                <a:latin typeface="HENQBI+ArialUnicodeMS"/>
                <a:cs typeface="HENQBI+ArialUnicodeMS"/>
              </a:rPr>
              <a:t>Four</a:t>
            </a:r>
            <a:r>
              <a:rPr sz="2800" spc="-78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t</a:t>
            </a:r>
            <a:r>
              <a:rPr sz="2800" spc="-77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h</a:t>
            </a:r>
            <a:r>
              <a:rPr sz="2800" spc="-23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7" dirty="0">
                <a:solidFill>
                  <a:srgbClr val="000000"/>
                </a:solidFill>
                <a:latin typeface="HENQBI+ArialUnicodeMS"/>
                <a:cs typeface="HENQBI+ArialUnicodeMS"/>
              </a:rPr>
              <a:t>ventri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80" dirty="0">
                <a:solidFill>
                  <a:srgbClr val="000000"/>
                </a:solidFill>
                <a:latin typeface="HENQBI+ArialUnicodeMS"/>
                <a:cs typeface="HENQBI+ArialUnicodeMS"/>
              </a:rPr>
              <a:t>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0509" y="1527036"/>
            <a:ext cx="1670000" cy="2058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0" dirty="0">
                <a:solidFill>
                  <a:srgbClr val="000000"/>
                </a:solidFill>
                <a:latin typeface="POPBNE+BodoniMTBlack"/>
                <a:cs typeface="POPBNE+BodoniMTBlack"/>
              </a:rPr>
              <a:t>Cav</a:t>
            </a:r>
            <a:r>
              <a:rPr sz="2800" spc="-82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POPBNE+BodoniMTBlack"/>
                <a:cs typeface="POPBNE+BodoniMTBlack"/>
              </a:rPr>
              <a:t>ity</a:t>
            </a:r>
          </a:p>
          <a:p>
            <a:pPr marL="0" marR="0">
              <a:lnSpc>
                <a:spcPts val="2917"/>
              </a:lnSpc>
              <a:spcBef>
                <a:spcPts val="6172"/>
              </a:spcBef>
              <a:spcAft>
                <a:spcPts val="0"/>
              </a:spcAft>
            </a:pPr>
            <a:r>
              <a:rPr sz="2800" spc="-197" dirty="0">
                <a:solidFill>
                  <a:srgbClr val="000000"/>
                </a:solidFill>
                <a:latin typeface="POPBNE+BodoniMTBlack"/>
                <a:cs typeface="POPBNE+BodoniMTBlack"/>
              </a:rPr>
              <a:t>Nucle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dirty="0">
                <a:solidFill>
                  <a:srgbClr val="000000"/>
                </a:solidFill>
                <a:latin typeface="POPBNE+BodoniMTBlack"/>
                <a:cs typeface="POPBNE+BodoniMTBlack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79470" y="2082026"/>
            <a:ext cx="5865134" cy="1691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39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3" dirty="0">
                <a:solidFill>
                  <a:srgbClr val="FF0000"/>
                </a:solidFill>
                <a:latin typeface="HENQBI+ArialUnicodeMS"/>
                <a:cs typeface="HENQBI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9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</a:t>
            </a:r>
            <a:r>
              <a:rPr sz="2800" spc="-389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FF0000"/>
                </a:solidFill>
                <a:latin typeface="HENQBI+ArialUnicodeMS"/>
                <a:cs typeface="HENQBI+ArialUnicodeMS"/>
              </a:rPr>
              <a:t>of</a:t>
            </a:r>
            <a:r>
              <a:rPr sz="2800" spc="137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6" dirty="0">
                <a:solidFill>
                  <a:srgbClr val="FF0000"/>
                </a:solidFill>
                <a:latin typeface="HENQBI+ArialUnicodeMS"/>
                <a:cs typeface="HENQBI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36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3" dirty="0">
                <a:solidFill>
                  <a:srgbClr val="FF0000"/>
                </a:solidFill>
                <a:latin typeface="HENQBI+ArialUnicodeMS"/>
                <a:cs typeface="HENQBI+ArialUnicodeMS"/>
              </a:rPr>
              <a:t>nerve</a:t>
            </a:r>
            <a:r>
              <a:rPr sz="2800" spc="-40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69" dirty="0">
                <a:solidFill>
                  <a:srgbClr val="FF0000"/>
                </a:solidFill>
                <a:latin typeface="HENQBI+ArialUnicodeMS"/>
                <a:cs typeface="HENQBI+ArialUnicodeMS"/>
              </a:rPr>
              <a:t>V,</a:t>
            </a:r>
          </a:p>
          <a:p>
            <a:pPr marL="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A</a:t>
            </a:r>
            <a:r>
              <a:rPr sz="2800" spc="-63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bducent</a:t>
            </a:r>
            <a:r>
              <a:rPr sz="2800" spc="77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6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eus,</a:t>
            </a:r>
            <a:r>
              <a:rPr sz="2800" spc="28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0" dirty="0">
                <a:solidFill>
                  <a:srgbClr val="FF0000"/>
                </a:solidFill>
                <a:latin typeface="HENQBI+ArialUnicodeMS"/>
                <a:cs typeface="HENQBI+ArialUnicodeMS"/>
              </a:rPr>
              <a:t>Faci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2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6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eus,</a:t>
            </a:r>
          </a:p>
          <a:p>
            <a:pPr marL="37592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3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2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5" dirty="0">
                <a:solidFill>
                  <a:srgbClr val="FF0000"/>
                </a:solidFill>
                <a:latin typeface="HENQBI+ArialUnicodeMS"/>
                <a:cs typeface="HENQBI+ArialUnicodeMS"/>
              </a:rPr>
              <a:t>vesti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0" dirty="0">
                <a:solidFill>
                  <a:srgbClr val="FF0000"/>
                </a:solidFill>
                <a:latin typeface="HENQBI+ArialUnicodeMS"/>
                <a:cs typeface="HENQBI+ArialUnicodeMS"/>
              </a:rPr>
              <a:t>bul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ar</a:t>
            </a:r>
            <a:r>
              <a:rPr sz="2800" spc="77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9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6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79190" y="3261855"/>
            <a:ext cx="54559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,</a:t>
            </a:r>
            <a:r>
              <a:rPr sz="2800" spc="-15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4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Trapezoi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d</a:t>
            </a:r>
            <a:r>
              <a:rPr sz="2800" spc="-23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0509" y="3885426"/>
            <a:ext cx="9287380" cy="1307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788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6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HENQBI+ArialUnicodeMS"/>
                <a:cs typeface="HENQBI+ArialUnicodeMS"/>
              </a:rPr>
              <a:t>cospi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and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61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9" dirty="0">
                <a:solidFill>
                  <a:srgbClr val="000000"/>
                </a:solidFill>
                <a:latin typeface="HENQBI+ArialUnicodeMS"/>
                <a:cs typeface="HENQBI+ArialUnicodeMS"/>
              </a:rPr>
              <a:t>conucl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15" dirty="0">
                <a:solidFill>
                  <a:srgbClr val="000000"/>
                </a:solidFill>
                <a:latin typeface="HENQBI+ArialUnicodeMS"/>
                <a:cs typeface="HENQBI+ArialUnicodeMS"/>
              </a:rPr>
              <a:t>ear</a:t>
            </a:r>
          </a:p>
          <a:p>
            <a:pPr marL="0" marR="0">
              <a:lnSpc>
                <a:spcPts val="2917"/>
              </a:lnSpc>
              <a:spcBef>
                <a:spcPts val="262"/>
              </a:spcBef>
              <a:spcAft>
                <a:spcPts val="0"/>
              </a:spcAft>
            </a:pPr>
            <a:r>
              <a:rPr sz="2800" spc="-200" dirty="0">
                <a:solidFill>
                  <a:srgbClr val="000000"/>
                </a:solidFill>
                <a:latin typeface="POPBNE+BodoniMTBlack"/>
                <a:cs typeface="POPBNE+BodoniMTBlack"/>
              </a:rPr>
              <a:t>Motor</a:t>
            </a:r>
            <a:r>
              <a:rPr sz="2800" spc="-58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78" dirty="0">
                <a:solidFill>
                  <a:srgbClr val="000000"/>
                </a:solidFill>
                <a:latin typeface="POPBNE+BodoniMTBlack"/>
                <a:cs typeface="POPBNE+BodoniMTBlack"/>
              </a:rPr>
              <a:t>Tracts</a:t>
            </a:r>
            <a:r>
              <a:rPr sz="2800" spc="6820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tracts,</a:t>
            </a:r>
            <a:r>
              <a:rPr sz="2800" spc="-5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4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Transverse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HENQBI+ArialUnicodeMS"/>
                <a:cs typeface="HENQBI+ArialUnicodeMS"/>
              </a:rPr>
              <a:t>bers,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70959" y="4672826"/>
            <a:ext cx="506921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2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HENQBI+ArialUnicodeMS"/>
                <a:cs typeface="HENQBI+ArialUnicodeMS"/>
              </a:rPr>
              <a:t>ongi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HENQBI+ArialUnicodeMS"/>
                <a:cs typeface="HENQBI+ArialUnicodeMS"/>
              </a:rPr>
              <a:t>tudi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7" dirty="0">
                <a:solidFill>
                  <a:srgbClr val="000000"/>
                </a:solidFill>
                <a:latin typeface="HENQBI+ArialUnicodeMS"/>
                <a:cs typeface="HENQBI+ArialUnicodeMS"/>
              </a:rPr>
              <a:t>asci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HENQBI+ArialUnicodeMS"/>
                <a:cs typeface="HENQBI+ArialUnicodeMS"/>
              </a:rPr>
              <a:t>cul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us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0509" y="5544046"/>
            <a:ext cx="8591818" cy="1109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2289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4" dirty="0">
                <a:solidFill>
                  <a:srgbClr val="FF0000"/>
                </a:solidFill>
                <a:latin typeface="HENQBI+ArialUnicodeMS"/>
                <a:cs typeface="HENQBI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8" dirty="0">
                <a:solidFill>
                  <a:srgbClr val="FF0000"/>
                </a:solidFill>
                <a:latin typeface="HENQBI+ArialUnicodeMS"/>
                <a:cs typeface="HENQBI+ArialUnicodeMS"/>
              </a:rPr>
              <a:t>tract</a:t>
            </a:r>
            <a:r>
              <a:rPr sz="2800" spc="2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HENQBI+ArialUnicodeMS"/>
                <a:cs typeface="HENQBI+ArialUnicodeMS"/>
              </a:rPr>
              <a:t>of</a:t>
            </a:r>
            <a:r>
              <a:rPr sz="2800" spc="217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5" dirty="0">
                <a:solidFill>
                  <a:srgbClr val="FF0000"/>
                </a:solidFill>
                <a:latin typeface="HENQBI+ArialUnicodeMS"/>
                <a:cs typeface="HENQBI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3" dirty="0">
                <a:solidFill>
                  <a:srgbClr val="FF0000"/>
                </a:solidFill>
                <a:latin typeface="HENQBI+ArialUnicodeMS"/>
                <a:cs typeface="HENQBI+ArialUnicodeMS"/>
              </a:rPr>
              <a:t>nerve</a:t>
            </a:r>
            <a:r>
              <a:rPr sz="2800" spc="-40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V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;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POPBNE+BodoniMTBlack"/>
                <a:cs typeface="POPBNE+BodoniMTBlack"/>
              </a:rPr>
              <a:t>Se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13" dirty="0">
                <a:solidFill>
                  <a:srgbClr val="000000"/>
                </a:solidFill>
                <a:latin typeface="POPBNE+BodoniMTBlack"/>
                <a:cs typeface="POPBNE+BodoniMTBlack"/>
              </a:rPr>
              <a:t>nsory</a:t>
            </a:r>
            <a:r>
              <a:rPr sz="2800" spc="24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385" dirty="0">
                <a:solidFill>
                  <a:srgbClr val="000000"/>
                </a:solidFill>
                <a:latin typeface="POPBNE+BodoniMTBlack"/>
                <a:cs typeface="POPBNE+BodoniMTBlack"/>
              </a:rPr>
              <a:t>Tra</a:t>
            </a:r>
            <a:r>
              <a:rPr sz="2800" spc="-1022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POPBNE+BodoniMTBlack"/>
                <a:cs typeface="POPBNE+BodoniMTBlack"/>
              </a:rPr>
              <a:t>cts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96790" y="5937746"/>
            <a:ext cx="286528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2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emni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sci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970" y="424021"/>
            <a:ext cx="8397038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Transverse</a:t>
            </a:r>
            <a:r>
              <a:rPr sz="3200" spc="-43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HENQBI+ArialUnicodeMS"/>
                <a:cs typeface="HENQBI+ArialUnicodeMS"/>
              </a:rPr>
              <a:t>secti</a:t>
            </a:r>
            <a:r>
              <a:rPr sz="3200" spc="-7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HENQBI+ArialUnicodeMS"/>
                <a:cs typeface="HENQBI+ArialUnicodeMS"/>
              </a:rPr>
              <a:t>on</a:t>
            </a:r>
            <a:r>
              <a:rPr sz="3200" spc="-17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t</a:t>
            </a:r>
            <a:r>
              <a:rPr sz="3200" spc="-897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HENQBI+ArialUnicodeMS"/>
                <a:cs typeface="HENQBI+ArialUnicodeMS"/>
              </a:rPr>
              <a:t>hr</a:t>
            </a:r>
            <a:r>
              <a:rPr sz="3200" spc="-889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27" dirty="0">
                <a:solidFill>
                  <a:srgbClr val="000000"/>
                </a:solidFill>
                <a:latin typeface="HENQBI+ArialUnicodeMS"/>
                <a:cs typeface="HENQBI+ArialUnicodeMS"/>
              </a:rPr>
              <a:t>ough</a:t>
            </a:r>
            <a:r>
              <a:rPr sz="3200" spc="-1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pc="-129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pons</a:t>
            </a:r>
            <a:r>
              <a:rPr sz="3200" spc="-43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:</a:t>
            </a:r>
          </a:p>
          <a:p>
            <a:pPr marL="166750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trike="sngStrike" spc="-349" dirty="0">
                <a:solidFill>
                  <a:srgbClr val="000000"/>
                </a:solidFill>
                <a:latin typeface="HENQBI+ArialUnicodeMS"/>
                <a:cs typeface="HENQBI+ArialUnicodeMS"/>
              </a:rPr>
              <a:t>at</a:t>
            </a:r>
            <a:r>
              <a:rPr sz="3200" strike="sngStrike" spc="35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60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3200" strike="sngStrike" spc="-34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102" dirty="0">
                <a:solidFill>
                  <a:srgbClr val="000000"/>
                </a:solidFill>
                <a:latin typeface="HENQBI+ArialUnicodeMS"/>
                <a:cs typeface="HENQBI+ArialUnicodeMS"/>
              </a:rPr>
              <a:t>level</a:t>
            </a:r>
            <a:r>
              <a:rPr sz="3200" strike="sngStrike" spc="279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179" dirty="0">
                <a:solidFill>
                  <a:srgbClr val="000000"/>
                </a:solidFill>
                <a:latin typeface="HENQBI+ArialUnicodeMS"/>
                <a:cs typeface="HENQBI+ArialUnicodeMS"/>
              </a:rPr>
              <a:t>of</a:t>
            </a:r>
            <a:r>
              <a:rPr sz="3200" strike="sngStrike" spc="36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61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3200" strike="sngStrike" spc="-34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86" dirty="0">
                <a:solidFill>
                  <a:srgbClr val="000000"/>
                </a:solidFill>
                <a:latin typeface="HENQBI+ArialUnicodeMS"/>
                <a:cs typeface="HENQBI+ArialUnicodeMS"/>
              </a:rPr>
              <a:t>facial</a:t>
            </a:r>
            <a:r>
              <a:rPr sz="3200" strike="sngStrike" spc="25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11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col</a:t>
            </a:r>
            <a:r>
              <a:rPr sz="3200" strike="sngStrike" spc="-62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3200" strike="sngStrike" spc="-62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dirty="0">
                <a:solidFill>
                  <a:srgbClr val="000000"/>
                </a:solidFill>
                <a:latin typeface="HENQBI+ArialUnicodeMS"/>
                <a:cs typeface="HENQBI+ArialUnicodeMS"/>
              </a:rPr>
              <a:t>i</a:t>
            </a:r>
            <a:r>
              <a:rPr sz="3200" strike="sngStrike" spc="-62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cul</a:t>
            </a:r>
            <a:r>
              <a:rPr sz="3200" strike="sngStrike" spc="-62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3200" strike="sngStrike" spc="-173" dirty="0">
                <a:solidFill>
                  <a:srgbClr val="000000"/>
                </a:solidFill>
                <a:latin typeface="HENQBI+ArialUnicodeMS"/>
                <a:cs typeface="HENQBI+ArialUnicodeMS"/>
              </a:rPr>
              <a:t>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7020" y="2575788"/>
            <a:ext cx="1491954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LSCAHM+ArialMT"/>
                <a:cs typeface="LSCAHM+ArialMT"/>
              </a:rPr>
              <a:t>4</a:t>
            </a:r>
            <a:r>
              <a:rPr sz="1600" baseline="29999" dirty="0">
                <a:solidFill>
                  <a:srgbClr val="000000"/>
                </a:solidFill>
                <a:latin typeface="LSCAHM+ArialMT"/>
                <a:cs typeface="LSCAHM+ArialMT"/>
              </a:rPr>
              <a:t>th</a:t>
            </a:r>
            <a:r>
              <a:rPr sz="1600" spc="205" baseline="29999" dirty="0">
                <a:solidFill>
                  <a:srgbClr val="000000"/>
                </a:solidFill>
                <a:latin typeface="LSCAHM+ArialMT"/>
                <a:cs typeface="LSCAH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LSCAHM+ArialMT"/>
                <a:cs typeface="LSCAHM+ArialMT"/>
              </a:rPr>
              <a:t>ventricle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279" y="6412458"/>
            <a:ext cx="7267856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5" dirty="0">
                <a:solidFill>
                  <a:srgbClr val="000000"/>
                </a:solidFill>
                <a:latin typeface="LSCAHM+ArialMT"/>
                <a:cs typeface="LSCAHM+ArialMT"/>
              </a:rPr>
              <a:t>MCP</a:t>
            </a:r>
            <a:r>
              <a:rPr sz="1800" spc="10" dirty="0">
                <a:solidFill>
                  <a:srgbClr val="000000"/>
                </a:solidFill>
                <a:latin typeface="LSCAHM+ArialMT"/>
                <a:cs typeface="LSCAH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LSCAHM+ArialMT"/>
                <a:cs typeface="LSCAHM+ArialMT"/>
              </a:rPr>
              <a:t>&amp; ICP : Middle &amp; Inferior cerebllar peduncles</a:t>
            </a:r>
            <a:r>
              <a:rPr sz="1800" spc="11" dirty="0">
                <a:solidFill>
                  <a:srgbClr val="000000"/>
                </a:solidFill>
                <a:latin typeface="LSCAHM+ArialMT"/>
                <a:cs typeface="LSCAH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LSCAHM+ArialMT"/>
                <a:cs typeface="LSCAHM+ArialMT"/>
              </a:rPr>
              <a:t>respectively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3109" y="1877555"/>
            <a:ext cx="4477972" cy="2610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3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3" dirty="0">
                <a:solidFill>
                  <a:srgbClr val="FF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5" dirty="0">
                <a:solidFill>
                  <a:srgbClr val="FF0000"/>
                </a:solidFill>
                <a:latin typeface="HENQBI+ArialUnicodeMS"/>
                <a:cs typeface="HENQBI+ArialUnicodeMS"/>
              </a:rPr>
              <a:t>vesti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0" dirty="0">
                <a:solidFill>
                  <a:srgbClr val="FF0000"/>
                </a:solidFill>
                <a:latin typeface="HENQBI+ArialUnicodeMS"/>
                <a:cs typeface="HENQBI+ArialUnicodeMS"/>
              </a:rPr>
              <a:t>bul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FF0000"/>
                </a:solidFill>
                <a:latin typeface="HENQBI+ArialUnicodeMS"/>
                <a:cs typeface="HENQBI+ArialUnicodeMS"/>
              </a:rPr>
              <a:t>ar</a:t>
            </a:r>
            <a:r>
              <a:rPr sz="2800" spc="9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9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6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eus,</a:t>
            </a:r>
          </a:p>
          <a:p>
            <a:pPr marL="0" marR="0">
              <a:lnSpc>
                <a:spcPts val="2917"/>
              </a:lnSpc>
              <a:spcBef>
                <a:spcPts val="3802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A</a:t>
            </a:r>
            <a:r>
              <a:rPr sz="2800" spc="-63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bducent</a:t>
            </a:r>
            <a:r>
              <a:rPr sz="2800" spc="77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6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eus,</a:t>
            </a:r>
          </a:p>
          <a:p>
            <a:pPr marL="0" marR="0">
              <a:lnSpc>
                <a:spcPts val="2917"/>
              </a:lnSpc>
              <a:spcBef>
                <a:spcPts val="3852"/>
              </a:spcBef>
              <a:spcAft>
                <a:spcPts val="0"/>
              </a:spcAft>
            </a:pPr>
            <a:r>
              <a:rPr sz="2800" spc="-160" dirty="0">
                <a:solidFill>
                  <a:srgbClr val="FF0000"/>
                </a:solidFill>
                <a:latin typeface="HENQBI+ArialUnicodeMS"/>
                <a:cs typeface="HENQBI+ArialUnicodeMS"/>
              </a:rPr>
              <a:t>Faci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2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1740" y="2309355"/>
            <a:ext cx="5271304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0" dirty="0">
                <a:solidFill>
                  <a:srgbClr val="FF0000"/>
                </a:solidFill>
                <a:latin typeface="HENQBI+ArialUnicodeMS"/>
                <a:cs typeface="HENQBI+ArialUnicodeMS"/>
              </a:rPr>
              <a:t>Spi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2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HENQBI+ArialUnicodeMS"/>
                <a:cs typeface="HENQBI+ArialUnicodeMS"/>
              </a:rPr>
              <a:t>tract</a:t>
            </a:r>
            <a:r>
              <a:rPr sz="2800" spc="18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&amp;</a:t>
            </a:r>
            <a:r>
              <a:rPr sz="2800" spc="199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</a:t>
            </a:r>
            <a:r>
              <a:rPr sz="2800" spc="-40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FF0000"/>
                </a:solidFill>
                <a:latin typeface="HENQBI+ArialUnicodeMS"/>
                <a:cs typeface="HENQBI+ArialUnicodeMS"/>
              </a:rPr>
              <a:t>of</a:t>
            </a:r>
            <a:r>
              <a:rPr sz="2800" spc="136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7" dirty="0">
                <a:solidFill>
                  <a:srgbClr val="FF0000"/>
                </a:solidFill>
                <a:latin typeface="HENQBI+ArialUnicodeMS"/>
                <a:cs typeface="HENQBI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93" dirty="0">
                <a:solidFill>
                  <a:srgbClr val="FF0000"/>
                </a:solidFill>
                <a:latin typeface="HENQBI+ArialUnicodeMS"/>
                <a:cs typeface="HENQBI+ArialUnicodeMS"/>
              </a:rPr>
              <a:t>nerve</a:t>
            </a:r>
            <a:r>
              <a:rPr sz="2800" spc="-40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74" dirty="0">
                <a:solidFill>
                  <a:srgbClr val="FF0000"/>
                </a:solidFill>
                <a:latin typeface="HENQBI+ArialUnicodeMS"/>
                <a:cs typeface="HENQBI+ArialUnicodeMS"/>
              </a:rPr>
              <a:t>V,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1740" y="3589516"/>
            <a:ext cx="3340348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8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Trapezoi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d</a:t>
            </a:r>
            <a:r>
              <a:rPr sz="2800" spc="-23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9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eus</a:t>
            </a:r>
          </a:p>
          <a:p>
            <a:pPr marL="88900" marR="0">
              <a:lnSpc>
                <a:spcPts val="2917"/>
              </a:lnSpc>
              <a:spcBef>
                <a:spcPts val="3802"/>
              </a:spcBef>
              <a:spcAft>
                <a:spcPts val="0"/>
              </a:spcAft>
            </a:pPr>
            <a:r>
              <a:rPr sz="2800" spc="-12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,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0929" y="2021066"/>
            <a:ext cx="5069218" cy="175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HENQBI+ArialUnicodeMS"/>
                <a:cs typeface="HENQBI+ArialUnicodeMS"/>
              </a:rPr>
              <a:t>ongi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HENQBI+ArialUnicodeMS"/>
                <a:cs typeface="HENQBI+ArialUnicodeMS"/>
              </a:rPr>
              <a:t>tudi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asci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HENQBI+ArialUnicodeMS"/>
                <a:cs typeface="HENQBI+ArialUnicodeMS"/>
              </a:rPr>
              <a:t>cul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us</a:t>
            </a:r>
          </a:p>
          <a:p>
            <a:pPr marL="0" marR="0">
              <a:lnSpc>
                <a:spcPts val="2917"/>
              </a:lnSpc>
              <a:spcBef>
                <a:spcPts val="37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emni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scus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4160" y="4266426"/>
            <a:ext cx="438691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Transverse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39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69" dirty="0">
                <a:solidFill>
                  <a:srgbClr val="000000"/>
                </a:solidFill>
                <a:latin typeface="HENQBI+ArialUnicodeMS"/>
                <a:cs typeface="HENQBI+ArialUnicodeMS"/>
              </a:rPr>
              <a:t>fi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6" dirty="0">
                <a:solidFill>
                  <a:srgbClr val="000000"/>
                </a:solidFill>
                <a:latin typeface="HENQBI+ArialUnicodeMS"/>
                <a:cs typeface="HENQBI+ArialUnicodeMS"/>
              </a:rPr>
              <a:t>bers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5910" y="5546586"/>
            <a:ext cx="6796031" cy="10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6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HENQBI+ArialUnicodeMS"/>
                <a:cs typeface="HENQBI+ArialUnicodeMS"/>
              </a:rPr>
              <a:t>cospi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and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61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29" dirty="0">
                <a:solidFill>
                  <a:srgbClr val="000000"/>
                </a:solidFill>
                <a:latin typeface="HENQBI+ArialUnicodeMS"/>
                <a:cs typeface="HENQBI+ArialUnicodeMS"/>
              </a:rPr>
              <a:t>conucl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15" dirty="0">
                <a:solidFill>
                  <a:srgbClr val="000000"/>
                </a:solidFill>
                <a:latin typeface="HENQBI+ArialUnicodeMS"/>
                <a:cs typeface="HENQBI+ArialUnicodeMS"/>
              </a:rPr>
              <a:t>ear</a:t>
            </a:r>
            <a:r>
              <a:rPr sz="2800" spc="13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tracts,</a:t>
            </a:r>
          </a:p>
          <a:p>
            <a:pPr marL="0" marR="0">
              <a:lnSpc>
                <a:spcPts val="1875"/>
              </a:lnSpc>
              <a:spcBef>
                <a:spcPts val="48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SCAHM+ArialMT"/>
                <a:cs typeface="LSCAHM+ArialMT"/>
              </a:rPr>
              <a:t>,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5309" y="84236"/>
            <a:ext cx="121091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LSCAHM+ArialMT"/>
                <a:cs typeface="LSCAHM+ArialMT"/>
              </a:rPr>
              <a:t>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6620" y="817105"/>
            <a:ext cx="147865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5" dirty="0">
                <a:solidFill>
                  <a:srgbClr val="000000"/>
                </a:solidFill>
                <a:latin typeface="POPBNE+BodoniMTBlack"/>
                <a:cs typeface="POPBNE+BodoniMTBlack"/>
              </a:rPr>
              <a:t>Level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68850" y="808216"/>
            <a:ext cx="3122438" cy="151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gemi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</a:p>
          <a:p>
            <a:pPr marL="125729" marR="0">
              <a:lnSpc>
                <a:spcPts val="2917"/>
              </a:lnSpc>
              <a:spcBef>
                <a:spcPts val="1912"/>
              </a:spcBef>
              <a:spcAft>
                <a:spcPts val="0"/>
              </a:spcAft>
            </a:pPr>
            <a:r>
              <a:rPr sz="2800" spc="-113" dirty="0">
                <a:solidFill>
                  <a:srgbClr val="000000"/>
                </a:solidFill>
                <a:latin typeface="HENQBI+ArialUnicodeMS"/>
                <a:cs typeface="HENQBI+ArialUnicodeMS"/>
              </a:rPr>
              <a:t>Four</a:t>
            </a:r>
            <a:r>
              <a:rPr sz="2800" spc="-78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t</a:t>
            </a:r>
            <a:r>
              <a:rPr sz="2800" spc="-77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h</a:t>
            </a:r>
            <a:r>
              <a:rPr sz="2800" spc="-23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7" dirty="0">
                <a:solidFill>
                  <a:srgbClr val="000000"/>
                </a:solidFill>
                <a:latin typeface="HENQBI+ArialUnicodeMS"/>
                <a:cs typeface="HENQBI+ArialUnicodeMS"/>
              </a:rPr>
              <a:t>ventri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80" dirty="0">
                <a:solidFill>
                  <a:srgbClr val="000000"/>
                </a:solidFill>
                <a:latin typeface="HENQBI+ArialUnicodeMS"/>
                <a:cs typeface="HENQBI+ArialUnicodeMS"/>
              </a:rPr>
              <a:t>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240" y="1430516"/>
            <a:ext cx="1670000" cy="2143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4" dirty="0">
                <a:solidFill>
                  <a:srgbClr val="000000"/>
                </a:solidFill>
                <a:latin typeface="POPBNE+BodoniMTBlack"/>
                <a:cs typeface="POPBNE+BodoniMTBlack"/>
              </a:rPr>
              <a:t>Cav</a:t>
            </a:r>
            <a:r>
              <a:rPr sz="2800" spc="-821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POPBNE+BodoniMTBlack"/>
                <a:cs typeface="POPBNE+BodoniMTBlack"/>
              </a:rPr>
              <a:t>ity</a:t>
            </a:r>
          </a:p>
          <a:p>
            <a:pPr marL="0" marR="0">
              <a:lnSpc>
                <a:spcPts val="2917"/>
              </a:lnSpc>
              <a:spcBef>
                <a:spcPts val="6892"/>
              </a:spcBef>
              <a:spcAft>
                <a:spcPts val="0"/>
              </a:spcAft>
            </a:pPr>
            <a:r>
              <a:rPr sz="2800" spc="-197" dirty="0">
                <a:solidFill>
                  <a:srgbClr val="000000"/>
                </a:solidFill>
                <a:latin typeface="POPBNE+BodoniMTBlack"/>
                <a:cs typeface="POPBNE+BodoniMTBlack"/>
              </a:rPr>
              <a:t>Nucle</a:t>
            </a:r>
            <a:r>
              <a:rPr sz="2800" spc="-86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dirty="0">
                <a:solidFill>
                  <a:srgbClr val="000000"/>
                </a:solidFill>
                <a:latin typeface="POPBNE+BodoniMTBlack"/>
                <a:cs typeface="POPBNE+BodoniMTBlack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2979" y="2222996"/>
            <a:ext cx="5796445" cy="1296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Main</a:t>
            </a:r>
            <a:r>
              <a:rPr sz="2800" spc="-23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08" dirty="0">
                <a:solidFill>
                  <a:srgbClr val="FF0000"/>
                </a:solidFill>
                <a:latin typeface="HENQBI+ArialUnicodeMS"/>
                <a:cs typeface="HENQBI+ArialUnicodeMS"/>
              </a:rPr>
              <a:t>sensor</a:t>
            </a:r>
            <a:r>
              <a:rPr sz="2800" spc="-77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y</a:t>
            </a:r>
            <a:r>
              <a:rPr sz="2800" spc="-7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and</a:t>
            </a:r>
            <a:r>
              <a:rPr sz="2800" spc="-76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7" dirty="0">
                <a:solidFill>
                  <a:srgbClr val="FF0000"/>
                </a:solidFill>
                <a:latin typeface="HENQBI+ArialUnicodeMS"/>
                <a:cs typeface="HENQBI+ArialUnicodeMS"/>
              </a:rPr>
              <a:t>mot</a:t>
            </a:r>
            <a:r>
              <a:rPr sz="2800" spc="-776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FF0000"/>
                </a:solidFill>
                <a:latin typeface="HENQBI+ArialUnicodeMS"/>
                <a:cs typeface="HENQBI+ArialUnicodeMS"/>
              </a:rPr>
              <a:t>or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eus</a:t>
            </a:r>
            <a:r>
              <a:rPr sz="2800" spc="-40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FF0000"/>
                </a:solidFill>
                <a:latin typeface="HENQBI+ArialUnicodeMS"/>
                <a:cs typeface="HENQBI+ArialUnicodeMS"/>
              </a:rPr>
              <a:t>of</a:t>
            </a:r>
          </a:p>
          <a:p>
            <a:pPr marL="1329690" marR="0">
              <a:lnSpc>
                <a:spcPts val="2917"/>
              </a:lnSpc>
              <a:spcBef>
                <a:spcPts val="172"/>
              </a:spcBef>
              <a:spcAft>
                <a:spcPts val="0"/>
              </a:spcAft>
            </a:pPr>
            <a:r>
              <a:rPr sz="2800" spc="-125" dirty="0">
                <a:solidFill>
                  <a:srgbClr val="FF0000"/>
                </a:solidFill>
                <a:latin typeface="HENQBI+ArialUnicodeMS"/>
                <a:cs typeface="HENQBI+ArialUnicodeMS"/>
              </a:rPr>
              <a:t>crani</a:t>
            </a:r>
            <a:r>
              <a:rPr sz="2800" spc="-621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3" dirty="0">
                <a:solidFill>
                  <a:srgbClr val="FF0000"/>
                </a:solidFill>
                <a:latin typeface="HENQBI+ArialUnicodeMS"/>
                <a:cs typeface="HENQBI+ArialUnicodeMS"/>
              </a:rPr>
              <a:t>nerve</a:t>
            </a:r>
            <a:r>
              <a:rPr sz="2800" spc="-40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V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6179" y="3098026"/>
            <a:ext cx="545599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39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9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,</a:t>
            </a:r>
            <a:r>
              <a:rPr sz="2800" spc="-16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4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Trapezoi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d</a:t>
            </a:r>
            <a:r>
              <a:rPr sz="2800" spc="-23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42310" y="4050526"/>
            <a:ext cx="6705178" cy="1297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6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HENQBI+ArialUnicodeMS"/>
                <a:cs typeface="HENQBI+ArialUnicodeMS"/>
              </a:rPr>
              <a:t>cospi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and</a:t>
            </a:r>
            <a:r>
              <a:rPr sz="2800" spc="-7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6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15" dirty="0">
                <a:solidFill>
                  <a:srgbClr val="000000"/>
                </a:solidFill>
                <a:latin typeface="HENQBI+ArialUnicodeMS"/>
                <a:cs typeface="HENQBI+ArialUnicodeMS"/>
              </a:rPr>
              <a:t>ear</a:t>
            </a:r>
            <a:r>
              <a:rPr sz="2800" spc="1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tracts,</a:t>
            </a:r>
          </a:p>
          <a:p>
            <a:pPr marL="897889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39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Transverse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2800" spc="-62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HENQBI+ArialUnicodeMS"/>
                <a:cs typeface="HENQBI+ArialUnicodeMS"/>
              </a:rPr>
              <a:t>bers,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9240" y="4497566"/>
            <a:ext cx="279236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02" dirty="0">
                <a:solidFill>
                  <a:srgbClr val="000000"/>
                </a:solidFill>
                <a:latin typeface="POPBNE+BodoniMTBlack"/>
                <a:cs typeface="POPBNE+BodoniMTBlack"/>
              </a:rPr>
              <a:t>Motor</a:t>
            </a:r>
            <a:r>
              <a:rPr sz="2800" spc="-586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76" dirty="0">
                <a:solidFill>
                  <a:srgbClr val="000000"/>
                </a:solidFill>
                <a:latin typeface="POPBNE+BodoniMTBlack"/>
                <a:cs typeface="POPBNE+BodoniMTBlack"/>
              </a:rPr>
              <a:t>Tracts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73500" y="4925555"/>
            <a:ext cx="506921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3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HENQBI+ArialUnicodeMS"/>
                <a:cs typeface="HENQBI+ArialUnicodeMS"/>
              </a:rPr>
              <a:t>ongi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HENQBI+ArialUnicodeMS"/>
                <a:cs typeface="HENQBI+ArialUnicodeMS"/>
              </a:rPr>
              <a:t>tudi</a:t>
            </a:r>
            <a:r>
              <a:rPr sz="2800" spc="-6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97" dirty="0">
                <a:solidFill>
                  <a:srgbClr val="000000"/>
                </a:solidFill>
                <a:latin typeface="HENQBI+ArialUnicodeMS"/>
                <a:cs typeface="HENQBI+ArialUnicodeMS"/>
              </a:rPr>
              <a:t>asci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HENQBI+ArialUnicodeMS"/>
                <a:cs typeface="HENQBI+ArialUnicodeMS"/>
              </a:rPr>
              <a:t>cul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us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9240" y="5813286"/>
            <a:ext cx="30698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1" dirty="0">
                <a:solidFill>
                  <a:srgbClr val="000000"/>
                </a:solidFill>
                <a:latin typeface="POPBNE+BodoniMTBlack"/>
                <a:cs typeface="POPBNE+BodoniMTBlack"/>
              </a:rPr>
              <a:t>Se</a:t>
            </a:r>
            <a:r>
              <a:rPr sz="2800" spc="-852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211" dirty="0">
                <a:solidFill>
                  <a:srgbClr val="000000"/>
                </a:solidFill>
                <a:latin typeface="POPBNE+BodoniMTBlack"/>
                <a:cs typeface="POPBNE+BodoniMTBlack"/>
              </a:rPr>
              <a:t>nsory</a:t>
            </a:r>
            <a:r>
              <a:rPr sz="2800" spc="243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385" dirty="0">
                <a:solidFill>
                  <a:srgbClr val="000000"/>
                </a:solidFill>
                <a:latin typeface="POPBNE+BodoniMTBlack"/>
                <a:cs typeface="POPBNE+BodoniMTBlack"/>
              </a:rPr>
              <a:t>Tra</a:t>
            </a:r>
            <a:r>
              <a:rPr sz="2800" spc="-1022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2800" spc="-134" dirty="0">
                <a:solidFill>
                  <a:srgbClr val="000000"/>
                </a:solidFill>
                <a:latin typeface="POPBNE+BodoniMTBlack"/>
                <a:cs typeface="POPBNE+BodoniMTBlack"/>
              </a:rPr>
              <a:t>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86959" y="5803126"/>
            <a:ext cx="286528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emni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sci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870" y="476746"/>
            <a:ext cx="8459321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Transverse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secti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on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t</a:t>
            </a:r>
            <a:r>
              <a:rPr sz="2800" spc="-77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hr</a:t>
            </a:r>
            <a:r>
              <a:rPr sz="2800" spc="-77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HENQBI+ArialUnicodeMS"/>
                <a:cs typeface="HENQBI+ArialUnicodeMS"/>
              </a:rPr>
              <a:t>ough</a:t>
            </a:r>
            <a:r>
              <a:rPr sz="2800" spc="-12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pons</a:t>
            </a:r>
            <a:r>
              <a:rPr sz="2800" spc="-389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:</a:t>
            </a:r>
          </a:p>
          <a:p>
            <a:pPr marL="133604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u="sng" spc="-327" dirty="0">
                <a:solidFill>
                  <a:srgbClr val="000000"/>
                </a:solidFill>
                <a:latin typeface="HENQBI+ArialUnicodeMS"/>
                <a:cs typeface="HENQBI+ArialUnicodeMS"/>
              </a:rPr>
              <a:t>at</a:t>
            </a:r>
            <a:r>
              <a:rPr sz="2800" u="sng" spc="32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51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2800" u="sng" spc="-32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at</a:t>
            </a:r>
            <a:r>
              <a:rPr sz="2800" u="sng" spc="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51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2800" u="sng" spc="-32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94" dirty="0">
                <a:solidFill>
                  <a:srgbClr val="000000"/>
                </a:solidFill>
                <a:latin typeface="HENQBI+ArialUnicodeMS"/>
                <a:cs typeface="HENQBI+ArialUnicodeMS"/>
              </a:rPr>
              <a:t>level</a:t>
            </a:r>
            <a:r>
              <a:rPr sz="2800" u="sng" spc="24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46" dirty="0">
                <a:solidFill>
                  <a:srgbClr val="000000"/>
                </a:solidFill>
                <a:latin typeface="HENQBI+ArialUnicodeMS"/>
                <a:cs typeface="HENQBI+ArialUnicodeMS"/>
              </a:rPr>
              <a:t>of</a:t>
            </a:r>
            <a:r>
              <a:rPr sz="2800" u="sng" spc="28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51" dirty="0">
                <a:solidFill>
                  <a:srgbClr val="000000"/>
                </a:solidFill>
                <a:latin typeface="HENQBI+ArialUnicodeMS"/>
                <a:cs typeface="HENQBI+ArialUnicodeMS"/>
              </a:rPr>
              <a:t>the</a:t>
            </a:r>
            <a:r>
              <a:rPr sz="2800" u="sng" spc="-328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HENQBI+ArialUnicodeMS"/>
                <a:cs typeface="HENQBI+ArialUnicodeMS"/>
              </a:rPr>
              <a:t>tri</a:t>
            </a:r>
            <a:r>
              <a:rPr sz="2800" u="sng" spc="-54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gemi</a:t>
            </a:r>
            <a:r>
              <a:rPr sz="2800" u="sng" spc="-54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u="sng" spc="31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19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u="sng" spc="-54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  <a:r>
              <a:rPr sz="2800" u="sng" spc="-54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44" dirty="0">
                <a:solidFill>
                  <a:srgbClr val="000000"/>
                </a:solidFill>
                <a:latin typeface="HENQBI+ArialUnicodeMS"/>
                <a:cs typeface="HENQBI+ArialUnicodeMS"/>
              </a:rPr>
              <a:t>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5780" y="1814710"/>
            <a:ext cx="1253281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SCAHM+ArialMT"/>
                <a:cs typeface="LSCAHM+ArialMT"/>
              </a:rPr>
              <a:t>S.C.P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7020" y="2498318"/>
            <a:ext cx="1491954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LSCAHM+ArialMT"/>
                <a:cs typeface="LSCAHM+ArialMT"/>
              </a:rPr>
              <a:t>4</a:t>
            </a:r>
            <a:r>
              <a:rPr sz="1600" baseline="29999" dirty="0">
                <a:solidFill>
                  <a:srgbClr val="000000"/>
                </a:solidFill>
                <a:latin typeface="LSCAHM+ArialMT"/>
                <a:cs typeface="LSCAHM+ArialMT"/>
              </a:rPr>
              <a:t>th</a:t>
            </a:r>
            <a:r>
              <a:rPr sz="1600" spc="205" baseline="29999" dirty="0">
                <a:solidFill>
                  <a:srgbClr val="000000"/>
                </a:solidFill>
                <a:latin typeface="LSCAHM+ArialMT"/>
                <a:cs typeface="LSCAH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LSCAHM+ArialMT"/>
                <a:cs typeface="LSCAHM+ArialMT"/>
              </a:rPr>
              <a:t>ventricle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7209" y="6168270"/>
            <a:ext cx="5104960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5" dirty="0">
                <a:solidFill>
                  <a:srgbClr val="000000"/>
                </a:solidFill>
                <a:latin typeface="HENQBI+ArialUnicodeMS"/>
                <a:cs typeface="HENQBI+ArialUnicodeMS"/>
              </a:rPr>
              <a:t>SCP</a:t>
            </a:r>
            <a:r>
              <a:rPr sz="2400" spc="-327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dirty="0">
                <a:solidFill>
                  <a:srgbClr val="000000"/>
                </a:solidFill>
                <a:latin typeface="HENQBI+ArialUnicodeMS"/>
                <a:cs typeface="HENQBI+ArialUnicodeMS"/>
              </a:rPr>
              <a:t>:</a:t>
            </a:r>
            <a:r>
              <a:rPr sz="2400" spc="-6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spc="-134" dirty="0">
                <a:solidFill>
                  <a:srgbClr val="000000"/>
                </a:solidFill>
                <a:latin typeface="HENQBI+ArialUnicodeMS"/>
                <a:cs typeface="HENQBI+ArialUnicodeMS"/>
              </a:rPr>
              <a:t>Superi</a:t>
            </a:r>
            <a:r>
              <a:rPr sz="2400" spc="-5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spc="-67" dirty="0">
                <a:solidFill>
                  <a:srgbClr val="000000"/>
                </a:solidFill>
                <a:latin typeface="HENQBI+ArialUnicodeMS"/>
                <a:cs typeface="HENQBI+ArialUnicodeMS"/>
              </a:rPr>
              <a:t>or</a:t>
            </a:r>
            <a:r>
              <a:rPr sz="2400" spc="10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spc="-151" dirty="0">
                <a:solidFill>
                  <a:srgbClr val="000000"/>
                </a:solidFill>
                <a:latin typeface="HENQBI+ArialUnicodeMS"/>
                <a:cs typeface="HENQBI+ArialUnicodeMS"/>
              </a:rPr>
              <a:t>cerebel</a:t>
            </a:r>
            <a:r>
              <a:rPr sz="2400" spc="-53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400" spc="-5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spc="-132" dirty="0">
                <a:solidFill>
                  <a:srgbClr val="000000"/>
                </a:solidFill>
                <a:latin typeface="HENQBI+ArialUnicodeMS"/>
                <a:cs typeface="HENQBI+ArialUnicodeMS"/>
              </a:rPr>
              <a:t>ar</a:t>
            </a:r>
            <a:r>
              <a:rPr sz="2400" spc="6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spc="-135" dirty="0">
                <a:solidFill>
                  <a:srgbClr val="000000"/>
                </a:solidFill>
                <a:latin typeface="HENQBI+ArialUnicodeMS"/>
                <a:cs typeface="HENQBI+ArialUnicodeMS"/>
              </a:rPr>
              <a:t>peduncl</a:t>
            </a:r>
            <a:r>
              <a:rPr sz="2400" spc="-5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400" dirty="0">
                <a:solidFill>
                  <a:srgbClr val="000000"/>
                </a:solidFill>
                <a:latin typeface="HENQBI+ArialUnicodeMS"/>
                <a:cs typeface="HENQBI+ArialUnicodeMS"/>
              </a:rPr>
              <a:t>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540" y="1300976"/>
            <a:ext cx="4261436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spc="-80" dirty="0">
                <a:solidFill>
                  <a:srgbClr val="FF0000"/>
                </a:solidFill>
                <a:latin typeface="HENQBI+ArialUnicodeMS"/>
                <a:cs typeface="HENQBI+ArialUnicodeMS"/>
              </a:rPr>
              <a:t>Nucl</a:t>
            </a:r>
            <a:r>
              <a:rPr sz="2800" u="sng" spc="-544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63" dirty="0">
                <a:solidFill>
                  <a:srgbClr val="FF0000"/>
                </a:solidFill>
                <a:latin typeface="HENQBI+ArialUnicodeMS"/>
                <a:cs typeface="HENQBI+ArialUnicodeMS"/>
              </a:rPr>
              <a:t>ei</a:t>
            </a:r>
            <a:r>
              <a:rPr sz="2800" u="sng" spc="319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57" dirty="0">
                <a:solidFill>
                  <a:srgbClr val="FF0000"/>
                </a:solidFill>
                <a:latin typeface="HENQBI+ArialUnicodeMS"/>
                <a:cs typeface="HENQBI+ArialUnicodeMS"/>
              </a:rPr>
              <a:t>of</a:t>
            </a:r>
            <a:r>
              <a:rPr sz="2800" u="sng" spc="294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25" dirty="0">
                <a:solidFill>
                  <a:srgbClr val="FF0000"/>
                </a:solidFill>
                <a:latin typeface="HENQBI+ArialUnicodeMS"/>
                <a:cs typeface="HENQBI+ArialUnicodeMS"/>
              </a:rPr>
              <a:t>crani</a:t>
            </a:r>
            <a:r>
              <a:rPr sz="2800" u="sng" spc="-555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158" dirty="0">
                <a:solidFill>
                  <a:srgbClr val="FF0000"/>
                </a:solidFill>
                <a:latin typeface="HENQBI+ArialUnicodeMS"/>
                <a:cs typeface="HENQBI+ArialUnicodeMS"/>
              </a:rPr>
              <a:t>al</a:t>
            </a:r>
            <a:r>
              <a:rPr sz="2800" u="sng" spc="314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spc="-93" dirty="0">
                <a:solidFill>
                  <a:srgbClr val="FF0000"/>
                </a:solidFill>
                <a:latin typeface="HENQBI+ArialUnicodeMS"/>
                <a:cs typeface="HENQBI+ArialUnicodeMS"/>
              </a:rPr>
              <a:t>nerve</a:t>
            </a:r>
            <a:r>
              <a:rPr sz="2800" u="sng" spc="-328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HENQBI+ArialUnicodeMS"/>
                <a:cs typeface="HENQBI+ArialUnicodeMS"/>
              </a:rPr>
              <a:t>V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: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HENQBI+ArialUnicodeMS"/>
                <a:cs typeface="HENQBI+ArialUnicodeMS"/>
              </a:rPr>
              <a:t>1.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 Main</a:t>
            </a:r>
            <a:r>
              <a:rPr sz="2800" spc="-23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06" dirty="0">
                <a:solidFill>
                  <a:srgbClr val="FF0000"/>
                </a:solidFill>
                <a:latin typeface="HENQBI+ArialUnicodeMS"/>
                <a:cs typeface="HENQBI+ArialUnicodeMS"/>
              </a:rPr>
              <a:t>sensor</a:t>
            </a:r>
            <a:r>
              <a:rPr sz="2800" spc="-78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y</a:t>
            </a:r>
            <a:r>
              <a:rPr sz="2800" spc="-7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46" dirty="0">
                <a:solidFill>
                  <a:srgbClr val="FF0000"/>
                </a:solidFill>
                <a:latin typeface="HENQBI+ArialUnicodeMS"/>
                <a:cs typeface="HENQBI+ArialUnicodeMS"/>
              </a:rPr>
              <a:t>n.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spc="-157" dirty="0">
                <a:solidFill>
                  <a:srgbClr val="FF0000"/>
                </a:solidFill>
                <a:latin typeface="HENQBI+ArialUnicodeMS"/>
                <a:cs typeface="HENQBI+ArialUnicodeMS"/>
              </a:rPr>
              <a:t>2.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 M</a:t>
            </a:r>
            <a:r>
              <a:rPr sz="2800" spc="-632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5" dirty="0">
                <a:solidFill>
                  <a:srgbClr val="FF0000"/>
                </a:solidFill>
                <a:latin typeface="HENQBI+ArialUnicodeMS"/>
                <a:cs typeface="HENQBI+ArialUnicodeMS"/>
              </a:rPr>
              <a:t>otor</a:t>
            </a:r>
            <a:r>
              <a:rPr sz="2800" dirty="0">
                <a:solidFill>
                  <a:srgbClr val="FF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FF0000"/>
                </a:solidFill>
                <a:latin typeface="HENQBI+ArialUnicodeMS"/>
                <a:cs typeface="HENQBI+ArialUnicodeMS"/>
              </a:rPr>
              <a:t>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3540" y="3434576"/>
            <a:ext cx="3043783" cy="2184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8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Trapezoi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d</a:t>
            </a:r>
            <a:r>
              <a:rPr sz="2800" spc="-234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9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</a:p>
          <a:p>
            <a:pPr marL="0" marR="0">
              <a:lnSpc>
                <a:spcPts val="2917"/>
              </a:lnSpc>
              <a:spcBef>
                <a:spcPts val="7162"/>
              </a:spcBef>
              <a:spcAft>
                <a:spcPts val="0"/>
              </a:spcAft>
            </a:pPr>
            <a:r>
              <a:rPr sz="2800" spc="-12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HENQBI+ArialUnicodeMS"/>
                <a:cs typeface="HENQBI+ArialUnicodeMS"/>
              </a:rPr>
              <a:t>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ei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,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0929" y="2021066"/>
            <a:ext cx="5069218" cy="175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4" dirty="0">
                <a:solidFill>
                  <a:srgbClr val="000000"/>
                </a:solidFill>
                <a:latin typeface="HENQBI+ArialUnicodeMS"/>
                <a:cs typeface="HENQBI+ArialUnicodeMS"/>
              </a:rPr>
              <a:t>ongi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5" dirty="0">
                <a:solidFill>
                  <a:srgbClr val="000000"/>
                </a:solidFill>
                <a:latin typeface="HENQBI+ArialUnicodeMS"/>
                <a:cs typeface="HENQBI+ArialUnicodeMS"/>
              </a:rPr>
              <a:t>tudi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f</a:t>
            </a:r>
            <a:r>
              <a:rPr sz="2800" spc="-63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00" dirty="0">
                <a:solidFill>
                  <a:srgbClr val="000000"/>
                </a:solidFill>
                <a:latin typeface="HENQBI+ArialUnicodeMS"/>
                <a:cs typeface="HENQBI+ArialUnicodeMS"/>
              </a:rPr>
              <a:t>asci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HENQBI+ArialUnicodeMS"/>
                <a:cs typeface="HENQBI+ArialUnicodeMS"/>
              </a:rPr>
              <a:t>cul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us</a:t>
            </a:r>
          </a:p>
          <a:p>
            <a:pPr marL="0" marR="0">
              <a:lnSpc>
                <a:spcPts val="2917"/>
              </a:lnSpc>
              <a:spcBef>
                <a:spcPts val="37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M</a:t>
            </a:r>
            <a:r>
              <a:rPr sz="2800" spc="-623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edi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HENQBI+ArialUnicodeMS"/>
                <a:cs typeface="HENQBI+ArialUnicodeMS"/>
              </a:rPr>
              <a:t>al</a:t>
            </a:r>
            <a:r>
              <a:rPr sz="2800" spc="2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HENQBI+ArialUnicodeMS"/>
                <a:cs typeface="HENQBI+ArialUnicodeMS"/>
              </a:rPr>
              <a:t>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62" dirty="0">
                <a:solidFill>
                  <a:srgbClr val="000000"/>
                </a:solidFill>
                <a:latin typeface="HENQBI+ArialUnicodeMS"/>
                <a:cs typeface="HENQBI+ArialUnicodeMS"/>
              </a:rPr>
              <a:t>emni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sci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689" y="4469626"/>
            <a:ext cx="438691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0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Transverse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92" dirty="0">
                <a:solidFill>
                  <a:srgbClr val="000000"/>
                </a:solidFill>
                <a:latin typeface="HENQBI+ArialUnicodeMS"/>
                <a:cs typeface="HENQBI+ArialUnicodeMS"/>
              </a:rPr>
              <a:t>ponti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73" dirty="0">
                <a:solidFill>
                  <a:srgbClr val="000000"/>
                </a:solidFill>
                <a:latin typeface="HENQBI+ArialUnicodeMS"/>
                <a:cs typeface="HENQBI+ArialUnicodeMS"/>
              </a:rPr>
              <a:t>ne</a:t>
            </a:r>
            <a:r>
              <a:rPr sz="2800" spc="-40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69" dirty="0">
                <a:solidFill>
                  <a:srgbClr val="000000"/>
                </a:solidFill>
                <a:latin typeface="HENQBI+ArialUnicodeMS"/>
                <a:cs typeface="HENQBI+ArialUnicodeMS"/>
              </a:rPr>
              <a:t>fi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6" dirty="0">
                <a:solidFill>
                  <a:srgbClr val="000000"/>
                </a:solidFill>
                <a:latin typeface="HENQBI+ArialUnicodeMS"/>
                <a:cs typeface="HENQBI+ArialUnicodeMS"/>
              </a:rPr>
              <a:t>bers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7710" y="5749786"/>
            <a:ext cx="6796031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6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7" dirty="0">
                <a:solidFill>
                  <a:srgbClr val="000000"/>
                </a:solidFill>
                <a:latin typeface="HENQBI+ArialUnicodeMS"/>
                <a:cs typeface="HENQBI+ArialUnicodeMS"/>
              </a:rPr>
              <a:t>cospi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HENQBI+ArialUnicodeMS"/>
                <a:cs typeface="HENQBI+ArialUnicodeMS"/>
              </a:rPr>
              <a:t>and</a:t>
            </a:r>
            <a:r>
              <a:rPr sz="2800" spc="-76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6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32" dirty="0">
                <a:solidFill>
                  <a:srgbClr val="000000"/>
                </a:solidFill>
                <a:latin typeface="HENQBI+ArialUnicodeMS"/>
                <a:cs typeface="HENQBI+ArialUnicodeMS"/>
              </a:rPr>
              <a:t>conucl</a:t>
            </a:r>
            <a:r>
              <a:rPr sz="2800" spc="-621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215" dirty="0">
                <a:solidFill>
                  <a:srgbClr val="000000"/>
                </a:solidFill>
                <a:latin typeface="HENQBI+ArialUnicodeMS"/>
                <a:cs typeface="HENQBI+ArialUnicodeMS"/>
              </a:rPr>
              <a:t>ear</a:t>
            </a:r>
            <a:r>
              <a:rPr sz="2800" spc="142" dirty="0">
                <a:solidFill>
                  <a:srgbClr val="000000"/>
                </a:solidFill>
                <a:latin typeface="HENQBI+ArialUnicodeMS"/>
                <a:cs typeface="HENQBI+ArialUnicodeMS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HENQBI+ArialUnicodeMS"/>
                <a:cs typeface="HENQBI+ArialUnicodeMS"/>
              </a:rPr>
              <a:t>tracts,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830" y="144541"/>
            <a:ext cx="437137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153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36" dirty="0">
                <a:solidFill>
                  <a:srgbClr val="000000"/>
                </a:solidFill>
                <a:latin typeface="OUEMMQ+ArialUnicodeMS"/>
                <a:cs typeface="OUEMMQ+ArialUnicodeMS"/>
              </a:rPr>
              <a:t>Gr</a:t>
            </a:r>
            <a:r>
              <a:rPr sz="4800" spc="-1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135" dirty="0">
                <a:solidFill>
                  <a:srgbClr val="000000"/>
                </a:solidFill>
                <a:latin typeface="OUEMMQ+ArialUnicodeMS"/>
                <a:cs typeface="OUEMMQ+ArialUnicodeMS"/>
              </a:rPr>
              <a:t>os</a:t>
            </a: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s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A</a:t>
            </a:r>
            <a:r>
              <a:rPr sz="4800" spc="-93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spc="-297" dirty="0">
                <a:solidFill>
                  <a:srgbClr val="000000"/>
                </a:solidFill>
                <a:latin typeface="OUEMMQ+ArialUnicodeMS"/>
                <a:cs typeface="OUEMMQ+ArialUnicodeMS"/>
              </a:rPr>
              <a:t>ppearance</a:t>
            </a:r>
            <a:r>
              <a:rPr sz="4800" spc="-5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4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238851"/>
            <a:ext cx="751879" cy="318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</a:p>
          <a:p>
            <a:pPr marL="0" marR="0">
              <a:lnSpc>
                <a:spcPts val="3334"/>
              </a:lnSpc>
              <a:spcBef>
                <a:spcPts val="136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0" y="2264251"/>
            <a:ext cx="4160654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2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Connects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7" dirty="0">
                <a:solidFill>
                  <a:srgbClr val="000000"/>
                </a:solidFill>
                <a:latin typeface="OUEMMQ+ArialUnicodeMS"/>
                <a:cs typeface="OUEMMQ+ArialUnicodeMS"/>
              </a:rPr>
              <a:t>pons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superi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orl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</a:t>
            </a:r>
            <a:r>
              <a:rPr sz="3200" spc="-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</a:t>
            </a:r>
            <a:r>
              <a:rPr sz="3200" spc="-24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3200" spc="25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2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3200" spc="-8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3200" spc="-25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inf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OUEMMQ+ArialUnicodeMS"/>
                <a:cs typeface="OUEMMQ+ArialUnicodeMS"/>
              </a:rPr>
              <a:t>eriorly.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340" y="4416901"/>
            <a:ext cx="4092509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56" dirty="0">
                <a:solidFill>
                  <a:srgbClr val="000000"/>
                </a:solidFill>
                <a:latin typeface="OUEMMQ+ArialUnicodeMS"/>
                <a:cs typeface="OUEMMQ+ArialUnicodeMS"/>
              </a:rPr>
              <a:t>Its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conical</a:t>
            </a:r>
            <a:r>
              <a:rPr sz="3200" spc="2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65" dirty="0">
                <a:solidFill>
                  <a:srgbClr val="000000"/>
                </a:solidFill>
                <a:latin typeface="OUEMMQ+ArialUnicodeMS"/>
                <a:cs typeface="OUEMMQ+ArialUnicodeMS"/>
              </a:rPr>
              <a:t>in</a:t>
            </a:r>
            <a:r>
              <a:rPr sz="3200" spc="-41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09" dirty="0">
                <a:solidFill>
                  <a:srgbClr val="000000"/>
                </a:solidFill>
                <a:latin typeface="OUEMMQ+ArialUnicodeMS"/>
                <a:cs typeface="OUEMMQ+ArialUnicodeMS"/>
              </a:rPr>
              <a:t>shape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nferi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orl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y,</a:t>
            </a:r>
            <a:r>
              <a:rPr sz="3200" spc="-17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&amp;</a:t>
            </a:r>
            <a:r>
              <a:rPr sz="3200" spc="2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82" dirty="0">
                <a:solidFill>
                  <a:srgbClr val="000000"/>
                </a:solidFill>
                <a:latin typeface="OUEMMQ+ArialUnicodeMS"/>
                <a:cs typeface="OUEMMQ+ArialUnicodeMS"/>
              </a:rPr>
              <a:t>is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38" dirty="0">
                <a:solidFill>
                  <a:srgbClr val="000000"/>
                </a:solidFill>
                <a:latin typeface="OUEMMQ+ArialUnicodeMS"/>
                <a:cs typeface="OUEMMQ+ArialUnicodeMS"/>
              </a:rPr>
              <a:t>broad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superi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orl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</a:t>
            </a:r>
            <a:r>
              <a:rPr sz="3200" dirty="0">
                <a:solidFill>
                  <a:srgbClr val="000000"/>
                </a:solidFill>
                <a:latin typeface="WKHPKN+ArialMT"/>
                <a:cs typeface="WKHPKN+ArialMT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7300" y="2530633"/>
            <a:ext cx="591800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3"/>
              </a:lnSpc>
              <a:spcBef>
                <a:spcPts val="0"/>
              </a:spcBef>
              <a:spcAft>
                <a:spcPts val="0"/>
              </a:spcAft>
            </a:pPr>
            <a:r>
              <a:rPr sz="9600" dirty="0">
                <a:solidFill>
                  <a:srgbClr val="000000"/>
                </a:solidFill>
                <a:latin typeface="Cooper Black" panose="0208090404030B020404" pitchFamily="18" charset="0"/>
                <a:cs typeface="DROVUJ+MaturaMTScriptCapitals"/>
              </a:rPr>
              <a:t>Thanks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620871"/>
            <a:ext cx="5180991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  <a:r>
              <a:rPr sz="3200" spc="219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8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34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43" dirty="0">
                <a:solidFill>
                  <a:srgbClr val="000000"/>
                </a:solidFill>
                <a:latin typeface="OUEMMQ+ArialUnicodeMS"/>
                <a:cs typeface="OUEMMQ+ArialUnicodeMS"/>
              </a:rPr>
              <a:t>junction</a:t>
            </a:r>
            <a:r>
              <a:rPr sz="3200" spc="-12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34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la</a:t>
            </a:r>
          </a:p>
          <a:p>
            <a:pPr marL="53340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  <a:r>
              <a:rPr sz="3200" spc="1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6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3200" spc="-62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3200" spc="34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3200" spc="-79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3200" spc="-16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87" dirty="0">
                <a:solidFill>
                  <a:srgbClr val="000000"/>
                </a:solidFill>
                <a:latin typeface="OUEMMQ+ArialUnicodeMS"/>
                <a:cs typeface="OUEMMQ+ArialUnicodeMS"/>
              </a:rPr>
              <a:t>is</a:t>
            </a:r>
            <a:r>
              <a:rPr sz="3200" spc="-3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OUEMMQ+ArialUnicodeMS"/>
                <a:cs typeface="OUEMMQ+ArialUnicodeMS"/>
              </a:rPr>
              <a:t>at</a:t>
            </a:r>
            <a:r>
              <a:rPr sz="3200" spc="17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177891"/>
            <a:ext cx="5870981" cy="148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9" dirty="0">
                <a:solidFill>
                  <a:srgbClr val="000000"/>
                </a:solidFill>
                <a:latin typeface="OUEMMQ+ArialUnicodeMS"/>
                <a:cs typeface="OUEMMQ+ArialUnicodeMS"/>
              </a:rPr>
              <a:t>1.</a:t>
            </a:r>
            <a:r>
              <a:rPr sz="3200" spc="100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corresponds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3" dirty="0">
                <a:solidFill>
                  <a:srgbClr val="000000"/>
                </a:solidFill>
                <a:latin typeface="OUEMMQ+ArialUnicodeMS"/>
                <a:cs typeface="OUEMMQ+ArialUnicodeMS"/>
              </a:rPr>
              <a:t>approxi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000000"/>
                </a:solidFill>
                <a:latin typeface="OUEMMQ+ArialUnicodeMS"/>
                <a:cs typeface="OUEMMQ+ArialUnicodeMS"/>
              </a:rPr>
              <a:t>matel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y</a:t>
            </a:r>
          </a:p>
          <a:p>
            <a:pPr marL="53340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to</a:t>
            </a:r>
            <a:r>
              <a:rPr sz="3200" spc="-25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4" dirty="0">
                <a:solidFill>
                  <a:srgbClr val="000000"/>
                </a:solidFill>
                <a:latin typeface="OUEMMQ+ArialUnicodeMS"/>
                <a:cs typeface="OUEMMQ+ArialUnicodeMS"/>
              </a:rPr>
              <a:t>level</a:t>
            </a:r>
            <a:r>
              <a:rPr sz="3200" spc="19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980" y="3182461"/>
            <a:ext cx="3816945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2" dirty="0">
                <a:solidFill>
                  <a:srgbClr val="009900"/>
                </a:solidFill>
                <a:latin typeface="OUEMMQ+ArialUnicodeMS"/>
                <a:cs typeface="OUEMMQ+ArialUnicodeMS"/>
              </a:rPr>
              <a:t>For</a:t>
            </a:r>
            <a:r>
              <a:rPr sz="3200" spc="-894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216" dirty="0">
                <a:solidFill>
                  <a:srgbClr val="009900"/>
                </a:solidFill>
                <a:latin typeface="OUEMMQ+ArialUnicodeMS"/>
                <a:cs typeface="OUEMMQ+ArialUnicodeMS"/>
              </a:rPr>
              <a:t>amen</a:t>
            </a:r>
            <a:r>
              <a:rPr sz="3200" spc="-43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9900"/>
                </a:solidFill>
                <a:latin typeface="OUEMMQ+ArialUnicodeMS"/>
                <a:cs typeface="OUEMMQ+ArialUnicodeMS"/>
              </a:rPr>
              <a:t>M</a:t>
            </a:r>
            <a:r>
              <a:rPr sz="3200" spc="-715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009900"/>
                </a:solidFill>
                <a:latin typeface="OUEMMQ+ArialUnicodeMS"/>
                <a:cs typeface="OUEMMQ+ArialUnicodeMS"/>
              </a:rPr>
              <a:t>agnum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4288631"/>
            <a:ext cx="5376813" cy="19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2.</a:t>
            </a:r>
            <a:r>
              <a:rPr sz="3200" spc="80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origin</a:t>
            </a:r>
            <a:r>
              <a:rPr sz="3200" spc="-25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47" dirty="0">
                <a:solidFill>
                  <a:srgbClr val="000000"/>
                </a:solidFill>
                <a:latin typeface="OUEMMQ+ArialUnicodeMS"/>
                <a:cs typeface="OUEMMQ+ArialUnicodeMS"/>
              </a:rPr>
              <a:t>anteri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</a:p>
          <a:p>
            <a:pPr marL="53340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and</a:t>
            </a:r>
            <a:r>
              <a:rPr sz="3200" spc="-7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0" dirty="0">
                <a:solidFill>
                  <a:srgbClr val="000000"/>
                </a:solidFill>
                <a:latin typeface="OUEMMQ+ArialUnicodeMS"/>
                <a:cs typeface="OUEMMQ+ArialUnicodeMS"/>
              </a:rPr>
              <a:t>posteri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or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roots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18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533400" marR="0">
              <a:lnSpc>
                <a:spcPts val="3334"/>
              </a:lnSpc>
              <a:spcBef>
                <a:spcPts val="215"/>
              </a:spcBef>
              <a:spcAft>
                <a:spcPts val="0"/>
              </a:spcAft>
            </a:pPr>
            <a:r>
              <a:rPr sz="3200" spc="-173" dirty="0">
                <a:solidFill>
                  <a:srgbClr val="009900"/>
                </a:solidFill>
                <a:latin typeface="OUEMMQ+ArialUnicodeMS"/>
                <a:cs typeface="OUEMMQ+ArialUnicodeMS"/>
              </a:rPr>
              <a:t>1st</a:t>
            </a:r>
            <a:r>
              <a:rPr sz="3200" spc="75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2" dirty="0">
                <a:solidFill>
                  <a:srgbClr val="009900"/>
                </a:solidFill>
                <a:latin typeface="OUEMMQ+ArialUnicodeMS"/>
                <a:cs typeface="OUEMMQ+ArialUnicodeMS"/>
              </a:rPr>
              <a:t>cervi</a:t>
            </a:r>
            <a:r>
              <a:rPr sz="3200" spc="-713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9900"/>
                </a:solidFill>
                <a:latin typeface="OUEMMQ+ArialUnicodeMS"/>
                <a:cs typeface="OUEMMQ+ArialUnicodeMS"/>
              </a:rPr>
              <a:t>cal</a:t>
            </a:r>
            <a:r>
              <a:rPr sz="3200" spc="263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9900"/>
                </a:solidFill>
                <a:latin typeface="OUEMMQ+ArialUnicodeMS"/>
                <a:cs typeface="OUEMMQ+ArialUnicodeMS"/>
              </a:rPr>
              <a:t>spi</a:t>
            </a:r>
            <a:r>
              <a:rPr sz="3200" spc="-713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9900"/>
                </a:solidFill>
                <a:latin typeface="OUEMMQ+ArialUnicodeMS"/>
                <a:cs typeface="OUEMMQ+ArialUnicodeMS"/>
              </a:rPr>
              <a:t>nal</a:t>
            </a:r>
            <a:r>
              <a:rPr sz="3200" spc="250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9900"/>
                </a:solidFill>
                <a:latin typeface="OUEMMQ+ArialUnicodeMS"/>
                <a:cs typeface="OUEMMQ+ArialUnicodeMS"/>
              </a:rPr>
              <a:t>ner</a:t>
            </a:r>
            <a:r>
              <a:rPr sz="3200" spc="-889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9900"/>
                </a:solidFill>
                <a:latin typeface="OUEMMQ+ArialUnicodeMS"/>
                <a:cs typeface="OUEMMQ+ArialUnicodeMS"/>
              </a:rPr>
              <a:t>v</a:t>
            </a:r>
            <a:r>
              <a:rPr sz="3200" spc="-882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9900"/>
                </a:solidFill>
                <a:latin typeface="OUEMMQ+ArialUnicodeMS"/>
                <a:cs typeface="OUEMMQ+ArialUnicodeMS"/>
              </a:rPr>
              <a:t>e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100" y="112871"/>
            <a:ext cx="373676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•</a:t>
            </a:r>
            <a:r>
              <a:rPr sz="3200" spc="68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55" dirty="0">
                <a:solidFill>
                  <a:srgbClr val="FF33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50" dirty="0">
                <a:solidFill>
                  <a:srgbClr val="FF3300"/>
                </a:solidFill>
                <a:latin typeface="OUEMMQ+ArialUnicodeMS"/>
                <a:cs typeface="OUEMMQ+ArialUnicodeMS"/>
              </a:rPr>
              <a:t>central</a:t>
            </a:r>
            <a:r>
              <a:rPr sz="3200" spc="235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c</a:t>
            </a:r>
            <a:r>
              <a:rPr sz="3200" spc="-1059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220" dirty="0">
                <a:solidFill>
                  <a:srgbClr val="FF3300"/>
                </a:solidFill>
                <a:latin typeface="OUEMMQ+ArialUnicodeMS"/>
                <a:cs typeface="OUEMMQ+ArialUnicodeMS"/>
              </a:rPr>
              <a:t>anal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730" y="563721"/>
            <a:ext cx="4869427" cy="19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45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spinal</a:t>
            </a:r>
            <a:r>
              <a:rPr sz="3200" spc="23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2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3200" spc="-8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3200" spc="-25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3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n-</a:t>
            </a:r>
          </a:p>
          <a:p>
            <a:pPr marL="0" marR="0">
              <a:lnSpc>
                <a:spcPts val="3334"/>
              </a:lnSpc>
              <a:spcBef>
                <a:spcPts val="27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ues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5" dirty="0">
                <a:solidFill>
                  <a:srgbClr val="000000"/>
                </a:solidFill>
                <a:latin typeface="OUEMMQ+ArialUnicodeMS"/>
                <a:cs typeface="OUEMMQ+ArialUnicodeMS"/>
              </a:rPr>
              <a:t>upward</a:t>
            </a:r>
            <a:r>
              <a:rPr sz="3200" spc="-14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nto</a:t>
            </a:r>
            <a:r>
              <a:rPr sz="3200" spc="-20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9" dirty="0">
                <a:solidFill>
                  <a:srgbClr val="000000"/>
                </a:solidFill>
                <a:latin typeface="OUEMMQ+ArialUnicodeMS"/>
                <a:cs typeface="OUEMMQ+ArialUnicodeMS"/>
              </a:rPr>
              <a:t>lower</a:t>
            </a:r>
          </a:p>
          <a:p>
            <a:pPr marL="0" marR="0">
              <a:lnSpc>
                <a:spcPts val="3334"/>
              </a:lnSpc>
              <a:spcBef>
                <a:spcPts val="21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hal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3200" spc="8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9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medulla;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5100" y="2572861"/>
            <a:ext cx="4727710" cy="238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•</a:t>
            </a:r>
            <a:r>
              <a:rPr sz="3200" spc="68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in</a:t>
            </a:r>
            <a:r>
              <a:rPr sz="3200" spc="-43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4" dirty="0">
                <a:solidFill>
                  <a:srgbClr val="000000"/>
                </a:solidFill>
                <a:latin typeface="OUEMMQ+ArialUnicodeMS"/>
                <a:cs typeface="OUEMMQ+ArialUnicodeMS"/>
              </a:rPr>
              <a:t>upper</a:t>
            </a:r>
            <a:r>
              <a:rPr sz="3200" spc="9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hal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3200" spc="8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34163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a,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it</a:t>
            </a:r>
            <a:r>
              <a:rPr sz="3200" spc="-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expands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8" dirty="0">
                <a:solidFill>
                  <a:srgbClr val="000000"/>
                </a:solidFill>
                <a:latin typeface="OUEMMQ+ArialUnicodeMS"/>
                <a:cs typeface="OUEMMQ+ArialUnicodeMS"/>
              </a:rPr>
              <a:t>as</a:t>
            </a:r>
          </a:p>
          <a:p>
            <a:pPr marL="341630" marR="0">
              <a:lnSpc>
                <a:spcPts val="3334"/>
              </a:lnSpc>
              <a:spcBef>
                <a:spcPts val="225"/>
              </a:spcBef>
              <a:spcAft>
                <a:spcPts val="0"/>
              </a:spcAft>
            </a:pPr>
            <a:r>
              <a:rPr sz="3200" spc="-57" dirty="0">
                <a:solidFill>
                  <a:srgbClr val="FF33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FF3300"/>
                </a:solidFill>
                <a:latin typeface="OUEMMQ+ArialUnicodeMS"/>
                <a:cs typeface="OUEMMQ+ArialUnicodeMS"/>
              </a:rPr>
              <a:t>cavity</a:t>
            </a:r>
            <a:r>
              <a:rPr sz="3200" spc="-2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0" dirty="0">
                <a:solidFill>
                  <a:srgbClr val="FF3300"/>
                </a:solidFill>
                <a:latin typeface="OUEMMQ+ArialUnicodeMS"/>
                <a:cs typeface="OUEMMQ+ArialUnicodeMS"/>
              </a:rPr>
              <a:t>of</a:t>
            </a:r>
            <a:r>
              <a:rPr sz="3200" spc="257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FF3300"/>
                </a:solidFill>
                <a:latin typeface="OUEMMQ+ArialUnicodeMS"/>
                <a:cs typeface="OUEMMQ+ArialUnicodeMS"/>
              </a:rPr>
              <a:t>the</a:t>
            </a:r>
            <a:r>
              <a:rPr sz="3200" spc="-438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FF3300"/>
                </a:solidFill>
                <a:latin typeface="OUEMMQ+ArialUnicodeMS"/>
                <a:cs typeface="OUEMMQ+ArialUnicodeMS"/>
              </a:rPr>
              <a:t>4th</a:t>
            </a:r>
          </a:p>
          <a:p>
            <a:pPr marL="341630" marR="0">
              <a:lnSpc>
                <a:spcPts val="3334"/>
              </a:lnSpc>
              <a:spcBef>
                <a:spcPts val="265"/>
              </a:spcBef>
              <a:spcAft>
                <a:spcPts val="0"/>
              </a:spcAft>
            </a:pPr>
            <a:r>
              <a:rPr sz="3200" spc="-87" dirty="0">
                <a:solidFill>
                  <a:srgbClr val="FF3300"/>
                </a:solidFill>
                <a:latin typeface="OUEMMQ+ArialUnicodeMS"/>
                <a:cs typeface="OUEMMQ+ArialUnicodeMS"/>
              </a:rPr>
              <a:t>ventri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FF3300"/>
                </a:solidFill>
                <a:latin typeface="OUEMMQ+ArialUnicodeMS"/>
                <a:cs typeface="OUEMMQ+ArialUnicodeMS"/>
              </a:rPr>
              <a:t>cl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103981"/>
            <a:ext cx="4261048" cy="153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4" dirty="0">
                <a:solidFill>
                  <a:srgbClr val="000000"/>
                </a:solidFill>
                <a:latin typeface="POPBNE+BodoniMTBlack"/>
                <a:cs typeface="POPBNE+BodoniMTBlack"/>
              </a:rPr>
              <a:t>Ante</a:t>
            </a:r>
            <a:r>
              <a:rPr sz="3200" spc="-99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257" dirty="0">
                <a:solidFill>
                  <a:srgbClr val="000000"/>
                </a:solidFill>
                <a:latin typeface="POPBNE+BodoniMTBlack"/>
                <a:cs typeface="POPBNE+BodoniMTBlack"/>
              </a:rPr>
              <a:t>rior</a:t>
            </a:r>
            <a:r>
              <a:rPr sz="3200" spc="-67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221" dirty="0">
                <a:solidFill>
                  <a:srgbClr val="000000"/>
                </a:solidFill>
                <a:latin typeface="POPBNE+BodoniMTBlack"/>
                <a:cs typeface="POPBNE+BodoniMTBlack"/>
              </a:rPr>
              <a:t>surface</a:t>
            </a:r>
            <a:r>
              <a:rPr sz="3200" spc="200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162" dirty="0">
                <a:solidFill>
                  <a:srgbClr val="000000"/>
                </a:solidFill>
                <a:latin typeface="POPBNE+BodoniMTBlack"/>
                <a:cs typeface="POPBNE+BodoniMTBlack"/>
              </a:rPr>
              <a:t>of</a:t>
            </a:r>
          </a:p>
          <a:p>
            <a:pPr marL="533400" marR="0">
              <a:lnSpc>
                <a:spcPts val="3334"/>
              </a:lnSpc>
              <a:spcBef>
                <a:spcPts val="665"/>
              </a:spcBef>
              <a:spcAft>
                <a:spcPts val="0"/>
              </a:spcAft>
            </a:pPr>
            <a:r>
              <a:rPr sz="3200" spc="-207" dirty="0">
                <a:solidFill>
                  <a:srgbClr val="000000"/>
                </a:solidFill>
                <a:latin typeface="POPBNE+BodoniMTBlack"/>
                <a:cs typeface="POPBNE+BodoniMTBlack"/>
              </a:rPr>
              <a:t>me</a:t>
            </a:r>
            <a:r>
              <a:rPr sz="3200" spc="-998" dirty="0">
                <a:solidFill>
                  <a:srgbClr val="000000"/>
                </a:solidFill>
                <a:latin typeface="POPBNE+BodoniMTBlack"/>
                <a:cs typeface="POPBNE+BodoniMTBlack"/>
              </a:rPr>
              <a:t> </a:t>
            </a:r>
            <a:r>
              <a:rPr sz="3200" spc="-216" dirty="0">
                <a:solidFill>
                  <a:srgbClr val="000000"/>
                </a:solidFill>
                <a:latin typeface="POPBNE+BodoniMTBlack"/>
                <a:cs typeface="POPBNE+BodoniMTBlack"/>
              </a:rPr>
              <a:t>dulla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327646"/>
            <a:ext cx="4708349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3300"/>
                </a:solidFill>
                <a:latin typeface="OUEMMQ+ArialUnicodeMS"/>
                <a:cs typeface="OUEMMQ+ArialUnicodeMS"/>
              </a:rPr>
              <a:t>1.</a:t>
            </a:r>
            <a:r>
              <a:rPr sz="2800" spc="140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A</a:t>
            </a:r>
            <a:r>
              <a:rPr sz="2800" spc="-638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93" dirty="0">
                <a:solidFill>
                  <a:srgbClr val="FF3300"/>
                </a:solidFill>
                <a:latin typeface="OUEMMQ+ArialUnicodeMS"/>
                <a:cs typeface="OUEMMQ+ArialUnicodeMS"/>
              </a:rPr>
              <a:t>nteri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FF3300"/>
                </a:solidFill>
                <a:latin typeface="OUEMMQ+ArialUnicodeMS"/>
                <a:cs typeface="OUEMMQ+ArialUnicodeMS"/>
              </a:rPr>
              <a:t>or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2" dirty="0">
                <a:solidFill>
                  <a:srgbClr val="FF3300"/>
                </a:solidFill>
                <a:latin typeface="OUEMMQ+ArialUnicodeMS"/>
                <a:cs typeface="OUEMMQ+ArialUnicodeMS"/>
              </a:rPr>
              <a:t>medi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FF3300"/>
                </a:solidFill>
                <a:latin typeface="OUEMMQ+ArialUnicodeMS"/>
                <a:cs typeface="OUEMMQ+ArialUnicodeMS"/>
              </a:rPr>
              <a:t>an</a:t>
            </a:r>
            <a:r>
              <a:rPr sz="2800" spc="-76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66" dirty="0">
                <a:solidFill>
                  <a:srgbClr val="FF3300"/>
                </a:solidFill>
                <a:latin typeface="OUEMMQ+ArialUnicodeMS"/>
                <a:cs typeface="OUEMMQ+ArialUnicodeMS"/>
              </a:rPr>
              <a:t>fissure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1810246"/>
            <a:ext cx="3281139" cy="1297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94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nues</a:t>
            </a:r>
            <a:r>
              <a:rPr sz="2800" spc="-4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</a:t>
            </a:r>
            <a:r>
              <a:rPr sz="2800" spc="-23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</a:t>
            </a:r>
            <a:r>
              <a:rPr sz="2800" spc="-776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hat</a:t>
            </a:r>
          </a:p>
          <a:p>
            <a:pPr marL="9144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7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2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2800" spc="-6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2841486"/>
            <a:ext cx="245972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3300"/>
                </a:solidFill>
                <a:latin typeface="OUEMMQ+ArialUnicodeMS"/>
                <a:cs typeface="OUEMMQ+ArialUnicodeMS"/>
              </a:rPr>
              <a:t>2.</a:t>
            </a:r>
            <a:r>
              <a:rPr sz="2800" spc="140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33" dirty="0">
                <a:solidFill>
                  <a:srgbClr val="FF3300"/>
                </a:solidFill>
                <a:latin typeface="OUEMMQ+ArialUnicodeMS"/>
                <a:cs typeface="OUEMMQ+ArialUnicodeMS"/>
              </a:rPr>
              <a:t>Pyrami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d</a:t>
            </a:r>
            <a:r>
              <a:rPr sz="2800" spc="-218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" y="3322816"/>
            <a:ext cx="3396742" cy="1297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2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Contai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ns</a:t>
            </a:r>
          </a:p>
          <a:p>
            <a:pPr marL="91440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63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cospi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2800" spc="-6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19" dirty="0">
                <a:solidFill>
                  <a:srgbClr val="000000"/>
                </a:solidFill>
                <a:latin typeface="OUEMMQ+ArialUnicodeMS"/>
                <a:cs typeface="OUEMMQ+ArialUnicodeMS"/>
              </a:rPr>
              <a:t>bers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" y="4354055"/>
            <a:ext cx="4705006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7" dirty="0">
                <a:solidFill>
                  <a:srgbClr val="FF3300"/>
                </a:solidFill>
                <a:latin typeface="OUEMMQ+ArialUnicodeMS"/>
                <a:cs typeface="OUEMMQ+ArialUnicodeMS"/>
              </a:rPr>
              <a:t>3.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97" dirty="0">
                <a:solidFill>
                  <a:srgbClr val="FF3300"/>
                </a:solidFill>
                <a:latin typeface="OUEMMQ+ArialUnicodeMS"/>
                <a:cs typeface="OUEMMQ+ArialUnicodeMS"/>
              </a:rPr>
              <a:t>Decussat</a:t>
            </a:r>
            <a:r>
              <a:rPr sz="2800" spc="-776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FF3300"/>
                </a:solidFill>
                <a:latin typeface="OUEMMQ+ArialUnicodeMS"/>
                <a:cs typeface="OUEMMQ+ArialUnicodeMS"/>
              </a:rPr>
              <a:t>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FF3300"/>
                </a:solidFill>
                <a:latin typeface="OUEMMQ+ArialUnicodeMS"/>
                <a:cs typeface="OUEMMQ+ArialUnicodeMS"/>
              </a:rPr>
              <a:t>on</a:t>
            </a:r>
            <a:r>
              <a:rPr sz="2800" spc="-157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FF3300"/>
                </a:solidFill>
                <a:latin typeface="OUEMMQ+ArialUnicodeMS"/>
                <a:cs typeface="OUEMMQ+ArialUnicodeMS"/>
              </a:rPr>
              <a:t>of</a:t>
            </a:r>
            <a:r>
              <a:rPr sz="2800" spc="197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3" dirty="0">
                <a:solidFill>
                  <a:srgbClr val="FF3300"/>
                </a:solidFill>
                <a:latin typeface="OUEMMQ+ArialUnicodeMS"/>
                <a:cs typeface="OUEMMQ+ArialUnicodeMS"/>
              </a:rPr>
              <a:t>pyrami</a:t>
            </a:r>
            <a:r>
              <a:rPr sz="2800" spc="-621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FF3300"/>
                </a:solidFill>
                <a:latin typeface="OUEMMQ+ArialUnicodeMS"/>
                <a:cs typeface="OUEMMQ+ArialUnicodeMS"/>
              </a:rPr>
              <a:t>ds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1030" y="4835386"/>
            <a:ext cx="4628794" cy="1695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6" dirty="0">
                <a:solidFill>
                  <a:srgbClr val="000000"/>
                </a:solidFill>
                <a:latin typeface="OUEMMQ+ArialUnicodeMS"/>
                <a:cs typeface="OUEMMQ+ArialUnicodeMS"/>
              </a:rPr>
              <a:t>site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14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80" dirty="0">
                <a:solidFill>
                  <a:srgbClr val="000000"/>
                </a:solidFill>
                <a:latin typeface="OUEMMQ+ArialUnicodeMS"/>
                <a:cs typeface="OUEMMQ+ArialUnicodeMS"/>
              </a:rPr>
              <a:t>cr</a:t>
            </a:r>
            <a:r>
              <a:rPr sz="2800" spc="-78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91" dirty="0">
                <a:solidFill>
                  <a:srgbClr val="000000"/>
                </a:solidFill>
                <a:latin typeface="OUEMMQ+ArialUnicodeMS"/>
                <a:cs typeface="OUEMMQ+ArialUnicodeMS"/>
              </a:rPr>
              <a:t>oss-</a:t>
            </a:r>
            <a:r>
              <a:rPr sz="2800" spc="-77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79" dirty="0">
                <a:solidFill>
                  <a:srgbClr val="000000"/>
                </a:solidFill>
                <a:latin typeface="OUEMMQ+ArialUnicodeMS"/>
                <a:cs typeface="OUEMMQ+ArialUnicodeMS"/>
              </a:rPr>
              <a:t>ov</a:t>
            </a:r>
            <a:r>
              <a:rPr sz="2800" spc="-76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63" dirty="0">
                <a:solidFill>
                  <a:srgbClr val="000000"/>
                </a:solidFill>
                <a:latin typeface="OUEMMQ+ArialUnicodeMS"/>
                <a:cs typeface="OUEMMQ+ArialUnicodeMS"/>
              </a:rPr>
              <a:t>er</a:t>
            </a:r>
            <a:r>
              <a:rPr sz="2800" spc="8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46" dirty="0">
                <a:solidFill>
                  <a:srgbClr val="000000"/>
                </a:solidFill>
                <a:latin typeface="OUEMMQ+ArialUnicodeMS"/>
                <a:cs typeface="OUEMMQ+ArialUnicodeMS"/>
              </a:rPr>
              <a:t>of</a:t>
            </a:r>
            <a:r>
              <a:rPr sz="2800" spc="20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63" dirty="0">
                <a:solidFill>
                  <a:srgbClr val="000000"/>
                </a:solidFill>
                <a:latin typeface="OUEMMQ+ArialUnicodeMS"/>
                <a:cs typeface="OUEMMQ+ArialUnicodeMS"/>
              </a:rPr>
              <a:t>corti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05" dirty="0">
                <a:solidFill>
                  <a:srgbClr val="000000"/>
                </a:solidFill>
                <a:latin typeface="OUEMMQ+ArialUnicodeMS"/>
                <a:cs typeface="OUEMMQ+ArialUnicodeMS"/>
              </a:rPr>
              <a:t>co-</a:t>
            </a:r>
          </a:p>
          <a:p>
            <a:pPr marL="3809" marR="0">
              <a:lnSpc>
                <a:spcPts val="2917"/>
              </a:lnSpc>
              <a:spcBef>
                <a:spcPts val="182"/>
              </a:spcBef>
              <a:spcAft>
                <a:spcPts val="0"/>
              </a:spcAft>
            </a:pPr>
            <a:r>
              <a:rPr sz="2800" spc="-155" dirty="0">
                <a:solidFill>
                  <a:srgbClr val="000000"/>
                </a:solidFill>
                <a:latin typeface="OUEMMQ+ArialUnicodeMS"/>
                <a:cs typeface="OUEMMQ+ArialUnicodeMS"/>
              </a:rPr>
              <a:t>spi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nal</a:t>
            </a:r>
            <a:r>
              <a:rPr sz="2800" spc="23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OUEMMQ+ArialUnicodeMS"/>
                <a:cs typeface="OUEMMQ+ArialUnicodeMS"/>
              </a:rPr>
              <a:t>fibers</a:t>
            </a:r>
            <a:r>
              <a:rPr sz="2800" spc="-4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to</a:t>
            </a:r>
            <a:r>
              <a:rPr sz="2800" spc="-23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49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  <a:r>
              <a:rPr sz="2800" spc="-40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2" dirty="0">
                <a:solidFill>
                  <a:srgbClr val="000000"/>
                </a:solidFill>
                <a:latin typeface="OUEMMQ+ArialUnicodeMS"/>
                <a:cs typeface="OUEMMQ+ArialUnicodeMS"/>
              </a:rPr>
              <a:t>opposi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te</a:t>
            </a:r>
          </a:p>
          <a:p>
            <a:pPr marL="3809" marR="0">
              <a:lnSpc>
                <a:spcPts val="2917"/>
              </a:lnSpc>
              <a:spcBef>
                <a:spcPts val="212"/>
              </a:spcBef>
              <a:spcAft>
                <a:spcPts val="0"/>
              </a:spcAft>
            </a:pPr>
            <a:r>
              <a:rPr sz="2800" spc="-154" dirty="0">
                <a:solidFill>
                  <a:srgbClr val="000000"/>
                </a:solidFill>
                <a:latin typeface="OUEMMQ+ArialUnicodeMS"/>
                <a:cs typeface="OUEMMQ+ArialUnicodeMS"/>
              </a:rPr>
              <a:t>si</a:t>
            </a:r>
            <a:r>
              <a:rPr sz="2800" spc="-62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2800" spc="-158" dirty="0">
                <a:solidFill>
                  <a:srgbClr val="000000"/>
                </a:solidFill>
                <a:latin typeface="OUEMMQ+ArialUnicodeMS"/>
                <a:cs typeface="OUEMMQ+ArialUnicodeMS"/>
              </a:rPr>
              <a:t>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6609" y="95091"/>
            <a:ext cx="3857247" cy="255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FF3300"/>
                </a:solidFill>
                <a:latin typeface="OUEMMQ+ArialUnicodeMS"/>
                <a:cs typeface="OUEMMQ+ArialUnicodeMS"/>
              </a:rPr>
              <a:t>4.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36" dirty="0">
                <a:solidFill>
                  <a:srgbClr val="FF3300"/>
                </a:solidFill>
                <a:latin typeface="OUEMMQ+ArialUnicodeMS"/>
                <a:cs typeface="OUEMMQ+ArialUnicodeMS"/>
              </a:rPr>
              <a:t>Olive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  <a:p>
            <a:pPr marL="408940" marR="0">
              <a:lnSpc>
                <a:spcPts val="3334"/>
              </a:lnSpc>
              <a:spcBef>
                <a:spcPts val="665"/>
              </a:spcBef>
              <a:spcAft>
                <a:spcPts val="0"/>
              </a:spcAft>
            </a:pPr>
            <a:r>
              <a:rPr sz="3200" spc="-97" dirty="0">
                <a:solidFill>
                  <a:srgbClr val="000000"/>
                </a:solidFill>
                <a:latin typeface="OUEMMQ+ArialUnicodeMS"/>
                <a:cs typeface="OUEMMQ+ArialUnicodeMS"/>
              </a:rPr>
              <a:t>underlies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OUEMMQ+ArialUnicodeMS"/>
                <a:cs typeface="OUEMMQ+ArialUnicodeMS"/>
              </a:rPr>
              <a:t>Inferior</a:t>
            </a:r>
          </a:p>
          <a:p>
            <a:pPr marL="408940" marR="0">
              <a:lnSpc>
                <a:spcPts val="3334"/>
              </a:lnSpc>
              <a:spcBef>
                <a:spcPts val="655"/>
              </a:spcBef>
              <a:spcAft>
                <a:spcPts val="0"/>
              </a:spcAft>
            </a:pP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i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6" dirty="0">
                <a:solidFill>
                  <a:srgbClr val="000000"/>
                </a:solidFill>
                <a:latin typeface="OUEMMQ+ArialUnicodeMS"/>
                <a:cs typeface="OUEMMQ+ArialUnicodeMS"/>
              </a:rPr>
              <a:t>vary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9" dirty="0">
                <a:solidFill>
                  <a:srgbClr val="000000"/>
                </a:solidFill>
                <a:latin typeface="OUEMMQ+ArialUnicodeMS"/>
                <a:cs typeface="OUEMMQ+ArialUnicodeMS"/>
              </a:rPr>
              <a:t>nucl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000000"/>
                </a:solidFill>
                <a:latin typeface="OUEMMQ+ArialUnicodeMS"/>
                <a:cs typeface="OUEMMQ+ArialUnicodeMS"/>
              </a:rPr>
              <a:t>ei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.</a:t>
            </a:r>
          </a:p>
          <a:p>
            <a:pPr marL="0" marR="0">
              <a:lnSpc>
                <a:spcPts val="3334"/>
              </a:lnSpc>
              <a:spcBef>
                <a:spcPts val="665"/>
              </a:spcBef>
              <a:spcAft>
                <a:spcPts val="0"/>
              </a:spcAft>
            </a:pPr>
            <a:r>
              <a:rPr sz="3200" dirty="0">
                <a:solidFill>
                  <a:srgbClr val="009900"/>
                </a:solidFill>
                <a:latin typeface="OUEMMQ+ArialUnicodeMS"/>
                <a:cs typeface="OUEMMQ+ArialUnicodeMS"/>
              </a:rPr>
              <a:t>•</a:t>
            </a:r>
            <a:r>
              <a:rPr sz="3200" spc="690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66" dirty="0">
                <a:solidFill>
                  <a:srgbClr val="009900"/>
                </a:solidFill>
                <a:latin typeface="OUEMMQ+ArialUnicodeMS"/>
                <a:cs typeface="OUEMMQ+ArialUnicodeMS"/>
              </a:rPr>
              <a:t>rootlets</a:t>
            </a:r>
            <a:r>
              <a:rPr sz="3200" spc="-440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9900"/>
                </a:solidFill>
                <a:latin typeface="OUEMMQ+ArialUnicodeMS"/>
                <a:cs typeface="OUEMMQ+ArialUnicodeMS"/>
              </a:rPr>
              <a:t>of</a:t>
            </a:r>
            <a:r>
              <a:rPr sz="3200" spc="173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61" dirty="0">
                <a:solidFill>
                  <a:srgbClr val="009900"/>
                </a:solidFill>
                <a:latin typeface="OUEMMQ+ArialUnicodeMS"/>
                <a:cs typeface="OUEMMQ+ArialUnicodeMS"/>
              </a:rPr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9509" y="2024221"/>
            <a:ext cx="3772495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85" dirty="0">
                <a:solidFill>
                  <a:srgbClr val="009900"/>
                </a:solidFill>
                <a:latin typeface="OUEMMQ+ArialUnicodeMS"/>
                <a:cs typeface="OUEMMQ+ArialUnicodeMS"/>
              </a:rPr>
              <a:t>hy</a:t>
            </a:r>
            <a:r>
              <a:rPr sz="3200" spc="-882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29" dirty="0">
                <a:solidFill>
                  <a:srgbClr val="009900"/>
                </a:solidFill>
                <a:latin typeface="OUEMMQ+ArialUnicodeMS"/>
                <a:cs typeface="OUEMMQ+ArialUnicodeMS"/>
              </a:rPr>
              <a:t>pogl</a:t>
            </a:r>
            <a:r>
              <a:rPr sz="3200" spc="-713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246" dirty="0">
                <a:solidFill>
                  <a:srgbClr val="009900"/>
                </a:solidFill>
                <a:latin typeface="OUEMMQ+ArialUnicodeMS"/>
                <a:cs typeface="OUEMMQ+ArialUnicodeMS"/>
              </a:rPr>
              <a:t>ossal</a:t>
            </a:r>
            <a:r>
              <a:rPr sz="3200" spc="331" dirty="0">
                <a:solidFill>
                  <a:srgbClr val="009900"/>
                </a:solidFill>
                <a:latin typeface="OUEMMQ+ArialUnicodeMS"/>
                <a:cs typeface="OUEMMQ+ArialUnicodeMS"/>
              </a:rPr>
              <a:t> </a:t>
            </a:r>
            <a:r>
              <a:rPr sz="3200" spc="-103" dirty="0">
                <a:solidFill>
                  <a:srgbClr val="009900"/>
                </a:solidFill>
                <a:latin typeface="OUEMMQ+ArialUnicodeMS"/>
                <a:cs typeface="OUEMMQ+ArialUnicodeMS"/>
              </a:rPr>
              <a:t>nerve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2679" y="2530951"/>
            <a:ext cx="4246165" cy="184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99" dirty="0">
                <a:solidFill>
                  <a:srgbClr val="000000"/>
                </a:solidFill>
                <a:latin typeface="OUEMMQ+ArialUnicodeMS"/>
                <a:cs typeface="OUEMMQ+ArialUnicodeMS"/>
              </a:rPr>
              <a:t>emerges</a:t>
            </a:r>
            <a:r>
              <a:rPr sz="3200" spc="-43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f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6" dirty="0">
                <a:solidFill>
                  <a:srgbClr val="000000"/>
                </a:solidFill>
                <a:latin typeface="OUEMMQ+ArialUnicodeMS"/>
                <a:cs typeface="OUEMMQ+ArialUnicodeMS"/>
              </a:rPr>
              <a:t>rom</a:t>
            </a:r>
            <a:r>
              <a:rPr sz="3200" spc="-19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9" dirty="0">
                <a:solidFill>
                  <a:srgbClr val="000000"/>
                </a:solidFill>
                <a:latin typeface="OUEMMQ+ArialUnicodeMS"/>
                <a:cs typeface="OUEMMQ+ArialUnicodeMS"/>
              </a:rPr>
              <a:t>gr</a:t>
            </a:r>
            <a:r>
              <a:rPr sz="3200" spc="-889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2" dirty="0">
                <a:solidFill>
                  <a:srgbClr val="000000"/>
                </a:solidFill>
                <a:latin typeface="OUEMMQ+ArialUnicodeMS"/>
                <a:cs typeface="OUEMMQ+ArialUnicodeMS"/>
              </a:rPr>
              <a:t>oov</a:t>
            </a:r>
            <a:r>
              <a:rPr sz="3200" spc="-8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e</a:t>
            </a:r>
          </a:p>
          <a:p>
            <a:pPr marL="36829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bet</a:t>
            </a:r>
            <a:r>
              <a:rPr sz="3200" spc="-89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w</a:t>
            </a:r>
            <a:r>
              <a:rPr sz="3200" spc="-882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232" dirty="0">
                <a:solidFill>
                  <a:srgbClr val="000000"/>
                </a:solidFill>
                <a:latin typeface="OUEMMQ+ArialUnicodeMS"/>
                <a:cs typeface="OUEMMQ+ArialUnicodeMS"/>
              </a:rPr>
              <a:t>een</a:t>
            </a:r>
            <a:r>
              <a:rPr sz="3200" spc="-25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15" dirty="0">
                <a:solidFill>
                  <a:srgbClr val="000000"/>
                </a:solidFill>
                <a:latin typeface="OUEMMQ+ArialUnicodeMS"/>
                <a:cs typeface="OUEMMQ+ArialUnicodeMS"/>
              </a:rPr>
              <a:t>pyrami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d</a:t>
            </a:r>
            <a:r>
              <a:rPr sz="3200" spc="-250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&amp;</a:t>
            </a:r>
          </a:p>
          <a:p>
            <a:pPr marL="36829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ol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43" dirty="0">
                <a:solidFill>
                  <a:srgbClr val="000000"/>
                </a:solidFill>
                <a:latin typeface="OUEMMQ+ArialUnicodeMS"/>
                <a:cs typeface="OUEMMQ+ArialUnicodeMS"/>
              </a:rPr>
              <a:t>ive.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6609" y="3851751"/>
            <a:ext cx="3997920" cy="153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0" dirty="0">
                <a:solidFill>
                  <a:srgbClr val="FF3300"/>
                </a:solidFill>
                <a:latin typeface="OUEMMQ+ArialUnicodeMS"/>
                <a:cs typeface="OUEMMQ+ArialUnicodeMS"/>
              </a:rPr>
              <a:t>5.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Inf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70" dirty="0">
                <a:solidFill>
                  <a:srgbClr val="FF3300"/>
                </a:solidFill>
                <a:latin typeface="OUEMMQ+ArialUnicodeMS"/>
                <a:cs typeface="OUEMMQ+ArialUnicodeMS"/>
              </a:rPr>
              <a:t>erior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cerebel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FF3300"/>
                </a:solidFill>
                <a:latin typeface="OUEMMQ+ArialUnicodeMS"/>
                <a:cs typeface="OUEMMQ+ArialUnicodeMS"/>
              </a:rPr>
              <a:t>l</a:t>
            </a:r>
            <a:r>
              <a:rPr sz="3200" spc="-713" dirty="0">
                <a:solidFill>
                  <a:srgbClr val="FF33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5" dirty="0">
                <a:solidFill>
                  <a:srgbClr val="FF3300"/>
                </a:solidFill>
                <a:latin typeface="OUEMMQ+ArialUnicodeMS"/>
                <a:cs typeface="OUEMMQ+ArialUnicodeMS"/>
              </a:rPr>
              <a:t>ar</a:t>
            </a:r>
          </a:p>
          <a:p>
            <a:pPr marL="408940" marR="0">
              <a:lnSpc>
                <a:spcPts val="3334"/>
              </a:lnSpc>
              <a:spcBef>
                <a:spcPts val="655"/>
              </a:spcBef>
              <a:spcAft>
                <a:spcPts val="0"/>
              </a:spcAft>
            </a:pPr>
            <a:r>
              <a:rPr sz="3200" spc="-129" dirty="0">
                <a:solidFill>
                  <a:srgbClr val="FF3300"/>
                </a:solidFill>
                <a:latin typeface="OUEMMQ+ArialUnicodeMS"/>
                <a:cs typeface="OUEMMQ+ArialUnicodeMS"/>
              </a:rPr>
              <a:t>peduncle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69509" y="4866481"/>
            <a:ext cx="3687940" cy="184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6" dirty="0">
                <a:solidFill>
                  <a:srgbClr val="000000"/>
                </a:solidFill>
                <a:latin typeface="OUEMMQ+ArialUnicodeMS"/>
                <a:cs typeface="OUEMMQ+ArialUnicodeMS"/>
              </a:rPr>
              <a:t>whi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ch</a:t>
            </a:r>
            <a:r>
              <a:rPr sz="3200" spc="-174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173" dirty="0">
                <a:solidFill>
                  <a:srgbClr val="000000"/>
                </a:solidFill>
                <a:latin typeface="OUEMMQ+ArialUnicodeMS"/>
                <a:cs typeface="OUEMMQ+ArialUnicodeMS"/>
              </a:rPr>
              <a:t>connect</a:t>
            </a:r>
            <a:r>
              <a:rPr sz="3200" spc="81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57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75" dirty="0">
                <a:solidFill>
                  <a:srgbClr val="000000"/>
                </a:solidFill>
                <a:latin typeface="OUEMMQ+ArialUnicodeMS"/>
                <a:cs typeface="OUEMMQ+ArialUnicodeMS"/>
              </a:rPr>
              <a:t>medulla</a:t>
            </a:r>
            <a:r>
              <a:rPr sz="3200" spc="-428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to</a:t>
            </a:r>
            <a:r>
              <a:rPr sz="3200" spc="-257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60" dirty="0">
                <a:solidFill>
                  <a:srgbClr val="000000"/>
                </a:solidFill>
                <a:latin typeface="OUEMMQ+ArialUnicodeMS"/>
                <a:cs typeface="OUEMMQ+ArialUnicodeMS"/>
              </a:rPr>
              <a:t>the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99" dirty="0">
                <a:solidFill>
                  <a:srgbClr val="000000"/>
                </a:solidFill>
                <a:latin typeface="OUEMMQ+ArialUnicodeMS"/>
                <a:cs typeface="OUEMMQ+ArialUnicodeMS"/>
              </a:rPr>
              <a:t>cerebel</a:t>
            </a:r>
            <a:r>
              <a:rPr sz="3200" spc="-72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dirty="0">
                <a:solidFill>
                  <a:srgbClr val="000000"/>
                </a:solidFill>
                <a:latin typeface="OUEMMQ+ArialUnicodeMS"/>
                <a:cs typeface="OUEMMQ+ArialUnicodeMS"/>
              </a:rPr>
              <a:t>l</a:t>
            </a:r>
            <a:r>
              <a:rPr sz="3200" spc="-713" dirty="0">
                <a:solidFill>
                  <a:srgbClr val="000000"/>
                </a:solidFill>
                <a:latin typeface="OUEMMQ+ArialUnicodeMS"/>
                <a:cs typeface="OUEMMQ+ArialUnicodeMS"/>
              </a:rPr>
              <a:t> </a:t>
            </a:r>
            <a:r>
              <a:rPr sz="3200" spc="-85" dirty="0">
                <a:solidFill>
                  <a:srgbClr val="000000"/>
                </a:solidFill>
                <a:latin typeface="OUEMMQ+ArialUnicodeMS"/>
                <a:cs typeface="OUEMMQ+ArialUnicodeMS"/>
              </a:rPr>
              <a:t>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2254</Words>
  <Application>Microsoft Office PowerPoint</Application>
  <PresentationFormat>On-screen Show (4:3)</PresentationFormat>
  <Paragraphs>374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doctor</dc:creator>
  <cp:lastModifiedBy>Unknown User</cp:lastModifiedBy>
  <cp:revision>8</cp:revision>
  <dcterms:modified xsi:type="dcterms:W3CDTF">2019-05-01T10:59:12Z</dcterms:modified>
</cp:coreProperties>
</file>