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318" r:id="rId3"/>
    <p:sldId id="257" r:id="rId4"/>
    <p:sldId id="258" r:id="rId5"/>
    <p:sldId id="313" r:id="rId6"/>
    <p:sldId id="259" r:id="rId7"/>
    <p:sldId id="260" r:id="rId8"/>
    <p:sldId id="261" r:id="rId9"/>
    <p:sldId id="262" r:id="rId10"/>
    <p:sldId id="263" r:id="rId11"/>
    <p:sldId id="315" r:id="rId12"/>
    <p:sldId id="267" r:id="rId13"/>
    <p:sldId id="264" r:id="rId14"/>
    <p:sldId id="265" r:id="rId15"/>
    <p:sldId id="273" r:id="rId16"/>
    <p:sldId id="266" r:id="rId17"/>
    <p:sldId id="268" r:id="rId18"/>
    <p:sldId id="269" r:id="rId19"/>
    <p:sldId id="320" r:id="rId20"/>
    <p:sldId id="270" r:id="rId21"/>
    <p:sldId id="271" r:id="rId22"/>
    <p:sldId id="274" r:id="rId23"/>
    <p:sldId id="275" r:id="rId24"/>
    <p:sldId id="276" r:id="rId25"/>
    <p:sldId id="278" r:id="rId26"/>
    <p:sldId id="317" r:id="rId27"/>
    <p:sldId id="277" r:id="rId28"/>
    <p:sldId id="316" r:id="rId29"/>
    <p:sldId id="279" r:id="rId30"/>
    <p:sldId id="280" r:id="rId31"/>
    <p:sldId id="299" r:id="rId32"/>
    <p:sldId id="300" r:id="rId33"/>
    <p:sldId id="281" r:id="rId34"/>
    <p:sldId id="301" r:id="rId35"/>
    <p:sldId id="282" r:id="rId36"/>
    <p:sldId id="283" r:id="rId37"/>
    <p:sldId id="284" r:id="rId38"/>
    <p:sldId id="285" r:id="rId39"/>
    <p:sldId id="286" r:id="rId40"/>
    <p:sldId id="312" r:id="rId41"/>
    <p:sldId id="287" r:id="rId42"/>
    <p:sldId id="288" r:id="rId43"/>
    <p:sldId id="289" r:id="rId44"/>
    <p:sldId id="291" r:id="rId45"/>
    <p:sldId id="290" r:id="rId46"/>
    <p:sldId id="294" r:id="rId47"/>
    <p:sldId id="292" r:id="rId48"/>
    <p:sldId id="293" r:id="rId49"/>
    <p:sldId id="306" r:id="rId50"/>
    <p:sldId id="295" r:id="rId51"/>
    <p:sldId id="296" r:id="rId52"/>
    <p:sldId id="307" r:id="rId53"/>
    <p:sldId id="297" r:id="rId54"/>
    <p:sldId id="298" r:id="rId55"/>
    <p:sldId id="302" r:id="rId56"/>
    <p:sldId id="303" r:id="rId57"/>
    <p:sldId id="308" r:id="rId58"/>
    <p:sldId id="309" r:id="rId59"/>
    <p:sldId id="310" r:id="rId60"/>
    <p:sldId id="304" r:id="rId61"/>
    <p:sldId id="305" r:id="rId6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E34E0F-6F8A-4858-A52E-E32F51C75F5F}" type="datetimeFigureOut">
              <a:rPr lang="ar-IQ" smtClean="0"/>
              <a:pPr/>
              <a:t>16/03/1440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FCAEC9-75A5-4975-B13A-220DE3917A1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72819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pperplate Gothic Bold" pitchFamily="34" charset="0"/>
              </a:rPr>
              <a:t>Posterior  abdominal wall</a:t>
            </a:r>
            <a:endParaRPr lang="ar-IQ" sz="40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48880"/>
            <a:ext cx="7772400" cy="2462431"/>
          </a:xfrm>
        </p:spPr>
        <p:txBody>
          <a:bodyPr>
            <a:normAutofit fontScale="85000" lnSpcReduction="20000"/>
          </a:bodyPr>
          <a:lstStyle/>
          <a:p>
            <a:pPr algn="ctr"/>
            <a:endParaRPr lang="ar-SA" sz="5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5200" b="1" dirty="0" smtClean="0">
                <a:solidFill>
                  <a:srgbClr val="7030A0"/>
                </a:solidFill>
              </a:rPr>
              <a:t>Asst</a:t>
            </a:r>
            <a:r>
              <a:rPr lang="en-US" sz="5200" b="1" dirty="0" smtClean="0">
                <a:solidFill>
                  <a:srgbClr val="7030A0"/>
                </a:solidFill>
              </a:rPr>
              <a:t>. </a:t>
            </a:r>
            <a:r>
              <a:rPr lang="en-US" sz="5200" b="1" dirty="0" err="1" smtClean="0">
                <a:solidFill>
                  <a:srgbClr val="7030A0"/>
                </a:solidFill>
              </a:rPr>
              <a:t>prof</a:t>
            </a:r>
            <a:r>
              <a:rPr lang="en-US" sz="5200" b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en-US" sz="5200" b="1" dirty="0" smtClean="0">
                <a:solidFill>
                  <a:srgbClr val="7030A0"/>
                </a:solidFill>
              </a:rPr>
              <a:t>Dr. </a:t>
            </a:r>
            <a:r>
              <a:rPr lang="en-US" sz="5200" b="1" dirty="0" err="1" smtClean="0">
                <a:solidFill>
                  <a:srgbClr val="7030A0"/>
                </a:solidFill>
              </a:rPr>
              <a:t>Alaa</a:t>
            </a:r>
            <a:r>
              <a:rPr lang="en-US" sz="5200" b="1" dirty="0" smtClean="0">
                <a:solidFill>
                  <a:srgbClr val="7030A0"/>
                </a:solidFill>
              </a:rPr>
              <a:t> </a:t>
            </a:r>
            <a:r>
              <a:rPr lang="en-US" sz="5200" b="1" dirty="0" err="1" smtClean="0">
                <a:solidFill>
                  <a:srgbClr val="7030A0"/>
                </a:solidFill>
              </a:rPr>
              <a:t>Jamel</a:t>
            </a:r>
            <a:endParaRPr lang="en-US" sz="52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CABS. MRCSI .</a:t>
            </a:r>
            <a:r>
              <a:rPr lang="en-US" sz="5400" b="1" dirty="0" err="1" smtClean="0">
                <a:solidFill>
                  <a:srgbClr val="C00000"/>
                </a:solidFill>
              </a:rPr>
              <a:t>MBChB</a:t>
            </a:r>
            <a:endParaRPr lang="ar-IQ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0346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V.C. opening , </a:t>
            </a:r>
            <a:r>
              <a:rPr lang="en-US" dirty="0" err="1" smtClean="0">
                <a:solidFill>
                  <a:srgbClr val="002060"/>
                </a:solidFill>
              </a:rPr>
              <a:t>oesophageal</a:t>
            </a:r>
            <a:r>
              <a:rPr lang="en-US" dirty="0" smtClean="0">
                <a:solidFill>
                  <a:srgbClr val="002060"/>
                </a:solidFill>
              </a:rPr>
              <a:t> opening , aortic opening  (voice of America</a:t>
            </a:r>
            <a:r>
              <a:rPr lang="en-US" dirty="0" smtClean="0"/>
              <a:t>).</a:t>
            </a:r>
            <a:endParaRPr lang="en-US" b="1" dirty="0" smtClean="0"/>
          </a:p>
          <a:p>
            <a:pPr algn="l"/>
            <a:r>
              <a:rPr lang="en-US" b="1" u="sng" dirty="0" smtClean="0">
                <a:solidFill>
                  <a:srgbClr val="C00000"/>
                </a:solidFill>
              </a:rPr>
              <a:t>V.C OPENING</a:t>
            </a:r>
            <a:r>
              <a:rPr lang="en-US" b="1" u="sng" dirty="0" smtClean="0"/>
              <a:t>      </a:t>
            </a:r>
            <a:r>
              <a:rPr lang="en-US" b="1" u="sng" dirty="0" smtClean="0">
                <a:solidFill>
                  <a:srgbClr val="0070C0"/>
                </a:solidFill>
              </a:rPr>
              <a:t>OESOPHAGEAL OP.     </a:t>
            </a:r>
            <a:r>
              <a:rPr lang="en-US" b="1" u="sng" dirty="0" smtClean="0">
                <a:solidFill>
                  <a:srgbClr val="00B050"/>
                </a:solidFill>
              </a:rPr>
              <a:t>AO.OP</a:t>
            </a:r>
          </a:p>
          <a:p>
            <a:pPr lvl="5" algn="l"/>
            <a:r>
              <a:rPr lang="en-US" sz="2600" b="1" dirty="0" smtClean="0">
                <a:solidFill>
                  <a:srgbClr val="C00000"/>
                </a:solidFill>
              </a:rPr>
              <a:t>T8 </a:t>
            </a:r>
            <a:r>
              <a:rPr lang="en-US" sz="2600" b="1" dirty="0" smtClean="0"/>
              <a:t>                               </a:t>
            </a:r>
            <a:r>
              <a:rPr lang="en-US" sz="2600" b="1" dirty="0" smtClean="0">
                <a:solidFill>
                  <a:srgbClr val="0070C0"/>
                </a:solidFill>
              </a:rPr>
              <a:t>t10  </a:t>
            </a:r>
            <a:r>
              <a:rPr lang="en-US" sz="2600" b="1" dirty="0" smtClean="0"/>
              <a:t>                  </a:t>
            </a:r>
            <a:r>
              <a:rPr lang="en-US" sz="2600" b="1" dirty="0" smtClean="0">
                <a:solidFill>
                  <a:srgbClr val="00B050"/>
                </a:solidFill>
              </a:rPr>
              <a:t>T12</a:t>
            </a:r>
            <a:r>
              <a:rPr lang="en-US" sz="2600" b="1" dirty="0" smtClean="0"/>
              <a:t>                 </a:t>
            </a:r>
            <a:endParaRPr lang="en-US" sz="2600" b="1" dirty="0">
              <a:solidFill>
                <a:srgbClr val="00B050"/>
              </a:solidFill>
            </a:endParaRPr>
          </a:p>
          <a:p>
            <a:pPr algn="l"/>
            <a:r>
              <a:rPr lang="en-US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1inch </a:t>
            </a:r>
            <a:r>
              <a:rPr lang="en-US" sz="2400" b="1" dirty="0" err="1" smtClean="0">
                <a:solidFill>
                  <a:srgbClr val="C00000"/>
                </a:solidFill>
              </a:rPr>
              <a:t>rt</a:t>
            </a:r>
            <a:r>
              <a:rPr lang="en-US" sz="2400" b="1" dirty="0" smtClean="0">
                <a:solidFill>
                  <a:srgbClr val="C00000"/>
                </a:solidFill>
              </a:rPr>
              <a:t> to </a:t>
            </a:r>
            <a:r>
              <a:rPr lang="en-US" sz="2400" b="1" dirty="0" err="1" smtClean="0">
                <a:solidFill>
                  <a:srgbClr val="C00000"/>
                </a:solidFill>
              </a:rPr>
              <a:t>m.plane</a:t>
            </a:r>
            <a:r>
              <a:rPr lang="en-US" sz="2400" b="1" dirty="0" smtClean="0">
                <a:solidFill>
                  <a:srgbClr val="C00000"/>
                </a:solidFill>
              </a:rPr>
              <a:t>       </a:t>
            </a:r>
            <a:r>
              <a:rPr lang="en-US" sz="2400" b="1" dirty="0" smtClean="0">
                <a:solidFill>
                  <a:srgbClr val="0070C0"/>
                </a:solidFill>
              </a:rPr>
              <a:t>1 inch lf to </a:t>
            </a:r>
            <a:r>
              <a:rPr lang="en-US" sz="2400" b="1" dirty="0" err="1" smtClean="0">
                <a:solidFill>
                  <a:srgbClr val="0070C0"/>
                </a:solidFill>
              </a:rPr>
              <a:t>m.p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on </a:t>
            </a:r>
            <a:r>
              <a:rPr lang="en-US" sz="2400" b="1" dirty="0" err="1" smtClean="0">
                <a:solidFill>
                  <a:srgbClr val="00B050"/>
                </a:solidFill>
              </a:rPr>
              <a:t>m.p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Help in venous return  </a:t>
            </a:r>
            <a:r>
              <a:rPr lang="en-US" sz="2400" b="1" dirty="0" smtClean="0"/>
              <a:t>* </a:t>
            </a:r>
            <a:r>
              <a:rPr lang="en-US" sz="2400" b="1" dirty="0" smtClean="0">
                <a:solidFill>
                  <a:srgbClr val="0070C0"/>
                </a:solidFill>
              </a:rPr>
              <a:t>act as </a:t>
            </a:r>
            <a:r>
              <a:rPr lang="en-US" sz="2400" b="1" dirty="0" err="1" smtClean="0">
                <a:solidFill>
                  <a:srgbClr val="0070C0"/>
                </a:solidFill>
              </a:rPr>
              <a:t>asphictor</a:t>
            </a:r>
            <a:r>
              <a:rPr lang="en-US" sz="2400" b="1" dirty="0" smtClean="0">
                <a:solidFill>
                  <a:srgbClr val="0070C0"/>
                </a:solidFill>
              </a:rPr>
              <a:t> to lower </a:t>
            </a:r>
            <a:r>
              <a:rPr lang="en-US" sz="2400" b="1" dirty="0" err="1" smtClean="0">
                <a:solidFill>
                  <a:srgbClr val="0070C0"/>
                </a:solidFill>
              </a:rPr>
              <a:t>oes</a:t>
            </a:r>
            <a:r>
              <a:rPr lang="en-US" sz="2400" b="1" dirty="0" smtClean="0"/>
              <a:t>.                                                      *</a:t>
            </a:r>
            <a:r>
              <a:rPr lang="en-US" sz="2400" b="1" dirty="0" smtClean="0">
                <a:solidFill>
                  <a:srgbClr val="00B050"/>
                </a:solidFill>
              </a:rPr>
              <a:t>Protect </a:t>
            </a:r>
            <a:r>
              <a:rPr lang="en-US" sz="2400" b="1" dirty="0" err="1" smtClean="0">
                <a:solidFill>
                  <a:srgbClr val="00B050"/>
                </a:solidFill>
              </a:rPr>
              <a:t>oa</a:t>
            </a:r>
            <a:r>
              <a:rPr lang="en-US" sz="2400" b="1" dirty="0" smtClean="0">
                <a:solidFill>
                  <a:srgbClr val="00B050"/>
                </a:solidFill>
              </a:rPr>
              <a:t> from contraction of </a:t>
            </a:r>
            <a:r>
              <a:rPr lang="en-US" sz="2400" b="1" dirty="0" err="1" smtClean="0">
                <a:solidFill>
                  <a:srgbClr val="00B050"/>
                </a:solidFill>
              </a:rPr>
              <a:t>diaph</a:t>
            </a:r>
            <a:r>
              <a:rPr lang="en-US" sz="2400" b="1" dirty="0" smtClean="0"/>
              <a:t>.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Pass </a:t>
            </a:r>
          </a:p>
          <a:p>
            <a:pPr algn="l"/>
            <a:r>
              <a:rPr lang="en-US" sz="2400" b="1" dirty="0" err="1" smtClean="0">
                <a:solidFill>
                  <a:srgbClr val="C00000"/>
                </a:solidFill>
              </a:rPr>
              <a:t>Ivc+rt</a:t>
            </a:r>
            <a:r>
              <a:rPr lang="en-US" sz="2400" b="1" dirty="0" smtClean="0">
                <a:solidFill>
                  <a:srgbClr val="C00000"/>
                </a:solidFill>
              </a:rPr>
              <a:t> phr. </a:t>
            </a:r>
            <a:r>
              <a:rPr lang="en-US" sz="2400" b="1" dirty="0" err="1" smtClean="0">
                <a:solidFill>
                  <a:srgbClr val="C00000"/>
                </a:solidFill>
              </a:rPr>
              <a:t>N+lymphatic</a:t>
            </a:r>
            <a:r>
              <a:rPr lang="en-US" sz="2400" b="1" dirty="0" smtClean="0">
                <a:solidFill>
                  <a:srgbClr val="C00000"/>
                </a:solidFill>
              </a:rPr>
              <a:t> from liver to </a:t>
            </a:r>
            <a:r>
              <a:rPr lang="en-US" sz="2400" b="1" dirty="0" err="1" smtClean="0">
                <a:solidFill>
                  <a:srgbClr val="C00000"/>
                </a:solidFill>
              </a:rPr>
              <a:t>mediall.n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rgbClr val="C00000"/>
                </a:solidFill>
              </a:rPr>
              <a:t>. opening</a:t>
            </a:r>
            <a:r>
              <a:rPr lang="en-US" sz="2400" b="1" dirty="0" smtClean="0"/>
              <a:t>)</a:t>
            </a:r>
          </a:p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Oeso+ant</a:t>
            </a:r>
            <a:r>
              <a:rPr lang="en-US" sz="2400" b="1" dirty="0" smtClean="0">
                <a:solidFill>
                  <a:srgbClr val="0070C0"/>
                </a:solidFill>
              </a:rPr>
              <a:t> and post vagal trunk+ </a:t>
            </a:r>
            <a:r>
              <a:rPr lang="en-US" sz="2400" b="1" dirty="0" err="1" smtClean="0">
                <a:solidFill>
                  <a:srgbClr val="0070C0"/>
                </a:solidFill>
              </a:rPr>
              <a:t>oes.branch</a:t>
            </a:r>
            <a:r>
              <a:rPr lang="en-US" sz="2400" b="1" dirty="0" smtClean="0">
                <a:solidFill>
                  <a:srgbClr val="0070C0"/>
                </a:solidFill>
              </a:rPr>
              <a:t> of lf gastric art.(</a:t>
            </a:r>
            <a:r>
              <a:rPr lang="en-US" sz="2400" b="1" dirty="0" err="1" smtClean="0">
                <a:solidFill>
                  <a:srgbClr val="0070C0"/>
                </a:solidFill>
              </a:rPr>
              <a:t>oes.opening</a:t>
            </a:r>
            <a:r>
              <a:rPr lang="en-US" sz="2400" b="1" dirty="0" smtClean="0"/>
              <a:t>.</a:t>
            </a:r>
          </a:p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Aorta+ thoracic  duct+ </a:t>
            </a:r>
            <a:r>
              <a:rPr lang="en-US" sz="2400" b="1" dirty="0" err="1" smtClean="0">
                <a:solidFill>
                  <a:srgbClr val="00B050"/>
                </a:solidFill>
              </a:rPr>
              <a:t>azygus</a:t>
            </a:r>
            <a:r>
              <a:rPr lang="en-US" sz="2400" b="1" dirty="0" smtClean="0">
                <a:solidFill>
                  <a:srgbClr val="00B050"/>
                </a:solidFill>
              </a:rPr>
              <a:t> vein+ lymphatic from thorax to the cisterna </a:t>
            </a:r>
            <a:r>
              <a:rPr lang="en-US" sz="2400" b="1" dirty="0" err="1" smtClean="0">
                <a:solidFill>
                  <a:srgbClr val="00B050"/>
                </a:solidFill>
              </a:rPr>
              <a:t>chyli</a:t>
            </a:r>
            <a:r>
              <a:rPr lang="en-US" sz="2400" b="1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pperplate Gothic Bold" pitchFamily="34" charset="0"/>
              </a:rPr>
              <a:t>Major foramina of the diaphragm</a:t>
            </a:r>
            <a:endParaRPr lang="ar-IQ" sz="32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769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g\Desktop\The-diaphragm-inferior-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dirty="0" smtClean="0"/>
              <a:t>1- sup .</a:t>
            </a:r>
            <a:r>
              <a:rPr lang="en-US" b="1" dirty="0" err="1" smtClean="0"/>
              <a:t>epigastric</a:t>
            </a:r>
            <a:r>
              <a:rPr lang="en-US" b="1" dirty="0" smtClean="0"/>
              <a:t> art.</a:t>
            </a:r>
          </a:p>
          <a:p>
            <a:pPr marL="0" indent="0" algn="l">
              <a:buNone/>
            </a:pPr>
            <a:r>
              <a:rPr lang="en-US" b="1" dirty="0" smtClean="0"/>
              <a:t>2- </a:t>
            </a:r>
            <a:r>
              <a:rPr lang="en-US" b="1" dirty="0" err="1" smtClean="0"/>
              <a:t>musculo</a:t>
            </a:r>
            <a:r>
              <a:rPr lang="en-US" b="1" dirty="0" smtClean="0"/>
              <a:t> phrenic </a:t>
            </a:r>
            <a:r>
              <a:rPr lang="en-US" b="1" dirty="0" smtClean="0">
                <a:solidFill>
                  <a:srgbClr val="C00000"/>
                </a:solidFill>
              </a:rPr>
              <a:t>art. pass between 7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and 8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rib</a:t>
            </a:r>
            <a:r>
              <a:rPr lang="ar-IQ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b="1" dirty="0" smtClean="0"/>
              <a:t>3- lower 5 intercostal 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b="1" dirty="0" smtClean="0"/>
              <a:t>4- lf phrenic n</a:t>
            </a:r>
          </a:p>
          <a:p>
            <a:pPr marL="0" indent="0" algn="l">
              <a:buNone/>
            </a:pPr>
            <a:r>
              <a:rPr lang="en-US" b="1" dirty="0" smtClean="0"/>
              <a:t>5- the greater and </a:t>
            </a:r>
            <a:r>
              <a:rPr lang="en-US" b="1" dirty="0" err="1" smtClean="0"/>
              <a:t>lasser</a:t>
            </a:r>
            <a:r>
              <a:rPr lang="en-US" b="1" dirty="0" smtClean="0"/>
              <a:t> </a:t>
            </a:r>
            <a:r>
              <a:rPr lang="en-US" b="1" dirty="0" err="1" smtClean="0"/>
              <a:t>splanchic</a:t>
            </a:r>
            <a:r>
              <a:rPr lang="en-US" b="1" dirty="0" smtClean="0"/>
              <a:t> ns.</a:t>
            </a:r>
          </a:p>
          <a:p>
            <a:pPr marL="0" indent="0" algn="l">
              <a:buNone/>
            </a:pPr>
            <a:r>
              <a:rPr lang="en-US" b="1" dirty="0" smtClean="0"/>
              <a:t>6- subcostal n &amp; v pass </a:t>
            </a:r>
            <a:r>
              <a:rPr lang="en-US" b="1" dirty="0" smtClean="0">
                <a:solidFill>
                  <a:srgbClr val="C00000"/>
                </a:solidFill>
              </a:rPr>
              <a:t>behind lat </a:t>
            </a:r>
            <a:r>
              <a:rPr lang="en-US" b="1" dirty="0" err="1" smtClean="0">
                <a:solidFill>
                  <a:srgbClr val="C00000"/>
                </a:solidFill>
              </a:rPr>
              <a:t>arcute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ligament</a:t>
            </a:r>
          </a:p>
          <a:p>
            <a:pPr marL="0" indent="0" algn="l">
              <a:buNone/>
            </a:pPr>
            <a:r>
              <a:rPr lang="en-US" b="1" dirty="0" smtClean="0"/>
              <a:t>7- sympathetic chain pass </a:t>
            </a:r>
            <a:r>
              <a:rPr lang="en-US" b="1" dirty="0" smtClean="0">
                <a:solidFill>
                  <a:srgbClr val="C00000"/>
                </a:solidFill>
              </a:rPr>
              <a:t>behind medial </a:t>
            </a:r>
            <a:r>
              <a:rPr lang="en-US" b="1" dirty="0" err="1" smtClean="0">
                <a:solidFill>
                  <a:srgbClr val="C00000"/>
                </a:solidFill>
              </a:rPr>
              <a:t>arcute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ligament.</a:t>
            </a:r>
          </a:p>
          <a:p>
            <a:pPr marL="0" indent="0" algn="l">
              <a:buNone/>
            </a:pPr>
            <a:r>
              <a:rPr lang="en-US" b="1" dirty="0" smtClean="0"/>
              <a:t>8- inf. </a:t>
            </a:r>
            <a:r>
              <a:rPr lang="en-US" b="1" dirty="0" err="1" smtClean="0"/>
              <a:t>Hemiazygos</a:t>
            </a:r>
            <a:r>
              <a:rPr lang="en-US" b="1" dirty="0" smtClean="0"/>
              <a:t> v </a:t>
            </a:r>
            <a:r>
              <a:rPr lang="en-US" b="1" dirty="0" smtClean="0">
                <a:solidFill>
                  <a:srgbClr val="C00000"/>
                </a:solidFill>
              </a:rPr>
              <a:t>pierce the lf crus.</a:t>
            </a:r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Minor foramina of the diaphragm</a:t>
            </a:r>
            <a:endParaRPr lang="ar-IQ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231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it triangle between the vertebra and costal origin .its wider in lf side ,abdominal content may herniate through this gap in to the thoracic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(hernia of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bockdalek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Sternocostal</a:t>
            </a:r>
            <a:r>
              <a:rPr lang="en-US" b="1" dirty="0" smtClean="0">
                <a:solidFill>
                  <a:srgbClr val="FF0000"/>
                </a:solidFill>
              </a:rPr>
              <a:t> triangle</a:t>
            </a:r>
          </a:p>
          <a:p>
            <a:pPr marL="0" indent="0" algn="l">
              <a:buNone/>
            </a:pPr>
            <a:r>
              <a:rPr lang="en-US" b="1" dirty="0" smtClean="0"/>
              <a:t> triangle between sternal and costal origins may produce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congenital parasternal hernia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Vertebro</a:t>
            </a:r>
            <a:r>
              <a:rPr lang="en-US" dirty="0" smtClean="0">
                <a:solidFill>
                  <a:srgbClr val="FF0000"/>
                </a:solidFill>
              </a:rPr>
              <a:t> costal triangle; 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543557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Upper surface;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Central tendon </a:t>
            </a:r>
            <a:r>
              <a:rPr lang="en-US" b="1" dirty="0" smtClean="0"/>
              <a:t>related to the pericardium &amp; heart</a:t>
            </a:r>
          </a:p>
          <a:p>
            <a:pPr marL="0" indent="0" algn="l"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Rt</a:t>
            </a:r>
            <a:r>
              <a:rPr lang="en-US" b="1" dirty="0" smtClean="0">
                <a:solidFill>
                  <a:srgbClr val="7030A0"/>
                </a:solidFill>
              </a:rPr>
              <a:t> side </a:t>
            </a:r>
            <a:r>
              <a:rPr lang="en-US" b="1" dirty="0" smtClean="0"/>
              <a:t>related to the </a:t>
            </a:r>
            <a:r>
              <a:rPr lang="en-US" b="1" dirty="0" err="1" smtClean="0"/>
              <a:t>rt</a:t>
            </a:r>
            <a:r>
              <a:rPr lang="en-US" b="1" dirty="0" smtClean="0"/>
              <a:t> pleura and base of </a:t>
            </a:r>
            <a:r>
              <a:rPr lang="en-US" b="1" dirty="0" err="1" smtClean="0"/>
              <a:t>rt</a:t>
            </a:r>
            <a:r>
              <a:rPr lang="en-US" b="1" dirty="0" smtClean="0"/>
              <a:t> lung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Lf surface </a:t>
            </a:r>
            <a:r>
              <a:rPr lang="en-US" b="1" dirty="0" smtClean="0"/>
              <a:t>related to the lf pleura and lf base of lung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pperplate Gothic Bold" pitchFamily="34" charset="0"/>
              </a:rPr>
              <a:t>Relation of diaphragm</a:t>
            </a:r>
            <a:endParaRPr lang="ar-IQ" dirty="0">
              <a:solidFill>
                <a:schemeClr val="accent2">
                  <a:lumMod val="75000"/>
                </a:schemeClr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879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272808" cy="530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1423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Lower surface</a:t>
            </a:r>
            <a:r>
              <a:rPr lang="en-US" b="1" dirty="0" smtClean="0"/>
              <a:t> </a:t>
            </a:r>
          </a:p>
          <a:p>
            <a:pPr marL="0" indent="0" algn="l"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Rt</a:t>
            </a:r>
            <a:r>
              <a:rPr lang="en-US" b="1" dirty="0" smtClean="0">
                <a:solidFill>
                  <a:srgbClr val="7030A0"/>
                </a:solidFill>
              </a:rPr>
              <a:t> side </a:t>
            </a:r>
            <a:r>
              <a:rPr lang="en-US" b="1" dirty="0" smtClean="0"/>
              <a:t>related to the * </a:t>
            </a:r>
            <a:r>
              <a:rPr lang="en-US" b="1" dirty="0" err="1" smtClean="0"/>
              <a:t>rt</a:t>
            </a:r>
            <a:r>
              <a:rPr lang="en-US" b="1" dirty="0" smtClean="0"/>
              <a:t> lobe of the liver</a:t>
            </a:r>
          </a:p>
          <a:p>
            <a:pPr marL="0" indent="0" algn="l">
              <a:buNone/>
            </a:pPr>
            <a:r>
              <a:rPr lang="en-US" b="1" dirty="0" smtClean="0"/>
              <a:t>*</a:t>
            </a:r>
            <a:r>
              <a:rPr lang="en-US" b="1" dirty="0" err="1" smtClean="0"/>
              <a:t>rt</a:t>
            </a:r>
            <a:r>
              <a:rPr lang="en-US" b="1" dirty="0" smtClean="0"/>
              <a:t> kidney &amp; </a:t>
            </a:r>
            <a:r>
              <a:rPr lang="en-US" b="1" dirty="0" err="1" smtClean="0"/>
              <a:t>rt</a:t>
            </a:r>
            <a:r>
              <a:rPr lang="en-US" b="1" dirty="0" smtClean="0"/>
              <a:t> suprarenal gland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Lf side </a:t>
            </a:r>
            <a:r>
              <a:rPr lang="en-US" b="1" dirty="0" smtClean="0"/>
              <a:t>related to the </a:t>
            </a:r>
          </a:p>
          <a:p>
            <a:pPr marL="0" indent="0" algn="l">
              <a:buNone/>
            </a:pPr>
            <a:r>
              <a:rPr lang="en-US" b="1" dirty="0" smtClean="0"/>
              <a:t>* lf lobe of the liver  * lf kidney &amp; lf suprarenal gland  *stomach &amp; spleen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4298401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Hiccough</a:t>
            </a:r>
            <a:r>
              <a:rPr lang="en-US" b="1" dirty="0" smtClean="0"/>
              <a:t> ; due to spasmodic contraction of </a:t>
            </a:r>
            <a:r>
              <a:rPr lang="en-US" b="1" dirty="0" err="1" smtClean="0"/>
              <a:t>diaph</a:t>
            </a:r>
            <a:r>
              <a:rPr lang="en-US" b="1" dirty="0" smtClean="0"/>
              <a:t>.</a:t>
            </a:r>
            <a:r>
              <a:rPr lang="ar-IQ" b="1" dirty="0" smtClean="0"/>
              <a:t> </a:t>
            </a: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Irritation of diaphragm </a:t>
            </a:r>
            <a:r>
              <a:rPr lang="en-US" b="1" dirty="0" smtClean="0"/>
              <a:t>cause pain to </a:t>
            </a:r>
            <a:r>
              <a:rPr lang="en-US" b="1" dirty="0" err="1" smtClean="0"/>
              <a:t>epsi</a:t>
            </a:r>
            <a:r>
              <a:rPr lang="en-US" b="1" dirty="0" smtClean="0"/>
              <a:t> lateral shoulder pain ---phrenic n ( sensory)and supra </a:t>
            </a:r>
            <a:r>
              <a:rPr lang="en-US" b="1" dirty="0" err="1" smtClean="0"/>
              <a:t>clvicular</a:t>
            </a:r>
            <a:r>
              <a:rPr lang="en-US" b="1" dirty="0" smtClean="0"/>
              <a:t> n.( sensory to shoulder) have same root(c3-c4).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Injury of one phrenic n</a:t>
            </a:r>
            <a:r>
              <a:rPr lang="en-US" b="1" dirty="0" smtClean="0"/>
              <a:t> cause paradoxical movement of </a:t>
            </a:r>
            <a:r>
              <a:rPr lang="en-US" b="1" dirty="0" err="1" smtClean="0"/>
              <a:t>diaph</a:t>
            </a:r>
            <a:r>
              <a:rPr lang="en-US" b="1" dirty="0" smtClean="0"/>
              <a:t>.  Insp. normal downward abnormal upward.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Acquired hiatus hernia</a:t>
            </a:r>
            <a:r>
              <a:rPr lang="en-US" b="1" dirty="0" smtClean="0"/>
              <a:t>; widening of </a:t>
            </a:r>
            <a:r>
              <a:rPr lang="en-US" b="1" dirty="0" err="1" smtClean="0"/>
              <a:t>oesoph</a:t>
            </a:r>
            <a:r>
              <a:rPr lang="en-US" b="1" dirty="0" smtClean="0"/>
              <a:t>. opening of </a:t>
            </a:r>
            <a:r>
              <a:rPr lang="en-US" b="1" dirty="0" err="1" smtClean="0"/>
              <a:t>diaph</a:t>
            </a:r>
            <a:r>
              <a:rPr lang="en-US" b="1" dirty="0" smtClean="0"/>
              <a:t>---herniate stomach to the thorax.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Applied anatomy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47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http://www.bakerchiropractic.org/wp-content/uploads/2012/09/Hiatal-Her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34481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9089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PSOAS MUSCLE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72816"/>
            <a:ext cx="6768752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6792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rial Rounded MT Bold" pitchFamily="34" charset="0"/>
              </a:rPr>
              <a:t>The diaphragm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Its long fusiform m. lying on either side of v. </a:t>
            </a:r>
            <a:r>
              <a:rPr lang="en-US" b="1" dirty="0" err="1" smtClean="0">
                <a:solidFill>
                  <a:srgbClr val="7030A0"/>
                </a:solidFill>
              </a:rPr>
              <a:t>coloumn</a:t>
            </a:r>
            <a:r>
              <a:rPr lang="en-US" b="1" dirty="0" smtClean="0">
                <a:solidFill>
                  <a:srgbClr val="7030A0"/>
                </a:solidFill>
              </a:rPr>
              <a:t> and along the side of pelvic brim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Origin</a:t>
            </a:r>
            <a:r>
              <a:rPr lang="en-US" b="1" dirty="0" smtClean="0"/>
              <a:t> ;1-ant.surface of 5 </a:t>
            </a:r>
            <a:r>
              <a:rPr lang="en-US" b="1" dirty="0" err="1" smtClean="0"/>
              <a:t>L.transv.process</a:t>
            </a: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2-from the 4 tendentious arch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Course</a:t>
            </a:r>
            <a:r>
              <a:rPr lang="en-US" b="1" dirty="0" smtClean="0"/>
              <a:t>; it leave the abdomen behind lateral part of </a:t>
            </a:r>
            <a:r>
              <a:rPr lang="en-US" b="1" dirty="0" err="1" smtClean="0"/>
              <a:t>ing</a:t>
            </a:r>
            <a:r>
              <a:rPr lang="en-US" b="1" dirty="0" smtClean="0"/>
              <a:t>. ligament closely relate to the </a:t>
            </a:r>
            <a:r>
              <a:rPr lang="en-US" b="1" dirty="0" err="1" smtClean="0"/>
              <a:t>iliacus</a:t>
            </a:r>
            <a:r>
              <a:rPr lang="en-US" b="1" dirty="0" smtClean="0"/>
              <a:t> m.</a:t>
            </a:r>
          </a:p>
          <a:p>
            <a:pPr marL="0" indent="0" algn="l">
              <a:buNone/>
            </a:pPr>
            <a:r>
              <a:rPr lang="en-US" b="1" dirty="0" smtClean="0"/>
              <a:t>I</a:t>
            </a:r>
            <a:r>
              <a:rPr lang="en-US" b="1" dirty="0" smtClean="0">
                <a:solidFill>
                  <a:srgbClr val="7030A0"/>
                </a:solidFill>
              </a:rPr>
              <a:t>nsertion</a:t>
            </a:r>
            <a:r>
              <a:rPr lang="en-US" b="1" dirty="0" smtClean="0"/>
              <a:t>; together with </a:t>
            </a:r>
            <a:r>
              <a:rPr lang="en-US" b="1" dirty="0" err="1" smtClean="0"/>
              <a:t>iliacus</a:t>
            </a:r>
            <a:r>
              <a:rPr lang="en-US" b="1" dirty="0" smtClean="0"/>
              <a:t> producing </a:t>
            </a:r>
            <a:r>
              <a:rPr lang="en-US" b="1" dirty="0" err="1" smtClean="0"/>
              <a:t>ilio</a:t>
            </a:r>
            <a:r>
              <a:rPr lang="en-US" b="1" dirty="0" smtClean="0"/>
              <a:t> </a:t>
            </a:r>
            <a:r>
              <a:rPr lang="en-US" b="1" dirty="0" err="1" smtClean="0"/>
              <a:t>psoase</a:t>
            </a:r>
            <a:r>
              <a:rPr lang="en-US" b="1" dirty="0" smtClean="0"/>
              <a:t> tendon inserted to the </a:t>
            </a:r>
            <a:r>
              <a:rPr lang="en-US" b="1" dirty="0" err="1" smtClean="0"/>
              <a:t>ant.and</a:t>
            </a:r>
            <a:r>
              <a:rPr lang="en-US" b="1" dirty="0" smtClean="0"/>
              <a:t> med. aspect of lesser trochanter of femur.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Psoas</a:t>
            </a:r>
            <a:r>
              <a:rPr lang="en-US" dirty="0" smtClean="0">
                <a:solidFill>
                  <a:srgbClr val="FF0000"/>
                </a:solidFill>
              </a:rPr>
              <a:t> major muscle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112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764704"/>
            <a:ext cx="6768752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6792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http://www.primalpictures.com/Uploads/Product/Gallery/81/Psoas_maj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98477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776223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Nerve supply; </a:t>
            </a:r>
            <a:r>
              <a:rPr lang="en-US" b="1" dirty="0" smtClean="0"/>
              <a:t>ventral rami of L 1,2,3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>action</a:t>
            </a:r>
          </a:p>
          <a:p>
            <a:pPr marL="0" indent="0" algn="l">
              <a:buNone/>
            </a:pPr>
            <a:r>
              <a:rPr lang="en-US" b="1" dirty="0" smtClean="0"/>
              <a:t>1- powerful flexion of thigh and rotated medially</a:t>
            </a:r>
          </a:p>
          <a:p>
            <a:pPr marL="0" indent="0" algn="l">
              <a:buNone/>
            </a:pPr>
            <a:r>
              <a:rPr lang="en-US" b="1" dirty="0" smtClean="0"/>
              <a:t>2-flexion of pelvis over the thigh</a:t>
            </a:r>
          </a:p>
          <a:p>
            <a:pPr marL="0" indent="0" algn="l">
              <a:buNone/>
            </a:pPr>
            <a:r>
              <a:rPr lang="en-US" b="1" dirty="0" smtClean="0"/>
              <a:t>3-one psoas  produce lat. flexion of v. column toward it side </a:t>
            </a:r>
          </a:p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668247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 </a:t>
            </a:r>
          </a:p>
          <a:p>
            <a:pPr marL="0" indent="0" algn="l"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Medialy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</a:p>
          <a:p>
            <a:pPr marL="0" indent="0" algn="l">
              <a:buNone/>
            </a:pPr>
            <a:r>
              <a:rPr lang="en-US" b="1" dirty="0" smtClean="0"/>
              <a:t>*bodies of L.V and lumber vessels</a:t>
            </a:r>
          </a:p>
          <a:p>
            <a:pPr marL="0" indent="0" algn="l">
              <a:buNone/>
            </a:pPr>
            <a:r>
              <a:rPr lang="en-US" b="1" dirty="0" smtClean="0"/>
              <a:t>*sympathetic chain</a:t>
            </a:r>
          </a:p>
          <a:p>
            <a:pPr marL="0" indent="0" algn="l">
              <a:buNone/>
            </a:pPr>
            <a:r>
              <a:rPr lang="en-US" b="1" dirty="0" smtClean="0"/>
              <a:t>*ext. iliac vessels</a:t>
            </a:r>
          </a:p>
          <a:p>
            <a:pPr marL="0" indent="0" algn="l">
              <a:buNone/>
            </a:pPr>
            <a:r>
              <a:rPr lang="en-US" b="1" dirty="0" smtClean="0"/>
              <a:t>*</a:t>
            </a:r>
            <a:r>
              <a:rPr lang="en-US" b="1" dirty="0" err="1" smtClean="0"/>
              <a:t>ivc</a:t>
            </a: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*aorta &amp;</a:t>
            </a:r>
            <a:r>
              <a:rPr lang="en-US" b="1" dirty="0" err="1" smtClean="0"/>
              <a:t>para</a:t>
            </a:r>
            <a:r>
              <a:rPr lang="en-US" b="1" dirty="0" smtClean="0"/>
              <a:t> aortic </a:t>
            </a:r>
            <a:r>
              <a:rPr lang="en-US" b="1" dirty="0" err="1" smtClean="0"/>
              <a:t>l.n</a:t>
            </a: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*</a:t>
            </a:r>
            <a:r>
              <a:rPr lang="en-US" b="1" dirty="0" err="1" smtClean="0"/>
              <a:t>obtr.n</a:t>
            </a:r>
            <a:r>
              <a:rPr lang="en-US" b="1" dirty="0" smtClean="0"/>
              <a:t>,--lumbosacral trunk---</a:t>
            </a:r>
            <a:r>
              <a:rPr lang="en-US" b="1" dirty="0" err="1" smtClean="0"/>
              <a:t>ilio</a:t>
            </a:r>
            <a:r>
              <a:rPr lang="en-US" b="1" dirty="0" smtClean="0"/>
              <a:t> lumber art. 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Relation;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138540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Laterally;  </a:t>
            </a:r>
            <a:r>
              <a:rPr lang="en-US" b="1" dirty="0" smtClean="0"/>
              <a:t>2muscles and 4 nerves</a:t>
            </a:r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quadr.m</a:t>
            </a:r>
            <a:r>
              <a:rPr lang="en-US" b="1" dirty="0" smtClean="0"/>
              <a:t>  2- </a:t>
            </a:r>
            <a:r>
              <a:rPr lang="en-US" b="1" dirty="0" err="1" smtClean="0"/>
              <a:t>iliacus</a:t>
            </a:r>
            <a:r>
              <a:rPr lang="en-US" b="1" dirty="0" smtClean="0"/>
              <a:t> m</a:t>
            </a:r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3- 4-iliohypo gastric and </a:t>
            </a:r>
            <a:r>
              <a:rPr lang="en-US" b="1" dirty="0" err="1" smtClean="0"/>
              <a:t>ilio</a:t>
            </a:r>
            <a:r>
              <a:rPr lang="en-US" b="1" dirty="0" smtClean="0"/>
              <a:t> inguinal n</a:t>
            </a:r>
          </a:p>
          <a:p>
            <a:pPr marL="0" indent="0" algn="l">
              <a:buNone/>
            </a:pP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5-6-lat.cutanous n. of the thigh and femoral n</a:t>
            </a:r>
            <a:endParaRPr lang="ar-SA" b="1" dirty="0" smtClean="0">
              <a:solidFill>
                <a:srgbClr val="7030A0"/>
              </a:solidFill>
            </a:endParaRPr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114835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*medial border of </a:t>
            </a:r>
            <a:r>
              <a:rPr lang="en-US" b="1" dirty="0" err="1" smtClean="0"/>
              <a:t>quad.lumborum</a:t>
            </a:r>
            <a:r>
              <a:rPr lang="en-US" b="1" dirty="0" smtClean="0"/>
              <a:t> m.</a:t>
            </a:r>
          </a:p>
          <a:p>
            <a:pPr marL="0" indent="0" algn="l">
              <a:buNone/>
            </a:pPr>
            <a:r>
              <a:rPr lang="en-US" b="1" dirty="0" smtClean="0"/>
              <a:t>*lumber arteries</a:t>
            </a:r>
          </a:p>
          <a:p>
            <a:pPr marL="0" indent="0" algn="l">
              <a:buNone/>
            </a:pPr>
            <a:r>
              <a:rPr lang="en-US" b="1" dirty="0" smtClean="0"/>
              <a:t>*lumber </a:t>
            </a:r>
            <a:r>
              <a:rPr lang="en-US" b="1" dirty="0" err="1" smtClean="0"/>
              <a:t>transvers</a:t>
            </a:r>
            <a:r>
              <a:rPr lang="en-US" b="1" dirty="0" smtClean="0"/>
              <a:t> process</a:t>
            </a:r>
          </a:p>
          <a:p>
            <a:pPr marL="0" indent="0" algn="l">
              <a:buNone/>
            </a:pPr>
            <a:r>
              <a:rPr lang="en-US" b="1" dirty="0" smtClean="0"/>
              <a:t>*lumber plexus(</a:t>
            </a:r>
            <a:r>
              <a:rPr lang="en-US" b="1" dirty="0" err="1" smtClean="0"/>
              <a:t>embeded</a:t>
            </a:r>
            <a:r>
              <a:rPr lang="en-US" b="1" dirty="0" smtClean="0"/>
              <a:t> in post part of m.)</a:t>
            </a:r>
          </a:p>
          <a:p>
            <a:pPr marL="0" indent="0" algn="l">
              <a:buNone/>
            </a:pPr>
            <a:r>
              <a:rPr lang="en-US" b="1" dirty="0" smtClean="0"/>
              <a:t>capsule of hip joint (in the thigh</a:t>
            </a: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Post .relation</a:t>
            </a:r>
            <a:r>
              <a:rPr lang="en-US" dirty="0" smtClean="0"/>
              <a:t>;</a:t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ar-SA" b="1" dirty="0" smtClean="0">
              <a:solidFill>
                <a:srgbClr val="7030A0"/>
              </a:solidFill>
            </a:endParaRPr>
          </a:p>
          <a:p>
            <a:pPr marL="0" indent="0" algn="l"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Boundries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between </a:t>
            </a:r>
          </a:p>
          <a:p>
            <a:pPr marL="0" indent="0" algn="l">
              <a:buNone/>
            </a:pPr>
            <a:r>
              <a:rPr lang="en-US" b="1" dirty="0" smtClean="0"/>
              <a:t>a- medial border of </a:t>
            </a:r>
            <a:r>
              <a:rPr lang="en-US" b="1" dirty="0" err="1" smtClean="0"/>
              <a:t>paoas</a:t>
            </a:r>
            <a:r>
              <a:rPr lang="en-US" b="1" dirty="0" smtClean="0"/>
              <a:t> major. </a:t>
            </a:r>
          </a:p>
          <a:p>
            <a:pPr marL="0" indent="0" algn="l">
              <a:buNone/>
            </a:pPr>
            <a:r>
              <a:rPr lang="en-US" b="1" dirty="0" smtClean="0"/>
              <a:t>b-body of L5 vertebra.  </a:t>
            </a:r>
          </a:p>
          <a:p>
            <a:pPr marL="0" indent="0" algn="l">
              <a:buNone/>
            </a:pPr>
            <a:r>
              <a:rPr lang="en-US" b="1" dirty="0" smtClean="0"/>
              <a:t>c- the ala of sacrum.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Lumbosacral</a:t>
            </a:r>
            <a:r>
              <a:rPr lang="en-US" dirty="0" smtClean="0">
                <a:solidFill>
                  <a:srgbClr val="7030A0"/>
                </a:solidFill>
              </a:rPr>
              <a:t> triangle</a:t>
            </a:r>
            <a:r>
              <a:rPr lang="en-US" dirty="0" smtClean="0"/>
              <a:t>;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84088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g\Desktop\l.s.traingl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20688"/>
            <a:ext cx="792088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marL="0" indent="0" algn="l">
              <a:buNone/>
            </a:pPr>
            <a:r>
              <a:rPr lang="en-US" b="1" dirty="0" smtClean="0"/>
              <a:t>Its </a:t>
            </a:r>
            <a:r>
              <a:rPr lang="en-US" b="1" dirty="0" err="1" smtClean="0"/>
              <a:t>fascial</a:t>
            </a:r>
            <a:r>
              <a:rPr lang="en-US" b="1" dirty="0" smtClean="0"/>
              <a:t> sheath enveloping the psoas major m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Above </a:t>
            </a:r>
            <a:r>
              <a:rPr lang="en-US" b="1" dirty="0" smtClean="0"/>
              <a:t>its thickened to form medial </a:t>
            </a:r>
            <a:r>
              <a:rPr lang="en-US" b="1" dirty="0" err="1" smtClean="0"/>
              <a:t>arcute</a:t>
            </a:r>
            <a:r>
              <a:rPr lang="en-US" b="1" dirty="0" smtClean="0"/>
              <a:t> </a:t>
            </a:r>
            <a:r>
              <a:rPr lang="en-US" b="1" dirty="0" err="1" smtClean="0"/>
              <a:t>lig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Medially </a:t>
            </a:r>
            <a:r>
              <a:rPr lang="en-US" b="1" dirty="0" smtClean="0"/>
              <a:t>its attach to the L.V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Laterally; </a:t>
            </a:r>
            <a:r>
              <a:rPr lang="en-US" b="1" dirty="0" smtClean="0"/>
              <a:t>it blend with the fascia covering quad. </a:t>
            </a:r>
            <a:r>
              <a:rPr lang="en-US" b="1" dirty="0" err="1" smtClean="0"/>
              <a:t>lumborum</a:t>
            </a:r>
            <a:r>
              <a:rPr lang="en-US" b="1" dirty="0" smtClean="0"/>
              <a:t> &amp; </a:t>
            </a:r>
            <a:r>
              <a:rPr lang="en-US" b="1" dirty="0" err="1" smtClean="0"/>
              <a:t>iliacus</a:t>
            </a:r>
            <a:r>
              <a:rPr lang="en-US" b="1" dirty="0" smtClean="0"/>
              <a:t> m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Applied anatomy;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psoas abscess </a:t>
            </a:r>
            <a:r>
              <a:rPr lang="en-US" b="1" dirty="0" smtClean="0"/>
              <a:t>;</a:t>
            </a:r>
          </a:p>
          <a:p>
            <a:pPr marL="0" indent="0" algn="l">
              <a:buNone/>
            </a:pPr>
            <a:r>
              <a:rPr lang="en-US" b="1" dirty="0" smtClean="0"/>
              <a:t>It’s a </a:t>
            </a:r>
            <a:r>
              <a:rPr lang="en-US" b="1" dirty="0" err="1" smtClean="0"/>
              <a:t>tuberculose</a:t>
            </a:r>
            <a:r>
              <a:rPr lang="en-US" b="1" dirty="0" smtClean="0"/>
              <a:t> abscess of lumber spread to the psoas sheath and descend to reach the front of thigh just below </a:t>
            </a:r>
            <a:r>
              <a:rPr lang="en-US" b="1" dirty="0" err="1" smtClean="0"/>
              <a:t>ing</a:t>
            </a:r>
            <a:r>
              <a:rPr lang="en-US" b="1" dirty="0" smtClean="0"/>
              <a:t> .</a:t>
            </a:r>
            <a:r>
              <a:rPr lang="en-US" b="1" dirty="0" err="1" smtClean="0"/>
              <a:t>lig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Psoas</a:t>
            </a:r>
            <a:r>
              <a:rPr lang="en-US" dirty="0" smtClean="0">
                <a:solidFill>
                  <a:srgbClr val="FF0000"/>
                </a:solidFill>
              </a:rPr>
              <a:t> fascia (sheath)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915482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Nature and shape</a:t>
            </a:r>
            <a:r>
              <a:rPr lang="en-US" b="1" dirty="0" smtClean="0"/>
              <a:t>;</a:t>
            </a:r>
          </a:p>
          <a:p>
            <a:pPr marL="0" indent="0" algn="l">
              <a:buNone/>
            </a:pPr>
            <a:r>
              <a:rPr lang="en-US" b="1" dirty="0" smtClean="0"/>
              <a:t>It’s a large dome shape fibro muscular partition separate thorax from abdomen.</a:t>
            </a:r>
          </a:p>
          <a:p>
            <a:pPr marL="0" indent="0" algn="l">
              <a:buNone/>
            </a:pPr>
            <a:r>
              <a:rPr lang="en-US" b="1" dirty="0" smtClean="0"/>
              <a:t>Upper surface </a:t>
            </a:r>
            <a:r>
              <a:rPr lang="en-US" b="1" dirty="0" smtClean="0">
                <a:solidFill>
                  <a:srgbClr val="C00000"/>
                </a:solidFill>
              </a:rPr>
              <a:t>convex</a:t>
            </a:r>
          </a:p>
          <a:p>
            <a:pPr marL="0" indent="0" algn="l">
              <a:buNone/>
            </a:pPr>
            <a:r>
              <a:rPr lang="en-US" b="1" dirty="0" smtClean="0"/>
              <a:t>Lower surface </a:t>
            </a:r>
            <a:r>
              <a:rPr lang="en-US" b="1" dirty="0" smtClean="0">
                <a:solidFill>
                  <a:srgbClr val="C00000"/>
                </a:solidFill>
              </a:rPr>
              <a:t>concave</a:t>
            </a:r>
          </a:p>
          <a:p>
            <a:pPr marL="0" indent="0" algn="l">
              <a:buNone/>
            </a:pPr>
            <a:r>
              <a:rPr lang="en-US" b="1" dirty="0" smtClean="0"/>
              <a:t>Its </a:t>
            </a:r>
            <a:r>
              <a:rPr lang="en-US" b="1" dirty="0" err="1" smtClean="0"/>
              <a:t>rt</a:t>
            </a:r>
            <a:r>
              <a:rPr lang="en-US" b="1" dirty="0" smtClean="0"/>
              <a:t> side higher than lf side because of </a:t>
            </a:r>
            <a:r>
              <a:rPr lang="en-US" b="1" dirty="0" err="1" smtClean="0"/>
              <a:t>rt</a:t>
            </a:r>
            <a:r>
              <a:rPr lang="en-US" b="1" dirty="0" smtClean="0"/>
              <a:t> lobe </a:t>
            </a:r>
            <a:r>
              <a:rPr lang="en-US" dirty="0" smtClean="0"/>
              <a:t>of liver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2" descr="http://upload.wikimedia.org/wikipedia/commons/thumb/4/4d/Gray391.png/400px-Gray3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84881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80520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It’s a long slender m. lying in front of psoas major m.in </a:t>
            </a:r>
            <a:r>
              <a:rPr lang="en-US" b="1" dirty="0" smtClean="0">
                <a:solidFill>
                  <a:srgbClr val="7030A0"/>
                </a:solidFill>
              </a:rPr>
              <a:t>60%</a:t>
            </a:r>
            <a:r>
              <a:rPr lang="en-US" b="1" dirty="0" smtClean="0"/>
              <a:t> of people.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Origin</a:t>
            </a:r>
            <a:r>
              <a:rPr lang="en-US" b="1" dirty="0" smtClean="0"/>
              <a:t> ;from side of T12 and L1 </a:t>
            </a:r>
            <a:r>
              <a:rPr lang="en-US" b="1" dirty="0" err="1" smtClean="0"/>
              <a:t>v.and</a:t>
            </a:r>
            <a:r>
              <a:rPr lang="en-US" b="1" dirty="0" smtClean="0"/>
              <a:t> the disc in between.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Insertion</a:t>
            </a:r>
            <a:r>
              <a:rPr lang="en-US" b="1" dirty="0" smtClean="0"/>
              <a:t>; by long tendon into the </a:t>
            </a:r>
            <a:r>
              <a:rPr lang="en-US" b="1" dirty="0" err="1" smtClean="0"/>
              <a:t>ilio</a:t>
            </a:r>
            <a:r>
              <a:rPr lang="en-US" b="1" dirty="0" smtClean="0"/>
              <a:t> pubic eminence of hip bone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Nerve supply</a:t>
            </a:r>
            <a:r>
              <a:rPr lang="en-US" b="1" dirty="0" smtClean="0"/>
              <a:t>; branch from L1.nerve.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Action; </a:t>
            </a:r>
            <a:r>
              <a:rPr lang="en-US" b="1" dirty="0" smtClean="0"/>
              <a:t>weak flexor of the trunk  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Psoas minor muscle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249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r. Alaa J. H\Desktop\psoas_major_and_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0485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99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r. Alaa J. H\Desktop\iliopsoas mus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28091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01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Its quadrilateral m lying post lat. To psoas major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Origin </a:t>
            </a:r>
            <a:r>
              <a:rPr lang="en-US" b="1" dirty="0" smtClean="0"/>
              <a:t>;</a:t>
            </a:r>
            <a:r>
              <a:rPr lang="en-US" b="1" dirty="0" err="1" smtClean="0"/>
              <a:t>ilio</a:t>
            </a:r>
            <a:r>
              <a:rPr lang="en-US" b="1" dirty="0" smtClean="0"/>
              <a:t> lumber </a:t>
            </a:r>
            <a:r>
              <a:rPr lang="en-US" b="1" dirty="0" err="1" smtClean="0"/>
              <a:t>lig</a:t>
            </a:r>
            <a:r>
              <a:rPr lang="en-US" b="1" dirty="0" smtClean="0"/>
              <a:t>. and inner lip of iliac crest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Insertion </a:t>
            </a:r>
            <a:r>
              <a:rPr lang="en-US" b="1" dirty="0" smtClean="0"/>
              <a:t>;TIP of transverse process of upper 4 L.V&amp; medial half of lower border of last rib.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Nerve supply;</a:t>
            </a:r>
            <a:r>
              <a:rPr lang="en-US" b="1" dirty="0" smtClean="0"/>
              <a:t> branch from t12&amp;upper 4 L. nerve.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Action; </a:t>
            </a:r>
            <a:r>
              <a:rPr lang="en-US" b="1" dirty="0" smtClean="0"/>
              <a:t>1- lat. Flexion of </a:t>
            </a:r>
            <a:r>
              <a:rPr lang="en-US" b="1" dirty="0" err="1" smtClean="0"/>
              <a:t>vert</a:t>
            </a:r>
            <a:r>
              <a:rPr lang="en-US" b="1" dirty="0" smtClean="0"/>
              <a:t>..</a:t>
            </a:r>
            <a:r>
              <a:rPr lang="en-US" b="1" dirty="0" err="1" smtClean="0"/>
              <a:t>coloumn</a:t>
            </a:r>
            <a:endParaRPr lang="en-US" b="1" dirty="0" smtClean="0"/>
          </a:p>
          <a:p>
            <a:pPr marL="0" indent="0" algn="l">
              <a:buNone/>
            </a:pPr>
            <a:r>
              <a:rPr lang="en-US" b="1" dirty="0" smtClean="0"/>
              <a:t>2-muscle of inspiration by fixing the last rib during contraction of </a:t>
            </a:r>
            <a:r>
              <a:rPr lang="en-US" b="1" dirty="0" err="1" smtClean="0"/>
              <a:t>diaph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Quadrotus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lumborum</a:t>
            </a:r>
            <a:r>
              <a:rPr lang="en-US" b="1" dirty="0" smtClean="0">
                <a:solidFill>
                  <a:srgbClr val="FF0000"/>
                </a:solidFill>
              </a:rPr>
              <a:t>  muscle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6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C:\Users\Dr. Alaa J. H\Desktop\ilioPsoas_pl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64895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59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 indent="0" algn="l">
              <a:buNone/>
            </a:pPr>
            <a:r>
              <a:rPr lang="en-US" b="1" dirty="0" smtClean="0"/>
              <a:t>anteriorly its cover by </a:t>
            </a:r>
            <a:r>
              <a:rPr lang="en-US" b="1" dirty="0" err="1" smtClean="0"/>
              <a:t>thoroco</a:t>
            </a:r>
            <a:r>
              <a:rPr lang="en-US" b="1" dirty="0" smtClean="0"/>
              <a:t> lumber fascia.it crossed by the fallowing structures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1- subcostal n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2- </a:t>
            </a:r>
            <a:r>
              <a:rPr lang="en-US" b="1" dirty="0" err="1" smtClean="0">
                <a:solidFill>
                  <a:srgbClr val="00B0F0"/>
                </a:solidFill>
              </a:rPr>
              <a:t>iliohypogastric</a:t>
            </a:r>
            <a:r>
              <a:rPr lang="en-US" b="1" dirty="0" smtClean="0">
                <a:solidFill>
                  <a:srgbClr val="00B0F0"/>
                </a:solidFill>
              </a:rPr>
              <a:t> nerve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3- </a:t>
            </a:r>
            <a:r>
              <a:rPr lang="en-US" b="1" dirty="0" err="1" smtClean="0">
                <a:solidFill>
                  <a:srgbClr val="00B0F0"/>
                </a:solidFill>
              </a:rPr>
              <a:t>ilioinguianal</a:t>
            </a:r>
            <a:r>
              <a:rPr lang="en-US" b="1" dirty="0" smtClean="0">
                <a:solidFill>
                  <a:srgbClr val="00B0F0"/>
                </a:solidFill>
              </a:rPr>
              <a:t> nerve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r>
              <a:rPr lang="en-US" b="1" dirty="0" smtClean="0"/>
              <a:t>Post. Its cover by middle layer of </a:t>
            </a:r>
            <a:r>
              <a:rPr lang="en-US" b="1" dirty="0" err="1" smtClean="0"/>
              <a:t>thoroco</a:t>
            </a:r>
            <a:r>
              <a:rPr lang="en-US" b="1" dirty="0" smtClean="0"/>
              <a:t> lumber </a:t>
            </a:r>
            <a:r>
              <a:rPr lang="en-US" dirty="0" smtClean="0"/>
              <a:t>fascia.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Relation; 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760079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It’s a strong sheath of deep fascia which cover and envelops most of the deep muscles of the back and bind them to the vertebral column.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Extend </a:t>
            </a:r>
            <a:r>
              <a:rPr lang="en-US" b="1" dirty="0" smtClean="0"/>
              <a:t>;from sacrum to the neck.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Layers; </a:t>
            </a:r>
            <a:r>
              <a:rPr lang="en-US" b="1" dirty="0" smtClean="0"/>
              <a:t>in the lumber region differentiate to 3 region</a:t>
            </a:r>
            <a:r>
              <a:rPr lang="en-US" dirty="0" smtClean="0"/>
              <a:t>;</a:t>
            </a:r>
          </a:p>
          <a:p>
            <a:pPr marL="0" indent="0" algn="l">
              <a:buNone/>
            </a:pPr>
            <a:r>
              <a:rPr lang="en-US" b="1" dirty="0" smtClean="0"/>
              <a:t>1- </a:t>
            </a:r>
            <a:r>
              <a:rPr lang="en-US" b="1" dirty="0" smtClean="0">
                <a:solidFill>
                  <a:srgbClr val="7030A0"/>
                </a:solidFill>
              </a:rPr>
              <a:t>anterior layer; </a:t>
            </a:r>
            <a:r>
              <a:rPr lang="en-US" b="1" dirty="0" smtClean="0"/>
              <a:t>it cover ant, surface of quad. </a:t>
            </a:r>
            <a:r>
              <a:rPr lang="en-US" b="1" dirty="0" err="1" smtClean="0"/>
              <a:t>lumborium</a:t>
            </a:r>
            <a:r>
              <a:rPr lang="en-US" b="1" dirty="0" smtClean="0"/>
              <a:t> m. and attach to the ant aspect of trans. Process OF L.V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Thorocolumber</a:t>
            </a:r>
            <a:r>
              <a:rPr lang="en-US" b="1" dirty="0">
                <a:solidFill>
                  <a:srgbClr val="FF0000"/>
                </a:solidFill>
              </a:rPr>
              <a:t> fascia;</a:t>
            </a:r>
            <a:br>
              <a:rPr lang="en-US" b="1" dirty="0">
                <a:solidFill>
                  <a:srgbClr val="FF0000"/>
                </a:solidFill>
              </a:rPr>
            </a:b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8301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Middle layer; </a:t>
            </a:r>
            <a:r>
              <a:rPr lang="en-US" b="1" dirty="0" smtClean="0"/>
              <a:t>it cover post layer of </a:t>
            </a:r>
            <a:r>
              <a:rPr lang="en-US" b="1" dirty="0" err="1" smtClean="0"/>
              <a:t>quad.lum.m</a:t>
            </a:r>
            <a:r>
              <a:rPr lang="en-US" b="1" dirty="0" smtClean="0"/>
              <a:t>. and attach to trans. process of L.V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Post layer; </a:t>
            </a:r>
            <a:r>
              <a:rPr lang="en-US" b="1" dirty="0" smtClean="0"/>
              <a:t>it cover the post .surface of erector </a:t>
            </a:r>
            <a:r>
              <a:rPr lang="en-US" b="1" dirty="0" err="1" smtClean="0"/>
              <a:t>spinae</a:t>
            </a:r>
            <a:r>
              <a:rPr lang="en-US" b="1" dirty="0" smtClean="0"/>
              <a:t> (</a:t>
            </a:r>
            <a:r>
              <a:rPr lang="en-US" b="1" dirty="0" err="1" smtClean="0"/>
              <a:t>sacrospinalis</a:t>
            </a:r>
            <a:r>
              <a:rPr lang="en-US" b="1" dirty="0" smtClean="0"/>
              <a:t> m.)and its attach medially to the spines of the lumber vertebra.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N.B;1-</a:t>
            </a:r>
            <a:r>
              <a:rPr lang="en-US" b="1" dirty="0" smtClean="0"/>
              <a:t> post layer is the strongest and extend from the sacrum to the neck.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2-</a:t>
            </a:r>
            <a:r>
              <a:rPr lang="en-US" b="1" dirty="0" smtClean="0"/>
              <a:t>In the lat. border of guad.</a:t>
            </a:r>
            <a:r>
              <a:rPr lang="en-US" b="1" dirty="0" err="1" smtClean="0"/>
              <a:t>lum</a:t>
            </a:r>
            <a:r>
              <a:rPr lang="en-US" b="1" dirty="0" smtClean="0"/>
              <a:t>.,the ant and middle layer fuse together and this fusion give  origin to 3 m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544392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 TRANSVERSUS ABDOMINS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2- INTERNAL OBLIQUE M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3- LATISSIMUS DORSSI M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8273605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CHARACTERISTIC;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body; </a:t>
            </a:r>
            <a:r>
              <a:rPr lang="en-US" b="1" dirty="0" smtClean="0"/>
              <a:t>large in size ,kidney shape has no costal facets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vertebral foramen; </a:t>
            </a:r>
            <a:r>
              <a:rPr lang="en-US" b="1" dirty="0" smtClean="0"/>
              <a:t>small in size and triangular in out line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transverse process; </a:t>
            </a:r>
            <a:r>
              <a:rPr lang="en-US" b="1" dirty="0" smtClean="0"/>
              <a:t>flat and elongated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sup. Articular facet </a:t>
            </a:r>
            <a:r>
              <a:rPr lang="en-US" b="1" dirty="0" smtClean="0"/>
              <a:t>; concave and directed medially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LUMBAR VERTEBRAE</a:t>
            </a:r>
            <a:endParaRPr lang="ar-IQ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87406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Origin of diaphragm;</a:t>
            </a:r>
          </a:p>
          <a:p>
            <a:pPr marL="0" indent="0" algn="l">
              <a:buNone/>
            </a:pPr>
            <a:r>
              <a:rPr lang="en-US" b="1" dirty="0" smtClean="0"/>
              <a:t>Peripheral part of dia. take origin from the circumference of the thoracic out let .origin divided to 3 parts;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sternal origin </a:t>
            </a:r>
            <a:r>
              <a:rPr lang="en-US" b="1" dirty="0" smtClean="0"/>
              <a:t>;from back of xiphoid process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Costal origin; </a:t>
            </a:r>
            <a:r>
              <a:rPr lang="en-US" b="1" dirty="0" smtClean="0"/>
              <a:t>from inner surface of lower 6 ribs and there costal cartilage.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Vertebral origin</a:t>
            </a:r>
            <a:r>
              <a:rPr lang="en-US" b="1" dirty="0" smtClean="0"/>
              <a:t>; by 2 muscular band called </a:t>
            </a:r>
            <a:r>
              <a:rPr lang="en-US" b="1" dirty="0" err="1" smtClean="0"/>
              <a:t>rt&amp;lf</a:t>
            </a:r>
            <a:r>
              <a:rPr lang="en-US" b="1" dirty="0" smtClean="0"/>
              <a:t> </a:t>
            </a:r>
            <a:r>
              <a:rPr lang="en-US" b="1" dirty="0" err="1" smtClean="0"/>
              <a:t>crura</a:t>
            </a:r>
            <a:r>
              <a:rPr lang="en-US" b="1" dirty="0"/>
              <a:t> </a:t>
            </a:r>
            <a:r>
              <a:rPr lang="en-US" b="1" dirty="0" smtClean="0"/>
              <a:t>and 5 </a:t>
            </a:r>
            <a:r>
              <a:rPr lang="en-US" b="1" dirty="0" err="1" smtClean="0"/>
              <a:t>tendinous</a:t>
            </a:r>
            <a:r>
              <a:rPr lang="en-US" b="1" dirty="0" smtClean="0"/>
              <a:t> arches called </a:t>
            </a:r>
            <a:r>
              <a:rPr lang="en-US" b="1" dirty="0" err="1" smtClean="0"/>
              <a:t>arcute</a:t>
            </a:r>
            <a:r>
              <a:rPr lang="en-US" b="1" dirty="0" smtClean="0"/>
              <a:t> ligaments(one median,2 medial,2 lateral)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027982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buNone/>
            </a:pPr>
            <a:r>
              <a:rPr lang="en-US" dirty="0" smtClean="0"/>
              <a:t>		 </a:t>
            </a:r>
          </a:p>
          <a:p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 descr="Close Up of a Single Vertebrae - Top and Side Vi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78674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err="1" smtClean="0">
                <a:solidFill>
                  <a:srgbClr val="7030A0"/>
                </a:solidFill>
              </a:rPr>
              <a:t>inf</a:t>
            </a:r>
            <a:r>
              <a:rPr lang="en-US" b="1" dirty="0" smtClean="0">
                <a:solidFill>
                  <a:srgbClr val="7030A0"/>
                </a:solidFill>
              </a:rPr>
              <a:t> articular facet; </a:t>
            </a:r>
            <a:r>
              <a:rPr lang="en-US" b="1" dirty="0" smtClean="0"/>
              <a:t>convex and directed laterally.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spine </a:t>
            </a:r>
            <a:r>
              <a:rPr lang="en-US" b="1" dirty="0" smtClean="0"/>
              <a:t>is quadrilateral and project directly backwards.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N.B;</a:t>
            </a:r>
          </a:p>
          <a:p>
            <a:pPr marL="0" indent="0" algn="l">
              <a:buNone/>
            </a:pPr>
            <a:r>
              <a:rPr lang="en-US" b="1" dirty="0" smtClean="0"/>
              <a:t>the 5</a:t>
            </a:r>
            <a:r>
              <a:rPr lang="en-US" b="1" baseline="30000" dirty="0" smtClean="0"/>
              <a:t>th</a:t>
            </a:r>
            <a:r>
              <a:rPr lang="en-US" b="1" dirty="0" smtClean="0"/>
              <a:t> L.V differ from the rest in having a thick strong T. Process which is attach to the pedicle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254786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marL="0" indent="0" algn="l">
              <a:buNone/>
            </a:pPr>
            <a:r>
              <a:rPr lang="en-US" b="1" dirty="0" smtClean="0"/>
              <a:t>1- ant.&amp; post. longitudinal ligaments</a:t>
            </a:r>
          </a:p>
          <a:p>
            <a:pPr marL="0" indent="0" algn="l">
              <a:buNone/>
            </a:pPr>
            <a:r>
              <a:rPr lang="en-US" b="1" dirty="0" smtClean="0"/>
              <a:t>2- </a:t>
            </a:r>
            <a:r>
              <a:rPr lang="en-US" b="1" dirty="0" err="1" smtClean="0"/>
              <a:t>rt</a:t>
            </a:r>
            <a:r>
              <a:rPr lang="en-US" b="1" dirty="0" smtClean="0"/>
              <a:t> &amp; lf crus of </a:t>
            </a:r>
            <a:r>
              <a:rPr lang="en-US" b="1" dirty="0" err="1" smtClean="0"/>
              <a:t>diaph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r>
              <a:rPr lang="en-US" b="1" dirty="0" smtClean="0"/>
              <a:t>3- psoas major and minor m</a:t>
            </a:r>
          </a:p>
          <a:p>
            <a:pPr marL="0" indent="0" algn="l">
              <a:buNone/>
            </a:pPr>
            <a:r>
              <a:rPr lang="en-US" b="1" dirty="0" smtClean="0"/>
              <a:t>4-lumber inter vertebral disc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Stactures</a:t>
            </a:r>
            <a:r>
              <a:rPr lang="en-US" dirty="0" smtClean="0">
                <a:solidFill>
                  <a:srgbClr val="FF0000"/>
                </a:solidFill>
              </a:rPr>
              <a:t> attached to the body of vertebra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820363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;</a:t>
            </a:r>
          </a:p>
          <a:p>
            <a:pPr marL="0" indent="0" algn="l"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psaos</a:t>
            </a:r>
            <a:r>
              <a:rPr lang="en-US" b="1" dirty="0" smtClean="0"/>
              <a:t> major and </a:t>
            </a:r>
            <a:r>
              <a:rPr lang="en-US" b="1" dirty="0" err="1" smtClean="0"/>
              <a:t>quadratous</a:t>
            </a:r>
            <a:r>
              <a:rPr lang="en-US" b="1" dirty="0" smtClean="0"/>
              <a:t> </a:t>
            </a:r>
            <a:r>
              <a:rPr lang="en-US" b="1" dirty="0" err="1" smtClean="0"/>
              <a:t>lumb.m</a:t>
            </a:r>
            <a:r>
              <a:rPr lang="en-US" b="1" dirty="0" smtClean="0"/>
              <a:t> </a:t>
            </a:r>
          </a:p>
          <a:p>
            <a:pPr marL="0" indent="0" algn="l">
              <a:buNone/>
            </a:pPr>
            <a:r>
              <a:rPr lang="en-US" b="1" dirty="0" smtClean="0"/>
              <a:t>2- </a:t>
            </a:r>
            <a:r>
              <a:rPr lang="en-US" b="1" dirty="0" err="1" smtClean="0"/>
              <a:t>lat</a:t>
            </a:r>
            <a:r>
              <a:rPr lang="en-US" b="1" dirty="0" smtClean="0"/>
              <a:t>&amp; medial </a:t>
            </a:r>
            <a:r>
              <a:rPr lang="en-US" b="1" dirty="0" err="1" smtClean="0"/>
              <a:t>arcute</a:t>
            </a:r>
            <a:r>
              <a:rPr lang="en-US" b="1" dirty="0" smtClean="0"/>
              <a:t> </a:t>
            </a:r>
            <a:r>
              <a:rPr lang="en-US" b="1" dirty="0" err="1" smtClean="0"/>
              <a:t>lig.of</a:t>
            </a:r>
            <a:r>
              <a:rPr lang="en-US" b="1" dirty="0" smtClean="0"/>
              <a:t> </a:t>
            </a:r>
            <a:r>
              <a:rPr lang="en-US" b="1" dirty="0" err="1" smtClean="0"/>
              <a:t>diaph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ilio</a:t>
            </a:r>
            <a:r>
              <a:rPr lang="en-US" b="1" dirty="0" smtClean="0"/>
              <a:t> lumber </a:t>
            </a:r>
            <a:r>
              <a:rPr lang="en-US" b="1" dirty="0" err="1" smtClean="0"/>
              <a:t>lig</a:t>
            </a:r>
            <a:r>
              <a:rPr lang="en-US" b="1" dirty="0" smtClean="0"/>
              <a:t>.(to L5 only)</a:t>
            </a:r>
          </a:p>
          <a:p>
            <a:pPr marL="0" indent="0" algn="l">
              <a:buNone/>
            </a:pPr>
            <a:r>
              <a:rPr lang="en-US" b="1" dirty="0" smtClean="0"/>
              <a:t>4- lumber fascia and </a:t>
            </a:r>
            <a:r>
              <a:rPr lang="en-US" b="1" dirty="0" err="1" smtClean="0"/>
              <a:t>sacrospinalia</a:t>
            </a:r>
            <a:r>
              <a:rPr lang="en-US" b="1" dirty="0" smtClean="0"/>
              <a:t> </a:t>
            </a:r>
            <a:r>
              <a:rPr lang="en-US" dirty="0" smtClean="0"/>
              <a:t>m.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Structure attach to transverse process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791236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Lumber plexus;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Site; </a:t>
            </a:r>
            <a:r>
              <a:rPr lang="en-US" b="1" dirty="0" smtClean="0"/>
              <a:t>in the post part of psoas major m.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Formation</a:t>
            </a:r>
            <a:r>
              <a:rPr lang="en-US" b="1" dirty="0" smtClean="0"/>
              <a:t>; from ant. Rami of upper 4 lumber nerves (L1,2,3,4).EACH OF which divided to </a:t>
            </a:r>
            <a:r>
              <a:rPr lang="en-US" b="1" dirty="0" err="1" smtClean="0"/>
              <a:t>ant,and</a:t>
            </a:r>
            <a:r>
              <a:rPr lang="en-US" b="1" dirty="0" smtClean="0"/>
              <a:t> </a:t>
            </a:r>
            <a:r>
              <a:rPr lang="en-US" b="1" dirty="0" err="1" smtClean="0"/>
              <a:t>post.divisions</a:t>
            </a:r>
            <a:r>
              <a:rPr lang="en-US" b="1" dirty="0" smtClean="0"/>
              <a:t>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Branches;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Large branches; </a:t>
            </a:r>
          </a:p>
          <a:p>
            <a:pPr marL="0" indent="0" algn="l">
              <a:buNone/>
            </a:pPr>
            <a:r>
              <a:rPr lang="en-US" b="1" dirty="0" smtClean="0"/>
              <a:t>1- femoral n.(post division of L2,3,4</a:t>
            </a:r>
          </a:p>
          <a:p>
            <a:pPr marL="0" indent="0" algn="l">
              <a:buNone/>
            </a:pPr>
            <a:r>
              <a:rPr lang="en-US" b="1" dirty="0" smtClean="0"/>
              <a:t>2-obturator nerve (ant. divisions of L2,3,4</a:t>
            </a:r>
            <a:r>
              <a:rPr lang="en-US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Nerves of post. abdominal wall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2983174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Small branches</a:t>
            </a:r>
            <a:r>
              <a:rPr lang="en-US" b="1" dirty="0" smtClean="0"/>
              <a:t>;</a:t>
            </a:r>
          </a:p>
          <a:p>
            <a:pPr marL="0" indent="0" algn="l">
              <a:buNone/>
            </a:pPr>
            <a:r>
              <a:rPr lang="en-US" b="1" dirty="0" smtClean="0"/>
              <a:t>1- </a:t>
            </a:r>
            <a:r>
              <a:rPr lang="en-US" b="1" dirty="0" err="1" smtClean="0"/>
              <a:t>iliohypogastric</a:t>
            </a:r>
            <a:r>
              <a:rPr lang="en-US" b="1" dirty="0" smtClean="0"/>
              <a:t> n L1</a:t>
            </a:r>
          </a:p>
          <a:p>
            <a:pPr marL="0" indent="0" algn="l">
              <a:buNone/>
            </a:pPr>
            <a:r>
              <a:rPr lang="en-US" b="1" dirty="0" smtClean="0"/>
              <a:t>2- </a:t>
            </a:r>
            <a:r>
              <a:rPr lang="en-US" b="1" dirty="0" err="1" smtClean="0"/>
              <a:t>ilioinguainal</a:t>
            </a:r>
            <a:r>
              <a:rPr lang="en-US" b="1" dirty="0" smtClean="0"/>
              <a:t> L1</a:t>
            </a:r>
          </a:p>
          <a:p>
            <a:pPr marL="0" indent="0" algn="l"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gentofemoral</a:t>
            </a:r>
            <a:r>
              <a:rPr lang="en-US" b="1" dirty="0" smtClean="0"/>
              <a:t> L1,2</a:t>
            </a:r>
          </a:p>
          <a:p>
            <a:pPr marL="0" indent="0" algn="l">
              <a:buNone/>
            </a:pPr>
            <a:r>
              <a:rPr lang="en-US" b="1" dirty="0" smtClean="0"/>
              <a:t>4- </a:t>
            </a:r>
            <a:r>
              <a:rPr lang="en-US" b="1" dirty="0" err="1" smtClean="0"/>
              <a:t>lat.cutanouse</a:t>
            </a:r>
            <a:r>
              <a:rPr lang="en-US" b="1" dirty="0" smtClean="0"/>
              <a:t> nerve of the thigh(</a:t>
            </a:r>
            <a:r>
              <a:rPr lang="en-US" b="1" dirty="0" err="1" smtClean="0"/>
              <a:t>post.division</a:t>
            </a:r>
            <a:r>
              <a:rPr lang="en-US" b="1" dirty="0" smtClean="0"/>
              <a:t> of L2,3</a:t>
            </a:r>
            <a:r>
              <a:rPr lang="en-US" dirty="0" smtClean="0"/>
              <a:t>).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*accessory </a:t>
            </a:r>
            <a:r>
              <a:rPr lang="en-US" b="1" dirty="0" err="1" smtClean="0">
                <a:solidFill>
                  <a:srgbClr val="FF0000"/>
                </a:solidFill>
              </a:rPr>
              <a:t>obturator</a:t>
            </a:r>
            <a:r>
              <a:rPr lang="en-US" b="1" dirty="0" smtClean="0">
                <a:solidFill>
                  <a:srgbClr val="FF0000"/>
                </a:solidFill>
              </a:rPr>
              <a:t> n is </a:t>
            </a:r>
            <a:r>
              <a:rPr lang="en-US" b="1" dirty="0" err="1" smtClean="0">
                <a:solidFill>
                  <a:srgbClr val="FF0000"/>
                </a:solidFill>
              </a:rPr>
              <a:t>frequantly</a:t>
            </a:r>
            <a:r>
              <a:rPr lang="en-US" b="1" dirty="0" smtClean="0">
                <a:solidFill>
                  <a:srgbClr val="FF0000"/>
                </a:solidFill>
              </a:rPr>
              <a:t> present and arises from ventral divisions of L3&amp;L4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230849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r. Alaa J. H\Desktop\250px-Lumbar_plexu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704855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0793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err="1" smtClean="0"/>
              <a:t>Obturator</a:t>
            </a:r>
            <a:r>
              <a:rPr lang="en-US" b="1" dirty="0" smtClean="0"/>
              <a:t> </a:t>
            </a:r>
            <a:r>
              <a:rPr lang="en-US" b="1" dirty="0" err="1" smtClean="0"/>
              <a:t>n.+accessory</a:t>
            </a:r>
            <a:r>
              <a:rPr lang="en-US" b="1" dirty="0" smtClean="0"/>
              <a:t> </a:t>
            </a:r>
            <a:r>
              <a:rPr lang="en-US" b="1" dirty="0" err="1" smtClean="0"/>
              <a:t>obturator</a:t>
            </a:r>
            <a:r>
              <a:rPr lang="en-US" b="1" dirty="0" smtClean="0"/>
              <a:t> n+ lumbosacral trunk ____</a:t>
            </a:r>
            <a:r>
              <a:rPr lang="en-US" b="1" dirty="0" smtClean="0">
                <a:solidFill>
                  <a:srgbClr val="FF0000"/>
                </a:solidFill>
              </a:rPr>
              <a:t>from medial border of psoas m.</a:t>
            </a:r>
          </a:p>
          <a:p>
            <a:pPr marL="0" indent="0" algn="l">
              <a:buNone/>
            </a:pPr>
            <a:r>
              <a:rPr lang="en-US" b="1" dirty="0" err="1" smtClean="0"/>
              <a:t>Iliohypogastric</a:t>
            </a:r>
            <a:r>
              <a:rPr lang="en-US" b="1" dirty="0" smtClean="0"/>
              <a:t> n+ </a:t>
            </a:r>
            <a:r>
              <a:rPr lang="en-US" b="1" dirty="0" err="1" smtClean="0"/>
              <a:t>ilioinguinal</a:t>
            </a:r>
            <a:r>
              <a:rPr lang="en-US" b="1" dirty="0" smtClean="0"/>
              <a:t> n+ </a:t>
            </a:r>
            <a:r>
              <a:rPr lang="en-US" b="1" dirty="0" err="1" smtClean="0"/>
              <a:t>lat</a:t>
            </a:r>
            <a:r>
              <a:rPr lang="en-US" b="1" dirty="0" smtClean="0"/>
              <a:t> </a:t>
            </a:r>
            <a:r>
              <a:rPr lang="en-US" b="1" dirty="0" err="1" smtClean="0"/>
              <a:t>cutanouse</a:t>
            </a:r>
            <a:r>
              <a:rPr lang="en-US" b="1" dirty="0" smtClean="0"/>
              <a:t>  </a:t>
            </a:r>
            <a:r>
              <a:rPr lang="en-US" b="1" dirty="0" err="1" smtClean="0"/>
              <a:t>n.of</a:t>
            </a:r>
            <a:r>
              <a:rPr lang="en-US" b="1" dirty="0" smtClean="0"/>
              <a:t> </a:t>
            </a:r>
            <a:r>
              <a:rPr lang="en-US" b="1" dirty="0" err="1" smtClean="0"/>
              <a:t>thigh+femoral</a:t>
            </a:r>
            <a:r>
              <a:rPr lang="en-US" b="1" dirty="0" smtClean="0"/>
              <a:t> </a:t>
            </a:r>
            <a:r>
              <a:rPr lang="en-US" b="1" dirty="0" err="1" smtClean="0"/>
              <a:t>n._____</a:t>
            </a:r>
            <a:r>
              <a:rPr lang="en-US" b="1" dirty="0" err="1" smtClean="0">
                <a:solidFill>
                  <a:srgbClr val="FF0000"/>
                </a:solidFill>
              </a:rPr>
              <a:t>from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lat.border</a:t>
            </a:r>
            <a:r>
              <a:rPr lang="en-US" b="1" dirty="0" smtClean="0">
                <a:solidFill>
                  <a:srgbClr val="FF0000"/>
                </a:solidFill>
              </a:rPr>
              <a:t> of psoas major.</a:t>
            </a:r>
          </a:p>
          <a:p>
            <a:pPr marL="0" indent="0" algn="l">
              <a:buNone/>
            </a:pPr>
            <a:r>
              <a:rPr lang="en-US" b="1" dirty="0" err="1" smtClean="0"/>
              <a:t>Gentofemoral</a:t>
            </a:r>
            <a:r>
              <a:rPr lang="en-US" b="1" dirty="0" smtClean="0"/>
              <a:t> n. </a:t>
            </a:r>
            <a:r>
              <a:rPr lang="en-US" b="1" dirty="0" err="1" smtClean="0"/>
              <a:t>emorge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from ant. Surface of psoas major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EXIT OF THE BRANCHES FROM THE PSOAS MAJOR MUSCLE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0027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It enter the abdomen by passing </a:t>
            </a:r>
            <a:r>
              <a:rPr lang="en-US" b="1" dirty="0" smtClean="0">
                <a:solidFill>
                  <a:srgbClr val="7030A0"/>
                </a:solidFill>
              </a:rPr>
              <a:t>behind</a:t>
            </a:r>
            <a:r>
              <a:rPr lang="en-US" b="1" dirty="0" smtClean="0"/>
              <a:t> medial </a:t>
            </a:r>
            <a:r>
              <a:rPr lang="en-US" b="1" dirty="0" err="1" smtClean="0"/>
              <a:t>arcute</a:t>
            </a:r>
            <a:r>
              <a:rPr lang="en-US" b="1" dirty="0" smtClean="0"/>
              <a:t>  </a:t>
            </a:r>
            <a:r>
              <a:rPr lang="en-US" b="1" dirty="0" err="1" smtClean="0"/>
              <a:t>lig</a:t>
            </a:r>
            <a:r>
              <a:rPr lang="en-US" b="1" dirty="0" smtClean="0"/>
              <a:t>. of diaphragm.</a:t>
            </a:r>
          </a:p>
          <a:p>
            <a:pPr marL="0" indent="0" algn="l">
              <a:buNone/>
            </a:pPr>
            <a:r>
              <a:rPr lang="en-US" b="1" dirty="0" smtClean="0"/>
              <a:t>There are </a:t>
            </a:r>
            <a:r>
              <a:rPr lang="en-US" b="1" dirty="0" smtClean="0">
                <a:solidFill>
                  <a:srgbClr val="7030A0"/>
                </a:solidFill>
              </a:rPr>
              <a:t>2 chain </a:t>
            </a:r>
            <a:r>
              <a:rPr lang="en-US" b="1" dirty="0" err="1" smtClean="0"/>
              <a:t>rt</a:t>
            </a:r>
            <a:r>
              <a:rPr lang="en-US" b="1" dirty="0" smtClean="0"/>
              <a:t> one </a:t>
            </a:r>
            <a:r>
              <a:rPr lang="en-US" b="1" dirty="0" smtClean="0">
                <a:solidFill>
                  <a:srgbClr val="7030A0"/>
                </a:solidFill>
              </a:rPr>
              <a:t>behind </a:t>
            </a:r>
            <a:r>
              <a:rPr lang="en-US" b="1" dirty="0" err="1" smtClean="0">
                <a:solidFill>
                  <a:srgbClr val="7030A0"/>
                </a:solidFill>
              </a:rPr>
              <a:t>ivc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lf one on the </a:t>
            </a:r>
            <a:r>
              <a:rPr lang="en-US" b="1" dirty="0" smtClean="0">
                <a:solidFill>
                  <a:srgbClr val="7030A0"/>
                </a:solidFill>
              </a:rPr>
              <a:t>lf side of aorta.</a:t>
            </a:r>
          </a:p>
          <a:p>
            <a:pPr marL="0" indent="0" algn="l">
              <a:buNone/>
            </a:pPr>
            <a:r>
              <a:rPr lang="en-US" b="1" dirty="0" smtClean="0"/>
              <a:t>It leave the abdomen by passing </a:t>
            </a:r>
            <a:r>
              <a:rPr lang="en-US" b="1" dirty="0" smtClean="0">
                <a:solidFill>
                  <a:srgbClr val="7030A0"/>
                </a:solidFill>
              </a:rPr>
              <a:t>behind</a:t>
            </a:r>
            <a:r>
              <a:rPr lang="en-US" b="1" dirty="0" smtClean="0"/>
              <a:t> common iliac vessels</a:t>
            </a:r>
          </a:p>
          <a:p>
            <a:pPr marL="0" indent="0" algn="l">
              <a:buNone/>
            </a:pPr>
            <a:r>
              <a:rPr lang="en-US" b="1" dirty="0" smtClean="0"/>
              <a:t>Each chain </a:t>
            </a:r>
            <a:r>
              <a:rPr lang="en-US" b="1" dirty="0" smtClean="0">
                <a:solidFill>
                  <a:srgbClr val="7030A0"/>
                </a:solidFill>
              </a:rPr>
              <a:t>contain 4 ganglia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Lumbar part of sympathetic chain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22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r. Alaa J. H\Desktop\lumbar-sympathetic-anato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704855" cy="669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19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g\Desktop\The-diaphragm-inferior-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1- the coeliac plexus</a:t>
            </a:r>
          </a:p>
          <a:p>
            <a:pPr marL="0" indent="0" algn="l">
              <a:buNone/>
            </a:pPr>
            <a:r>
              <a:rPr lang="en-US" b="1" dirty="0" smtClean="0"/>
              <a:t>2-aortic plexus (</a:t>
            </a:r>
            <a:r>
              <a:rPr lang="en-US" b="1" dirty="0" err="1" smtClean="0"/>
              <a:t>intermesentric</a:t>
            </a:r>
            <a:r>
              <a:rPr lang="en-US" b="1" dirty="0" smtClean="0"/>
              <a:t> plexus </a:t>
            </a:r>
          </a:p>
          <a:p>
            <a:pPr marL="0" indent="0" algn="l"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sup.hypogastric</a:t>
            </a:r>
            <a:r>
              <a:rPr lang="en-US" b="1" dirty="0" smtClean="0"/>
              <a:t> plexus </a:t>
            </a:r>
          </a:p>
          <a:p>
            <a:pPr marL="0" indent="0" algn="l">
              <a:buNone/>
            </a:pPr>
            <a:r>
              <a:rPr lang="en-US" b="1" dirty="0" smtClean="0"/>
              <a:t>4- </a:t>
            </a:r>
            <a:r>
              <a:rPr lang="en-US" b="1" dirty="0" err="1" smtClean="0"/>
              <a:t>inf.hypogastric</a:t>
            </a:r>
            <a:r>
              <a:rPr lang="en-US" b="1" dirty="0" smtClean="0"/>
              <a:t> plexus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Autonomic plexuses of abdomen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99485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It’s a plexus of autonomic nerve fiber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Site</a:t>
            </a:r>
            <a:r>
              <a:rPr lang="en-US" b="1" dirty="0" smtClean="0"/>
              <a:t> ;</a:t>
            </a:r>
            <a:r>
              <a:rPr lang="en-US" b="1" dirty="0" err="1" smtClean="0"/>
              <a:t>infront</a:t>
            </a:r>
            <a:r>
              <a:rPr lang="en-US" b="1" dirty="0" smtClean="0"/>
              <a:t> of abdominal </a:t>
            </a:r>
            <a:r>
              <a:rPr lang="en-US" b="1" dirty="0" err="1" smtClean="0"/>
              <a:t>oarta</a:t>
            </a:r>
            <a:r>
              <a:rPr lang="en-US" b="1" dirty="0" smtClean="0"/>
              <a:t> &amp; </a:t>
            </a:r>
            <a:r>
              <a:rPr lang="en-US" b="1" dirty="0" err="1" smtClean="0"/>
              <a:t>crura</a:t>
            </a:r>
            <a:r>
              <a:rPr lang="en-US" b="1" dirty="0" smtClean="0"/>
              <a:t> of diaphragm around the coeliac trunk.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Plexus end </a:t>
            </a:r>
            <a:r>
              <a:rPr lang="en-US" b="1" dirty="0" err="1" smtClean="0"/>
              <a:t>lateraly</a:t>
            </a:r>
            <a:r>
              <a:rPr lang="en-US" b="1" dirty="0" smtClean="0"/>
              <a:t> in a number of nodule called coeliac ganglion.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Coaliac</a:t>
            </a:r>
            <a:r>
              <a:rPr lang="en-US" b="1" dirty="0" smtClean="0">
                <a:solidFill>
                  <a:srgbClr val="FF0000"/>
                </a:solidFill>
              </a:rPr>
              <a:t> ganglia;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site</a:t>
            </a:r>
            <a:r>
              <a:rPr lang="en-US" b="1" dirty="0" smtClean="0"/>
              <a:t> on each side of coeliac trunk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Size </a:t>
            </a:r>
            <a:r>
              <a:rPr lang="en-US" b="1" dirty="0" smtClean="0"/>
              <a:t>;is the </a:t>
            </a:r>
            <a:r>
              <a:rPr lang="en-US" b="1" dirty="0" smtClean="0">
                <a:solidFill>
                  <a:srgbClr val="FF0000"/>
                </a:solidFill>
              </a:rPr>
              <a:t>largest </a:t>
            </a:r>
            <a:r>
              <a:rPr lang="en-US" b="1" dirty="0" smtClean="0"/>
              <a:t>ganglion on the body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Coeliac</a:t>
            </a:r>
            <a:r>
              <a:rPr lang="en-US" dirty="0" smtClean="0">
                <a:solidFill>
                  <a:srgbClr val="FF0000"/>
                </a:solidFill>
              </a:rPr>
              <a:t> plexus ;</a:t>
            </a:r>
            <a:r>
              <a:rPr lang="en-US" dirty="0" smtClean="0"/>
              <a:t> </a:t>
            </a:r>
            <a:br>
              <a:rPr lang="en-US" dirty="0" smtClean="0"/>
            </a:b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63180324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r. Alaa J. H\Desktop\coaliac plex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3500"/>
            <a:ext cx="7632848" cy="6055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03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Coeliac plexus </a:t>
            </a:r>
            <a:r>
              <a:rPr lang="en-US" b="1" dirty="0" smtClean="0"/>
              <a:t>; situated around coeliac trunk</a:t>
            </a:r>
          </a:p>
          <a:p>
            <a:pPr algn="l"/>
            <a:r>
              <a:rPr lang="en-US" b="1" dirty="0" smtClean="0"/>
              <a:t>Formed  of </a:t>
            </a:r>
            <a:r>
              <a:rPr lang="en-US" b="1" dirty="0" smtClean="0">
                <a:solidFill>
                  <a:srgbClr val="7030A0"/>
                </a:solidFill>
              </a:rPr>
              <a:t>sympathetic postganglionic </a:t>
            </a:r>
            <a:r>
              <a:rPr lang="en-US" b="1" dirty="0" smtClean="0"/>
              <a:t>fiber and </a:t>
            </a:r>
            <a:r>
              <a:rPr lang="en-US" b="1" dirty="0" err="1" smtClean="0">
                <a:solidFill>
                  <a:srgbClr val="7030A0"/>
                </a:solidFill>
              </a:rPr>
              <a:t>parasympathatic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preganglion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from both </a:t>
            </a:r>
            <a:r>
              <a:rPr lang="en-US" b="1" dirty="0" err="1" smtClean="0"/>
              <a:t>vagi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985288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Site </a:t>
            </a:r>
            <a:r>
              <a:rPr lang="en-US" b="1" dirty="0" smtClean="0"/>
              <a:t>; its surround the abdominal aorta between the origin of sup and </a:t>
            </a:r>
            <a:r>
              <a:rPr lang="en-US" b="1" dirty="0" err="1" smtClean="0"/>
              <a:t>inf</a:t>
            </a:r>
            <a:r>
              <a:rPr lang="en-US" b="1" dirty="0" smtClean="0"/>
              <a:t> mesenteric art, continue above with coeliac plexus and </a:t>
            </a:r>
            <a:r>
              <a:rPr lang="en-US" b="1" dirty="0" err="1" smtClean="0"/>
              <a:t>inf</a:t>
            </a:r>
            <a:r>
              <a:rPr lang="en-US" b="1" dirty="0" smtClean="0"/>
              <a:t> with hypo gastric plexus.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Formed of;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Sympathetic fiber </a:t>
            </a:r>
            <a:r>
              <a:rPr lang="en-US" b="1" dirty="0" smtClean="0"/>
              <a:t>; from coeliac plexus &amp;1</a:t>
            </a:r>
            <a:r>
              <a:rPr lang="en-US" b="1" baseline="30000" dirty="0" smtClean="0"/>
              <a:t>st</a:t>
            </a:r>
            <a:r>
              <a:rPr lang="en-US" b="1" dirty="0" smtClean="0"/>
              <a:t> and 2</a:t>
            </a:r>
            <a:r>
              <a:rPr lang="en-US" b="1" baseline="30000" dirty="0" smtClean="0"/>
              <a:t>nd</a:t>
            </a:r>
            <a:r>
              <a:rPr lang="en-US" b="1" dirty="0" smtClean="0"/>
              <a:t> lumber splanchnic nerve</a:t>
            </a:r>
          </a:p>
          <a:p>
            <a:pPr algn="l"/>
            <a:r>
              <a:rPr lang="en-US" b="1" dirty="0" smtClean="0">
                <a:solidFill>
                  <a:srgbClr val="7030A0"/>
                </a:solidFill>
              </a:rPr>
              <a:t>Parasympathetic fiber</a:t>
            </a:r>
            <a:r>
              <a:rPr lang="en-US" b="1" dirty="0" smtClean="0"/>
              <a:t>; from pelvic splanchnic nerve of both sides(S.2,3,4) </a:t>
            </a: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Aortic plexus (</a:t>
            </a:r>
            <a:r>
              <a:rPr lang="en-US" b="1" dirty="0" err="1" smtClean="0">
                <a:solidFill>
                  <a:srgbClr val="FF0000"/>
                </a:solidFill>
              </a:rPr>
              <a:t>intermesentric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532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SITE; </a:t>
            </a:r>
            <a:r>
              <a:rPr lang="en-US" b="1" dirty="0" smtClean="0"/>
              <a:t>just below the </a:t>
            </a:r>
            <a:r>
              <a:rPr lang="en-US" b="1" dirty="0" smtClean="0">
                <a:solidFill>
                  <a:srgbClr val="FF0000"/>
                </a:solidFill>
              </a:rPr>
              <a:t>bifurcation o</a:t>
            </a:r>
            <a:r>
              <a:rPr lang="en-US" b="1" dirty="0" smtClean="0"/>
              <a:t>f abdominal aorta </a:t>
            </a:r>
            <a:r>
              <a:rPr lang="en-US" b="1" dirty="0" err="1" smtClean="0"/>
              <a:t>infront</a:t>
            </a:r>
            <a:r>
              <a:rPr lang="en-US" b="1" dirty="0" smtClean="0"/>
              <a:t> of L5 it continuous above with the aortic plexus and below divided to </a:t>
            </a:r>
            <a:r>
              <a:rPr lang="en-US" b="1" dirty="0" err="1" smtClean="0"/>
              <a:t>rt</a:t>
            </a:r>
            <a:r>
              <a:rPr lang="en-US" b="1" dirty="0" smtClean="0"/>
              <a:t> &amp; lf which join with </a:t>
            </a:r>
            <a:r>
              <a:rPr lang="en-US" b="1" dirty="0" err="1" smtClean="0"/>
              <a:t>rt</a:t>
            </a:r>
            <a:r>
              <a:rPr lang="en-US" b="1" dirty="0" smtClean="0"/>
              <a:t> and lf hypo gastric plexus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7030A0"/>
                </a:solidFill>
              </a:rPr>
              <a:t>Formation; </a:t>
            </a:r>
            <a:r>
              <a:rPr lang="en-US" b="1" dirty="0" smtClean="0"/>
              <a:t>1- </a:t>
            </a:r>
            <a:r>
              <a:rPr lang="en-US" b="1" dirty="0" smtClean="0">
                <a:solidFill>
                  <a:srgbClr val="0070C0"/>
                </a:solidFill>
              </a:rPr>
              <a:t>sympathetic fiber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- aortic plexus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B-</a:t>
            </a:r>
            <a:r>
              <a:rPr lang="en-US" b="1" dirty="0" smtClean="0"/>
              <a:t> 3</a:t>
            </a:r>
            <a:r>
              <a:rPr lang="en-US" b="1" baseline="30000" dirty="0" smtClean="0"/>
              <a:t>rd</a:t>
            </a:r>
            <a:r>
              <a:rPr lang="en-US" b="1" dirty="0" smtClean="0"/>
              <a:t> &amp;4</a:t>
            </a:r>
            <a:r>
              <a:rPr lang="en-US" b="1" baseline="30000" dirty="0" smtClean="0"/>
              <a:t>th</a:t>
            </a:r>
            <a:r>
              <a:rPr lang="en-US" b="1" dirty="0" smtClean="0"/>
              <a:t> lumber </a:t>
            </a:r>
            <a:r>
              <a:rPr lang="en-US" b="1" dirty="0" err="1" smtClean="0"/>
              <a:t>splanchic</a:t>
            </a:r>
            <a:r>
              <a:rPr lang="en-US" b="1" dirty="0" smtClean="0"/>
              <a:t> nerve of both sides </a:t>
            </a:r>
          </a:p>
          <a:p>
            <a:pPr marL="0" indent="0" algn="l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Parasympathati</a:t>
            </a:r>
            <a:r>
              <a:rPr lang="en-US" b="1" dirty="0" err="1" smtClean="0"/>
              <a:t>c</a:t>
            </a:r>
            <a:r>
              <a:rPr lang="en-US" b="1" dirty="0" smtClean="0"/>
              <a:t> from pelvic </a:t>
            </a:r>
            <a:r>
              <a:rPr lang="en-US" b="1" dirty="0" err="1" smtClean="0"/>
              <a:t>splanchic</a:t>
            </a:r>
            <a:r>
              <a:rPr lang="en-US" b="1" dirty="0" smtClean="0"/>
              <a:t> nerve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7030A0"/>
                </a:solidFill>
              </a:rPr>
              <a:t>both side (S 2,3,4)</a:t>
            </a:r>
            <a:endParaRPr lang="ar-IQ" b="1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SUP.HYPOGASTRIC PLEXUS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691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SITE;</a:t>
            </a:r>
            <a:r>
              <a:rPr lang="en-US" b="1" dirty="0" err="1" smtClean="0"/>
              <a:t>there</a:t>
            </a:r>
            <a:r>
              <a:rPr lang="en-US" b="1" dirty="0" smtClean="0"/>
              <a:t> are 2 plexuses </a:t>
            </a:r>
            <a:r>
              <a:rPr lang="en-US" b="1" dirty="0" err="1" smtClean="0"/>
              <a:t>rt</a:t>
            </a:r>
            <a:r>
              <a:rPr lang="en-US" b="1" dirty="0" smtClean="0"/>
              <a:t> &amp;lf lying in the </a:t>
            </a:r>
            <a:r>
              <a:rPr lang="en-US" b="1" dirty="0" err="1" smtClean="0">
                <a:solidFill>
                  <a:srgbClr val="7030A0"/>
                </a:solidFill>
              </a:rPr>
              <a:t>extrapertoneal</a:t>
            </a:r>
            <a:r>
              <a:rPr lang="en-US" b="1" dirty="0" smtClean="0">
                <a:solidFill>
                  <a:srgbClr val="7030A0"/>
                </a:solidFill>
              </a:rPr>
              <a:t> tissue of the pelvis </a:t>
            </a:r>
            <a:r>
              <a:rPr lang="en-US" b="1" dirty="0" smtClean="0"/>
              <a:t>on each side of the rectum and base of urinary bladder (or cervix of uterus)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Formation; </a:t>
            </a:r>
            <a:r>
              <a:rPr lang="en-US" b="1" dirty="0" smtClean="0"/>
              <a:t>formed of </a:t>
            </a:r>
          </a:p>
          <a:p>
            <a:pPr marL="0" indent="0" algn="l">
              <a:buNone/>
            </a:pPr>
            <a:r>
              <a:rPr lang="en-US" b="1" dirty="0" smtClean="0"/>
              <a:t>A- </a:t>
            </a:r>
            <a:r>
              <a:rPr lang="en-US" b="1" dirty="0" smtClean="0">
                <a:solidFill>
                  <a:srgbClr val="7030A0"/>
                </a:solidFill>
              </a:rPr>
              <a:t>sympathetic fiber</a:t>
            </a:r>
            <a:r>
              <a:rPr lang="en-US" b="1" dirty="0" smtClean="0"/>
              <a:t>; from 1- </a:t>
            </a:r>
            <a:r>
              <a:rPr lang="en-US" b="1" dirty="0" err="1" smtClean="0"/>
              <a:t>sup.hypogastric</a:t>
            </a:r>
            <a:r>
              <a:rPr lang="en-US" b="1" dirty="0" smtClean="0"/>
              <a:t> plexus </a:t>
            </a:r>
          </a:p>
          <a:p>
            <a:pPr marL="0" indent="0" algn="l">
              <a:buNone/>
            </a:pPr>
            <a:r>
              <a:rPr lang="en-US" b="1" dirty="0" smtClean="0"/>
              <a:t>2- the upper 2 sacral sympathetic ganglia.</a:t>
            </a:r>
          </a:p>
          <a:p>
            <a:pPr marL="0" indent="0" algn="l">
              <a:buNone/>
            </a:pPr>
            <a:r>
              <a:rPr lang="en-US" b="1" dirty="0" smtClean="0"/>
              <a:t>B- </a:t>
            </a:r>
            <a:r>
              <a:rPr lang="en-US" b="1" dirty="0" smtClean="0">
                <a:solidFill>
                  <a:srgbClr val="7030A0"/>
                </a:solidFill>
              </a:rPr>
              <a:t>parasympathetic fiber </a:t>
            </a:r>
            <a:r>
              <a:rPr lang="en-US" b="1" dirty="0" smtClean="0"/>
              <a:t>from pelvic </a:t>
            </a:r>
            <a:r>
              <a:rPr lang="en-US" b="1" dirty="0" err="1" smtClean="0"/>
              <a:t>splanchic</a:t>
            </a:r>
            <a:r>
              <a:rPr lang="en-US" b="1" dirty="0" smtClean="0"/>
              <a:t> nerve (S2,3,4</a:t>
            </a:r>
            <a:r>
              <a:rPr lang="en-US" dirty="0" smtClean="0"/>
              <a:t>)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INFERIOR HYPOGASTRIC PLEXUS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675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>
              <a:buNone/>
            </a:pPr>
            <a:r>
              <a:rPr lang="en-US" b="1" dirty="0" smtClean="0"/>
              <a:t>According to their  relation to the abdominal aorta they are </a:t>
            </a:r>
            <a:r>
              <a:rPr lang="en-US" b="1" dirty="0" smtClean="0">
                <a:solidFill>
                  <a:srgbClr val="0070C0"/>
                </a:solidFill>
              </a:rPr>
              <a:t>classified to the 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1- </a:t>
            </a:r>
            <a:r>
              <a:rPr lang="en-US" b="1" dirty="0" err="1" smtClean="0">
                <a:solidFill>
                  <a:srgbClr val="C00000"/>
                </a:solidFill>
              </a:rPr>
              <a:t>preaortic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l.n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/>
              <a:t>which are </a:t>
            </a:r>
            <a:r>
              <a:rPr lang="en-US" b="1" dirty="0" smtClean="0">
                <a:solidFill>
                  <a:srgbClr val="00B050"/>
                </a:solidFill>
              </a:rPr>
              <a:t>a- coeliac </a:t>
            </a:r>
            <a:r>
              <a:rPr lang="en-US" b="1" dirty="0" err="1" smtClean="0">
                <a:solidFill>
                  <a:srgbClr val="00B050"/>
                </a:solidFill>
              </a:rPr>
              <a:t>l.n</a:t>
            </a:r>
            <a:r>
              <a:rPr lang="en-US" b="1" dirty="0" smtClean="0"/>
              <a:t> 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B050"/>
                </a:solidFill>
              </a:rPr>
              <a:t>B- </a:t>
            </a:r>
            <a:r>
              <a:rPr lang="en-US" b="1" dirty="0" err="1" smtClean="0">
                <a:solidFill>
                  <a:srgbClr val="00B050"/>
                </a:solidFill>
              </a:rPr>
              <a:t>sup&amp;inf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b="1" dirty="0" err="1" smtClean="0">
                <a:solidFill>
                  <a:srgbClr val="00B050"/>
                </a:solidFill>
              </a:rPr>
              <a:t>mesentric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l.n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Group a </a:t>
            </a:r>
            <a:r>
              <a:rPr lang="en-US" b="1" dirty="0" smtClean="0"/>
              <a:t>receive lymph from gastric ,hepatic, &amp; </a:t>
            </a:r>
            <a:r>
              <a:rPr lang="en-US" b="1" dirty="0" err="1" smtClean="0"/>
              <a:t>pancreatico</a:t>
            </a:r>
            <a:r>
              <a:rPr lang="en-US" b="1" dirty="0" smtClean="0"/>
              <a:t> splenic </a:t>
            </a:r>
            <a:r>
              <a:rPr lang="en-US" b="1" dirty="0" err="1" smtClean="0"/>
              <a:t>l,n</a:t>
            </a:r>
            <a:r>
              <a:rPr lang="en-US" b="1" dirty="0" smtClean="0"/>
              <a:t> while </a:t>
            </a:r>
            <a:r>
              <a:rPr lang="en-US" b="1" dirty="0" smtClean="0">
                <a:solidFill>
                  <a:srgbClr val="00B0F0"/>
                </a:solidFill>
              </a:rPr>
              <a:t>group b </a:t>
            </a:r>
            <a:r>
              <a:rPr lang="en-US" b="1" dirty="0" smtClean="0"/>
              <a:t>received lymph from </a:t>
            </a:r>
            <a:r>
              <a:rPr lang="en-US" b="1" dirty="0" err="1" smtClean="0"/>
              <a:t>mesentric</a:t>
            </a:r>
            <a:r>
              <a:rPr lang="en-US" b="1" dirty="0" smtClean="0"/>
              <a:t> </a:t>
            </a:r>
            <a:r>
              <a:rPr lang="en-US" b="1" dirty="0" err="1" smtClean="0"/>
              <a:t>l.n</a:t>
            </a:r>
            <a:r>
              <a:rPr lang="en-US" b="1" dirty="0" smtClean="0"/>
              <a:t> ,coeliac </a:t>
            </a:r>
            <a:r>
              <a:rPr lang="en-US" b="1" dirty="0" err="1" smtClean="0"/>
              <a:t>l.n,pararectal</a:t>
            </a:r>
            <a:r>
              <a:rPr lang="en-US" b="1" dirty="0" smtClean="0"/>
              <a:t> </a:t>
            </a:r>
            <a:r>
              <a:rPr lang="en-US" b="1" dirty="0" err="1" smtClean="0"/>
              <a:t>l.n</a:t>
            </a:r>
            <a:r>
              <a:rPr lang="en-US" b="1" dirty="0" smtClean="0"/>
              <a:t> along side of the rectum.</a:t>
            </a:r>
          </a:p>
          <a:p>
            <a:pPr marL="109728" indent="0" algn="l">
              <a:buNone/>
            </a:pPr>
            <a:r>
              <a:rPr lang="en-US" b="1" dirty="0" smtClean="0"/>
              <a:t>All these </a:t>
            </a:r>
            <a:r>
              <a:rPr lang="en-US" b="1" dirty="0" err="1" smtClean="0"/>
              <a:t>l.n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send lymph (efferent) </a:t>
            </a:r>
            <a:r>
              <a:rPr lang="en-US" b="1" dirty="0" smtClean="0"/>
              <a:t>through </a:t>
            </a:r>
            <a:r>
              <a:rPr lang="en-US" b="1" dirty="0" err="1" smtClean="0"/>
              <a:t>intesinal</a:t>
            </a:r>
            <a:r>
              <a:rPr lang="en-US" b="1" dirty="0" smtClean="0"/>
              <a:t> lymph trunk to the </a:t>
            </a:r>
            <a:r>
              <a:rPr lang="en-US" b="1" dirty="0" err="1" smtClean="0">
                <a:solidFill>
                  <a:srgbClr val="C00000"/>
                </a:solidFill>
              </a:rPr>
              <a:t>cysterna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chyli</a:t>
            </a:r>
            <a:r>
              <a:rPr lang="en-US" dirty="0" smtClean="0"/>
              <a:t>.</a:t>
            </a:r>
            <a:r>
              <a:rPr lang="ar-IQ" dirty="0" smtClean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Abdominal lymph nodes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73962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>
              <a:buNone/>
            </a:pPr>
            <a:r>
              <a:rPr lang="en-US" b="1" dirty="0" smtClean="0">
                <a:solidFill>
                  <a:srgbClr val="00B0F0"/>
                </a:solidFill>
              </a:rPr>
              <a:t>2- </a:t>
            </a:r>
            <a:r>
              <a:rPr lang="en-US" b="1" dirty="0" err="1" smtClean="0">
                <a:solidFill>
                  <a:srgbClr val="00B0F0"/>
                </a:solidFill>
              </a:rPr>
              <a:t>rt</a:t>
            </a:r>
            <a:r>
              <a:rPr lang="en-US" b="1" dirty="0" smtClean="0">
                <a:solidFill>
                  <a:srgbClr val="00B0F0"/>
                </a:solidFill>
              </a:rPr>
              <a:t>&amp; lf  aortic groups </a:t>
            </a:r>
            <a:r>
              <a:rPr lang="en-US" b="1" dirty="0" smtClean="0"/>
              <a:t>;(on the </a:t>
            </a:r>
            <a:r>
              <a:rPr lang="en-US" b="1" dirty="0" err="1" smtClean="0"/>
              <a:t>rt</a:t>
            </a:r>
            <a:r>
              <a:rPr lang="en-US" b="1" dirty="0" smtClean="0"/>
              <a:t> &amp; lf sides of the abdominal aorta drain lymph from kidney ,ureter ,fallopian tubes ,upper part of body of uterus  send lymph( efferent) to the </a:t>
            </a:r>
            <a:r>
              <a:rPr lang="en-US" b="1" dirty="0" smtClean="0">
                <a:solidFill>
                  <a:srgbClr val="C00000"/>
                </a:solidFill>
              </a:rPr>
              <a:t>lumber lymph trunk which open to cisterna </a:t>
            </a:r>
            <a:r>
              <a:rPr lang="en-US" b="1" dirty="0" err="1" smtClean="0">
                <a:solidFill>
                  <a:srgbClr val="C00000"/>
                </a:solidFill>
              </a:rPr>
              <a:t>chyli</a:t>
            </a:r>
            <a:r>
              <a:rPr lang="en-US" b="1" dirty="0" smtClean="0"/>
              <a:t>.</a:t>
            </a:r>
          </a:p>
          <a:p>
            <a:pPr marL="109728" indent="0" algn="l">
              <a:buNone/>
            </a:pPr>
            <a:r>
              <a:rPr lang="en-US" b="1" dirty="0" smtClean="0"/>
              <a:t>3- </a:t>
            </a:r>
            <a:r>
              <a:rPr lang="en-US" b="1" dirty="0" err="1" smtClean="0">
                <a:solidFill>
                  <a:srgbClr val="00B0F0"/>
                </a:solidFill>
              </a:rPr>
              <a:t>retroaortic</a:t>
            </a:r>
            <a:r>
              <a:rPr lang="en-US" b="1" dirty="0" smtClean="0">
                <a:solidFill>
                  <a:srgbClr val="00B0F0"/>
                </a:solidFill>
              </a:rPr>
              <a:t> lymph node </a:t>
            </a:r>
            <a:r>
              <a:rPr lang="en-US" b="1" dirty="0" smtClean="0"/>
              <a:t>(behind abdominal aorta),have no particular area of drainage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386887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>
              <a:buNone/>
            </a:pPr>
            <a:r>
              <a:rPr lang="en-US" b="1" dirty="0" smtClean="0"/>
              <a:t>Its </a:t>
            </a:r>
            <a:r>
              <a:rPr lang="en-US" b="1" dirty="0" err="1" smtClean="0"/>
              <a:t>aspindle</a:t>
            </a:r>
            <a:r>
              <a:rPr lang="en-US" b="1" dirty="0" smtClean="0"/>
              <a:t> shaped lymph sac about 2 inch long.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Site; </a:t>
            </a:r>
            <a:r>
              <a:rPr lang="en-US" b="1" dirty="0" err="1" smtClean="0"/>
              <a:t>infront</a:t>
            </a:r>
            <a:r>
              <a:rPr lang="en-US" b="1" dirty="0" smtClean="0"/>
              <a:t> of upper 2 lumber vertebrae between abdominal aorta (</a:t>
            </a:r>
            <a:r>
              <a:rPr lang="en-US" b="1" dirty="0" smtClean="0">
                <a:solidFill>
                  <a:srgbClr val="00B050"/>
                </a:solidFill>
              </a:rPr>
              <a:t>to the lf</a:t>
            </a:r>
            <a:r>
              <a:rPr lang="en-US" b="1" dirty="0" smtClean="0"/>
              <a:t>) and </a:t>
            </a:r>
            <a:r>
              <a:rPr lang="en-US" b="1" dirty="0" err="1" smtClean="0"/>
              <a:t>azygous</a:t>
            </a:r>
            <a:r>
              <a:rPr lang="en-US" b="1" dirty="0" smtClean="0"/>
              <a:t> vein (to the </a:t>
            </a:r>
            <a:r>
              <a:rPr lang="en-US" b="1" dirty="0" err="1" smtClean="0"/>
              <a:t>rt</a:t>
            </a:r>
            <a:r>
              <a:rPr lang="en-US" b="1" dirty="0" smtClean="0"/>
              <a:t>) over </a:t>
            </a:r>
            <a:r>
              <a:rPr lang="en-US" b="1" dirty="0" err="1" smtClean="0"/>
              <a:t>laped</a:t>
            </a:r>
            <a:r>
              <a:rPr lang="en-US" b="1" dirty="0" smtClean="0"/>
              <a:t> by </a:t>
            </a: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 err="1" smtClean="0">
                <a:solidFill>
                  <a:srgbClr val="00B050"/>
                </a:solidFill>
              </a:rPr>
              <a:t>rt</a:t>
            </a:r>
            <a:r>
              <a:rPr lang="en-US" b="1" dirty="0" smtClean="0">
                <a:solidFill>
                  <a:srgbClr val="00B050"/>
                </a:solidFill>
              </a:rPr>
              <a:t> crus of diaphragm.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00B050"/>
                </a:solidFill>
                <a:latin typeface="Algerian" pitchFamily="82" charset="0"/>
              </a:rPr>
              <a:t>It received </a:t>
            </a:r>
            <a:r>
              <a:rPr lang="en-US" b="1" dirty="0" smtClean="0"/>
              <a:t>intestinal </a:t>
            </a:r>
            <a:r>
              <a:rPr lang="en-US" b="1" dirty="0" err="1" smtClean="0"/>
              <a:t>l.trunk</a:t>
            </a:r>
            <a:r>
              <a:rPr lang="en-US" b="1" dirty="0" smtClean="0"/>
              <a:t> &amp;</a:t>
            </a:r>
            <a:r>
              <a:rPr lang="en-US" b="1" dirty="0" err="1" smtClean="0"/>
              <a:t>rt&amp;lf</a:t>
            </a:r>
            <a:r>
              <a:rPr lang="en-US" b="1" dirty="0" smtClean="0"/>
              <a:t> lumber </a:t>
            </a:r>
            <a:r>
              <a:rPr lang="en-US" b="1" dirty="0" err="1" smtClean="0"/>
              <a:t>l.trunk</a:t>
            </a:r>
            <a:r>
              <a:rPr lang="en-US" b="1" dirty="0" smtClean="0"/>
              <a:t>(which drain the lower limb &amp;all the </a:t>
            </a:r>
            <a:r>
              <a:rPr lang="en-US" b="1" dirty="0" err="1" smtClean="0"/>
              <a:t>abdomin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except the upper </a:t>
            </a:r>
            <a:r>
              <a:rPr lang="en-US" b="1" dirty="0" err="1" smtClean="0">
                <a:solidFill>
                  <a:srgbClr val="FFC000"/>
                </a:solidFill>
              </a:rPr>
              <a:t>surfice</a:t>
            </a:r>
            <a:r>
              <a:rPr lang="en-US" b="1" dirty="0" smtClean="0">
                <a:solidFill>
                  <a:srgbClr val="FFC000"/>
                </a:solidFill>
              </a:rPr>
              <a:t> of the liver</a:t>
            </a:r>
            <a:r>
              <a:rPr lang="en-US" b="1" dirty="0" smtClean="0"/>
              <a:t>.</a:t>
            </a:r>
          </a:p>
          <a:p>
            <a:pPr marL="109728" indent="0" algn="l">
              <a:buNone/>
            </a:pPr>
            <a:r>
              <a:rPr lang="en-US" b="1" dirty="0" smtClean="0">
                <a:solidFill>
                  <a:srgbClr val="C00000"/>
                </a:solidFill>
              </a:rPr>
              <a:t>Upper end forming the thoracic duct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cisterna </a:t>
            </a:r>
            <a:r>
              <a:rPr lang="en-US" dirty="0" err="1" smtClean="0">
                <a:solidFill>
                  <a:srgbClr val="FF0000"/>
                </a:solidFill>
              </a:rPr>
              <a:t>chyli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789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Rt</a:t>
            </a:r>
            <a:r>
              <a:rPr lang="en-US" b="1" dirty="0" smtClean="0">
                <a:solidFill>
                  <a:srgbClr val="FF0000"/>
                </a:solidFill>
              </a:rPr>
              <a:t> crus</a:t>
            </a:r>
            <a:r>
              <a:rPr lang="en-US" b="1" dirty="0" smtClean="0"/>
              <a:t> arise from front of upper 3 L.V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Lf crus </a:t>
            </a:r>
            <a:r>
              <a:rPr lang="en-US" b="1" dirty="0" smtClean="0"/>
              <a:t>arise from front of upper 2 L.V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Median </a:t>
            </a:r>
            <a:r>
              <a:rPr lang="en-US" b="1" dirty="0" err="1" smtClean="0">
                <a:solidFill>
                  <a:srgbClr val="FF0000"/>
                </a:solidFill>
              </a:rPr>
              <a:t>arcute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lig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/>
              <a:t>it’s a </a:t>
            </a:r>
            <a:r>
              <a:rPr lang="en-US" b="1" dirty="0" err="1" smtClean="0"/>
              <a:t>tendinous</a:t>
            </a:r>
            <a:r>
              <a:rPr lang="en-US" b="1" dirty="0" smtClean="0"/>
              <a:t> arch connecting 2 </a:t>
            </a:r>
            <a:r>
              <a:rPr lang="en-US" b="1" dirty="0" err="1" smtClean="0"/>
              <a:t>crura</a:t>
            </a:r>
            <a:r>
              <a:rPr lang="en-US" b="1" dirty="0" smtClean="0"/>
              <a:t> in front of aorta.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Medial </a:t>
            </a:r>
            <a:r>
              <a:rPr lang="en-US" b="1" dirty="0" err="1" smtClean="0">
                <a:solidFill>
                  <a:srgbClr val="FF0000"/>
                </a:solidFill>
              </a:rPr>
              <a:t>arcute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ligs</a:t>
            </a:r>
            <a:r>
              <a:rPr lang="en-US" b="1" dirty="0" smtClean="0"/>
              <a:t>. connecting the  RT </a:t>
            </a:r>
            <a:r>
              <a:rPr lang="en-US" b="1" dirty="0" err="1" smtClean="0"/>
              <a:t>crus</a:t>
            </a:r>
            <a:r>
              <a:rPr lang="en-US" b="1" dirty="0" smtClean="0"/>
              <a:t> with tip of trans. process of L1</a:t>
            </a:r>
          </a:p>
          <a:p>
            <a:pPr marL="0" indent="0" algn="l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Lat.arcute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s connecting t. process of l1 with the last rib  </a:t>
            </a:r>
          </a:p>
          <a:p>
            <a:pPr marL="0" indent="0" algn="l">
              <a:buNone/>
            </a:pPr>
            <a:endParaRPr lang="ar-IQ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3084328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Blackadder ITC" pitchFamily="82" charset="0"/>
              </a:rPr>
              <a:t>Thank you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435344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27991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Insertion of diaphragm;</a:t>
            </a:r>
          </a:p>
          <a:p>
            <a:pPr marL="0" indent="0" algn="l">
              <a:buNone/>
            </a:pPr>
            <a:r>
              <a:rPr lang="en-US" b="1" dirty="0" smtClean="0"/>
              <a:t>All fiber converge to be inserted to central tendon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Nerve fiber;</a:t>
            </a:r>
            <a:r>
              <a:rPr lang="en-US" b="1" dirty="0" smtClean="0"/>
              <a:t>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Motor</a:t>
            </a:r>
            <a:r>
              <a:rPr lang="en-US" b="1" dirty="0" smtClean="0"/>
              <a:t> ; </a:t>
            </a:r>
            <a:r>
              <a:rPr lang="en-US" b="1" dirty="0" err="1" smtClean="0"/>
              <a:t>rt&amp;lf</a:t>
            </a:r>
            <a:r>
              <a:rPr lang="en-US" b="1" dirty="0" smtClean="0"/>
              <a:t> phrenic nerves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; phrenic sensory to the central part</a:t>
            </a:r>
          </a:p>
          <a:p>
            <a:pPr marL="0" indent="0" algn="l">
              <a:buNone/>
            </a:pPr>
            <a:r>
              <a:rPr lang="en-US" b="1" dirty="0" smtClean="0"/>
              <a:t>Lower 6 thoracic nerve are sensory to the peripheral part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527285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rterial supply;</a:t>
            </a:r>
          </a:p>
          <a:p>
            <a:pPr marL="0" indent="0" algn="l">
              <a:buNone/>
            </a:pPr>
            <a:r>
              <a:rPr lang="en-US" b="1" dirty="0" smtClean="0"/>
              <a:t>1- phrenic branches of thoracic and abdominal </a:t>
            </a:r>
            <a:r>
              <a:rPr lang="en-US" b="1" dirty="0" smtClean="0">
                <a:solidFill>
                  <a:srgbClr val="002060"/>
                </a:solidFill>
              </a:rPr>
              <a:t>aorta.</a:t>
            </a:r>
          </a:p>
          <a:p>
            <a:pPr marL="0" indent="0" algn="l">
              <a:buNone/>
            </a:pPr>
            <a:r>
              <a:rPr lang="en-US" b="1" dirty="0" smtClean="0"/>
              <a:t>2-precardiophrenic and </a:t>
            </a:r>
            <a:r>
              <a:rPr lang="en-US" b="1" dirty="0" err="1" smtClean="0"/>
              <a:t>musculo</a:t>
            </a:r>
            <a:r>
              <a:rPr lang="en-US" b="1" dirty="0" smtClean="0"/>
              <a:t> phrenic branch of </a:t>
            </a:r>
            <a:r>
              <a:rPr lang="en-US" b="1" dirty="0" smtClean="0">
                <a:solidFill>
                  <a:srgbClr val="002060"/>
                </a:solidFill>
              </a:rPr>
              <a:t>internal mammary art.</a:t>
            </a:r>
          </a:p>
          <a:p>
            <a:pPr marL="0" indent="0" algn="l">
              <a:buNone/>
            </a:pPr>
            <a:r>
              <a:rPr lang="en-US" b="1" dirty="0" smtClean="0"/>
              <a:t>3- lower 3 </a:t>
            </a:r>
            <a:r>
              <a:rPr lang="en-US" b="1" dirty="0" smtClean="0">
                <a:solidFill>
                  <a:srgbClr val="002060"/>
                </a:solidFill>
              </a:rPr>
              <a:t>post. intercostal arteries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16604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pPr marL="0" indent="0" algn="l">
              <a:buNone/>
            </a:pPr>
            <a:r>
              <a:rPr lang="en-US" b="1" dirty="0" smtClean="0"/>
              <a:t>1- it’s a major muscle of insp. On contraction it descend leading to increase in the vertical diameter of the thorax thus air is sucked</a:t>
            </a:r>
          </a:p>
          <a:p>
            <a:pPr marL="0" indent="0" algn="l">
              <a:buNone/>
            </a:pPr>
            <a:r>
              <a:rPr lang="en-US" b="1" dirty="0" smtClean="0"/>
              <a:t>2- increase intra abdominal pressure useful in vomiting .</a:t>
            </a:r>
            <a:r>
              <a:rPr lang="en-US" b="1" dirty="0" err="1" smtClean="0"/>
              <a:t>labour</a:t>
            </a:r>
            <a:r>
              <a:rPr lang="en-US" b="1" dirty="0" smtClean="0"/>
              <a:t>, micturition</a:t>
            </a:r>
          </a:p>
          <a:p>
            <a:pPr marL="0" indent="0" algn="l">
              <a:buNone/>
            </a:pPr>
            <a:r>
              <a:rPr lang="en-US" b="1" dirty="0" smtClean="0"/>
              <a:t>3- </a:t>
            </a:r>
            <a:r>
              <a:rPr lang="en-US" b="1" dirty="0" err="1" smtClean="0"/>
              <a:t>rt</a:t>
            </a:r>
            <a:r>
              <a:rPr lang="en-US" b="1" dirty="0" smtClean="0"/>
              <a:t> crus has a sphincter action on the lower end of esophagus.</a:t>
            </a:r>
          </a:p>
          <a:p>
            <a:pPr marL="0" indent="0" algn="l">
              <a:buNone/>
            </a:pPr>
            <a:r>
              <a:rPr lang="en-US" b="1" dirty="0" smtClean="0"/>
              <a:t>4- it help in venous return of blood to the heart by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A- increase intra </a:t>
            </a:r>
            <a:r>
              <a:rPr lang="en-US" b="1" dirty="0" err="1" smtClean="0">
                <a:solidFill>
                  <a:srgbClr val="002060"/>
                </a:solidFill>
              </a:rPr>
              <a:t>abdo.pre</a:t>
            </a:r>
            <a:r>
              <a:rPr lang="en-US" b="1" dirty="0" smtClean="0">
                <a:solidFill>
                  <a:srgbClr val="002060"/>
                </a:solidFill>
              </a:rPr>
              <a:t>. b- decrease intra thoracic pre.  C- widening the IVC opening</a:t>
            </a:r>
            <a:r>
              <a:rPr lang="en-US" dirty="0" smtClean="0"/>
              <a:t>.</a:t>
            </a: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Action of diaphragm</a:t>
            </a:r>
            <a:endParaRPr lang="ar-IQ" dirty="0"/>
          </a:p>
        </p:txBody>
      </p:sp>
    </p:spTree>
    <p:extLst>
      <p:ext uri="{BB962C8B-B14F-4D97-AF65-F5344CB8AC3E}">
        <p14:creationId xmlns="" xmlns:p14="http://schemas.microsoft.com/office/powerpoint/2010/main" val="1308648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1241</TotalTime>
  <Words>2259</Words>
  <Application>Microsoft Office PowerPoint</Application>
  <PresentationFormat>عرض على الشاشة (3:4)‏</PresentationFormat>
  <Paragraphs>253</Paragraphs>
  <Slides>61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2" baseType="lpstr">
      <vt:lpstr>Concourse</vt:lpstr>
      <vt:lpstr>Posterior  abdominal wall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Action of diaphragm</vt:lpstr>
      <vt:lpstr>Major foramina of the diaphragm</vt:lpstr>
      <vt:lpstr>الشريحة 11</vt:lpstr>
      <vt:lpstr>Minor foramina of the diaphragm</vt:lpstr>
      <vt:lpstr>Vertebro costal triangle; </vt:lpstr>
      <vt:lpstr>Relation of diaphragm</vt:lpstr>
      <vt:lpstr>الشريحة 15</vt:lpstr>
      <vt:lpstr>الشريحة 16</vt:lpstr>
      <vt:lpstr>Applied anatomy</vt:lpstr>
      <vt:lpstr>الشريحة 18</vt:lpstr>
      <vt:lpstr>PSOAS MUSCLE</vt:lpstr>
      <vt:lpstr>Psoas major muscle</vt:lpstr>
      <vt:lpstr>الشريحة 21</vt:lpstr>
      <vt:lpstr>الشريحة 22</vt:lpstr>
      <vt:lpstr>الشريحة 23</vt:lpstr>
      <vt:lpstr>Relation;</vt:lpstr>
      <vt:lpstr>الشريحة 25</vt:lpstr>
      <vt:lpstr>Post .relation; </vt:lpstr>
      <vt:lpstr>Lumbosacral triangle;</vt:lpstr>
      <vt:lpstr>الشريحة 28</vt:lpstr>
      <vt:lpstr>Psoas fascia (sheath)</vt:lpstr>
      <vt:lpstr>Psoas minor muscle</vt:lpstr>
      <vt:lpstr>الشريحة 31</vt:lpstr>
      <vt:lpstr>الشريحة 32</vt:lpstr>
      <vt:lpstr>Quadrotus  lumborum  muscle</vt:lpstr>
      <vt:lpstr>الشريحة 34</vt:lpstr>
      <vt:lpstr>Relation; </vt:lpstr>
      <vt:lpstr>Thorocolumber fascia; </vt:lpstr>
      <vt:lpstr>الشريحة 37</vt:lpstr>
      <vt:lpstr>الشريحة 38</vt:lpstr>
      <vt:lpstr>LUMBAR VERTEBRAE</vt:lpstr>
      <vt:lpstr>الشريحة 40</vt:lpstr>
      <vt:lpstr>الشريحة 41</vt:lpstr>
      <vt:lpstr>Stactures attached to the body of vertebra</vt:lpstr>
      <vt:lpstr>Structure attach to transverse process</vt:lpstr>
      <vt:lpstr>Nerves of post. abdominal wall</vt:lpstr>
      <vt:lpstr>الشريحة 45</vt:lpstr>
      <vt:lpstr>الشريحة 46</vt:lpstr>
      <vt:lpstr>  EXIT OF THE BRANCHES FROM THE PSOAS MAJOR MUSCLE</vt:lpstr>
      <vt:lpstr>Lumbar part of sympathetic chain</vt:lpstr>
      <vt:lpstr>الشريحة 49</vt:lpstr>
      <vt:lpstr>Autonomic plexuses of abdomen</vt:lpstr>
      <vt:lpstr>Coeliac plexus ;  </vt:lpstr>
      <vt:lpstr>الشريحة 52</vt:lpstr>
      <vt:lpstr>الشريحة 53</vt:lpstr>
      <vt:lpstr>Aortic plexus (intermesentric)</vt:lpstr>
      <vt:lpstr>SUP.HYPOGASTRIC PLEXUS</vt:lpstr>
      <vt:lpstr>INFERIOR HYPOGASTRIC PLEXUS</vt:lpstr>
      <vt:lpstr>Abdominal lymph nodes</vt:lpstr>
      <vt:lpstr>الشريحة 58</vt:lpstr>
      <vt:lpstr>The cisterna chyli</vt:lpstr>
      <vt:lpstr>الشريحة 60</vt:lpstr>
      <vt:lpstr>الشريحة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Posterior abdominal wall</dc:title>
  <dc:creator>Dr. Alaa J. H</dc:creator>
  <cp:lastModifiedBy>ALI SAHIUNY</cp:lastModifiedBy>
  <cp:revision>82</cp:revision>
  <dcterms:created xsi:type="dcterms:W3CDTF">2012-11-24T08:49:30Z</dcterms:created>
  <dcterms:modified xsi:type="dcterms:W3CDTF">2018-11-24T06:36:49Z</dcterms:modified>
</cp:coreProperties>
</file>