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7" r:id="rId13"/>
    <p:sldId id="266" r:id="rId1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4898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0011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2963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222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0663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5971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9042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9317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3992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085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0428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40F1F-3E7F-4A6E-A0FD-87C24A1A42F9}" type="datetimeFigureOut">
              <a:rPr lang="ar-IQ" smtClean="0"/>
              <a:t>28/05/1438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8623D-6303-46DD-B126-28291E365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4303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010384" y="2782111"/>
            <a:ext cx="7834008" cy="127260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PRENATAL DIAGNOSIS</a:t>
            </a:r>
            <a:endParaRPr lang="ar-IQ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28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6167" y="1065688"/>
            <a:ext cx="9822734" cy="5212282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The risk of procedure-related pregnancy loss from  CVS when performed by experienced 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individuals appears to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approach that of amniocentesis. </a:t>
            </a:r>
            <a:endParaRPr lang="en-US" dirty="0" smtClean="0">
              <a:latin typeface="Bembo"/>
              <a:cs typeface="+mj-cs"/>
            </a:endParaRPr>
          </a:p>
          <a:p>
            <a:pPr marL="0" lvl="0" indent="0" algn="l">
              <a:lnSpc>
                <a:spcPct val="17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Previously,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invasive procedures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such as </a:t>
            </a:r>
            <a:r>
              <a:rPr lang="en-US" dirty="0" err="1">
                <a:solidFill>
                  <a:prstClr val="black"/>
                </a:solidFill>
                <a:latin typeface="Bembo"/>
                <a:cs typeface="+mj-cs"/>
              </a:rPr>
              <a:t>aminocentesis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and CVS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, were </a:t>
            </a:r>
            <a:endParaRPr lang="en-US" dirty="0" smtClean="0">
              <a:latin typeface="Bembo"/>
              <a:cs typeface="+mj-cs"/>
            </a:endParaRPr>
          </a:p>
          <a:p>
            <a:pPr marL="0" lvl="0" indent="0" algn="l">
              <a:lnSpc>
                <a:spcPct val="17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offered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only to women at higher risk.</a:t>
            </a:r>
          </a:p>
          <a:p>
            <a:pPr marL="0" lvl="0" indent="0" algn="l">
              <a:lnSpc>
                <a:spcPct val="170000"/>
              </a:lnSpc>
              <a:buNone/>
            </a:pP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In recent years, risks associated with these  procedures have decreased and, consequently, these procedures have been made more widely available. </a:t>
            </a:r>
          </a:p>
          <a:p>
            <a:pPr marL="0" lvl="0" indent="0" algn="l">
              <a:buNone/>
            </a:pPr>
            <a:endParaRPr lang="en-US" dirty="0">
              <a:solidFill>
                <a:prstClr val="black"/>
              </a:solidFill>
              <a:latin typeface="Bembo"/>
            </a:endParaRPr>
          </a:p>
          <a:p>
            <a:pPr marL="0" lvl="0" indent="0" algn="l">
              <a:buNone/>
            </a:pPr>
            <a:r>
              <a:rPr lang="en-US" dirty="0" smtClean="0">
                <a:solidFill>
                  <a:prstClr val="black"/>
                </a:solidFill>
                <a:latin typeface="Bembo"/>
              </a:rPr>
              <a:t> </a:t>
            </a:r>
            <a:endParaRPr lang="en-US" dirty="0">
              <a:solidFill>
                <a:prstClr val="black"/>
              </a:solidFill>
              <a:latin typeface="Bembo"/>
            </a:endParaRPr>
          </a:p>
          <a:p>
            <a:pPr marL="0" lvl="0" indent="0" algn="l">
              <a:buNone/>
            </a:pPr>
            <a:endParaRPr lang="en-US" dirty="0">
              <a:latin typeface="Bembo"/>
            </a:endParaRPr>
          </a:p>
          <a:p>
            <a:pPr marL="0" indent="0" algn="l">
              <a:buNone/>
            </a:pPr>
            <a:r>
              <a:rPr lang="en-US" dirty="0" smtClean="0">
                <a:latin typeface="Bembo"/>
              </a:rPr>
              <a:t> </a:t>
            </a:r>
            <a:endParaRPr lang="en-US" dirty="0">
              <a:latin typeface="Bembo"/>
            </a:endParaRPr>
          </a:p>
        </p:txBody>
      </p:sp>
    </p:spTree>
    <p:extLst>
      <p:ext uri="{BB962C8B-B14F-4D97-AF65-F5344CB8AC3E}">
        <p14:creationId xmlns:p14="http://schemas.microsoft.com/office/powerpoint/2010/main" val="380167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83661" y="486383"/>
            <a:ext cx="10758790" cy="569058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b="1" u="sng" dirty="0" smtClean="0">
                <a:solidFill>
                  <a:srgbClr val="000000"/>
                </a:solidFill>
                <a:latin typeface="Bembo"/>
              </a:rPr>
              <a:t>Factors that place women at high </a:t>
            </a:r>
            <a:r>
              <a:rPr lang="en-US" b="1" u="sng" dirty="0">
                <a:solidFill>
                  <a:srgbClr val="000000"/>
                </a:solidFill>
                <a:latin typeface="Bembo"/>
              </a:rPr>
              <a:t>risk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include the following: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sz="800" dirty="0">
                <a:solidFill>
                  <a:srgbClr val="00E680"/>
                </a:solidFill>
                <a:latin typeface="ZapfDingbats"/>
              </a:rPr>
              <a:t>●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Advanced maternal age (35 years and older</a:t>
            </a:r>
            <a:r>
              <a:rPr lang="en-US" dirty="0" smtClean="0">
                <a:solidFill>
                  <a:srgbClr val="000000"/>
                </a:solidFill>
                <a:latin typeface="Bembo"/>
              </a:rPr>
              <a:t>);</a:t>
            </a:r>
            <a:endParaRPr lang="en-US" dirty="0">
              <a:solidFill>
                <a:srgbClr val="000000"/>
              </a:solidFill>
              <a:latin typeface="Bembo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800" dirty="0">
                <a:solidFill>
                  <a:srgbClr val="00E680"/>
                </a:solidFill>
                <a:latin typeface="ZapfDingbats"/>
              </a:rPr>
              <a:t>●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Previous family history of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 a genetic </a:t>
            </a: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problem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,</a:t>
            </a: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 such as the parents</a:t>
            </a:r>
            <a:endParaRPr lang="en-US" dirty="0">
              <a:solidFill>
                <a:srgbClr val="000000"/>
              </a:solidFill>
              <a:latin typeface="Bembo"/>
              <a:cs typeface="+mj-cs"/>
            </a:endParaRP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having 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had a child </a:t>
            </a: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with Down 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syndrome or a neural tube defect</a:t>
            </a: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;</a:t>
            </a:r>
            <a:endParaRPr lang="en-US" dirty="0">
              <a:solidFill>
                <a:srgbClr val="000000"/>
              </a:solidFill>
              <a:latin typeface="Bembo"/>
              <a:cs typeface="+mj-cs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800" dirty="0" smtClean="0">
                <a:solidFill>
                  <a:srgbClr val="00E680"/>
                </a:solidFill>
                <a:latin typeface="ZapfDingbats"/>
                <a:cs typeface="+mj-cs"/>
              </a:rPr>
              <a:t>● 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The presence of maternal disease, such </a:t>
            </a:r>
            <a:r>
              <a:rPr lang="en-US" dirty="0" smtClean="0">
                <a:solidFill>
                  <a:srgbClr val="000000"/>
                </a:solidFill>
                <a:latin typeface="Bembo"/>
                <a:cs typeface="+mj-cs"/>
              </a:rPr>
              <a:t>as</a:t>
            </a:r>
            <a:r>
              <a:rPr lang="en-US" dirty="0">
                <a:solidFill>
                  <a:srgbClr val="000000"/>
                </a:solidFill>
                <a:latin typeface="Bembo"/>
                <a:cs typeface="+mj-cs"/>
              </a:rPr>
              <a:t> diabetes; </a:t>
            </a:r>
            <a:r>
              <a:rPr lang="en-US" sz="800" dirty="0">
                <a:solidFill>
                  <a:srgbClr val="00E680"/>
                </a:solidFill>
                <a:latin typeface="ZapfDingbats"/>
              </a:rPr>
              <a:t>● </a:t>
            </a:r>
            <a:endParaRPr lang="en-US" dirty="0">
              <a:solidFill>
                <a:srgbClr val="000000"/>
              </a:solidFill>
              <a:latin typeface="Bembo"/>
              <a:cs typeface="+mj-cs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  <a:latin typeface="Bembo"/>
              </a:rPr>
              <a:t>An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abnormal ultrasound or serum screening test.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8092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520769"/>
            <a:ext cx="4006174" cy="1035658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Bef>
                <a:spcPts val="1000"/>
              </a:spcBef>
            </a:pPr>
            <a:r>
              <a:rPr lang="en-US" b="1" u="sng" dirty="0">
                <a:solidFill>
                  <a:srgbClr val="FF0000"/>
                </a:solidFill>
                <a:latin typeface="Bembo"/>
              </a:rPr>
              <a:t>Fetal therapy</a:t>
            </a:r>
            <a:r>
              <a:rPr lang="en-US" sz="2600" b="1" u="sng" dirty="0">
                <a:solidFill>
                  <a:srgbClr val="FF0000"/>
                </a:solidFill>
                <a:latin typeface="Bembo"/>
              </a:rPr>
              <a:t/>
            </a:r>
            <a:br>
              <a:rPr lang="en-US" sz="2600" b="1" u="sng" dirty="0">
                <a:solidFill>
                  <a:srgbClr val="FF0000"/>
                </a:solidFill>
                <a:latin typeface="Bembo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128409"/>
            <a:ext cx="10515600" cy="5048554"/>
          </a:xfrm>
        </p:spPr>
        <p:txBody>
          <a:bodyPr>
            <a:normAutofit lnSpcReduction="10000"/>
          </a:bodyPr>
          <a:lstStyle/>
          <a:p>
            <a:pPr marL="0" lvl="0" indent="0" algn="l">
              <a:lnSpc>
                <a:spcPct val="150000"/>
              </a:lnSpc>
              <a:buNone/>
            </a:pPr>
            <a:r>
              <a:rPr lang="en-US" sz="2200" dirty="0" smtClean="0">
                <a:solidFill>
                  <a:prstClr val="black"/>
                </a:solidFill>
                <a:latin typeface="Bembo"/>
              </a:rPr>
              <a:t>Modern </a:t>
            </a:r>
            <a:r>
              <a:rPr lang="en-US" sz="2200" dirty="0">
                <a:solidFill>
                  <a:prstClr val="black"/>
                </a:solidFill>
                <a:latin typeface="Bembo"/>
              </a:rPr>
              <a:t>medicine has also made the fetus a patient who  can  receive </a:t>
            </a:r>
            <a:endParaRPr lang="ar-IQ" sz="2200" dirty="0">
              <a:solidFill>
                <a:prstClr val="black"/>
              </a:solidFill>
              <a:latin typeface="Bembo"/>
            </a:endParaRP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200" dirty="0">
                <a:solidFill>
                  <a:prstClr val="black"/>
                </a:solidFill>
                <a:latin typeface="Bembo"/>
              </a:rPr>
              <a:t>treatment, such as;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261AC0"/>
                </a:solidFill>
                <a:latin typeface="GillSansStd-Bold"/>
              </a:rPr>
              <a:t>Fetal Transfusion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200" dirty="0">
                <a:solidFill>
                  <a:prstClr val="black"/>
                </a:solidFill>
                <a:latin typeface="Bembo"/>
              </a:rPr>
              <a:t>In cases of fetal anemia</a:t>
            </a:r>
            <a:r>
              <a:rPr lang="en-US" sz="2200" dirty="0" smtClean="0">
                <a:solidFill>
                  <a:prstClr val="black"/>
                </a:solidFill>
                <a:latin typeface="Bembo"/>
              </a:rPr>
              <a:t>, or </a:t>
            </a:r>
            <a:r>
              <a:rPr lang="en-US" sz="2200" dirty="0">
                <a:solidFill>
                  <a:prstClr val="black"/>
                </a:solidFill>
                <a:latin typeface="Bembo"/>
              </a:rPr>
              <a:t>other causes produced by maternal </a:t>
            </a:r>
            <a:r>
              <a:rPr lang="en-US" sz="2200" dirty="0" smtClean="0">
                <a:solidFill>
                  <a:prstClr val="black"/>
                </a:solidFill>
                <a:latin typeface="Bembo"/>
              </a:rPr>
              <a:t>antibodies ,blood transfusions </a:t>
            </a:r>
            <a:r>
              <a:rPr lang="en-US" sz="2200" dirty="0">
                <a:solidFill>
                  <a:prstClr val="black"/>
                </a:solidFill>
                <a:latin typeface="Bembo"/>
              </a:rPr>
              <a:t>for the fetus can be performed.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261AC0"/>
                </a:solidFill>
                <a:latin typeface="GillSansStd-Bold"/>
              </a:rPr>
              <a:t>Fetal Medical Treatment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261AC0"/>
                </a:solidFill>
                <a:latin typeface="GillSansStd-Bold"/>
              </a:rPr>
              <a:t>Fetal Surgery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261AC0"/>
                </a:solidFill>
                <a:latin typeface="GillSansStd-Bold"/>
              </a:rPr>
              <a:t>Stem Cell Transplantation and </a:t>
            </a:r>
            <a:r>
              <a:rPr lang="en-US" sz="2400" b="1" u="sng" dirty="0" err="1">
                <a:solidFill>
                  <a:srgbClr val="261AC0"/>
                </a:solidFill>
                <a:latin typeface="GillSansStd-Bold"/>
              </a:rPr>
              <a:t>GeneTherapy</a:t>
            </a:r>
            <a:endParaRPr lang="en-US" sz="2400" u="sng" dirty="0">
              <a:solidFill>
                <a:prstClr val="black"/>
              </a:solidFill>
              <a:latin typeface="Bembo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3708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9920" y="3035030"/>
            <a:ext cx="6224081" cy="1303506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b="1" u="sng" dirty="0" smtClean="0">
                <a:latin typeface="Gill Sans MT" panose="020B0502020104020203" pitchFamily="34" charset="0"/>
              </a:rPr>
              <a:t>THANK YOU</a:t>
            </a:r>
            <a:endParaRPr lang="ar-IQ" sz="7200" b="1" u="sng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5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486383"/>
            <a:ext cx="4842753" cy="1050587"/>
          </a:xfrm>
          <a:solidFill>
            <a:schemeClr val="accent2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800" b="1" dirty="0" smtClean="0"/>
              <a:t>Prenatal diagnosis</a:t>
            </a:r>
            <a:endParaRPr lang="ar-IQ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06170"/>
            <a:ext cx="9473119" cy="4351338"/>
          </a:xfrm>
        </p:spPr>
        <p:txBody>
          <a:bodyPr>
            <a:normAutofit lnSpcReduction="10000"/>
          </a:bodyPr>
          <a:lstStyle/>
          <a:p>
            <a:pPr marL="0" lvl="0" indent="0" algn="l">
              <a:lnSpc>
                <a:spcPct val="150000"/>
              </a:lnSpc>
              <a:buNone/>
            </a:pPr>
            <a:r>
              <a:rPr lang="en-US" dirty="0">
                <a:latin typeface="Bembo"/>
              </a:rPr>
              <a:t>Many techniques are available to assess </a:t>
            </a:r>
            <a:r>
              <a:rPr lang="en-US" dirty="0" smtClean="0">
                <a:latin typeface="Bembo"/>
              </a:rPr>
              <a:t>the</a:t>
            </a:r>
            <a:r>
              <a:rPr lang="en-US" dirty="0">
                <a:solidFill>
                  <a:prstClr val="black"/>
                </a:solidFill>
                <a:latin typeface="Bembo"/>
              </a:rPr>
              <a:t> growth and </a:t>
            </a:r>
            <a:r>
              <a:rPr lang="en-US" dirty="0" smtClean="0">
                <a:solidFill>
                  <a:prstClr val="black"/>
                </a:solidFill>
                <a:latin typeface="Bembo"/>
              </a:rPr>
              <a:t>developmental status </a:t>
            </a:r>
            <a:r>
              <a:rPr lang="en-US" dirty="0">
                <a:solidFill>
                  <a:prstClr val="black"/>
                </a:solidFill>
                <a:latin typeface="Bembo"/>
              </a:rPr>
              <a:t>of the </a:t>
            </a:r>
            <a:r>
              <a:rPr lang="en-US" dirty="0" smtClean="0">
                <a:solidFill>
                  <a:prstClr val="black"/>
                </a:solidFill>
                <a:latin typeface="Bembo"/>
              </a:rPr>
              <a:t>fetus, including </a:t>
            </a:r>
            <a:endParaRPr lang="en-US" dirty="0">
              <a:latin typeface="Bembo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b="1" u="sng" dirty="0" smtClean="0">
                <a:latin typeface="Bembo-Bold"/>
              </a:rPr>
              <a:t>Ultrasound</a:t>
            </a:r>
            <a:r>
              <a:rPr lang="en-US" b="1" dirty="0" smtClean="0">
                <a:latin typeface="Bembo-Bold"/>
              </a:rPr>
              <a:t> 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b="1" u="sng" dirty="0" smtClean="0">
                <a:latin typeface="Bembo-Bold"/>
              </a:rPr>
              <a:t>Maternal </a:t>
            </a:r>
            <a:r>
              <a:rPr lang="en-US" b="1" u="sng" dirty="0">
                <a:latin typeface="Bembo-Bold"/>
              </a:rPr>
              <a:t>serum </a:t>
            </a:r>
            <a:r>
              <a:rPr lang="en-US" b="1" u="sng" dirty="0" smtClean="0">
                <a:latin typeface="Bembo-Bold"/>
              </a:rPr>
              <a:t>screening 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b="1" u="sng" dirty="0" smtClean="0">
                <a:latin typeface="Bembo-Bold"/>
              </a:rPr>
              <a:t>Amniocentesis</a:t>
            </a: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b="1" u="sng" dirty="0" smtClean="0">
                <a:latin typeface="Bembo-Bold"/>
              </a:rPr>
              <a:t>Chorionic </a:t>
            </a:r>
            <a:r>
              <a:rPr lang="en-US" b="1" u="sng" dirty="0">
                <a:latin typeface="Bembo-Bold"/>
              </a:rPr>
              <a:t>villus </a:t>
            </a:r>
            <a:r>
              <a:rPr lang="en-US" b="1" u="sng" dirty="0" smtClean="0">
                <a:latin typeface="Bembo-Bold"/>
              </a:rPr>
              <a:t>sampling</a:t>
            </a:r>
            <a:r>
              <a:rPr lang="en-US" b="1" u="sng" dirty="0">
                <a:solidFill>
                  <a:prstClr val="black"/>
                </a:solidFill>
                <a:latin typeface="Bembo-Bold"/>
              </a:rPr>
              <a:t>(CVS)</a:t>
            </a:r>
            <a:endParaRPr lang="ar-IQ" u="sng" dirty="0">
              <a:solidFill>
                <a:prstClr val="black"/>
              </a:solidFill>
            </a:endParaRPr>
          </a:p>
          <a:p>
            <a:pPr marL="0" indent="0" algn="l">
              <a:buNone/>
            </a:pPr>
            <a:endParaRPr lang="en-US" b="1" dirty="0">
              <a:latin typeface="Bembo-Bold"/>
            </a:endParaRPr>
          </a:p>
        </p:txBody>
      </p:sp>
    </p:spTree>
    <p:extLst>
      <p:ext uri="{BB962C8B-B14F-4D97-AF65-F5344CB8AC3E}">
        <p14:creationId xmlns:p14="http://schemas.microsoft.com/office/powerpoint/2010/main" val="235832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33587"/>
            <a:ext cx="4414736" cy="113101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3600" b="1" u="sng" dirty="0" smtClean="0">
                <a:solidFill>
                  <a:srgbClr val="0070C0"/>
                </a:solidFill>
                <a:latin typeface="GillSansStd-Bold"/>
              </a:rPr>
              <a:t>Ultrasonogrphy</a:t>
            </a:r>
            <a:endParaRPr lang="ar-IQ" sz="3600" b="1" u="sng" dirty="0">
              <a:solidFill>
                <a:srgbClr val="0070C0"/>
              </a:solidFill>
              <a:latin typeface="GillSansStd-Bold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199" y="1264596"/>
            <a:ext cx="10971179" cy="5408577"/>
          </a:xfr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dirty="0" smtClean="0"/>
              <a:t>Is a relatively noninvasive technique that uses high frequency sound waves reflected from tissues to create images. This approach may be </a:t>
            </a:r>
            <a:r>
              <a:rPr lang="en-US" b="1" dirty="0" err="1" smtClean="0"/>
              <a:t>trans</a:t>
            </a:r>
            <a:r>
              <a:rPr lang="en-US" b="1" dirty="0" err="1" smtClean="0">
                <a:solidFill>
                  <a:prstClr val="black"/>
                </a:solidFill>
              </a:rPr>
              <a:t>abdominal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or </a:t>
            </a:r>
            <a:r>
              <a:rPr lang="en-US" b="1" dirty="0" err="1" smtClean="0">
                <a:solidFill>
                  <a:prstClr val="black"/>
                </a:solidFill>
              </a:rPr>
              <a:t>transvaginal</a:t>
            </a:r>
            <a:r>
              <a:rPr lang="en-US" b="1" dirty="0" smtClean="0">
                <a:solidFill>
                  <a:prstClr val="black"/>
                </a:solidFill>
              </a:rPr>
              <a:t> .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Transvaginal</a:t>
            </a:r>
            <a:r>
              <a:rPr lang="en-US" dirty="0" smtClean="0">
                <a:solidFill>
                  <a:prstClr val="black"/>
                </a:solidFill>
              </a:rPr>
              <a:t> ultrasound producing images with high resolution.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b="1" u="sng" dirty="0" smtClean="0">
                <a:solidFill>
                  <a:prstClr val="black"/>
                </a:solidFill>
              </a:rPr>
              <a:t>Important parameters </a:t>
            </a:r>
            <a:r>
              <a:rPr lang="en-US" u="sng" dirty="0" smtClean="0">
                <a:solidFill>
                  <a:prstClr val="black"/>
                </a:solidFill>
              </a:rPr>
              <a:t>revealed by ultrasound include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</a:rPr>
              <a:t>Fetal age and growth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</a:rPr>
              <a:t>Presence or absence of congenital anomalies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</a:rPr>
              <a:t>Amount of amniotic fluid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</a:rPr>
              <a:t>Placental position and umbilical blood flow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</a:rPr>
              <a:t>Number of gestation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8731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02012" y="252920"/>
            <a:ext cx="10620983" cy="6605080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dirty="0" smtClean="0">
                <a:cs typeface="+mj-cs"/>
              </a:rPr>
              <a:t>Fetal age and growth are assessed by </a:t>
            </a:r>
            <a:r>
              <a:rPr lang="en-US" b="1" u="sng" dirty="0" smtClean="0">
                <a:cs typeface="+mj-cs"/>
              </a:rPr>
              <a:t>crown –rump length </a:t>
            </a:r>
            <a:r>
              <a:rPr lang="en-US" dirty="0" smtClean="0">
                <a:cs typeface="+mj-cs"/>
              </a:rPr>
              <a:t>during the 5</a:t>
            </a:r>
            <a:r>
              <a:rPr lang="en-US" baseline="30000" dirty="0" smtClean="0">
                <a:cs typeface="+mj-cs"/>
              </a:rPr>
              <a:t>th</a:t>
            </a:r>
            <a:r>
              <a:rPr lang="en-US" dirty="0" smtClean="0">
                <a:cs typeface="+mj-cs"/>
              </a:rPr>
              <a:t> to the 10</a:t>
            </a:r>
            <a:r>
              <a:rPr lang="en-US" baseline="30000" dirty="0" smtClean="0">
                <a:cs typeface="+mj-cs"/>
              </a:rPr>
              <a:t>th</a:t>
            </a:r>
            <a:r>
              <a:rPr lang="en-US" dirty="0" smtClean="0">
                <a:cs typeface="+mj-cs"/>
              </a:rPr>
              <a:t> weeks of gestation .After that , a combination of measurements-including the </a:t>
            </a:r>
            <a:r>
              <a:rPr lang="en-US" b="1" u="sng" dirty="0" err="1" smtClean="0">
                <a:cs typeface="+mj-cs"/>
              </a:rPr>
              <a:t>biparietal</a:t>
            </a:r>
            <a:r>
              <a:rPr lang="en-US" b="1" u="sng" dirty="0" smtClean="0">
                <a:cs typeface="+mj-cs"/>
              </a:rPr>
              <a:t> diameter  (BPD) </a:t>
            </a:r>
            <a:r>
              <a:rPr lang="en-US" dirty="0" smtClean="0">
                <a:cs typeface="+mj-cs"/>
              </a:rPr>
              <a:t>of the skull, </a:t>
            </a:r>
            <a:r>
              <a:rPr lang="en-US" b="1" u="sng" dirty="0" smtClean="0">
                <a:cs typeface="+mj-cs"/>
              </a:rPr>
              <a:t>femur length</a:t>
            </a:r>
            <a:r>
              <a:rPr lang="en-US" b="1" dirty="0" smtClean="0">
                <a:cs typeface="+mj-cs"/>
              </a:rPr>
              <a:t>,</a:t>
            </a:r>
            <a:r>
              <a:rPr lang="en-US" b="1" dirty="0">
                <a:latin typeface="Bembo-Bold"/>
                <a:cs typeface="+mj-cs"/>
              </a:rPr>
              <a:t> </a:t>
            </a:r>
            <a:r>
              <a:rPr lang="en-US" dirty="0" smtClean="0">
                <a:latin typeface="Bembo"/>
                <a:cs typeface="+mj-cs"/>
              </a:rPr>
              <a:t>and </a:t>
            </a:r>
            <a:r>
              <a:rPr lang="en-US" sz="2600" b="1" u="sng" dirty="0">
                <a:latin typeface="Bembo-Bold"/>
                <a:cs typeface="+mj-cs"/>
              </a:rPr>
              <a:t>abdominal </a:t>
            </a:r>
            <a:r>
              <a:rPr lang="en-US" sz="2600" b="1" u="sng" dirty="0" smtClean="0">
                <a:latin typeface="Bembo-Bold"/>
                <a:cs typeface="+mj-cs"/>
              </a:rPr>
              <a:t>circumference</a:t>
            </a:r>
            <a:r>
              <a:rPr lang="en-US" sz="2600" dirty="0">
                <a:latin typeface="Bembo"/>
                <a:cs typeface="+mj-cs"/>
              </a:rPr>
              <a:t> </a:t>
            </a:r>
            <a:r>
              <a:rPr lang="en-US" sz="2600" dirty="0" smtClean="0">
                <a:latin typeface="Bembo"/>
                <a:cs typeface="+mj-cs"/>
              </a:rPr>
              <a:t>are used.</a:t>
            </a:r>
            <a:endParaRPr lang="en-US" sz="2600" dirty="0">
              <a:latin typeface="Bembo"/>
              <a:cs typeface="+mj-cs"/>
            </a:endParaRPr>
          </a:p>
          <a:p>
            <a:pPr marL="0" lvl="0" indent="0" algn="l">
              <a:lnSpc>
                <a:spcPct val="170000"/>
              </a:lnSpc>
              <a:buNone/>
            </a:pPr>
            <a:r>
              <a:rPr lang="en-US" sz="2600" dirty="0" smtClean="0">
                <a:latin typeface="Bembo"/>
                <a:cs typeface="+mj-cs"/>
              </a:rPr>
              <a:t>Multiple </a:t>
            </a:r>
            <a:r>
              <a:rPr lang="en-US" sz="2600" dirty="0">
                <a:latin typeface="Bembo"/>
                <a:cs typeface="+mj-cs"/>
              </a:rPr>
              <a:t>measurements of </a:t>
            </a:r>
            <a:r>
              <a:rPr lang="en-US" sz="2600" dirty="0" smtClean="0">
                <a:latin typeface="Bembo"/>
                <a:cs typeface="+mj-cs"/>
              </a:rPr>
              <a:t>these</a:t>
            </a:r>
            <a:r>
              <a:rPr lang="en-US" sz="2600" dirty="0">
                <a:solidFill>
                  <a:prstClr val="black"/>
                </a:solidFill>
                <a:latin typeface="Bembo"/>
                <a:cs typeface="+mj-cs"/>
              </a:rPr>
              <a:t> parameters over time </a:t>
            </a:r>
            <a:r>
              <a:rPr lang="en-US" sz="2600" dirty="0" smtClean="0">
                <a:solidFill>
                  <a:prstClr val="black"/>
                </a:solidFill>
                <a:latin typeface="Bembo"/>
                <a:cs typeface="+mj-cs"/>
              </a:rPr>
              <a:t>improve the</a:t>
            </a:r>
            <a:r>
              <a:rPr lang="en-US" sz="2600" dirty="0" smtClean="0">
                <a:latin typeface="Bembo"/>
                <a:cs typeface="+mj-cs"/>
              </a:rPr>
              <a:t> </a:t>
            </a:r>
            <a:r>
              <a:rPr lang="en-US" sz="2600" dirty="0">
                <a:latin typeface="Bembo"/>
                <a:cs typeface="+mj-cs"/>
              </a:rPr>
              <a:t>ability to </a:t>
            </a:r>
            <a:r>
              <a:rPr lang="en-US" sz="2600" dirty="0" smtClean="0">
                <a:latin typeface="Bembo"/>
                <a:cs typeface="+mj-cs"/>
              </a:rPr>
              <a:t>determine </a:t>
            </a:r>
            <a:r>
              <a:rPr lang="en-US" sz="2600" dirty="0">
                <a:solidFill>
                  <a:prstClr val="black"/>
                </a:solidFill>
                <a:latin typeface="Bembo"/>
                <a:cs typeface="+mj-cs"/>
              </a:rPr>
              <a:t>the extent of fetal growth</a:t>
            </a:r>
            <a:r>
              <a:rPr lang="en-US" sz="2600" dirty="0" smtClean="0">
                <a:solidFill>
                  <a:prstClr val="black"/>
                </a:solidFill>
                <a:latin typeface="Bembo"/>
                <a:cs typeface="+mj-cs"/>
              </a:rPr>
              <a:t>.</a:t>
            </a:r>
            <a:r>
              <a:rPr lang="en-US" sz="2600" dirty="0" smtClean="0">
                <a:latin typeface="Bembo"/>
                <a:cs typeface="+mj-cs"/>
              </a:rPr>
              <a:t> </a:t>
            </a:r>
            <a:endParaRPr lang="en-US" sz="2600" dirty="0">
              <a:latin typeface="Bembo"/>
              <a:cs typeface="+mj-cs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600" b="1" dirty="0" smtClean="0">
                <a:latin typeface="Bembo"/>
                <a:cs typeface="+mj-cs"/>
              </a:rPr>
              <a:t>Congenital </a:t>
            </a:r>
            <a:r>
              <a:rPr lang="en-US" sz="2600" b="1" dirty="0">
                <a:latin typeface="Bembo"/>
                <a:cs typeface="+mj-cs"/>
              </a:rPr>
              <a:t>malformations </a:t>
            </a:r>
            <a:r>
              <a:rPr lang="en-US" sz="2600" dirty="0">
                <a:latin typeface="Bembo"/>
                <a:cs typeface="+mj-cs"/>
              </a:rPr>
              <a:t>that can be </a:t>
            </a:r>
            <a:r>
              <a:rPr lang="en-US" sz="2600" dirty="0" smtClean="0">
                <a:latin typeface="Bembo"/>
                <a:cs typeface="+mj-cs"/>
              </a:rPr>
              <a:t>determined</a:t>
            </a:r>
            <a:r>
              <a:rPr lang="en-US" sz="2600" dirty="0">
                <a:solidFill>
                  <a:prstClr val="black"/>
                </a:solidFill>
                <a:latin typeface="Bembo"/>
                <a:cs typeface="+mj-cs"/>
              </a:rPr>
              <a:t> by </a:t>
            </a:r>
            <a:r>
              <a:rPr lang="en-US" sz="2600" dirty="0" smtClean="0">
                <a:solidFill>
                  <a:prstClr val="black"/>
                </a:solidFill>
                <a:latin typeface="Bembo"/>
                <a:cs typeface="+mj-cs"/>
              </a:rPr>
              <a:t>ultrasound are; </a:t>
            </a:r>
          </a:p>
          <a:p>
            <a:pPr marL="0" indent="0" algn="l">
              <a:lnSpc>
                <a:spcPct val="170000"/>
              </a:lnSpc>
              <a:buNone/>
            </a:pPr>
            <a:r>
              <a:rPr lang="en-US" sz="2600" dirty="0" smtClean="0">
                <a:latin typeface="Bembo"/>
                <a:cs typeface="+mj-cs"/>
              </a:rPr>
              <a:t>Neural </a:t>
            </a:r>
            <a:r>
              <a:rPr lang="en-US" sz="2600" dirty="0">
                <a:latin typeface="Bembo"/>
                <a:cs typeface="+mj-cs"/>
              </a:rPr>
              <a:t>tube </a:t>
            </a:r>
            <a:r>
              <a:rPr lang="en-US" sz="2600" dirty="0" smtClean="0">
                <a:latin typeface="Bembo"/>
                <a:cs typeface="+mj-cs"/>
              </a:rPr>
              <a:t>defects,</a:t>
            </a:r>
            <a:r>
              <a:rPr lang="en-US" sz="2600" dirty="0" smtClean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2600" dirty="0">
                <a:solidFill>
                  <a:prstClr val="black"/>
                </a:solidFill>
                <a:latin typeface="Bembo"/>
                <a:cs typeface="+mj-cs"/>
              </a:rPr>
              <a:t>anencephaly and </a:t>
            </a:r>
            <a:r>
              <a:rPr lang="en-US" sz="2600" dirty="0" err="1">
                <a:solidFill>
                  <a:prstClr val="black"/>
                </a:solidFill>
                <a:latin typeface="Bembo"/>
                <a:cs typeface="+mj-cs"/>
              </a:rPr>
              <a:t>spina</a:t>
            </a:r>
            <a:r>
              <a:rPr lang="en-US" sz="2600" dirty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2600" dirty="0" smtClean="0">
                <a:solidFill>
                  <a:prstClr val="black"/>
                </a:solidFill>
                <a:latin typeface="Bembo"/>
                <a:cs typeface="+mj-cs"/>
              </a:rPr>
              <a:t>bifida</a:t>
            </a:r>
            <a:endParaRPr lang="en-US" sz="2600" dirty="0">
              <a:latin typeface="Bembo"/>
              <a:cs typeface="+mj-cs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600" dirty="0">
                <a:latin typeface="Bembo"/>
                <a:cs typeface="+mj-cs"/>
              </a:rPr>
              <a:t>A</a:t>
            </a:r>
            <a:r>
              <a:rPr lang="en-US" sz="2600" dirty="0" smtClean="0">
                <a:latin typeface="Bembo"/>
                <a:cs typeface="+mj-cs"/>
              </a:rPr>
              <a:t>bdominal </a:t>
            </a:r>
            <a:r>
              <a:rPr lang="en-US" sz="2600" dirty="0">
                <a:latin typeface="Bembo"/>
                <a:cs typeface="+mj-cs"/>
              </a:rPr>
              <a:t>wall defects, such as omphalocele </a:t>
            </a:r>
            <a:endParaRPr lang="en-US" sz="2600" dirty="0" smtClean="0">
              <a:latin typeface="Bembo"/>
              <a:cs typeface="+mj-cs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600" dirty="0" smtClean="0">
                <a:latin typeface="Bembo"/>
                <a:cs typeface="+mj-cs"/>
              </a:rPr>
              <a:t>Heart </a:t>
            </a:r>
            <a:r>
              <a:rPr lang="en-US" sz="2600" dirty="0">
                <a:latin typeface="Bembo"/>
                <a:cs typeface="+mj-cs"/>
              </a:rPr>
              <a:t>and facial defects, including cleft lip and </a:t>
            </a:r>
            <a:r>
              <a:rPr lang="en-US" sz="2600" dirty="0" smtClean="0">
                <a:latin typeface="Bembo"/>
                <a:cs typeface="+mj-cs"/>
              </a:rPr>
              <a:t>palate.</a:t>
            </a:r>
            <a:endParaRPr lang="en-US" sz="2600" dirty="0">
              <a:latin typeface="Bembo"/>
              <a:cs typeface="+mj-cs"/>
            </a:endParaRPr>
          </a:p>
          <a:p>
            <a:pPr marL="0" indent="0" algn="l">
              <a:lnSpc>
                <a:spcPct val="110000"/>
              </a:lnSpc>
              <a:buNone/>
            </a:pPr>
            <a:r>
              <a:rPr lang="en-US" b="1" dirty="0" smtClean="0"/>
              <a:t>   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408952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77110" y="778212"/>
            <a:ext cx="10309699" cy="5583677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00000"/>
              </a:lnSpc>
              <a:buNone/>
            </a:pPr>
            <a:r>
              <a:rPr lang="en-US" dirty="0">
                <a:latin typeface="Bembo"/>
                <a:cs typeface="+mj-cs"/>
              </a:rPr>
              <a:t>Ultrasound can also be used to screen for </a:t>
            </a:r>
            <a:r>
              <a:rPr lang="en-US" b="1" dirty="0" smtClean="0">
                <a:solidFill>
                  <a:srgbClr val="FF0000"/>
                </a:solidFill>
                <a:latin typeface="Bembo"/>
                <a:cs typeface="+mj-cs"/>
              </a:rPr>
              <a:t>Down</a:t>
            </a:r>
            <a:r>
              <a:rPr lang="en-US" b="1" dirty="0">
                <a:solidFill>
                  <a:srgbClr val="FF0000"/>
                </a:solidFill>
                <a:latin typeface="Bembo"/>
                <a:cs typeface="+mj-cs"/>
              </a:rPr>
              <a:t> syndrome 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and</a:t>
            </a:r>
            <a:r>
              <a:rPr lang="en-US" dirty="0" smtClean="0">
                <a:latin typeface="Bembo"/>
                <a:cs typeface="+mj-cs"/>
              </a:rPr>
              <a:t> </a:t>
            </a:r>
            <a:endParaRPr lang="en-US" dirty="0">
              <a:latin typeface="Bembo"/>
              <a:cs typeface="+mj-cs"/>
            </a:endParaRPr>
          </a:p>
          <a:p>
            <a:pPr marL="0" lvl="0" indent="0" algn="just" rtl="0">
              <a:lnSpc>
                <a:spcPct val="10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some </a:t>
            </a:r>
            <a:r>
              <a:rPr lang="en-US" dirty="0">
                <a:latin typeface="Bembo"/>
                <a:cs typeface="+mj-cs"/>
              </a:rPr>
              <a:t>other </a:t>
            </a:r>
            <a:r>
              <a:rPr lang="en-US" dirty="0" smtClean="0">
                <a:latin typeface="Bembo"/>
                <a:cs typeface="+mj-cs"/>
              </a:rPr>
              <a:t>chromosome-related</a:t>
            </a:r>
            <a:r>
              <a:rPr lang="en-US" dirty="0">
                <a:latin typeface="Bembo"/>
                <a:cs typeface="+mj-cs"/>
              </a:rPr>
              <a:t> abnormalities through a test called </a:t>
            </a:r>
            <a:r>
              <a:rPr lang="en-US" b="1" u="sng" dirty="0">
                <a:latin typeface="Bembo-Bold"/>
                <a:cs typeface="+mj-cs"/>
              </a:rPr>
              <a:t>nuchal translucency</a:t>
            </a:r>
            <a:r>
              <a:rPr lang="en-US" b="1" u="sng" dirty="0" smtClean="0">
                <a:latin typeface="Bembo-Bold"/>
                <a:cs typeface="+mj-cs"/>
              </a:rPr>
              <a:t>.</a:t>
            </a:r>
            <a:r>
              <a:rPr lang="en-US" b="1" u="sng" dirty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endParaRPr lang="en-US" b="1" u="sng" dirty="0" smtClean="0">
              <a:solidFill>
                <a:prstClr val="black"/>
              </a:solidFill>
              <a:latin typeface="Bembo"/>
              <a:cs typeface="+mj-cs"/>
            </a:endParaRPr>
          </a:p>
          <a:p>
            <a:pPr marL="0" lvl="0" indent="0" algn="just" rtl="0">
              <a:lnSpc>
                <a:spcPct val="100000"/>
              </a:lnSpc>
              <a:buNone/>
            </a:pP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This 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test involves measurement of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the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translucent space at the </a:t>
            </a:r>
            <a:endParaRPr lang="en-US" dirty="0">
              <a:latin typeface="Bembo-Bold"/>
              <a:cs typeface="+mj-cs"/>
            </a:endParaRPr>
          </a:p>
          <a:p>
            <a:pPr marL="0" indent="0" algn="just" rtl="0">
              <a:lnSpc>
                <a:spcPct val="10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posterior </a:t>
            </a:r>
            <a:r>
              <a:rPr lang="en-US" dirty="0">
                <a:latin typeface="Bembo"/>
                <a:cs typeface="+mj-cs"/>
              </a:rPr>
              <a:t>of the </a:t>
            </a:r>
            <a:r>
              <a:rPr lang="en-US" dirty="0" smtClean="0">
                <a:latin typeface="Bembo"/>
                <a:cs typeface="+mj-cs"/>
              </a:rPr>
              <a:t>baby’s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neck, where fluid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accumulates when Down </a:t>
            </a:r>
            <a:endParaRPr lang="en-US" dirty="0">
              <a:latin typeface="Bembo"/>
              <a:cs typeface="+mj-cs"/>
            </a:endParaRPr>
          </a:p>
          <a:p>
            <a:pPr marL="0" lvl="0" indent="0" algn="just" rtl="0">
              <a:lnSpc>
                <a:spcPct val="10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syndrome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and 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some other abnormalities are present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.</a:t>
            </a:r>
            <a:endParaRPr lang="en-US" dirty="0">
              <a:latin typeface="Bembo"/>
              <a:cs typeface="+mj-cs"/>
            </a:endParaRPr>
          </a:p>
          <a:p>
            <a:pPr marL="0" indent="0" algn="just" rtl="0">
              <a:lnSpc>
                <a:spcPct val="10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The </a:t>
            </a:r>
            <a:r>
              <a:rPr lang="en-US" dirty="0">
                <a:latin typeface="Bembo"/>
                <a:cs typeface="+mj-cs"/>
              </a:rPr>
              <a:t>test is performed at 11 to 14 weeks </a:t>
            </a:r>
            <a:r>
              <a:rPr lang="en-US" dirty="0" smtClean="0">
                <a:latin typeface="Bembo"/>
                <a:cs typeface="+mj-cs"/>
              </a:rPr>
              <a:t>of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pregnancy. </a:t>
            </a:r>
            <a:endParaRPr lang="en-US" dirty="0">
              <a:latin typeface="Bembo"/>
              <a:cs typeface="+mj-cs"/>
            </a:endParaRPr>
          </a:p>
          <a:p>
            <a:pPr marL="0" lvl="0" indent="0" algn="just" rtl="0">
              <a:lnSpc>
                <a:spcPct val="100000"/>
              </a:lnSpc>
              <a:buNone/>
            </a:pPr>
            <a:r>
              <a:rPr lang="en-US" dirty="0" smtClean="0">
                <a:latin typeface="Bembo"/>
                <a:cs typeface="+mj-cs"/>
              </a:rPr>
              <a:t>Information </a:t>
            </a:r>
            <a:r>
              <a:rPr lang="en-US" dirty="0">
                <a:latin typeface="Bembo"/>
                <a:cs typeface="+mj-cs"/>
              </a:rPr>
              <a:t>from this test, </a:t>
            </a:r>
            <a:r>
              <a:rPr lang="en-US" dirty="0" smtClean="0">
                <a:latin typeface="Bembo"/>
                <a:cs typeface="+mj-cs"/>
              </a:rPr>
              <a:t>combined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with maternal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serum screening</a:t>
            </a:r>
            <a:r>
              <a:rPr lang="en-US" dirty="0">
                <a:solidFill>
                  <a:prstClr val="black"/>
                </a:solidFill>
                <a:latin typeface="Bembo"/>
                <a:cs typeface="+mj-cs"/>
              </a:rPr>
              <a:t> test results and the mother’s </a:t>
            </a:r>
            <a:r>
              <a:rPr lang="en-US" dirty="0" smtClean="0">
                <a:solidFill>
                  <a:prstClr val="black"/>
                </a:solidFill>
                <a:latin typeface="Bembo"/>
                <a:cs typeface="+mj-cs"/>
              </a:rPr>
              <a:t>age.</a:t>
            </a:r>
            <a:endParaRPr lang="en-US" dirty="0">
              <a:latin typeface="Bembo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108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1" y="175097"/>
            <a:ext cx="5718244" cy="872314"/>
          </a:xfrm>
        </p:spPr>
        <p:txBody>
          <a:bodyPr>
            <a:normAutofit fontScale="90000"/>
          </a:bodyPr>
          <a:lstStyle/>
          <a:p>
            <a:pPr lvl="0" algn="l">
              <a:spcBef>
                <a:spcPts val="1000"/>
              </a:spcBef>
            </a:pPr>
            <a:r>
              <a:rPr lang="en-US" sz="3600" b="1" u="sng" dirty="0">
                <a:solidFill>
                  <a:srgbClr val="261AC0"/>
                </a:solidFill>
                <a:latin typeface="GillSansStd-Bold"/>
              </a:rPr>
              <a:t>Maternal Serum Screening</a:t>
            </a:r>
            <a:r>
              <a:rPr lang="en-US" sz="3100" b="1" dirty="0">
                <a:solidFill>
                  <a:srgbClr val="261AC0"/>
                </a:solidFill>
                <a:latin typeface="GillSansStd-Bold"/>
              </a:rPr>
              <a:t/>
            </a:r>
            <a:br>
              <a:rPr lang="en-US" sz="3100" b="1" dirty="0">
                <a:solidFill>
                  <a:srgbClr val="261AC0"/>
                </a:solidFill>
                <a:latin typeface="GillSansStd-Bold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1" y="603116"/>
            <a:ext cx="10737714" cy="6254884"/>
          </a:xfrm>
        </p:spPr>
        <p:txBody>
          <a:bodyPr>
            <a:normAutofit fontScale="77500" lnSpcReduction="20000"/>
          </a:bodyPr>
          <a:lstStyle/>
          <a:p>
            <a:pPr marL="0" indent="0" algn="just" rtl="0">
              <a:lnSpc>
                <a:spcPct val="120000"/>
              </a:lnSpc>
              <a:buNone/>
            </a:pP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One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of the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first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of these tests assessed </a:t>
            </a:r>
            <a:r>
              <a:rPr lang="en-US" sz="3800" b="1" u="sng" dirty="0" smtClean="0">
                <a:solidFill>
                  <a:srgbClr val="000000"/>
                </a:solidFill>
                <a:latin typeface="Bembo"/>
                <a:cs typeface="+mj-cs"/>
              </a:rPr>
              <a:t>serum</a:t>
            </a:r>
            <a:r>
              <a:rPr lang="en-US" sz="3800" b="1" u="sng" dirty="0">
                <a:solidFill>
                  <a:srgbClr val="000000"/>
                </a:solidFill>
                <a:latin typeface="SymbolMT"/>
                <a:cs typeface="+mj-cs"/>
              </a:rPr>
              <a:t> a</a:t>
            </a:r>
            <a:r>
              <a:rPr lang="en-US" sz="3800" b="1" u="sng" dirty="0">
                <a:solidFill>
                  <a:srgbClr val="000000"/>
                </a:solidFill>
                <a:latin typeface="Bembo"/>
                <a:cs typeface="+mj-cs"/>
              </a:rPr>
              <a:t>-fetoprotein </a:t>
            </a:r>
            <a:r>
              <a:rPr lang="en-US" sz="3800" u="sng" dirty="0">
                <a:solidFill>
                  <a:srgbClr val="000000"/>
                </a:solidFill>
                <a:latin typeface="Bembo"/>
                <a:cs typeface="+mj-cs"/>
              </a:rPr>
              <a:t>(</a:t>
            </a:r>
            <a:r>
              <a:rPr lang="en-US" sz="3800" b="1" u="sng" dirty="0">
                <a:solidFill>
                  <a:srgbClr val="000000"/>
                </a:solidFill>
                <a:latin typeface="Bembo"/>
                <a:cs typeface="+mj-cs"/>
              </a:rPr>
              <a:t>AFP</a:t>
            </a:r>
            <a:r>
              <a:rPr lang="en-US" sz="3800" b="1" u="sng" dirty="0" smtClean="0">
                <a:solidFill>
                  <a:srgbClr val="000000"/>
                </a:solidFill>
                <a:latin typeface="Bembo"/>
                <a:cs typeface="+mj-cs"/>
              </a:rPr>
              <a:t>)</a:t>
            </a:r>
            <a:r>
              <a:rPr lang="en-US" sz="3800" b="1" u="sng" dirty="0">
                <a:solidFill>
                  <a:srgbClr val="000000"/>
                </a:solidFill>
                <a:latin typeface="Bembo"/>
                <a:cs typeface="+mj-cs"/>
              </a:rPr>
              <a:t> </a:t>
            </a:r>
            <a:r>
              <a:rPr lang="en-US" sz="3800" b="1" dirty="0">
                <a:solidFill>
                  <a:srgbClr val="000000"/>
                </a:solidFill>
                <a:latin typeface="Bembo"/>
                <a:cs typeface="+mj-cs"/>
              </a:rPr>
              <a:t>concentrations.</a:t>
            </a:r>
            <a:r>
              <a:rPr lang="en-US" sz="3800" b="1" dirty="0" smtClean="0">
                <a:solidFill>
                  <a:srgbClr val="000000"/>
                </a:solidFill>
                <a:latin typeface="Bembo"/>
                <a:cs typeface="+mj-cs"/>
              </a:rPr>
              <a:t> </a:t>
            </a:r>
            <a:endParaRPr lang="en-US" sz="3800" b="1" dirty="0">
              <a:solidFill>
                <a:srgbClr val="000000"/>
              </a:solidFill>
              <a:latin typeface="Bembo"/>
              <a:cs typeface="+mj-cs"/>
            </a:endParaRPr>
          </a:p>
          <a:p>
            <a:pPr marL="0" lvl="0" indent="0" algn="just" rtl="0">
              <a:lnSpc>
                <a:spcPct val="120000"/>
              </a:lnSpc>
              <a:buNone/>
            </a:pP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AFP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is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produced normally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by the fetal liver, peaks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at approximately 14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weeks, and “leaks” into the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maternal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 circulation via the placenta.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 </a:t>
            </a:r>
            <a:endParaRPr lang="en-US" sz="3800" dirty="0">
              <a:solidFill>
                <a:srgbClr val="000000"/>
              </a:solidFill>
              <a:latin typeface="Bembo"/>
              <a:cs typeface="+mj-cs"/>
            </a:endParaRPr>
          </a:p>
          <a:p>
            <a:pPr marL="0" lvl="0" indent="0" algn="just" rtl="0">
              <a:lnSpc>
                <a:spcPct val="120000"/>
              </a:lnSpc>
              <a:buNone/>
            </a:pP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Thus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, AFP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concentrations increase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in maternal serum during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the second 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trimester and then begin a steady decline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after</a:t>
            </a:r>
            <a:r>
              <a:rPr lang="en-US" sz="3800" dirty="0">
                <a:solidFill>
                  <a:srgbClr val="000000"/>
                </a:solidFill>
                <a:latin typeface="Bembo"/>
                <a:cs typeface="+mj-cs"/>
              </a:rPr>
              <a:t> 30 weeks </a:t>
            </a:r>
            <a:r>
              <a:rPr lang="en-US" sz="3800" dirty="0" smtClean="0">
                <a:solidFill>
                  <a:srgbClr val="000000"/>
                </a:solidFill>
                <a:latin typeface="Bembo"/>
                <a:cs typeface="+mj-cs"/>
              </a:rPr>
              <a:t>of gestation. </a:t>
            </a:r>
          </a:p>
          <a:p>
            <a:pPr marL="0" lvl="0" indent="0" algn="just" rtl="0">
              <a:lnSpc>
                <a:spcPct val="120000"/>
              </a:lnSpc>
              <a:buNone/>
            </a:pPr>
            <a:r>
              <a:rPr lang="en-US" sz="3800" dirty="0" smtClean="0">
                <a:latin typeface="Bembo"/>
                <a:cs typeface="+mj-cs"/>
              </a:rPr>
              <a:t> In </a:t>
            </a:r>
            <a:r>
              <a:rPr lang="en-US" sz="3800" dirty="0">
                <a:latin typeface="Bembo"/>
                <a:cs typeface="+mj-cs"/>
              </a:rPr>
              <a:t>cases of neural tube </a:t>
            </a:r>
            <a:r>
              <a:rPr lang="en-US" sz="3800" dirty="0" smtClean="0">
                <a:latin typeface="Bembo"/>
                <a:cs typeface="+mj-cs"/>
              </a:rPr>
              <a:t>defects, </a:t>
            </a:r>
            <a:r>
              <a:rPr lang="en-US" sz="3800" dirty="0" smtClean="0">
                <a:solidFill>
                  <a:prstClr val="black"/>
                </a:solidFill>
                <a:latin typeface="Bembo"/>
                <a:cs typeface="+mj-cs"/>
              </a:rPr>
              <a:t>omphalocele,</a:t>
            </a:r>
            <a:r>
              <a:rPr lang="en-US" sz="3800" dirty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3800" dirty="0" smtClean="0">
                <a:solidFill>
                  <a:prstClr val="black"/>
                </a:solidFill>
                <a:latin typeface="Bembo"/>
                <a:cs typeface="+mj-cs"/>
              </a:rPr>
              <a:t>bladder</a:t>
            </a:r>
            <a:r>
              <a:rPr lang="en-US" sz="3800" dirty="0" smtClean="0">
                <a:latin typeface="Bembo"/>
                <a:cs typeface="+mj-cs"/>
              </a:rPr>
              <a:t> </a:t>
            </a:r>
            <a:r>
              <a:rPr lang="en-US" sz="3800" dirty="0" err="1" smtClean="0">
                <a:latin typeface="Bembo"/>
                <a:cs typeface="+mj-cs"/>
              </a:rPr>
              <a:t>exstrophy</a:t>
            </a:r>
            <a:r>
              <a:rPr lang="en-US" sz="3800" dirty="0" smtClean="0">
                <a:latin typeface="Bembo"/>
                <a:cs typeface="+mj-cs"/>
              </a:rPr>
              <a:t>,</a:t>
            </a:r>
            <a:r>
              <a:rPr lang="en-US" sz="3800" dirty="0" smtClean="0">
                <a:solidFill>
                  <a:prstClr val="black"/>
                </a:solidFill>
                <a:latin typeface="Bembo"/>
                <a:cs typeface="+mj-cs"/>
              </a:rPr>
              <a:t> and other congenital malformations, </a:t>
            </a:r>
            <a:r>
              <a:rPr lang="en-US" sz="3800" dirty="0">
                <a:solidFill>
                  <a:prstClr val="black"/>
                </a:solidFill>
                <a:latin typeface="Bembo"/>
                <a:cs typeface="+mj-cs"/>
              </a:rPr>
              <a:t>AFP levels increase in amniotic fluid and maternal serum.</a:t>
            </a:r>
            <a:endParaRPr lang="ar-IQ" sz="3800" dirty="0">
              <a:solidFill>
                <a:prstClr val="black"/>
              </a:solidFill>
              <a:cs typeface="+mj-cs"/>
            </a:endParaRPr>
          </a:p>
          <a:p>
            <a:pPr marL="0" lvl="0" indent="0" algn="l">
              <a:buNone/>
            </a:pPr>
            <a:r>
              <a:rPr lang="en-US" dirty="0" smtClean="0">
                <a:solidFill>
                  <a:prstClr val="black"/>
                </a:solidFill>
                <a:latin typeface="Bembo"/>
              </a:rPr>
              <a:t> </a:t>
            </a:r>
            <a:endParaRPr lang="en-US" dirty="0">
              <a:latin typeface="Bembo"/>
            </a:endParaRPr>
          </a:p>
          <a:p>
            <a:pPr marL="0" indent="0" algn="l">
              <a:buNone/>
            </a:pPr>
            <a:r>
              <a:rPr lang="en-US" dirty="0" smtClean="0">
                <a:latin typeface="Bembo"/>
              </a:rPr>
              <a:t> </a:t>
            </a:r>
            <a:endParaRPr lang="en-US" dirty="0">
              <a:latin typeface="Bembo"/>
            </a:endParaRP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Bembo"/>
            </a:endParaRPr>
          </a:p>
        </p:txBody>
      </p:sp>
    </p:spTree>
    <p:extLst>
      <p:ext uri="{BB962C8B-B14F-4D97-AF65-F5344CB8AC3E}">
        <p14:creationId xmlns:p14="http://schemas.microsoft.com/office/powerpoint/2010/main" val="425811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54930" y="486383"/>
            <a:ext cx="10698806" cy="5389123"/>
          </a:xfrm>
        </p:spPr>
        <p:txBody>
          <a:bodyPr>
            <a:noAutofit/>
          </a:bodyPr>
          <a:lstStyle/>
          <a:p>
            <a:pPr marL="0" lvl="0" indent="0" algn="just" rtl="0">
              <a:lnSpc>
                <a:spcPct val="150000"/>
              </a:lnSpc>
              <a:buNone/>
            </a:pPr>
            <a:r>
              <a:rPr lang="en-US" sz="2400" dirty="0">
                <a:latin typeface="Bembo"/>
                <a:cs typeface="+mj-cs"/>
              </a:rPr>
              <a:t>In other instances, AFP </a:t>
            </a:r>
            <a:r>
              <a:rPr lang="en-US" sz="2400" dirty="0" smtClean="0">
                <a:latin typeface="Bembo"/>
                <a:cs typeface="+mj-cs"/>
              </a:rPr>
              <a:t>concentrations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decrease, as, for example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in Down syndrome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trisomy 18, sex chromosome abnormalities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and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Bembo"/>
                <a:cs typeface="+mj-cs"/>
              </a:rPr>
              <a:t>triploidy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 . </a:t>
            </a:r>
            <a:endParaRPr lang="en-US" sz="2400" dirty="0">
              <a:solidFill>
                <a:prstClr val="black"/>
              </a:solidFill>
              <a:latin typeface="Bembo"/>
              <a:cs typeface="+mj-cs"/>
            </a:endParaRPr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sz="2400" dirty="0" smtClean="0">
                <a:latin typeface="Bembo"/>
                <a:cs typeface="+mj-cs"/>
              </a:rPr>
              <a:t>AFP </a:t>
            </a:r>
            <a:r>
              <a:rPr lang="en-US" sz="2400" dirty="0">
                <a:latin typeface="Bembo"/>
                <a:cs typeface="+mj-cs"/>
              </a:rPr>
              <a:t>screening, combined with </a:t>
            </a:r>
            <a:r>
              <a:rPr lang="en-US" sz="2400" dirty="0" smtClean="0">
                <a:latin typeface="Bembo"/>
                <a:cs typeface="+mj-cs"/>
              </a:rPr>
              <a:t>testing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other second trimester markers </a:t>
            </a:r>
            <a:endParaRPr lang="en-US" sz="2400" dirty="0">
              <a:latin typeface="Bembo"/>
              <a:cs typeface="+mj-cs"/>
            </a:endParaRPr>
          </a:p>
          <a:p>
            <a:pPr marL="0" lvl="0" indent="0" algn="just" rtl="0">
              <a:lnSpc>
                <a:spcPct val="150000"/>
              </a:lnSpc>
              <a:buNone/>
            </a:pPr>
            <a:r>
              <a:rPr lang="en-US" sz="2400" dirty="0" smtClean="0">
                <a:latin typeface="Bembo"/>
                <a:cs typeface="+mj-cs"/>
              </a:rPr>
              <a:t>(</a:t>
            </a:r>
            <a:r>
              <a:rPr lang="en-US" sz="2400" dirty="0">
                <a:latin typeface="Bembo"/>
                <a:cs typeface="+mj-cs"/>
              </a:rPr>
              <a:t>e.g., </a:t>
            </a:r>
            <a:r>
              <a:rPr lang="en-US" sz="2400" b="1" dirty="0">
                <a:latin typeface="Bembo"/>
                <a:cs typeface="+mj-cs"/>
              </a:rPr>
              <a:t>human </a:t>
            </a:r>
            <a:r>
              <a:rPr lang="en-US" sz="2400" b="1" dirty="0" smtClean="0">
                <a:latin typeface="Bembo"/>
                <a:cs typeface="+mj-cs"/>
              </a:rPr>
              <a:t>chorionic </a:t>
            </a:r>
            <a:r>
              <a:rPr lang="en-US" sz="2400" b="1" dirty="0" smtClean="0">
                <a:solidFill>
                  <a:prstClr val="black"/>
                </a:solidFill>
                <a:latin typeface="Bembo"/>
                <a:cs typeface="+mj-cs"/>
              </a:rPr>
              <a:t>gonadotropin </a:t>
            </a:r>
            <a:r>
              <a:rPr lang="en-US" sz="2400" b="1" dirty="0">
                <a:solidFill>
                  <a:prstClr val="black"/>
                </a:solidFill>
                <a:latin typeface="Bembo"/>
                <a:cs typeface="+mj-cs"/>
              </a:rPr>
              <a:t>(HCG), unconjugated </a:t>
            </a:r>
            <a:r>
              <a:rPr lang="en-US" sz="2400" b="1" dirty="0" err="1">
                <a:solidFill>
                  <a:prstClr val="black"/>
                </a:solidFill>
                <a:latin typeface="Bembo"/>
                <a:cs typeface="+mj-cs"/>
              </a:rPr>
              <a:t>estriol</a:t>
            </a:r>
            <a:r>
              <a:rPr lang="en-US" sz="2400" b="1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sz="2400" b="1" dirty="0">
                <a:solidFill>
                  <a:prstClr val="black"/>
                </a:solidFill>
                <a:latin typeface="Bembo"/>
                <a:cs typeface="+mj-cs"/>
              </a:rPr>
              <a:t> and </a:t>
            </a:r>
            <a:r>
              <a:rPr lang="en-US" sz="2400" b="1" dirty="0" err="1">
                <a:solidFill>
                  <a:prstClr val="black"/>
                </a:solidFill>
                <a:latin typeface="Bembo"/>
                <a:cs typeface="+mj-cs"/>
              </a:rPr>
              <a:t>inhibin</a:t>
            </a:r>
            <a:r>
              <a:rPr lang="en-US" sz="2400" b="1" dirty="0">
                <a:solidFill>
                  <a:prstClr val="black"/>
                </a:solidFill>
                <a:latin typeface="Bembo"/>
                <a:cs typeface="+mj-cs"/>
              </a:rPr>
              <a:t> A</a:t>
            </a:r>
            <a:r>
              <a:rPr lang="en-US" sz="2400" b="1" dirty="0" smtClean="0">
                <a:solidFill>
                  <a:prstClr val="black"/>
                </a:solidFill>
                <a:latin typeface="Bembo"/>
                <a:cs typeface="+mj-cs"/>
              </a:rPr>
              <a:t>)</a:t>
            </a:r>
            <a:r>
              <a:rPr lang="en-US" sz="2400" b="1" dirty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can increase the detection rate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for birth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defects using these serum screening studies.</a:t>
            </a:r>
            <a:endParaRPr lang="ar-IQ" sz="2400" dirty="0">
              <a:solidFill>
                <a:prstClr val="black"/>
              </a:solidFill>
              <a:cs typeface="+mj-cs"/>
            </a:endParaRPr>
          </a:p>
          <a:p>
            <a:pPr marL="0" lvl="0" indent="0" algn="l">
              <a:lnSpc>
                <a:spcPct val="150000"/>
              </a:lnSpc>
              <a:buNone/>
            </a:pPr>
            <a:endParaRPr lang="en-US" sz="2400" dirty="0">
              <a:solidFill>
                <a:prstClr val="black"/>
              </a:solidFill>
              <a:latin typeface="Bembo"/>
              <a:cs typeface="+mj-cs"/>
            </a:endParaRPr>
          </a:p>
          <a:p>
            <a:pPr marL="0" lvl="0" indent="0"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endParaRPr lang="en-US" sz="2400" dirty="0">
              <a:latin typeface="Bembo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539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199" y="350197"/>
            <a:ext cx="4161817" cy="1089498"/>
          </a:xfrm>
        </p:spPr>
        <p:txBody>
          <a:bodyPr>
            <a:normAutofit fontScale="90000"/>
          </a:bodyPr>
          <a:lstStyle/>
          <a:p>
            <a:pPr lvl="0" algn="l">
              <a:spcBef>
                <a:spcPts val="1000"/>
              </a:spcBef>
            </a:pPr>
            <a:r>
              <a:rPr lang="en-US" sz="4000" b="1" u="sng" dirty="0">
                <a:solidFill>
                  <a:srgbClr val="261AC0"/>
                </a:solidFill>
                <a:latin typeface="GillSansStd-Bold"/>
              </a:rPr>
              <a:t>Amniocentesis</a:t>
            </a:r>
            <a:r>
              <a:rPr lang="en-US" sz="3600" b="1" dirty="0">
                <a:solidFill>
                  <a:srgbClr val="261AC0"/>
                </a:solidFill>
                <a:latin typeface="GillSansStd-Bold"/>
              </a:rPr>
              <a:t/>
            </a:r>
            <a:br>
              <a:rPr lang="en-US" sz="3600" b="1" dirty="0">
                <a:solidFill>
                  <a:srgbClr val="261AC0"/>
                </a:solidFill>
                <a:latin typeface="GillSansStd-Bold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011677"/>
            <a:ext cx="9667672" cy="5428034"/>
          </a:xfrm>
        </p:spPr>
        <p:txBody>
          <a:bodyPr>
            <a:noAutofit/>
          </a:bodyPr>
          <a:lstStyle/>
          <a:p>
            <a:pPr marL="0" lvl="0" indent="0" algn="just" rtl="0">
              <a:lnSpc>
                <a:spcPct val="17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  <a:latin typeface="Bembo"/>
                <a:cs typeface="+mj-cs"/>
              </a:rPr>
              <a:t>During </a:t>
            </a:r>
            <a:r>
              <a:rPr lang="en-US" sz="2400" dirty="0">
                <a:solidFill>
                  <a:srgbClr val="000000"/>
                </a:solidFill>
                <a:latin typeface="Bembo"/>
                <a:cs typeface="+mj-cs"/>
              </a:rPr>
              <a:t>amniocentesis, a needle is inserted </a:t>
            </a:r>
            <a:r>
              <a:rPr lang="en-US" sz="2400" dirty="0" smtClean="0">
                <a:solidFill>
                  <a:srgbClr val="000000"/>
                </a:solidFill>
                <a:latin typeface="Bembo"/>
                <a:cs typeface="+mj-cs"/>
              </a:rPr>
              <a:t>trans abdominally into</a:t>
            </a:r>
            <a:r>
              <a:rPr lang="ar-IQ" sz="2400" dirty="0" smtClean="0">
                <a:solidFill>
                  <a:srgbClr val="000000"/>
                </a:solidFill>
                <a:latin typeface="Bembo"/>
                <a:cs typeface="+mj-c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Bembo"/>
                <a:cs typeface="+mj-c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Bembo"/>
                <a:cs typeface="+mj-cs"/>
              </a:rPr>
              <a:t>the amniotic cavity (</a:t>
            </a:r>
            <a:r>
              <a:rPr lang="en-US" sz="2400" dirty="0" smtClean="0">
                <a:solidFill>
                  <a:srgbClr val="000000"/>
                </a:solidFill>
                <a:latin typeface="Bembo"/>
                <a:cs typeface="+mj-cs"/>
              </a:rPr>
              <a:t>identified by ultrasound)</a:t>
            </a:r>
            <a:r>
              <a:rPr lang="en-US" sz="2400" dirty="0">
                <a:solidFill>
                  <a:srgbClr val="000000"/>
                </a:solidFill>
                <a:latin typeface="Bembo"/>
                <a:cs typeface="+mj-cs"/>
              </a:rPr>
              <a:t> and approximately </a:t>
            </a:r>
            <a:r>
              <a:rPr lang="en-US" sz="2400" b="1" dirty="0">
                <a:solidFill>
                  <a:srgbClr val="000000"/>
                </a:solidFill>
                <a:latin typeface="Bembo"/>
                <a:cs typeface="+mj-cs"/>
              </a:rPr>
              <a:t>20 </a:t>
            </a:r>
            <a:r>
              <a:rPr lang="en-US" sz="2400" b="1" dirty="0" smtClean="0">
                <a:solidFill>
                  <a:srgbClr val="000000"/>
                </a:solidFill>
                <a:latin typeface="Bembo"/>
                <a:cs typeface="+mj-cs"/>
              </a:rPr>
              <a:t>to</a:t>
            </a:r>
            <a:r>
              <a:rPr lang="en-US" sz="2400" b="1" dirty="0">
                <a:latin typeface="Bembo"/>
                <a:cs typeface="+mj-cs"/>
              </a:rPr>
              <a:t>30 mL</a:t>
            </a:r>
            <a:r>
              <a:rPr lang="en-US" sz="2400" dirty="0">
                <a:latin typeface="Bembo"/>
                <a:cs typeface="+mj-cs"/>
              </a:rPr>
              <a:t> </a:t>
            </a:r>
            <a:r>
              <a:rPr lang="en-US" sz="2400" b="1" dirty="0">
                <a:latin typeface="Bembo"/>
                <a:cs typeface="+mj-cs"/>
              </a:rPr>
              <a:t>of </a:t>
            </a:r>
            <a:r>
              <a:rPr lang="en-US" sz="2400" b="1" dirty="0" smtClean="0">
                <a:latin typeface="Bembo"/>
                <a:cs typeface="+mj-cs"/>
              </a:rPr>
              <a:t>fluid </a:t>
            </a:r>
            <a:r>
              <a:rPr lang="en-US" sz="2400" dirty="0">
                <a:latin typeface="Bembo"/>
                <a:cs typeface="+mj-cs"/>
              </a:rPr>
              <a:t>is withdrawn. Because of </a:t>
            </a:r>
            <a:r>
              <a:rPr lang="en-US" sz="2400" dirty="0" smtClean="0">
                <a:latin typeface="Bembo"/>
                <a:cs typeface="+mj-cs"/>
              </a:rPr>
              <a:t>the amount of fluid </a:t>
            </a:r>
            <a:r>
              <a:rPr lang="en-US" sz="2400" dirty="0">
                <a:latin typeface="Bembo"/>
                <a:cs typeface="+mj-cs"/>
              </a:rPr>
              <a:t>required, the procedure is not </a:t>
            </a:r>
            <a:r>
              <a:rPr lang="en-US" sz="2400" dirty="0" smtClean="0">
                <a:latin typeface="Bembo"/>
                <a:cs typeface="+mj-cs"/>
              </a:rPr>
              <a:t>usually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performed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before 14 weeks’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gestation.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The fluid itself is analyzed for biochemical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factors ,  such as</a:t>
            </a:r>
            <a:r>
              <a:rPr lang="en-US" sz="2400" dirty="0" smtClean="0">
                <a:latin typeface="Bembo"/>
                <a:cs typeface="+mj-cs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AFP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and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acetylcholinesterase. In addition, fetal cells, sloughed into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the amniotic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fluid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,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 can be recovered and used for metaphase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karyotyping and </a:t>
            </a:r>
            <a:r>
              <a:rPr lang="en-US" sz="2400" dirty="0">
                <a:solidFill>
                  <a:prstClr val="black"/>
                </a:solidFill>
                <a:latin typeface="Bembo"/>
                <a:cs typeface="+mj-cs"/>
              </a:rPr>
              <a:t>other genetic </a:t>
            </a:r>
            <a:r>
              <a:rPr lang="en-US" sz="2400" dirty="0" smtClean="0">
                <a:solidFill>
                  <a:prstClr val="black"/>
                </a:solidFill>
                <a:latin typeface="Bembo"/>
                <a:cs typeface="+mj-cs"/>
              </a:rPr>
              <a:t>analyses.</a:t>
            </a:r>
            <a:endParaRPr lang="ar-IQ" sz="2400" dirty="0">
              <a:solidFill>
                <a:prstClr val="black"/>
              </a:solidFill>
              <a:cs typeface="+mj-cs"/>
            </a:endParaRPr>
          </a:p>
          <a:p>
            <a:pPr marL="0" lvl="0" indent="0" algn="l">
              <a:buNone/>
            </a:pPr>
            <a:endParaRPr lang="en-US" sz="2400" dirty="0">
              <a:solidFill>
                <a:prstClr val="black"/>
              </a:solidFill>
              <a:latin typeface="Bembo"/>
            </a:endParaRPr>
          </a:p>
          <a:p>
            <a:pPr marL="0" lvl="0" indent="0" algn="l">
              <a:buNone/>
            </a:pPr>
            <a:endParaRPr lang="en-US" sz="2400" dirty="0">
              <a:solidFill>
                <a:prstClr val="black"/>
              </a:solidFill>
              <a:latin typeface="Bembo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prstClr val="black"/>
                </a:solidFill>
                <a:latin typeface="Bembo"/>
              </a:rPr>
              <a:t> </a:t>
            </a:r>
            <a:endParaRPr lang="en-US" sz="2400" dirty="0">
              <a:latin typeface="Bembo"/>
            </a:endParaRPr>
          </a:p>
          <a:p>
            <a:pPr marL="0" indent="0" algn="l">
              <a:buNone/>
            </a:pPr>
            <a:endParaRPr lang="en-US" sz="2400" dirty="0">
              <a:latin typeface="Bembo"/>
            </a:endParaRPr>
          </a:p>
          <a:p>
            <a:pPr marL="0" indent="0" algn="l">
              <a:buNone/>
            </a:pPr>
            <a:endParaRPr lang="en-US" sz="2400" dirty="0">
              <a:solidFill>
                <a:srgbClr val="000000"/>
              </a:solidFill>
              <a:latin typeface="Bembo"/>
            </a:endParaRPr>
          </a:p>
        </p:txBody>
      </p:sp>
    </p:spTree>
    <p:extLst>
      <p:ext uri="{BB962C8B-B14F-4D97-AF65-F5344CB8AC3E}">
        <p14:creationId xmlns:p14="http://schemas.microsoft.com/office/powerpoint/2010/main" val="296325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8792"/>
            <a:ext cx="6807740" cy="1325563"/>
          </a:xfrm>
        </p:spPr>
        <p:txBody>
          <a:bodyPr>
            <a:normAutofit fontScale="90000"/>
          </a:bodyPr>
          <a:lstStyle/>
          <a:p>
            <a:pPr lvl="0" algn="l">
              <a:spcBef>
                <a:spcPts val="1000"/>
              </a:spcBef>
            </a:pPr>
            <a:r>
              <a:rPr lang="en-US" sz="3600" b="1" u="sng" dirty="0">
                <a:solidFill>
                  <a:srgbClr val="261AC0"/>
                </a:solidFill>
                <a:latin typeface="GillSansStd-Bold"/>
              </a:rPr>
              <a:t>Chorionic Villus </a:t>
            </a:r>
            <a:r>
              <a:rPr lang="en-US" sz="3600" b="1" u="sng" dirty="0" smtClean="0">
                <a:solidFill>
                  <a:srgbClr val="261AC0"/>
                </a:solidFill>
                <a:latin typeface="GillSansStd-Bold"/>
              </a:rPr>
              <a:t>Sampling(CVS)</a:t>
            </a:r>
            <a:r>
              <a:rPr lang="en-US" sz="3600" b="1" dirty="0">
                <a:solidFill>
                  <a:srgbClr val="261AC0"/>
                </a:solidFill>
                <a:latin typeface="GillSansStd-Bold"/>
              </a:rPr>
              <a:t/>
            </a:r>
            <a:br>
              <a:rPr lang="en-US" sz="3600" b="1" dirty="0">
                <a:solidFill>
                  <a:srgbClr val="261AC0"/>
                </a:solidFill>
                <a:latin typeface="GillSansStd-Bold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694355"/>
            <a:ext cx="10932268" cy="3792045"/>
          </a:xfrm>
        </p:spPr>
        <p:txBody>
          <a:bodyPr/>
          <a:lstStyle/>
          <a:p>
            <a:pPr marL="0" indent="0" algn="just" rtl="0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0000"/>
                </a:solidFill>
                <a:latin typeface="Bembo-Bold"/>
              </a:rPr>
              <a:t>CVS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involves inserting a needle </a:t>
            </a:r>
            <a:r>
              <a:rPr lang="en-US" dirty="0" err="1" smtClean="0">
                <a:solidFill>
                  <a:srgbClr val="000000"/>
                </a:solidFill>
                <a:latin typeface="Bembo"/>
              </a:rPr>
              <a:t>transabdominally</a:t>
            </a:r>
            <a:r>
              <a:rPr lang="en-US" dirty="0" smtClean="0">
                <a:solidFill>
                  <a:srgbClr val="000000"/>
                </a:solidFill>
                <a:latin typeface="Bembo"/>
              </a:rPr>
              <a:t> or </a:t>
            </a:r>
            <a:r>
              <a:rPr lang="en-US" dirty="0" err="1" smtClean="0">
                <a:solidFill>
                  <a:srgbClr val="000000"/>
                </a:solidFill>
                <a:latin typeface="Bembo"/>
              </a:rPr>
              <a:t>transvaginally</a:t>
            </a:r>
            <a:r>
              <a:rPr lang="en-US" dirty="0" smtClean="0">
                <a:solidFill>
                  <a:srgbClr val="000000"/>
                </a:solidFill>
                <a:latin typeface="Bembo"/>
              </a:rPr>
              <a:t> </a:t>
            </a:r>
            <a:r>
              <a:rPr lang="en-US" dirty="0">
                <a:solidFill>
                  <a:srgbClr val="000000"/>
                </a:solidFill>
                <a:latin typeface="Bembo"/>
              </a:rPr>
              <a:t>into the placental </a:t>
            </a:r>
            <a:r>
              <a:rPr lang="en-US" dirty="0" smtClean="0">
                <a:solidFill>
                  <a:srgbClr val="000000"/>
                </a:solidFill>
                <a:latin typeface="Bembo"/>
              </a:rPr>
              <a:t>mass and aspirating approximately 5 to 30 mg of villus tissue.</a:t>
            </a:r>
            <a:r>
              <a:rPr lang="en-US" dirty="0">
                <a:latin typeface="Bembo"/>
              </a:rPr>
              <a:t> </a:t>
            </a:r>
            <a:r>
              <a:rPr lang="en-US" dirty="0" smtClean="0">
                <a:latin typeface="Bembo"/>
              </a:rPr>
              <a:t>Because </a:t>
            </a:r>
            <a:r>
              <a:rPr lang="en-US" dirty="0">
                <a:latin typeface="Bembo"/>
              </a:rPr>
              <a:t>of </a:t>
            </a:r>
            <a:r>
              <a:rPr lang="en-US" dirty="0" smtClean="0">
                <a:latin typeface="Bembo"/>
              </a:rPr>
              <a:t>the large </a:t>
            </a:r>
            <a:r>
              <a:rPr lang="en-US" dirty="0">
                <a:latin typeface="Bembo"/>
              </a:rPr>
              <a:t>number of cells obtained, only 2 to 3 days </a:t>
            </a:r>
            <a:r>
              <a:rPr lang="en-US" dirty="0" smtClean="0">
                <a:latin typeface="Bembo"/>
              </a:rPr>
              <a:t>in culture are necessary </a:t>
            </a:r>
            <a:r>
              <a:rPr lang="en-US" dirty="0">
                <a:latin typeface="Bembo"/>
              </a:rPr>
              <a:t>to permit genetic analysis.</a:t>
            </a:r>
          </a:p>
          <a:p>
            <a:pPr marL="0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6701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771</Words>
  <Application>Microsoft Office PowerPoint</Application>
  <PresentationFormat>ملء الشاشة</PresentationFormat>
  <Paragraphs>71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4" baseType="lpstr">
      <vt:lpstr>Arial</vt:lpstr>
      <vt:lpstr>Bembo</vt:lpstr>
      <vt:lpstr>Bembo-Bold</vt:lpstr>
      <vt:lpstr>Calibri</vt:lpstr>
      <vt:lpstr>Calibri Light</vt:lpstr>
      <vt:lpstr>Gill Sans MT</vt:lpstr>
      <vt:lpstr>GillSansStd-Bold</vt:lpstr>
      <vt:lpstr>SymbolMT</vt:lpstr>
      <vt:lpstr>Times New Roman</vt:lpstr>
      <vt:lpstr>ZapfDingbats</vt:lpstr>
      <vt:lpstr>نسق Office</vt:lpstr>
      <vt:lpstr>PRENATAL DIAGNOSIS</vt:lpstr>
      <vt:lpstr>Prenatal diagnosis</vt:lpstr>
      <vt:lpstr>Ultrasonogrphy</vt:lpstr>
      <vt:lpstr>عرض تقديمي في PowerPoint</vt:lpstr>
      <vt:lpstr>عرض تقديمي في PowerPoint</vt:lpstr>
      <vt:lpstr>Maternal Serum Screening </vt:lpstr>
      <vt:lpstr>عرض تقديمي في PowerPoint</vt:lpstr>
      <vt:lpstr>Amniocentesis </vt:lpstr>
      <vt:lpstr>Chorionic Villus Sampling(CVS) </vt:lpstr>
      <vt:lpstr>عرض تقديمي في PowerPoint</vt:lpstr>
      <vt:lpstr>عرض تقديمي في PowerPoint</vt:lpstr>
      <vt:lpstr>Fetal therapy 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2017</dc:creator>
  <cp:lastModifiedBy>2017</cp:lastModifiedBy>
  <cp:revision>38</cp:revision>
  <dcterms:created xsi:type="dcterms:W3CDTF">2017-02-03T21:19:41Z</dcterms:created>
  <dcterms:modified xsi:type="dcterms:W3CDTF">2017-02-24T15:57:10Z</dcterms:modified>
</cp:coreProperties>
</file>