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slides/slide113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s/slide102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99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107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95.xml" ContentType="application/vnd.openxmlformats-officedocument.presentationml.slide+xml"/>
  <Override PartName="/ppt/slides/slide103.xml" ContentType="application/vnd.openxmlformats-officedocument.presentationml.slide+xml"/>
  <Override PartName="/ppt/slides/slide105.xml" ContentType="application/vnd.openxmlformats-officedocument.presentationml.slide+xml"/>
  <Override PartName="/ppt/slides/slide114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s/slide112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s/slide91.xml" ContentType="application/vnd.openxmlformats-officedocument.presentationml.slide+xml"/>
  <Override PartName="/ppt/slides/slide110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9.xml" ContentType="application/vnd.openxmlformats-officedocument.presentationml.slide+xml"/>
  <Override PartName="/ppt/slides/slide98.xml" ContentType="application/vnd.openxmlformats-officedocument.presentationml.slide+xml"/>
  <Override PartName="/ppt/slides/slide108.xml" ContentType="application/vnd.openxmlformats-officedocument.presentationml.slide+xml"/>
  <Override PartName="/ppt/slides/slide117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slides/slide96.xml" ContentType="application/vnd.openxmlformats-officedocument.presentationml.slide+xml"/>
  <Override PartName="/ppt/slides/slide106.xml" ContentType="application/vnd.openxmlformats-officedocument.presentationml.slide+xml"/>
  <Override PartName="/ppt/slides/slide115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s/slide111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slides/slide109.xml" ContentType="application/vnd.openxmlformats-officedocument.presentationml.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s/slide116.xml" ContentType="application/vnd.openxmlformats-officedocument.presentationml.slide+xml"/>
  <Override PartName="/ppt/slideLayouts/slideLayout9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19"/>
  </p:notesMasterIdLst>
  <p:sldIdLst>
    <p:sldId id="256" r:id="rId2"/>
    <p:sldId id="257" r:id="rId3"/>
    <p:sldId id="284" r:id="rId4"/>
    <p:sldId id="324" r:id="rId5"/>
    <p:sldId id="331" r:id="rId6"/>
    <p:sldId id="285" r:id="rId7"/>
    <p:sldId id="322" r:id="rId8"/>
    <p:sldId id="286" r:id="rId9"/>
    <p:sldId id="287" r:id="rId10"/>
    <p:sldId id="323" r:id="rId11"/>
    <p:sldId id="288" r:id="rId12"/>
    <p:sldId id="289" r:id="rId13"/>
    <p:sldId id="290" r:id="rId14"/>
    <p:sldId id="291" r:id="rId15"/>
    <p:sldId id="292" r:id="rId16"/>
    <p:sldId id="315" r:id="rId17"/>
    <p:sldId id="293" r:id="rId18"/>
    <p:sldId id="294" r:id="rId19"/>
    <p:sldId id="295" r:id="rId20"/>
    <p:sldId id="333" r:id="rId21"/>
    <p:sldId id="296" r:id="rId22"/>
    <p:sldId id="297" r:id="rId23"/>
    <p:sldId id="334" r:id="rId24"/>
    <p:sldId id="335" r:id="rId25"/>
    <p:sldId id="298" r:id="rId26"/>
    <p:sldId id="299" r:id="rId27"/>
    <p:sldId id="300" r:id="rId28"/>
    <p:sldId id="336" r:id="rId29"/>
    <p:sldId id="301" r:id="rId30"/>
    <p:sldId id="302" r:id="rId31"/>
    <p:sldId id="303" r:id="rId32"/>
    <p:sldId id="341" r:id="rId33"/>
    <p:sldId id="316" r:id="rId34"/>
    <p:sldId id="304" r:id="rId35"/>
    <p:sldId id="332" r:id="rId36"/>
    <p:sldId id="305" r:id="rId37"/>
    <p:sldId id="317" r:id="rId38"/>
    <p:sldId id="342" r:id="rId39"/>
    <p:sldId id="306" r:id="rId40"/>
    <p:sldId id="343" r:id="rId41"/>
    <p:sldId id="362" r:id="rId42"/>
    <p:sldId id="344" r:id="rId43"/>
    <p:sldId id="363" r:id="rId44"/>
    <p:sldId id="345" r:id="rId45"/>
    <p:sldId id="376" r:id="rId46"/>
    <p:sldId id="364" r:id="rId47"/>
    <p:sldId id="346" r:id="rId48"/>
    <p:sldId id="347" r:id="rId49"/>
    <p:sldId id="348" r:id="rId50"/>
    <p:sldId id="349" r:id="rId51"/>
    <p:sldId id="350" r:id="rId52"/>
    <p:sldId id="365" r:id="rId53"/>
    <p:sldId id="307" r:id="rId54"/>
    <p:sldId id="308" r:id="rId55"/>
    <p:sldId id="309" r:id="rId56"/>
    <p:sldId id="318" r:id="rId57"/>
    <p:sldId id="352" r:id="rId58"/>
    <p:sldId id="353" r:id="rId59"/>
    <p:sldId id="354" r:id="rId60"/>
    <p:sldId id="310" r:id="rId61"/>
    <p:sldId id="337" r:id="rId62"/>
    <p:sldId id="311" r:id="rId63"/>
    <p:sldId id="312" r:id="rId64"/>
    <p:sldId id="355" r:id="rId65"/>
    <p:sldId id="319" r:id="rId66"/>
    <p:sldId id="313" r:id="rId67"/>
    <p:sldId id="314" r:id="rId68"/>
    <p:sldId id="338" r:id="rId69"/>
    <p:sldId id="356" r:id="rId70"/>
    <p:sldId id="357" r:id="rId71"/>
    <p:sldId id="358" r:id="rId72"/>
    <p:sldId id="359" r:id="rId73"/>
    <p:sldId id="360" r:id="rId74"/>
    <p:sldId id="361" r:id="rId75"/>
    <p:sldId id="366" r:id="rId76"/>
    <p:sldId id="367" r:id="rId77"/>
    <p:sldId id="368" r:id="rId78"/>
    <p:sldId id="369" r:id="rId79"/>
    <p:sldId id="370" r:id="rId80"/>
    <p:sldId id="371" r:id="rId81"/>
    <p:sldId id="372" r:id="rId82"/>
    <p:sldId id="373" r:id="rId83"/>
    <p:sldId id="374" r:id="rId84"/>
    <p:sldId id="375" r:id="rId85"/>
    <p:sldId id="258" r:id="rId86"/>
    <p:sldId id="259" r:id="rId87"/>
    <p:sldId id="260" r:id="rId88"/>
    <p:sldId id="325" r:id="rId89"/>
    <p:sldId id="326" r:id="rId90"/>
    <p:sldId id="261" r:id="rId91"/>
    <p:sldId id="262" r:id="rId92"/>
    <p:sldId id="339" r:id="rId93"/>
    <p:sldId id="340" r:id="rId94"/>
    <p:sldId id="263" r:id="rId95"/>
    <p:sldId id="264" r:id="rId96"/>
    <p:sldId id="327" r:id="rId97"/>
    <p:sldId id="265" r:id="rId98"/>
    <p:sldId id="266" r:id="rId99"/>
    <p:sldId id="328" r:id="rId100"/>
    <p:sldId id="267" r:id="rId101"/>
    <p:sldId id="268" r:id="rId102"/>
    <p:sldId id="269" r:id="rId103"/>
    <p:sldId id="270" r:id="rId104"/>
    <p:sldId id="271" r:id="rId105"/>
    <p:sldId id="329" r:id="rId106"/>
    <p:sldId id="272" r:id="rId107"/>
    <p:sldId id="320" r:id="rId108"/>
    <p:sldId id="273" r:id="rId109"/>
    <p:sldId id="274" r:id="rId110"/>
    <p:sldId id="275" r:id="rId111"/>
    <p:sldId id="276" r:id="rId112"/>
    <p:sldId id="277" r:id="rId113"/>
    <p:sldId id="330" r:id="rId114"/>
    <p:sldId id="278" r:id="rId115"/>
    <p:sldId id="279" r:id="rId116"/>
    <p:sldId id="280" r:id="rId117"/>
    <p:sldId id="281" r:id="rId118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نمط متوسط 2 - تميي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88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786FAAC9-6AD8-43E8-902B-86A68E7A1C87}" type="datetimeFigureOut">
              <a:rPr lang="ar-IQ" smtClean="0"/>
              <a:pPr/>
              <a:t>09/02/1435</a:t>
            </a:fld>
            <a:endParaRPr lang="ar-IQ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IQ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7349ADE2-60D4-4DAF-A916-3C014A92E2AD}" type="slidenum">
              <a:rPr lang="ar-IQ" smtClean="0"/>
              <a:pPr/>
              <a:t>‹#›</a:t>
            </a:fld>
            <a:endParaRPr lang="ar-IQ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49ADE2-60D4-4DAF-A916-3C014A92E2AD}" type="slidenum">
              <a:rPr lang="ar-IQ" smtClean="0"/>
              <a:pPr/>
              <a:t>16</a:t>
            </a:fld>
            <a:endParaRPr lang="ar-IQ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09/02/1435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09/02/1435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09/02/1435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09/02/1435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09/02/1435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09/02/1435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09/02/1435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09/02/1435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09/02/1435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09/02/1435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09/02/1435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pPr/>
              <a:t>09/02/1435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latin typeface="Copperplate Gothic Bold" pitchFamily="34" charset="0"/>
              </a:rPr>
              <a:t>The scalp</a:t>
            </a:r>
            <a:endParaRPr lang="ar-IQ" sz="6000" dirty="0">
              <a:latin typeface="Copperplate Gothic Bold" pitchFamily="34" charset="0"/>
            </a:endParaRP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It’s the soft tissue covering the </a:t>
            </a:r>
            <a:r>
              <a:rPr lang="en-US" sz="3600" b="1" dirty="0" err="1" smtClean="0">
                <a:solidFill>
                  <a:srgbClr val="FF0000"/>
                </a:solidFill>
              </a:rPr>
              <a:t>valt</a:t>
            </a:r>
            <a:r>
              <a:rPr lang="en-US" sz="3600" b="1" dirty="0" smtClean="0">
                <a:solidFill>
                  <a:srgbClr val="FF0000"/>
                </a:solidFill>
              </a:rPr>
              <a:t> of the skull</a:t>
            </a:r>
            <a:endParaRPr lang="ar-IQ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12290" name="Picture 2" descr="C:\Users\Earthlink Altariq\Desktop\Fig-5-Arteries-of-the-scalp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32656"/>
            <a:ext cx="7776864" cy="6525344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d"/>
  </p:transition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Foramen in middle cranial </a:t>
            </a:r>
            <a:r>
              <a:rPr lang="en-US" b="1" dirty="0" err="1" smtClean="0">
                <a:solidFill>
                  <a:srgbClr val="FF0000"/>
                </a:solidFill>
              </a:rPr>
              <a:t>fossa</a:t>
            </a:r>
            <a:endParaRPr lang="ar-IQ" b="1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525963"/>
          </a:xfrm>
        </p:spPr>
        <p:txBody>
          <a:bodyPr>
            <a:normAutofit lnSpcReduction="10000"/>
          </a:bodyPr>
          <a:lstStyle/>
          <a:p>
            <a:pPr algn="l">
              <a:buNone/>
            </a:pPr>
            <a:r>
              <a:rPr lang="en-US" b="1" dirty="0" smtClean="0">
                <a:solidFill>
                  <a:srgbClr val="7030A0"/>
                </a:solidFill>
              </a:rPr>
              <a:t>Optic foramina-</a:t>
            </a:r>
            <a:r>
              <a:rPr lang="en-US" dirty="0" smtClean="0"/>
              <a:t>---</a:t>
            </a:r>
            <a:r>
              <a:rPr lang="en-US" b="1" dirty="0" smtClean="0">
                <a:solidFill>
                  <a:schemeClr val="accent1"/>
                </a:solidFill>
              </a:rPr>
              <a:t>optic N. and ophthalmic art</a:t>
            </a:r>
            <a:r>
              <a:rPr lang="en-US" dirty="0" smtClean="0"/>
              <a:t>.</a:t>
            </a:r>
          </a:p>
          <a:p>
            <a:pPr algn="l">
              <a:buNone/>
            </a:pPr>
            <a:r>
              <a:rPr lang="en-US" b="1" dirty="0" smtClean="0">
                <a:solidFill>
                  <a:srgbClr val="7030A0"/>
                </a:solidFill>
              </a:rPr>
              <a:t>F. </a:t>
            </a:r>
            <a:r>
              <a:rPr lang="en-US" b="1" dirty="0" err="1" smtClean="0">
                <a:solidFill>
                  <a:srgbClr val="7030A0"/>
                </a:solidFill>
              </a:rPr>
              <a:t>lacerium</a:t>
            </a:r>
            <a:r>
              <a:rPr lang="en-US" b="1" dirty="0" smtClean="0">
                <a:solidFill>
                  <a:srgbClr val="7030A0"/>
                </a:solidFill>
              </a:rPr>
              <a:t>-</a:t>
            </a:r>
            <a:r>
              <a:rPr lang="en-US" dirty="0" smtClean="0"/>
              <a:t>--</a:t>
            </a:r>
            <a:r>
              <a:rPr lang="en-US" b="1" dirty="0" smtClean="0">
                <a:solidFill>
                  <a:schemeClr val="accent1"/>
                </a:solidFill>
              </a:rPr>
              <a:t>int. carotid art. + sympathetic plexus around the int. carotid artery</a:t>
            </a:r>
          </a:p>
          <a:p>
            <a:pPr algn="l">
              <a:buNone/>
            </a:pPr>
            <a:r>
              <a:rPr lang="en-US" b="1" dirty="0" err="1" smtClean="0">
                <a:solidFill>
                  <a:schemeClr val="accent1"/>
                </a:solidFill>
              </a:rPr>
              <a:t>Meningeal</a:t>
            </a:r>
            <a:r>
              <a:rPr lang="en-US" b="1" dirty="0" smtClean="0">
                <a:solidFill>
                  <a:schemeClr val="accent1"/>
                </a:solidFill>
              </a:rPr>
              <a:t> br. Of ascending </a:t>
            </a:r>
            <a:r>
              <a:rPr lang="en-US" b="1" dirty="0" err="1" smtClean="0">
                <a:solidFill>
                  <a:schemeClr val="accent1"/>
                </a:solidFill>
              </a:rPr>
              <a:t>pharangeal</a:t>
            </a:r>
            <a:r>
              <a:rPr lang="en-US" b="1" dirty="0" smtClean="0">
                <a:solidFill>
                  <a:schemeClr val="accent1"/>
                </a:solidFill>
              </a:rPr>
              <a:t> art.</a:t>
            </a:r>
          </a:p>
          <a:p>
            <a:pPr algn="l">
              <a:buNone/>
            </a:pPr>
            <a:r>
              <a:rPr lang="en-US" b="1" dirty="0" smtClean="0">
                <a:solidFill>
                  <a:schemeClr val="accent1"/>
                </a:solidFill>
              </a:rPr>
              <a:t>Emissary </a:t>
            </a:r>
            <a:r>
              <a:rPr lang="en-US" b="1" dirty="0" err="1" smtClean="0">
                <a:solidFill>
                  <a:schemeClr val="accent1"/>
                </a:solidFill>
              </a:rPr>
              <a:t>veinfrom</a:t>
            </a:r>
            <a:r>
              <a:rPr lang="en-US" b="1" dirty="0" smtClean="0">
                <a:solidFill>
                  <a:schemeClr val="accent1"/>
                </a:solidFill>
              </a:rPr>
              <a:t> cavernous sinus to the </a:t>
            </a:r>
            <a:r>
              <a:rPr lang="en-US" b="1" dirty="0" err="1" smtClean="0">
                <a:solidFill>
                  <a:schemeClr val="accent1"/>
                </a:solidFill>
              </a:rPr>
              <a:t>pterigoid</a:t>
            </a:r>
            <a:r>
              <a:rPr lang="en-US" b="1" dirty="0" smtClean="0">
                <a:solidFill>
                  <a:schemeClr val="accent1"/>
                </a:solidFill>
              </a:rPr>
              <a:t> plexus of </a:t>
            </a:r>
            <a:r>
              <a:rPr lang="en-US" b="1" dirty="0" err="1" smtClean="0">
                <a:solidFill>
                  <a:schemeClr val="accent1"/>
                </a:solidFill>
              </a:rPr>
              <a:t>ei</a:t>
            </a:r>
            <a:r>
              <a:rPr lang="en-US" dirty="0" err="1" smtClean="0"/>
              <a:t>n</a:t>
            </a:r>
            <a:endParaRPr lang="en-US" dirty="0" smtClean="0"/>
          </a:p>
          <a:p>
            <a:pPr algn="l">
              <a:buNone/>
            </a:pPr>
            <a:r>
              <a:rPr lang="en-US" b="1" dirty="0" smtClean="0">
                <a:solidFill>
                  <a:srgbClr val="7030A0"/>
                </a:solidFill>
              </a:rPr>
              <a:t>Supra orbital fissure;-----</a:t>
            </a:r>
            <a:r>
              <a:rPr lang="en-US" b="1" dirty="0" smtClean="0"/>
              <a:t>location between lesser and greater wing of sphenoid</a:t>
            </a:r>
            <a:r>
              <a:rPr lang="en-US" dirty="0" smtClean="0"/>
              <a:t> ----</a:t>
            </a:r>
            <a:r>
              <a:rPr lang="en-US" b="1" dirty="0" smtClean="0">
                <a:solidFill>
                  <a:srgbClr val="002060"/>
                </a:solidFill>
              </a:rPr>
              <a:t>transmit---</a:t>
            </a:r>
            <a:endParaRPr lang="ar-IQ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wedge/>
  </p:transition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None/>
            </a:pPr>
            <a:r>
              <a:rPr lang="en-US" b="1" dirty="0" err="1" smtClean="0">
                <a:solidFill>
                  <a:srgbClr val="00B0F0"/>
                </a:solidFill>
              </a:rPr>
              <a:t>Occulomotor</a:t>
            </a:r>
            <a:r>
              <a:rPr lang="en-US" b="1" dirty="0" smtClean="0">
                <a:solidFill>
                  <a:srgbClr val="00B0F0"/>
                </a:solidFill>
              </a:rPr>
              <a:t> N</a:t>
            </a:r>
          </a:p>
          <a:p>
            <a:pPr algn="l">
              <a:buNone/>
            </a:pPr>
            <a:r>
              <a:rPr lang="en-US" b="1" dirty="0" err="1" smtClean="0">
                <a:solidFill>
                  <a:srgbClr val="00B0F0"/>
                </a:solidFill>
              </a:rPr>
              <a:t>Trochealear</a:t>
            </a:r>
            <a:r>
              <a:rPr lang="en-US" b="1" dirty="0" smtClean="0">
                <a:solidFill>
                  <a:srgbClr val="00B0F0"/>
                </a:solidFill>
              </a:rPr>
              <a:t> N</a:t>
            </a:r>
          </a:p>
          <a:p>
            <a:pPr algn="l">
              <a:buNone/>
            </a:pPr>
            <a:r>
              <a:rPr lang="en-US" b="1" dirty="0" smtClean="0">
                <a:solidFill>
                  <a:srgbClr val="00B0F0"/>
                </a:solidFill>
              </a:rPr>
              <a:t>Ophthalmic N</a:t>
            </a:r>
          </a:p>
          <a:p>
            <a:pPr algn="l">
              <a:buNone/>
            </a:pPr>
            <a:r>
              <a:rPr lang="en-US" b="1" dirty="0" err="1" smtClean="0">
                <a:solidFill>
                  <a:srgbClr val="00B0F0"/>
                </a:solidFill>
              </a:rPr>
              <a:t>Abduscent</a:t>
            </a:r>
            <a:r>
              <a:rPr lang="en-US" b="1" dirty="0" smtClean="0">
                <a:solidFill>
                  <a:srgbClr val="00B0F0"/>
                </a:solidFill>
              </a:rPr>
              <a:t> N</a:t>
            </a:r>
          </a:p>
          <a:p>
            <a:pPr algn="l">
              <a:buNone/>
            </a:pPr>
            <a:r>
              <a:rPr lang="en-US" b="1" dirty="0" smtClean="0">
                <a:solidFill>
                  <a:srgbClr val="00B0F0"/>
                </a:solidFill>
              </a:rPr>
              <a:t>Ophthalmic vein</a:t>
            </a:r>
            <a:endParaRPr lang="ar-IQ" b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ransition>
    <p:pull dir="d"/>
  </p:transition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None/>
            </a:pPr>
            <a:r>
              <a:rPr lang="en-US" b="1" dirty="0" err="1" smtClean="0">
                <a:solidFill>
                  <a:srgbClr val="7030A0"/>
                </a:solidFill>
              </a:rPr>
              <a:t>Foramin</a:t>
            </a:r>
            <a:r>
              <a:rPr lang="en-US" b="1" dirty="0" smtClean="0">
                <a:solidFill>
                  <a:srgbClr val="7030A0"/>
                </a:solidFill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</a:rPr>
              <a:t>retundum</a:t>
            </a:r>
            <a:r>
              <a:rPr lang="en-US" b="1" dirty="0" smtClean="0">
                <a:solidFill>
                  <a:srgbClr val="7030A0"/>
                </a:solidFill>
              </a:rPr>
              <a:t>;----- </a:t>
            </a:r>
            <a:r>
              <a:rPr lang="en-US" b="1" dirty="0" smtClean="0">
                <a:solidFill>
                  <a:srgbClr val="00B0F0"/>
                </a:solidFill>
              </a:rPr>
              <a:t>maxillary nerve</a:t>
            </a:r>
          </a:p>
          <a:p>
            <a:pPr algn="l">
              <a:buNone/>
            </a:pPr>
            <a:r>
              <a:rPr lang="en-US" b="1" dirty="0" smtClean="0">
                <a:solidFill>
                  <a:srgbClr val="7030A0"/>
                </a:solidFill>
              </a:rPr>
              <a:t>F. </a:t>
            </a:r>
            <a:r>
              <a:rPr lang="en-US" b="1" dirty="0" err="1" smtClean="0">
                <a:solidFill>
                  <a:srgbClr val="7030A0"/>
                </a:solidFill>
              </a:rPr>
              <a:t>ovale</a:t>
            </a:r>
            <a:r>
              <a:rPr lang="en-US" b="1" dirty="0" smtClean="0">
                <a:solidFill>
                  <a:srgbClr val="7030A0"/>
                </a:solidFill>
              </a:rPr>
              <a:t>-</a:t>
            </a:r>
            <a:r>
              <a:rPr lang="en-US" dirty="0" smtClean="0"/>
              <a:t>-----</a:t>
            </a:r>
          </a:p>
          <a:p>
            <a:pPr lvl="1" algn="l">
              <a:buNone/>
            </a:pPr>
            <a:r>
              <a:rPr lang="en-US" b="1" dirty="0" smtClean="0">
                <a:solidFill>
                  <a:srgbClr val="7030A0"/>
                </a:solidFill>
              </a:rPr>
              <a:t>F. </a:t>
            </a:r>
            <a:r>
              <a:rPr lang="en-US" b="1" dirty="0" err="1" smtClean="0">
                <a:solidFill>
                  <a:srgbClr val="7030A0"/>
                </a:solidFill>
              </a:rPr>
              <a:t>spinosum</a:t>
            </a:r>
            <a:r>
              <a:rPr lang="en-US" b="1" dirty="0" smtClean="0">
                <a:solidFill>
                  <a:srgbClr val="7030A0"/>
                </a:solidFill>
              </a:rPr>
              <a:t>-</a:t>
            </a:r>
            <a:r>
              <a:rPr lang="en-US" dirty="0" smtClean="0"/>
              <a:t>--</a:t>
            </a:r>
            <a:endParaRPr lang="ar-IQ" dirty="0"/>
          </a:p>
        </p:txBody>
      </p:sp>
    </p:spTree>
  </p:cSld>
  <p:clrMapOvr>
    <a:masterClrMapping/>
  </p:clrMapOvr>
  <p:transition>
    <p:dissolve/>
  </p:transition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Post. Cranial </a:t>
            </a:r>
            <a:r>
              <a:rPr lang="en-US" b="1" dirty="0" err="1" smtClean="0">
                <a:solidFill>
                  <a:srgbClr val="FF0000"/>
                </a:solidFill>
              </a:rPr>
              <a:t>fossa</a:t>
            </a:r>
            <a:endParaRPr lang="ar-IQ" b="1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en-US" b="1" dirty="0" smtClean="0">
                <a:solidFill>
                  <a:srgbClr val="7030A0"/>
                </a:solidFill>
              </a:rPr>
              <a:t>Bones forming the </a:t>
            </a:r>
            <a:r>
              <a:rPr lang="en-US" b="1" dirty="0" err="1" smtClean="0">
                <a:solidFill>
                  <a:srgbClr val="7030A0"/>
                </a:solidFill>
              </a:rPr>
              <a:t>fossa</a:t>
            </a:r>
            <a:r>
              <a:rPr lang="en-US" b="1" dirty="0" smtClean="0">
                <a:solidFill>
                  <a:srgbClr val="7030A0"/>
                </a:solidFill>
              </a:rPr>
              <a:t> </a:t>
            </a:r>
            <a:r>
              <a:rPr lang="en-US" b="1" dirty="0" smtClean="0"/>
              <a:t>; </a:t>
            </a:r>
            <a:r>
              <a:rPr lang="en-US" b="1" dirty="0" smtClean="0">
                <a:solidFill>
                  <a:srgbClr val="002060"/>
                </a:solidFill>
              </a:rPr>
              <a:t>ant. To the </a:t>
            </a:r>
            <a:r>
              <a:rPr lang="en-US" b="1" dirty="0" err="1" smtClean="0">
                <a:solidFill>
                  <a:srgbClr val="002060"/>
                </a:solidFill>
              </a:rPr>
              <a:t>foramin</a:t>
            </a:r>
            <a:r>
              <a:rPr lang="en-US" b="1" dirty="0" smtClean="0">
                <a:solidFill>
                  <a:srgbClr val="002060"/>
                </a:solidFill>
              </a:rPr>
              <a:t> magnum-</a:t>
            </a:r>
            <a:r>
              <a:rPr lang="en-US" b="1" dirty="0" smtClean="0"/>
              <a:t>--- </a:t>
            </a:r>
          </a:p>
          <a:p>
            <a:pPr algn="l"/>
            <a:r>
              <a:rPr lang="en-US" b="1" dirty="0" smtClean="0"/>
              <a:t>body of sphenoid uniting with basilar part of the </a:t>
            </a:r>
            <a:r>
              <a:rPr lang="en-US" b="1" dirty="0" err="1" smtClean="0"/>
              <a:t>occipit</a:t>
            </a:r>
            <a:r>
              <a:rPr lang="en-US" b="1" dirty="0" smtClean="0"/>
              <a:t>.</a:t>
            </a:r>
          </a:p>
          <a:p>
            <a:pPr algn="l"/>
            <a:r>
              <a:rPr lang="en-US" b="1" dirty="0" smtClean="0">
                <a:solidFill>
                  <a:srgbClr val="7030A0"/>
                </a:solidFill>
              </a:rPr>
              <a:t>On either side of f. magnum</a:t>
            </a:r>
            <a:r>
              <a:rPr lang="en-US" b="1" dirty="0" smtClean="0"/>
              <a:t>; post surface of </a:t>
            </a:r>
            <a:r>
              <a:rPr lang="en-US" b="1" dirty="0" err="1" smtClean="0"/>
              <a:t>petrous</a:t>
            </a:r>
            <a:r>
              <a:rPr lang="en-US" b="1" dirty="0" smtClean="0"/>
              <a:t>  temporal&amp; mastoid temporal</a:t>
            </a:r>
          </a:p>
          <a:p>
            <a:pPr algn="l"/>
            <a:r>
              <a:rPr lang="en-US" b="1" dirty="0" smtClean="0">
                <a:solidFill>
                  <a:srgbClr val="7030A0"/>
                </a:solidFill>
              </a:rPr>
              <a:t>Post, to f, magnum</a:t>
            </a:r>
            <a:r>
              <a:rPr lang="en-US" b="1" dirty="0" smtClean="0"/>
              <a:t>; </a:t>
            </a:r>
            <a:r>
              <a:rPr lang="en-US" b="1" dirty="0" err="1" smtClean="0"/>
              <a:t>squamous</a:t>
            </a:r>
            <a:r>
              <a:rPr lang="en-US" b="1" dirty="0" smtClean="0"/>
              <a:t> part of occipital bon</a:t>
            </a:r>
            <a:r>
              <a:rPr lang="en-US" dirty="0" smtClean="0"/>
              <a:t>e</a:t>
            </a:r>
            <a:endParaRPr lang="ar-IQ" dirty="0"/>
          </a:p>
        </p:txBody>
      </p:sp>
    </p:spTree>
  </p:cSld>
  <p:clrMapOvr>
    <a:masterClrMapping/>
  </p:clrMapOvr>
  <p:transition>
    <p:wipe dir="d"/>
  </p:transition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Foramina of post cr. </a:t>
            </a:r>
            <a:r>
              <a:rPr lang="en-US" b="1" dirty="0" err="1" smtClean="0">
                <a:solidFill>
                  <a:srgbClr val="FF0000"/>
                </a:solidFill>
              </a:rPr>
              <a:t>fossa</a:t>
            </a:r>
            <a:endParaRPr lang="ar-IQ" b="1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None/>
            </a:pPr>
            <a:r>
              <a:rPr lang="en-US" b="1" dirty="0" smtClean="0">
                <a:solidFill>
                  <a:srgbClr val="7030A0"/>
                </a:solidFill>
              </a:rPr>
              <a:t>Jugular </a:t>
            </a:r>
            <a:r>
              <a:rPr lang="en-US" b="1" dirty="0" err="1" smtClean="0">
                <a:solidFill>
                  <a:srgbClr val="7030A0"/>
                </a:solidFill>
              </a:rPr>
              <a:t>foramine</a:t>
            </a:r>
            <a:r>
              <a:rPr lang="en-US" b="1" dirty="0" smtClean="0">
                <a:solidFill>
                  <a:srgbClr val="7030A0"/>
                </a:solidFill>
              </a:rPr>
              <a:t>----</a:t>
            </a:r>
          </a:p>
          <a:p>
            <a:pPr algn="l">
              <a:buNone/>
            </a:pPr>
            <a:r>
              <a:rPr lang="en-US" b="1" dirty="0" smtClean="0">
                <a:solidFill>
                  <a:srgbClr val="7030A0"/>
                </a:solidFill>
              </a:rPr>
              <a:t>Ant. </a:t>
            </a:r>
            <a:r>
              <a:rPr lang="en-US" b="1" dirty="0" err="1" smtClean="0">
                <a:solidFill>
                  <a:srgbClr val="7030A0"/>
                </a:solidFill>
              </a:rPr>
              <a:t>Hondylar</a:t>
            </a:r>
            <a:r>
              <a:rPr lang="en-US" b="1" dirty="0" smtClean="0">
                <a:solidFill>
                  <a:srgbClr val="7030A0"/>
                </a:solidFill>
              </a:rPr>
              <a:t> foramina (hypoglossal canal)—</a:t>
            </a:r>
          </a:p>
          <a:p>
            <a:pPr algn="l">
              <a:buNone/>
            </a:pPr>
            <a:r>
              <a:rPr lang="en-US" b="1" dirty="0" smtClean="0">
                <a:solidFill>
                  <a:srgbClr val="7030A0"/>
                </a:solidFill>
              </a:rPr>
              <a:t>Post. </a:t>
            </a:r>
            <a:r>
              <a:rPr lang="en-US" b="1" dirty="0" err="1" smtClean="0">
                <a:solidFill>
                  <a:srgbClr val="7030A0"/>
                </a:solidFill>
              </a:rPr>
              <a:t>Chondylar</a:t>
            </a:r>
            <a:r>
              <a:rPr lang="en-US" b="1" dirty="0" smtClean="0">
                <a:solidFill>
                  <a:srgbClr val="7030A0"/>
                </a:solidFill>
              </a:rPr>
              <a:t> f.----</a:t>
            </a:r>
          </a:p>
          <a:p>
            <a:pPr algn="l">
              <a:buNone/>
            </a:pPr>
            <a:r>
              <a:rPr lang="en-US" b="1" dirty="0" smtClean="0">
                <a:solidFill>
                  <a:srgbClr val="7030A0"/>
                </a:solidFill>
              </a:rPr>
              <a:t>F. magnum-----</a:t>
            </a:r>
          </a:p>
          <a:p>
            <a:pPr algn="l">
              <a:buNone/>
            </a:pPr>
            <a:r>
              <a:rPr lang="en-US" b="1" dirty="0" smtClean="0">
                <a:solidFill>
                  <a:srgbClr val="7030A0"/>
                </a:solidFill>
              </a:rPr>
              <a:t>Mastoid emissary </a:t>
            </a:r>
            <a:r>
              <a:rPr lang="en-US" b="1" dirty="0" smtClean="0"/>
              <a:t>f.----</a:t>
            </a:r>
            <a:endParaRPr lang="ar-IQ" b="1" dirty="0"/>
          </a:p>
        </p:txBody>
      </p:sp>
    </p:spTree>
  </p:cSld>
  <p:clrMapOvr>
    <a:masterClrMapping/>
  </p:clrMapOvr>
  <p:transition>
    <p:wipe/>
  </p:transition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8194" name="Picture 2" descr="C:\Users\Earthlink Altariq\Desktop\post.cranial foss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412776"/>
            <a:ext cx="6984776" cy="4968552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Copperplate Gothic Bold" pitchFamily="34" charset="0"/>
              </a:rPr>
              <a:t>mandible</a:t>
            </a:r>
            <a:endParaRPr lang="ar-IQ" dirty="0">
              <a:solidFill>
                <a:srgbClr val="FF0000"/>
              </a:solidFill>
              <a:latin typeface="Copperplate Gothic Bold" pitchFamily="34" charset="0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l">
              <a:buNone/>
            </a:pPr>
            <a:r>
              <a:rPr lang="en-US" b="1" dirty="0" smtClean="0"/>
              <a:t>Is the bone of lower jaw .its the only movable bone of the skull.</a:t>
            </a:r>
          </a:p>
          <a:p>
            <a:pPr algn="l">
              <a:buNone/>
            </a:pPr>
            <a:r>
              <a:rPr lang="en-US" b="1" dirty="0" smtClean="0"/>
              <a:t>Its </a:t>
            </a:r>
            <a:r>
              <a:rPr lang="en-US" b="1" dirty="0" err="1" smtClean="0"/>
              <a:t>fomes</a:t>
            </a:r>
            <a:r>
              <a:rPr lang="en-US" b="1" dirty="0" smtClean="0"/>
              <a:t> from body and 2 </a:t>
            </a:r>
            <a:r>
              <a:rPr lang="en-US" b="1" dirty="0" err="1" smtClean="0"/>
              <a:t>rami</a:t>
            </a:r>
            <a:endParaRPr lang="en-US" b="1" dirty="0" smtClean="0"/>
          </a:p>
          <a:p>
            <a:pPr algn="l">
              <a:buNone/>
            </a:pPr>
            <a:r>
              <a:rPr lang="en-US" b="1" dirty="0" smtClean="0">
                <a:solidFill>
                  <a:srgbClr val="C00000"/>
                </a:solidFill>
                <a:latin typeface="Copperplate Gothic Bold" pitchFamily="34" charset="0"/>
              </a:rPr>
              <a:t>Body of the mandible;</a:t>
            </a:r>
          </a:p>
          <a:p>
            <a:pPr algn="l">
              <a:buNone/>
            </a:pPr>
            <a:r>
              <a:rPr lang="en-US" b="1" dirty="0" smtClean="0">
                <a:latin typeface="Copperplate Gothic Bold" pitchFamily="34" charset="0"/>
              </a:rPr>
              <a:t>I</a:t>
            </a:r>
            <a:r>
              <a:rPr lang="en-US" b="1" dirty="0" smtClean="0">
                <a:latin typeface="+mj-lt"/>
              </a:rPr>
              <a:t>ts horse-shoe shaped have </a:t>
            </a:r>
            <a:r>
              <a:rPr lang="en-US" b="1" dirty="0" smtClean="0">
                <a:solidFill>
                  <a:srgbClr val="7030A0"/>
                </a:solidFill>
                <a:latin typeface="+mj-lt"/>
              </a:rPr>
              <a:t>2 border </a:t>
            </a:r>
            <a:r>
              <a:rPr lang="en-US" b="1" dirty="0" smtClean="0">
                <a:latin typeface="+mj-lt"/>
              </a:rPr>
              <a:t>and </a:t>
            </a:r>
            <a:r>
              <a:rPr lang="en-US" b="1" dirty="0" smtClean="0">
                <a:solidFill>
                  <a:srgbClr val="7030A0"/>
                </a:solidFill>
                <a:latin typeface="+mj-lt"/>
              </a:rPr>
              <a:t>2 surfaces</a:t>
            </a:r>
            <a:r>
              <a:rPr lang="en-US" b="1" dirty="0" smtClean="0">
                <a:latin typeface="+mj-lt"/>
              </a:rPr>
              <a:t>;( outer and inner)</a:t>
            </a:r>
          </a:p>
          <a:p>
            <a:pPr algn="l">
              <a:buNone/>
            </a:pPr>
            <a:r>
              <a:rPr lang="en-US" b="1" dirty="0" smtClean="0">
                <a:latin typeface="+mj-lt"/>
              </a:rPr>
              <a:t> </a:t>
            </a:r>
            <a:r>
              <a:rPr lang="en-US" b="1" dirty="0" smtClean="0">
                <a:solidFill>
                  <a:srgbClr val="7030A0"/>
                </a:solidFill>
                <a:latin typeface="+mj-lt"/>
              </a:rPr>
              <a:t>upper border </a:t>
            </a:r>
            <a:r>
              <a:rPr lang="en-US" b="1" dirty="0" smtClean="0">
                <a:latin typeface="+mj-lt"/>
              </a:rPr>
              <a:t>carry the Sackets of 16 teeth.</a:t>
            </a:r>
          </a:p>
          <a:p>
            <a:pPr algn="l">
              <a:buNone/>
            </a:pPr>
            <a:r>
              <a:rPr lang="en-US" b="1" dirty="0" smtClean="0">
                <a:solidFill>
                  <a:srgbClr val="7030A0"/>
                </a:solidFill>
                <a:latin typeface="+mj-lt"/>
              </a:rPr>
              <a:t>Lower border </a:t>
            </a:r>
            <a:r>
              <a:rPr lang="en-US" b="1" dirty="0" smtClean="0">
                <a:latin typeface="+mj-lt"/>
              </a:rPr>
              <a:t>it’s the base of mandible </a:t>
            </a:r>
          </a:p>
          <a:p>
            <a:pPr algn="l">
              <a:buNone/>
            </a:pPr>
            <a:r>
              <a:rPr lang="en-US" b="1" dirty="0" smtClean="0">
                <a:latin typeface="+mj-lt"/>
              </a:rPr>
              <a:t>Show the digestive </a:t>
            </a:r>
            <a:r>
              <a:rPr lang="en-US" b="1" dirty="0" err="1" smtClean="0">
                <a:latin typeface="+mj-lt"/>
              </a:rPr>
              <a:t>fossa</a:t>
            </a:r>
            <a:r>
              <a:rPr lang="en-US" b="1" dirty="0" smtClean="0">
                <a:latin typeface="+mj-lt"/>
              </a:rPr>
              <a:t> on either side of middle   line </a:t>
            </a:r>
            <a:r>
              <a:rPr lang="en-US" b="1" dirty="0" err="1" smtClean="0">
                <a:latin typeface="+mj-lt"/>
              </a:rPr>
              <a:t>anteriorly</a:t>
            </a:r>
            <a:r>
              <a:rPr lang="en-US" dirty="0" smtClean="0">
                <a:latin typeface="+mj-lt"/>
              </a:rPr>
              <a:t>.</a:t>
            </a:r>
            <a:endParaRPr lang="ar-IQ" dirty="0">
              <a:latin typeface="Copperplate Gothic Bold" pitchFamily="34" charset="0"/>
            </a:endParaRPr>
          </a:p>
        </p:txBody>
      </p:sp>
    </p:spTree>
  </p:cSld>
  <p:clrMapOvr>
    <a:masterClrMapping/>
  </p:clrMapOvr>
  <p:transition>
    <p:wipe dir="r"/>
  </p:transition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9218" name="Picture 2" descr="C:\Users\Earthlink Altariq\Desktop\mandibl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404664"/>
            <a:ext cx="7416824" cy="6120679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7030A0"/>
                </a:solidFill>
              </a:rPr>
              <a:t>Outer surface</a:t>
            </a:r>
            <a:endParaRPr lang="ar-IQ" b="1" dirty="0">
              <a:solidFill>
                <a:srgbClr val="7030A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l">
              <a:buNone/>
            </a:pPr>
            <a:r>
              <a:rPr lang="en-US" b="1" dirty="0" smtClean="0">
                <a:solidFill>
                  <a:srgbClr val="002060"/>
                </a:solidFill>
              </a:rPr>
              <a:t>Show the </a:t>
            </a:r>
            <a:r>
              <a:rPr lang="en-US" b="1" dirty="0" err="1" smtClean="0">
                <a:solidFill>
                  <a:srgbClr val="002060"/>
                </a:solidFill>
              </a:rPr>
              <a:t>falowing</a:t>
            </a:r>
            <a:r>
              <a:rPr lang="en-US" b="1" dirty="0" smtClean="0">
                <a:solidFill>
                  <a:srgbClr val="002060"/>
                </a:solidFill>
              </a:rPr>
              <a:t> feature</a:t>
            </a:r>
            <a:r>
              <a:rPr lang="en-US" b="1" dirty="0" smtClean="0"/>
              <a:t>;</a:t>
            </a:r>
          </a:p>
          <a:p>
            <a:pPr algn="l">
              <a:buNone/>
            </a:pPr>
            <a:r>
              <a:rPr lang="en-US" b="1" dirty="0" smtClean="0"/>
              <a:t>1- </a:t>
            </a:r>
            <a:r>
              <a:rPr lang="en-US" b="1" dirty="0" err="1" smtClean="0"/>
              <a:t>symphasis</a:t>
            </a:r>
            <a:r>
              <a:rPr lang="en-US" b="1" dirty="0" smtClean="0"/>
              <a:t> </a:t>
            </a:r>
            <a:r>
              <a:rPr lang="en-US" b="1" dirty="0" err="1" smtClean="0"/>
              <a:t>menti</a:t>
            </a:r>
            <a:r>
              <a:rPr lang="en-US" b="1" dirty="0" smtClean="0"/>
              <a:t>;</a:t>
            </a:r>
          </a:p>
          <a:p>
            <a:pPr algn="l">
              <a:buNone/>
            </a:pPr>
            <a:r>
              <a:rPr lang="en-US" b="1" dirty="0" smtClean="0"/>
              <a:t>2- mental protuberance</a:t>
            </a:r>
          </a:p>
          <a:p>
            <a:pPr algn="l">
              <a:buNone/>
            </a:pPr>
            <a:r>
              <a:rPr lang="en-US" b="1" dirty="0" smtClean="0"/>
              <a:t>3-mental </a:t>
            </a:r>
            <a:r>
              <a:rPr lang="en-US" b="1" dirty="0" err="1" smtClean="0"/>
              <a:t>foramin</a:t>
            </a:r>
            <a:r>
              <a:rPr lang="en-US" b="1" dirty="0" smtClean="0"/>
              <a:t>.</a:t>
            </a:r>
          </a:p>
          <a:p>
            <a:pPr algn="l">
              <a:buNone/>
            </a:pPr>
            <a:r>
              <a:rPr lang="en-US" b="1" dirty="0" smtClean="0"/>
              <a:t>4- oblique line</a:t>
            </a:r>
          </a:p>
          <a:p>
            <a:pPr algn="l">
              <a:buNone/>
            </a:pPr>
            <a:r>
              <a:rPr lang="en-US" sz="3800" b="1" dirty="0" smtClean="0">
                <a:solidFill>
                  <a:srgbClr val="7030A0"/>
                </a:solidFill>
              </a:rPr>
              <a:t>Inner surface;</a:t>
            </a:r>
            <a:r>
              <a:rPr lang="en-US" sz="3800" b="1" dirty="0">
                <a:solidFill>
                  <a:srgbClr val="7030A0"/>
                </a:solidFill>
              </a:rPr>
              <a:t> </a:t>
            </a:r>
            <a:r>
              <a:rPr lang="en-US" sz="3800" b="1" dirty="0" smtClean="0">
                <a:solidFill>
                  <a:srgbClr val="7030A0"/>
                </a:solidFill>
              </a:rPr>
              <a:t>show;</a:t>
            </a:r>
          </a:p>
          <a:p>
            <a:pPr algn="l">
              <a:buNone/>
            </a:pPr>
            <a:r>
              <a:rPr lang="en-US" b="1" dirty="0" smtClean="0"/>
              <a:t>1-Sup &amp; </a:t>
            </a:r>
            <a:r>
              <a:rPr lang="en-US" b="1" dirty="0" err="1" smtClean="0"/>
              <a:t>inf</a:t>
            </a:r>
            <a:r>
              <a:rPr lang="en-US" b="1" dirty="0" smtClean="0"/>
              <a:t> genial tubercles</a:t>
            </a:r>
          </a:p>
          <a:p>
            <a:pPr algn="l">
              <a:buNone/>
            </a:pPr>
            <a:r>
              <a:rPr lang="en-US" b="1" dirty="0" smtClean="0"/>
              <a:t>2-mylohoid line</a:t>
            </a:r>
          </a:p>
          <a:p>
            <a:pPr algn="l">
              <a:buNone/>
            </a:pPr>
            <a:r>
              <a:rPr lang="en-US" b="1" dirty="0" smtClean="0"/>
              <a:t>3-Sublinguial </a:t>
            </a:r>
            <a:r>
              <a:rPr lang="en-US" b="1" dirty="0" err="1" smtClean="0"/>
              <a:t>fossa</a:t>
            </a:r>
            <a:endParaRPr lang="en-US" b="1" dirty="0" smtClean="0"/>
          </a:p>
          <a:p>
            <a:pPr algn="l">
              <a:buNone/>
            </a:pPr>
            <a:r>
              <a:rPr lang="en-US" b="1" dirty="0" smtClean="0"/>
              <a:t>4-submandibular </a:t>
            </a:r>
            <a:r>
              <a:rPr lang="en-US" b="1" dirty="0" err="1" smtClean="0"/>
              <a:t>fossa</a:t>
            </a:r>
            <a:endParaRPr lang="en-US" b="1" dirty="0" smtClean="0"/>
          </a:p>
        </p:txBody>
      </p:sp>
    </p:spTree>
  </p:cSld>
  <p:clrMapOvr>
    <a:masterClrMapping/>
  </p:clrMapOvr>
  <p:transition>
    <p:pull dir="d"/>
  </p:transition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rgbClr val="7030A0"/>
                </a:solidFill>
              </a:rPr>
              <a:t>Ramus</a:t>
            </a:r>
            <a:r>
              <a:rPr lang="en-US" b="1" dirty="0" smtClean="0">
                <a:solidFill>
                  <a:srgbClr val="7030A0"/>
                </a:solidFill>
              </a:rPr>
              <a:t> of mandible</a:t>
            </a:r>
            <a:endParaRPr lang="ar-IQ" b="1" dirty="0">
              <a:solidFill>
                <a:srgbClr val="7030A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l">
              <a:buNone/>
            </a:pPr>
            <a:r>
              <a:rPr lang="en-US" b="1" dirty="0" smtClean="0"/>
              <a:t>It project up word it has </a:t>
            </a:r>
            <a:r>
              <a:rPr lang="en-US" b="1" dirty="0" smtClean="0">
                <a:solidFill>
                  <a:srgbClr val="C00000"/>
                </a:solidFill>
              </a:rPr>
              <a:t>4 borders 2 surfaces </a:t>
            </a:r>
            <a:r>
              <a:rPr lang="en-US" b="1" dirty="0" smtClean="0"/>
              <a:t>and </a:t>
            </a:r>
            <a:r>
              <a:rPr lang="en-US" b="1" dirty="0" smtClean="0">
                <a:solidFill>
                  <a:srgbClr val="C00000"/>
                </a:solidFill>
              </a:rPr>
              <a:t>2 processes;</a:t>
            </a:r>
          </a:p>
          <a:p>
            <a:pPr algn="l">
              <a:buNone/>
            </a:pPr>
            <a:r>
              <a:rPr lang="en-US" b="1" dirty="0" smtClean="0">
                <a:solidFill>
                  <a:srgbClr val="C00000"/>
                </a:solidFill>
              </a:rPr>
              <a:t>Upper border </a:t>
            </a:r>
            <a:r>
              <a:rPr lang="en-US" b="1" dirty="0" smtClean="0"/>
              <a:t>forms the </a:t>
            </a:r>
            <a:r>
              <a:rPr lang="en-US" b="1" dirty="0" err="1" smtClean="0"/>
              <a:t>mandibular</a:t>
            </a:r>
            <a:r>
              <a:rPr lang="en-US" b="1" dirty="0" smtClean="0"/>
              <a:t> notch</a:t>
            </a:r>
          </a:p>
          <a:p>
            <a:pPr algn="l">
              <a:buNone/>
            </a:pPr>
            <a:r>
              <a:rPr lang="en-US" b="1" dirty="0" smtClean="0">
                <a:solidFill>
                  <a:srgbClr val="C00000"/>
                </a:solidFill>
              </a:rPr>
              <a:t>Lower border</a:t>
            </a:r>
            <a:r>
              <a:rPr lang="en-US" b="1" dirty="0" smtClean="0"/>
              <a:t>; continuous with lower border of the body it forms the </a:t>
            </a:r>
            <a:r>
              <a:rPr lang="en-US" b="1" dirty="0" smtClean="0">
                <a:solidFill>
                  <a:srgbClr val="002060"/>
                </a:solidFill>
              </a:rPr>
              <a:t>angle of mandible</a:t>
            </a:r>
          </a:p>
          <a:p>
            <a:pPr algn="l">
              <a:buNone/>
            </a:pPr>
            <a:r>
              <a:rPr lang="en-US" b="1" dirty="0" smtClean="0">
                <a:solidFill>
                  <a:srgbClr val="C00000"/>
                </a:solidFill>
              </a:rPr>
              <a:t>Post. Border &amp; ant border</a:t>
            </a:r>
            <a:r>
              <a:rPr lang="en-US" b="1" dirty="0" smtClean="0"/>
              <a:t>;</a:t>
            </a:r>
          </a:p>
          <a:p>
            <a:pPr algn="l">
              <a:buNone/>
            </a:pPr>
            <a:r>
              <a:rPr lang="en-US" b="1" dirty="0" smtClean="0">
                <a:solidFill>
                  <a:srgbClr val="7030A0"/>
                </a:solidFill>
              </a:rPr>
              <a:t>Outer surface </a:t>
            </a:r>
            <a:r>
              <a:rPr lang="en-US" b="1" dirty="0" smtClean="0"/>
              <a:t>continue with outer surface of the body</a:t>
            </a:r>
          </a:p>
          <a:p>
            <a:pPr algn="l">
              <a:buNone/>
            </a:pPr>
            <a:r>
              <a:rPr lang="en-US" b="1" dirty="0" smtClean="0">
                <a:solidFill>
                  <a:srgbClr val="7030A0"/>
                </a:solidFill>
              </a:rPr>
              <a:t>Inner surface </a:t>
            </a:r>
            <a:r>
              <a:rPr lang="en-US" b="1" dirty="0" smtClean="0"/>
              <a:t>( medial) show the fallowing</a:t>
            </a:r>
            <a:r>
              <a:rPr lang="en-US" dirty="0" smtClean="0"/>
              <a:t>;</a:t>
            </a:r>
            <a:endParaRPr lang="ar-IQ" dirty="0"/>
          </a:p>
        </p:txBody>
      </p:sp>
    </p:spTree>
  </p:cSld>
  <p:clrMapOvr>
    <a:masterClrMapping/>
  </p:clrMapOvr>
  <p:transition>
    <p:zo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None/>
            </a:pPr>
            <a:r>
              <a:rPr lang="en-US" b="1" dirty="0" smtClean="0"/>
              <a:t>3- </a:t>
            </a:r>
            <a:r>
              <a:rPr lang="en-US" b="1" dirty="0" err="1" smtClean="0">
                <a:solidFill>
                  <a:srgbClr val="00B050"/>
                </a:solidFill>
              </a:rPr>
              <a:t>superfacial</a:t>
            </a:r>
            <a:r>
              <a:rPr lang="en-US" b="1" dirty="0" smtClean="0">
                <a:solidFill>
                  <a:srgbClr val="00B050"/>
                </a:solidFill>
              </a:rPr>
              <a:t> temporal vein </a:t>
            </a:r>
            <a:r>
              <a:rPr lang="en-US" b="1" dirty="0" smtClean="0"/>
              <a:t>enter the parotid gland and unite the maxillary vein to form </a:t>
            </a:r>
            <a:r>
              <a:rPr lang="en-US" b="1" dirty="0" err="1" smtClean="0">
                <a:solidFill>
                  <a:srgbClr val="C00000"/>
                </a:solidFill>
              </a:rPr>
              <a:t>retromandibular</a:t>
            </a:r>
            <a:r>
              <a:rPr lang="en-US" b="1" dirty="0" smtClean="0">
                <a:solidFill>
                  <a:srgbClr val="C00000"/>
                </a:solidFill>
              </a:rPr>
              <a:t> vein</a:t>
            </a:r>
          </a:p>
          <a:p>
            <a:pPr algn="l">
              <a:buNone/>
            </a:pPr>
            <a:r>
              <a:rPr lang="en-US" b="1" dirty="0" smtClean="0">
                <a:solidFill>
                  <a:srgbClr val="00B050"/>
                </a:solidFill>
              </a:rPr>
              <a:t>4-post. Auricular vein </a:t>
            </a:r>
            <a:r>
              <a:rPr lang="en-US" b="1" dirty="0" smtClean="0"/>
              <a:t>unite with post division of </a:t>
            </a:r>
            <a:r>
              <a:rPr lang="en-US" b="1" dirty="0" err="1" smtClean="0"/>
              <a:t>retromandibular</a:t>
            </a:r>
            <a:r>
              <a:rPr lang="en-US" b="1" dirty="0" smtClean="0"/>
              <a:t> vein to </a:t>
            </a:r>
            <a:r>
              <a:rPr lang="en-US" b="1" dirty="0" smtClean="0">
                <a:solidFill>
                  <a:srgbClr val="C00000"/>
                </a:solidFill>
              </a:rPr>
              <a:t>form ext. jugular vein</a:t>
            </a:r>
          </a:p>
          <a:p>
            <a:pPr algn="l">
              <a:buNone/>
            </a:pPr>
            <a:r>
              <a:rPr lang="en-US" b="1" dirty="0" smtClean="0">
                <a:solidFill>
                  <a:srgbClr val="00B050"/>
                </a:solidFill>
              </a:rPr>
              <a:t>5- occipital vein </a:t>
            </a:r>
            <a:r>
              <a:rPr lang="en-US" b="1" dirty="0" smtClean="0"/>
              <a:t>drain in to the internal jugular vein</a:t>
            </a:r>
            <a:endParaRPr lang="ar-IQ" b="1" dirty="0"/>
          </a:p>
        </p:txBody>
      </p:sp>
    </p:spTree>
  </p:cSld>
  <p:clrMapOvr>
    <a:masterClrMapping/>
  </p:clrMapOvr>
  <p:transition>
    <p:randomBar/>
  </p:transition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None/>
            </a:pPr>
            <a:r>
              <a:rPr lang="en-US" b="1" dirty="0" smtClean="0">
                <a:solidFill>
                  <a:srgbClr val="002060"/>
                </a:solidFill>
              </a:rPr>
              <a:t>1- </a:t>
            </a:r>
            <a:r>
              <a:rPr lang="en-US" b="1" dirty="0" err="1" smtClean="0">
                <a:solidFill>
                  <a:srgbClr val="002060"/>
                </a:solidFill>
              </a:rPr>
              <a:t>mandibular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foramine</a:t>
            </a:r>
            <a:r>
              <a:rPr lang="en-US" b="1" dirty="0" smtClean="0">
                <a:solidFill>
                  <a:srgbClr val="002060"/>
                </a:solidFill>
              </a:rPr>
              <a:t>.</a:t>
            </a:r>
          </a:p>
          <a:p>
            <a:pPr algn="l">
              <a:buNone/>
            </a:pPr>
            <a:r>
              <a:rPr lang="en-US" b="1" dirty="0" smtClean="0">
                <a:solidFill>
                  <a:srgbClr val="002060"/>
                </a:solidFill>
              </a:rPr>
              <a:t>2-Lingula; </a:t>
            </a:r>
            <a:r>
              <a:rPr lang="en-US" b="1" dirty="0" smtClean="0"/>
              <a:t>a </a:t>
            </a:r>
            <a:r>
              <a:rPr lang="en-US" b="1" dirty="0" err="1" smtClean="0"/>
              <a:t>smale</a:t>
            </a:r>
            <a:r>
              <a:rPr lang="en-US" b="1" dirty="0" smtClean="0"/>
              <a:t> tongue like process overhanging the </a:t>
            </a:r>
            <a:r>
              <a:rPr lang="en-US" b="1" dirty="0" err="1" smtClean="0"/>
              <a:t>manidibular</a:t>
            </a:r>
            <a:r>
              <a:rPr lang="en-US" b="1" dirty="0" smtClean="0"/>
              <a:t> f. </a:t>
            </a:r>
            <a:r>
              <a:rPr lang="en-US" b="1" dirty="0" err="1" smtClean="0"/>
              <a:t>anterioly</a:t>
            </a:r>
            <a:r>
              <a:rPr lang="en-US" b="1" dirty="0" smtClean="0"/>
              <a:t>.</a:t>
            </a:r>
          </a:p>
          <a:p>
            <a:pPr algn="l">
              <a:buNone/>
            </a:pPr>
            <a:r>
              <a:rPr lang="en-US" b="1" dirty="0" smtClean="0">
                <a:solidFill>
                  <a:srgbClr val="002060"/>
                </a:solidFill>
              </a:rPr>
              <a:t>3-mylohyoid grove </a:t>
            </a:r>
            <a:r>
              <a:rPr lang="en-US" b="1" dirty="0" smtClean="0"/>
              <a:t>its lodges the </a:t>
            </a:r>
            <a:r>
              <a:rPr lang="en-US" b="1" dirty="0" err="1" smtClean="0"/>
              <a:t>mylohyoid</a:t>
            </a:r>
            <a:r>
              <a:rPr lang="en-US" b="1" dirty="0" smtClean="0"/>
              <a:t> </a:t>
            </a:r>
            <a:r>
              <a:rPr lang="en-US" b="1" dirty="0" err="1" smtClean="0"/>
              <a:t>N&amp;vessels</a:t>
            </a:r>
            <a:endParaRPr lang="en-US" b="1" dirty="0" smtClean="0"/>
          </a:p>
          <a:p>
            <a:pPr algn="l">
              <a:buNone/>
            </a:pPr>
            <a:r>
              <a:rPr lang="en-US" b="1" dirty="0" smtClean="0">
                <a:solidFill>
                  <a:srgbClr val="002060"/>
                </a:solidFill>
              </a:rPr>
              <a:t>4- </a:t>
            </a:r>
            <a:r>
              <a:rPr lang="en-US" b="1" dirty="0" err="1" smtClean="0">
                <a:solidFill>
                  <a:srgbClr val="002060"/>
                </a:solidFill>
              </a:rPr>
              <a:t>coronoid</a:t>
            </a:r>
            <a:r>
              <a:rPr lang="en-US" b="1" dirty="0" smtClean="0">
                <a:solidFill>
                  <a:srgbClr val="002060"/>
                </a:solidFill>
              </a:rPr>
              <a:t> process</a:t>
            </a:r>
          </a:p>
          <a:p>
            <a:pPr algn="l">
              <a:buNone/>
            </a:pPr>
            <a:r>
              <a:rPr lang="en-US" b="1" dirty="0" smtClean="0">
                <a:solidFill>
                  <a:srgbClr val="002060"/>
                </a:solidFill>
              </a:rPr>
              <a:t>5-condylar process </a:t>
            </a:r>
            <a:r>
              <a:rPr lang="en-US" b="1" dirty="0" smtClean="0"/>
              <a:t>its contain the head &amp; neck of mandible</a:t>
            </a:r>
            <a:r>
              <a:rPr lang="en-US" dirty="0" smtClean="0"/>
              <a:t>.</a:t>
            </a:r>
            <a:endParaRPr lang="ar-IQ" dirty="0"/>
          </a:p>
        </p:txBody>
      </p:sp>
    </p:spTree>
  </p:cSld>
  <p:clrMapOvr>
    <a:masterClrMapping/>
  </p:clrMapOvr>
  <p:transition>
    <p:wheel spokes="1"/>
  </p:transition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Muscles attach to the mandible</a:t>
            </a:r>
            <a:endParaRPr lang="ar-IQ" b="1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l">
              <a:buNone/>
            </a:pPr>
            <a:r>
              <a:rPr lang="en-US" b="1" dirty="0" smtClean="0">
                <a:solidFill>
                  <a:srgbClr val="7030A0"/>
                </a:solidFill>
                <a:latin typeface="Copperplate Gothic Bold" pitchFamily="34" charset="0"/>
              </a:rPr>
              <a:t>A- the </a:t>
            </a:r>
            <a:r>
              <a:rPr lang="en-US" b="1" dirty="0" err="1" smtClean="0">
                <a:solidFill>
                  <a:srgbClr val="7030A0"/>
                </a:solidFill>
                <a:latin typeface="Copperplate Gothic Bold" pitchFamily="34" charset="0"/>
              </a:rPr>
              <a:t>ramus</a:t>
            </a:r>
            <a:r>
              <a:rPr lang="en-US" b="1" dirty="0" smtClean="0">
                <a:solidFill>
                  <a:srgbClr val="7030A0"/>
                </a:solidFill>
                <a:latin typeface="Copperplate Gothic Bold" pitchFamily="34" charset="0"/>
              </a:rPr>
              <a:t>; </a:t>
            </a:r>
            <a:r>
              <a:rPr lang="en-US" b="1" dirty="0" smtClean="0"/>
              <a:t>receive the insertion of </a:t>
            </a:r>
            <a:r>
              <a:rPr lang="en-US" b="1" dirty="0" smtClean="0">
                <a:solidFill>
                  <a:srgbClr val="C00000"/>
                </a:solidFill>
              </a:rPr>
              <a:t>4 muscles </a:t>
            </a:r>
            <a:r>
              <a:rPr lang="en-US" b="1" dirty="0" smtClean="0"/>
              <a:t>of mastication;</a:t>
            </a:r>
          </a:p>
          <a:p>
            <a:pPr algn="l">
              <a:buNone/>
            </a:pPr>
            <a:r>
              <a:rPr lang="en-US" b="1" dirty="0" smtClean="0"/>
              <a:t>Master ,</a:t>
            </a:r>
            <a:r>
              <a:rPr lang="en-US" b="1" dirty="0" err="1" smtClean="0"/>
              <a:t>temporalia</a:t>
            </a:r>
            <a:r>
              <a:rPr lang="en-US" b="1" dirty="0" smtClean="0"/>
              <a:t> , lat and medial </a:t>
            </a:r>
            <a:r>
              <a:rPr lang="en-US" b="1" dirty="0" err="1" smtClean="0"/>
              <a:t>pterygoid</a:t>
            </a:r>
            <a:r>
              <a:rPr lang="en-US" b="1" dirty="0" smtClean="0"/>
              <a:t> </a:t>
            </a:r>
          </a:p>
          <a:p>
            <a:pPr algn="l">
              <a:buNone/>
            </a:pPr>
            <a:r>
              <a:rPr lang="en-US" b="1" dirty="0" smtClean="0">
                <a:solidFill>
                  <a:srgbClr val="7030A0"/>
                </a:solidFill>
                <a:latin typeface="Copperplate Gothic Bold" pitchFamily="34" charset="0"/>
              </a:rPr>
              <a:t>B-Body receive  ;</a:t>
            </a:r>
            <a:r>
              <a:rPr lang="en-US" b="1" dirty="0" smtClean="0">
                <a:solidFill>
                  <a:srgbClr val="C00000"/>
                </a:solidFill>
              </a:rPr>
              <a:t>1 insertion and 6 origin;</a:t>
            </a:r>
          </a:p>
          <a:p>
            <a:pPr algn="l">
              <a:buNone/>
            </a:pPr>
            <a:r>
              <a:rPr lang="en-US" b="1" dirty="0" smtClean="0">
                <a:solidFill>
                  <a:srgbClr val="00B050"/>
                </a:solidFill>
              </a:rPr>
              <a:t>Insertion</a:t>
            </a:r>
            <a:r>
              <a:rPr lang="en-US" b="1" dirty="0" smtClean="0"/>
              <a:t>    </a:t>
            </a:r>
            <a:r>
              <a:rPr lang="en-US" b="1" dirty="0" err="1" smtClean="0"/>
              <a:t>platsma</a:t>
            </a:r>
            <a:r>
              <a:rPr lang="en-US" b="1" dirty="0" smtClean="0"/>
              <a:t> M</a:t>
            </a:r>
          </a:p>
          <a:p>
            <a:pPr algn="l">
              <a:buNone/>
            </a:pPr>
            <a:r>
              <a:rPr lang="en-US" b="1" dirty="0" smtClean="0">
                <a:solidFill>
                  <a:srgbClr val="00B050"/>
                </a:solidFill>
              </a:rPr>
              <a:t>Origin</a:t>
            </a:r>
            <a:r>
              <a:rPr lang="en-US" b="1" dirty="0" smtClean="0"/>
              <a:t> ;      </a:t>
            </a:r>
            <a:r>
              <a:rPr lang="en-US" b="1" dirty="0" err="1" smtClean="0"/>
              <a:t>buccinator</a:t>
            </a:r>
            <a:r>
              <a:rPr lang="en-US" b="1" dirty="0" smtClean="0"/>
              <a:t>.</a:t>
            </a:r>
          </a:p>
          <a:p>
            <a:pPr algn="l">
              <a:buNone/>
            </a:pPr>
            <a:r>
              <a:rPr lang="en-US" b="1" dirty="0" smtClean="0"/>
              <a:t>                    anterior belly of </a:t>
            </a:r>
            <a:r>
              <a:rPr lang="en-US" b="1" dirty="0" err="1" smtClean="0"/>
              <a:t>diagastric</a:t>
            </a:r>
            <a:r>
              <a:rPr lang="en-US" b="1" dirty="0" smtClean="0"/>
              <a:t> m</a:t>
            </a:r>
          </a:p>
          <a:p>
            <a:pPr algn="l">
              <a:buNone/>
            </a:pPr>
            <a:r>
              <a:rPr lang="en-US" b="1" dirty="0" smtClean="0"/>
              <a:t>                     </a:t>
            </a:r>
            <a:r>
              <a:rPr lang="en-US" b="1" dirty="0" err="1" smtClean="0"/>
              <a:t>Genioglossus</a:t>
            </a:r>
            <a:endParaRPr lang="en-US" b="1" dirty="0" smtClean="0"/>
          </a:p>
          <a:p>
            <a:pPr algn="l">
              <a:buNone/>
            </a:pPr>
            <a:r>
              <a:rPr lang="en-US" b="1" dirty="0" smtClean="0"/>
              <a:t>                      </a:t>
            </a:r>
            <a:r>
              <a:rPr lang="en-US" b="1" dirty="0" err="1" smtClean="0"/>
              <a:t>Genio</a:t>
            </a:r>
            <a:r>
              <a:rPr lang="en-US" b="1" dirty="0" smtClean="0"/>
              <a:t>-hyoid</a:t>
            </a:r>
          </a:p>
          <a:p>
            <a:pPr algn="l">
              <a:buNone/>
            </a:pPr>
            <a:r>
              <a:rPr lang="en-US" b="1" dirty="0" smtClean="0"/>
              <a:t>                        </a:t>
            </a:r>
            <a:r>
              <a:rPr lang="en-US" b="1" dirty="0" err="1" smtClean="0"/>
              <a:t>Mylohyoid</a:t>
            </a:r>
            <a:r>
              <a:rPr lang="en-US" b="1" dirty="0" smtClean="0"/>
              <a:t>     </a:t>
            </a:r>
          </a:p>
          <a:p>
            <a:pPr algn="l">
              <a:buNone/>
            </a:pPr>
            <a:r>
              <a:rPr lang="en-US" b="1" dirty="0" smtClean="0"/>
              <a:t>                       Sup. </a:t>
            </a:r>
            <a:r>
              <a:rPr lang="en-US" b="1" dirty="0" err="1" smtClean="0"/>
              <a:t>Constricor</a:t>
            </a:r>
            <a:r>
              <a:rPr lang="en-US" b="1" dirty="0" smtClean="0"/>
              <a:t> m. of the pharyn</a:t>
            </a:r>
            <a:r>
              <a:rPr lang="en-US" dirty="0" smtClean="0"/>
              <a:t>x  </a:t>
            </a:r>
            <a:endParaRPr lang="ar-IQ" dirty="0"/>
          </a:p>
        </p:txBody>
      </p:sp>
    </p:spTree>
  </p:cSld>
  <p:clrMapOvr>
    <a:masterClrMapping/>
  </p:clrMapOvr>
  <p:transition>
    <p:wheel spokes="1"/>
  </p:transition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Nerves related to the mandible</a:t>
            </a:r>
            <a:endParaRPr lang="ar-IQ" b="1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l">
              <a:buNone/>
            </a:pPr>
            <a:r>
              <a:rPr lang="en-US" b="1" dirty="0" smtClean="0">
                <a:solidFill>
                  <a:srgbClr val="002060"/>
                </a:solidFill>
                <a:latin typeface="Copperplate Gothic Bold" pitchFamily="34" charset="0"/>
              </a:rPr>
              <a:t>A- 2 nerves related to the foramina;</a:t>
            </a:r>
          </a:p>
          <a:p>
            <a:pPr algn="l">
              <a:buNone/>
            </a:pPr>
            <a:r>
              <a:rPr lang="en-US" b="1" dirty="0" smtClean="0">
                <a:solidFill>
                  <a:srgbClr val="00B050"/>
                </a:solidFill>
              </a:rPr>
              <a:t>1- inf. Alveolar n</a:t>
            </a:r>
            <a:r>
              <a:rPr lang="en-US" b="1" dirty="0" smtClean="0"/>
              <a:t>. inter the </a:t>
            </a:r>
            <a:r>
              <a:rPr lang="en-US" b="1" dirty="0" err="1" smtClean="0"/>
              <a:t>mandibular</a:t>
            </a:r>
            <a:r>
              <a:rPr lang="en-US" b="1" dirty="0" smtClean="0"/>
              <a:t> f. pass through </a:t>
            </a:r>
            <a:r>
              <a:rPr lang="en-US" b="1" dirty="0" err="1" smtClean="0"/>
              <a:t>mand</a:t>
            </a:r>
            <a:r>
              <a:rPr lang="en-US" b="1" dirty="0" smtClean="0"/>
              <a:t>. Canal and then divided incisive nerve and mental nerve</a:t>
            </a:r>
          </a:p>
          <a:p>
            <a:pPr algn="l">
              <a:buNone/>
            </a:pPr>
            <a:r>
              <a:rPr lang="en-US" b="1" dirty="0" smtClean="0">
                <a:solidFill>
                  <a:srgbClr val="00B050"/>
                </a:solidFill>
              </a:rPr>
              <a:t>2- mental nerve </a:t>
            </a:r>
            <a:r>
              <a:rPr lang="en-US" b="1" dirty="0" smtClean="0"/>
              <a:t>; emerge from the mental </a:t>
            </a:r>
            <a:r>
              <a:rPr lang="en-US" b="1" dirty="0" err="1" smtClean="0"/>
              <a:t>foramin</a:t>
            </a:r>
            <a:r>
              <a:rPr lang="en-US" b="1" dirty="0" smtClean="0"/>
              <a:t>.</a:t>
            </a:r>
          </a:p>
          <a:p>
            <a:pPr algn="l">
              <a:buNone/>
            </a:pPr>
            <a:r>
              <a:rPr lang="en-US" b="1" dirty="0" smtClean="0">
                <a:solidFill>
                  <a:srgbClr val="002060"/>
                </a:solidFill>
                <a:latin typeface="Copperplate Gothic Bold" pitchFamily="34" charset="0"/>
              </a:rPr>
              <a:t>B- 2 nerves related to the grooves;</a:t>
            </a:r>
          </a:p>
          <a:p>
            <a:pPr algn="l">
              <a:buNone/>
            </a:pPr>
            <a:r>
              <a:rPr lang="en-US" b="1" dirty="0" smtClean="0">
                <a:solidFill>
                  <a:srgbClr val="00B050"/>
                </a:solidFill>
              </a:rPr>
              <a:t>1- nerve </a:t>
            </a:r>
            <a:r>
              <a:rPr lang="en-US" b="1" dirty="0" smtClean="0"/>
              <a:t>to the </a:t>
            </a:r>
            <a:r>
              <a:rPr lang="en-US" b="1" dirty="0" err="1" smtClean="0"/>
              <a:t>mylohyoid</a:t>
            </a:r>
            <a:endParaRPr lang="en-US" b="1" dirty="0" smtClean="0"/>
          </a:p>
          <a:p>
            <a:pPr algn="l">
              <a:buNone/>
            </a:pPr>
            <a:r>
              <a:rPr lang="en-US" b="1" dirty="0" smtClean="0">
                <a:solidFill>
                  <a:srgbClr val="00B050"/>
                </a:solidFill>
              </a:rPr>
              <a:t>2- lingual nerve</a:t>
            </a:r>
            <a:r>
              <a:rPr lang="en-US" b="1" dirty="0" smtClean="0"/>
              <a:t>; runs </a:t>
            </a:r>
            <a:r>
              <a:rPr lang="en-US" b="1" dirty="0" err="1" smtClean="0"/>
              <a:t>forwords</a:t>
            </a:r>
            <a:r>
              <a:rPr lang="en-US" b="1" dirty="0" smtClean="0"/>
              <a:t> along the groove on the medial aspect of last molar tooth socket</a:t>
            </a:r>
            <a:r>
              <a:rPr lang="en-US" dirty="0" smtClean="0"/>
              <a:t>.</a:t>
            </a:r>
          </a:p>
        </p:txBody>
      </p:sp>
    </p:spTree>
  </p:cSld>
  <p:clrMapOvr>
    <a:masterClrMapping/>
  </p:clrMapOvr>
  <p:transition>
    <p:dissolve/>
  </p:transition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10242" name="Picture 2" descr="C:\Users\Earthlink Altariq\Desktop\download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412776"/>
            <a:ext cx="7056784" cy="5256584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u"/>
  </p:transition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14400" y="404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ar-IQ" dirty="0" smtClean="0"/>
              <a:t/>
            </a:r>
            <a:br>
              <a:rPr lang="ar-IQ" dirty="0" smtClean="0"/>
            </a:b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None/>
            </a:pPr>
            <a:r>
              <a:rPr lang="en-US" b="1" dirty="0" smtClean="0">
                <a:solidFill>
                  <a:srgbClr val="002060"/>
                </a:solidFill>
              </a:rPr>
              <a:t>C- 2 nerves related to the neck of mandible</a:t>
            </a:r>
            <a:r>
              <a:rPr lang="en-US" dirty="0" smtClean="0"/>
              <a:t>;</a:t>
            </a:r>
            <a:endParaRPr lang="en-US" b="1" dirty="0" smtClean="0">
              <a:solidFill>
                <a:srgbClr val="00B050"/>
              </a:solidFill>
            </a:endParaRPr>
          </a:p>
          <a:p>
            <a:pPr algn="l">
              <a:buNone/>
            </a:pPr>
            <a:r>
              <a:rPr lang="en-US" b="1" dirty="0" smtClean="0">
                <a:solidFill>
                  <a:srgbClr val="00B050"/>
                </a:solidFill>
              </a:rPr>
              <a:t>1- </a:t>
            </a:r>
            <a:r>
              <a:rPr lang="en-US" b="1" dirty="0" err="1" smtClean="0">
                <a:solidFill>
                  <a:srgbClr val="00B050"/>
                </a:solidFill>
              </a:rPr>
              <a:t>auroculotemporal</a:t>
            </a:r>
            <a:r>
              <a:rPr lang="en-US" b="1" dirty="0" smtClean="0">
                <a:solidFill>
                  <a:srgbClr val="00B050"/>
                </a:solidFill>
              </a:rPr>
              <a:t> nerve</a:t>
            </a:r>
            <a:r>
              <a:rPr lang="en-US" dirty="0" smtClean="0"/>
              <a:t>;</a:t>
            </a:r>
          </a:p>
          <a:p>
            <a:pPr algn="l">
              <a:buNone/>
            </a:pPr>
            <a:r>
              <a:rPr lang="en-US" b="1" dirty="0" smtClean="0">
                <a:solidFill>
                  <a:srgbClr val="00B050"/>
                </a:solidFill>
              </a:rPr>
              <a:t>2- marginal </a:t>
            </a:r>
            <a:r>
              <a:rPr lang="en-US" b="1" dirty="0" err="1" smtClean="0">
                <a:solidFill>
                  <a:srgbClr val="00B050"/>
                </a:solidFill>
              </a:rPr>
              <a:t>mandibilar</a:t>
            </a:r>
            <a:r>
              <a:rPr lang="en-US" b="1" dirty="0" smtClean="0">
                <a:solidFill>
                  <a:srgbClr val="00B050"/>
                </a:solidFill>
              </a:rPr>
              <a:t> branch of facial nerve</a:t>
            </a:r>
            <a:r>
              <a:rPr lang="en-US" dirty="0" smtClean="0"/>
              <a:t> </a:t>
            </a:r>
          </a:p>
          <a:p>
            <a:pPr algn="l">
              <a:buNone/>
            </a:pPr>
            <a:r>
              <a:rPr lang="en-US" b="1" dirty="0" smtClean="0">
                <a:solidFill>
                  <a:srgbClr val="002060"/>
                </a:solidFill>
              </a:rPr>
              <a:t>D- 2 other nerve related to the mandible;</a:t>
            </a:r>
          </a:p>
          <a:p>
            <a:pPr algn="l">
              <a:buNone/>
            </a:pPr>
            <a:r>
              <a:rPr lang="en-US" b="1" dirty="0" smtClean="0">
                <a:solidFill>
                  <a:srgbClr val="00B050"/>
                </a:solidFill>
              </a:rPr>
              <a:t>1-buccal branch of </a:t>
            </a:r>
            <a:r>
              <a:rPr lang="en-US" b="1" dirty="0" err="1" smtClean="0">
                <a:solidFill>
                  <a:srgbClr val="00B050"/>
                </a:solidFill>
              </a:rPr>
              <a:t>mandibilar</a:t>
            </a:r>
            <a:r>
              <a:rPr lang="en-US" b="1" dirty="0" smtClean="0">
                <a:solidFill>
                  <a:srgbClr val="00B050"/>
                </a:solidFill>
              </a:rPr>
              <a:t> nerve.</a:t>
            </a:r>
          </a:p>
          <a:p>
            <a:pPr algn="l">
              <a:buNone/>
            </a:pPr>
            <a:r>
              <a:rPr lang="en-US" dirty="0" smtClean="0">
                <a:solidFill>
                  <a:srgbClr val="00B050"/>
                </a:solidFill>
              </a:rPr>
              <a:t>2</a:t>
            </a:r>
            <a:r>
              <a:rPr lang="en-US" dirty="0" smtClean="0"/>
              <a:t>-</a:t>
            </a:r>
          </a:p>
        </p:txBody>
      </p:sp>
    </p:spTree>
  </p:cSld>
  <p:clrMapOvr>
    <a:masterClrMapping/>
  </p:clrMapOvr>
  <p:transition>
    <p:cover dir="rd"/>
  </p:transition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Arteries related to the mandible</a:t>
            </a:r>
            <a:endParaRPr lang="ar-IQ" b="1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None/>
            </a:pPr>
            <a:r>
              <a:rPr lang="en-US" b="1" dirty="0" smtClean="0">
                <a:solidFill>
                  <a:srgbClr val="00B050"/>
                </a:solidFill>
              </a:rPr>
              <a:t>1- external carotid artery </a:t>
            </a:r>
            <a:r>
              <a:rPr lang="en-US" b="1" dirty="0" smtClean="0"/>
              <a:t>divided in the neck of mandible to 2 terminal </a:t>
            </a:r>
            <a:r>
              <a:rPr lang="en-US" b="1" dirty="0" err="1" smtClean="0"/>
              <a:t>bra.maxillary</a:t>
            </a:r>
            <a:r>
              <a:rPr lang="en-US" b="1" dirty="0" smtClean="0"/>
              <a:t> and </a:t>
            </a:r>
            <a:r>
              <a:rPr lang="en-US" b="1" dirty="0" err="1" smtClean="0"/>
              <a:t>superfacial</a:t>
            </a:r>
            <a:r>
              <a:rPr lang="en-US" b="1" dirty="0" smtClean="0"/>
              <a:t> temporal art.</a:t>
            </a:r>
          </a:p>
          <a:p>
            <a:pPr algn="l">
              <a:buNone/>
            </a:pPr>
            <a:r>
              <a:rPr lang="en-US" b="1" dirty="0" smtClean="0">
                <a:solidFill>
                  <a:srgbClr val="00B050"/>
                </a:solidFill>
              </a:rPr>
              <a:t>2-inf. Alveolar art. </a:t>
            </a:r>
            <a:r>
              <a:rPr lang="en-US" b="1" dirty="0" smtClean="0"/>
              <a:t>Enter  in to the </a:t>
            </a:r>
            <a:r>
              <a:rPr lang="en-US" b="1" dirty="0" err="1" smtClean="0"/>
              <a:t>mandiblar</a:t>
            </a:r>
            <a:r>
              <a:rPr lang="en-US" b="1" dirty="0" smtClean="0"/>
              <a:t> f.</a:t>
            </a:r>
          </a:p>
          <a:p>
            <a:pPr algn="l">
              <a:buNone/>
            </a:pPr>
            <a:r>
              <a:rPr lang="en-US" b="1" dirty="0" smtClean="0">
                <a:solidFill>
                  <a:srgbClr val="00B050"/>
                </a:solidFill>
              </a:rPr>
              <a:t>3-mental art. </a:t>
            </a:r>
            <a:r>
              <a:rPr lang="en-US" b="1" dirty="0" smtClean="0"/>
              <a:t>Emerge from </a:t>
            </a:r>
            <a:r>
              <a:rPr lang="en-US" b="1" dirty="0" err="1" smtClean="0"/>
              <a:t>mandiblar</a:t>
            </a:r>
            <a:r>
              <a:rPr lang="en-US" b="1" dirty="0" smtClean="0"/>
              <a:t> f.</a:t>
            </a:r>
          </a:p>
          <a:p>
            <a:pPr algn="l">
              <a:buNone/>
            </a:pPr>
            <a:r>
              <a:rPr lang="en-US" b="1" dirty="0" smtClean="0"/>
              <a:t> </a:t>
            </a:r>
            <a:r>
              <a:rPr lang="en-US" b="1" dirty="0" smtClean="0">
                <a:solidFill>
                  <a:srgbClr val="00B050"/>
                </a:solidFill>
              </a:rPr>
              <a:t>4-facial artery </a:t>
            </a:r>
            <a:endParaRPr lang="ar-IQ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>
    <p:cover dir="r"/>
  </p:transition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Glands related to the mandible</a:t>
            </a:r>
            <a:endParaRPr lang="ar-IQ" b="1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None/>
            </a:pPr>
            <a:r>
              <a:rPr lang="en-US" b="1" dirty="0" err="1" smtClean="0"/>
              <a:t>Sublinguial</a:t>
            </a:r>
            <a:r>
              <a:rPr lang="en-US" b="1" dirty="0" smtClean="0"/>
              <a:t> salivary gland </a:t>
            </a:r>
          </a:p>
          <a:p>
            <a:pPr algn="l">
              <a:buNone/>
            </a:pPr>
            <a:r>
              <a:rPr lang="en-US" b="1" dirty="0" smtClean="0"/>
              <a:t>Sub </a:t>
            </a:r>
            <a:r>
              <a:rPr lang="en-US" b="1" dirty="0" err="1" smtClean="0"/>
              <a:t>mandibular</a:t>
            </a:r>
            <a:r>
              <a:rPr lang="en-US" b="1" dirty="0" smtClean="0"/>
              <a:t> salivary gland </a:t>
            </a:r>
          </a:p>
          <a:p>
            <a:pPr algn="l">
              <a:buNone/>
            </a:pPr>
            <a:r>
              <a:rPr lang="en-US" b="1" dirty="0" smtClean="0"/>
              <a:t>Parotid gland</a:t>
            </a:r>
            <a:endParaRPr lang="ar-IQ" b="1" dirty="0"/>
          </a:p>
        </p:txBody>
      </p:sp>
    </p:spTree>
  </p:cSld>
  <p:clrMapOvr>
    <a:masterClrMapping/>
  </p:clrMapOvr>
  <p:transition>
    <p:split orient="vert"/>
  </p:transition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buNone/>
            </a:pPr>
            <a:endParaRPr lang="en-US" sz="6800" b="1" smtClean="0">
              <a:solidFill>
                <a:srgbClr val="FF0000"/>
              </a:solidFill>
              <a:latin typeface="Algerian" pitchFamily="82" charset="0"/>
            </a:endParaRPr>
          </a:p>
          <a:p>
            <a:pPr lvl="1">
              <a:buNone/>
            </a:pPr>
            <a:r>
              <a:rPr lang="en-US" sz="6800" b="1" smtClean="0">
                <a:solidFill>
                  <a:srgbClr val="FF0000"/>
                </a:solidFill>
                <a:latin typeface="Algerian" pitchFamily="82" charset="0"/>
              </a:rPr>
              <a:t>Thank you </a:t>
            </a:r>
          </a:p>
          <a:p>
            <a:pPr lvl="1">
              <a:buNone/>
            </a:pPr>
            <a:endParaRPr lang="ar-IQ" sz="6800" b="1" dirty="0">
              <a:solidFill>
                <a:srgbClr val="FF0000"/>
              </a:solidFill>
              <a:latin typeface="Algerian" pitchFamily="82" charset="0"/>
            </a:endParaRPr>
          </a:p>
        </p:txBody>
      </p:sp>
    </p:spTree>
  </p:cSld>
  <p:clrMapOvr>
    <a:masterClrMapping/>
  </p:clrMapOvr>
  <p:transition>
    <p:pull dir="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Nerve supply of the scalp</a:t>
            </a:r>
            <a:endParaRPr lang="ar-IQ" b="1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None/>
            </a:pPr>
            <a:r>
              <a:rPr lang="en-US" b="1" dirty="0" smtClean="0"/>
              <a:t>20 nerve supply the scalp ;</a:t>
            </a:r>
          </a:p>
          <a:p>
            <a:pPr algn="l">
              <a:buNone/>
            </a:pPr>
            <a:r>
              <a:rPr lang="en-US" b="1" dirty="0" smtClean="0"/>
              <a:t> 10 on each side.</a:t>
            </a:r>
          </a:p>
          <a:p>
            <a:pPr algn="l">
              <a:buNone/>
            </a:pPr>
            <a:r>
              <a:rPr lang="en-US" b="1" dirty="0" smtClean="0"/>
              <a:t>5 nerves inter the scalp </a:t>
            </a:r>
            <a:r>
              <a:rPr lang="en-US" b="1" dirty="0" err="1" smtClean="0"/>
              <a:t>infront</a:t>
            </a:r>
            <a:r>
              <a:rPr lang="en-US" b="1" dirty="0" smtClean="0"/>
              <a:t> the auricle and 5 from behind</a:t>
            </a:r>
          </a:p>
          <a:p>
            <a:pPr algn="l">
              <a:buNone/>
            </a:pPr>
            <a:r>
              <a:rPr lang="en-US" b="1" dirty="0" smtClean="0"/>
              <a:t>4 of these 5 nerve are </a:t>
            </a:r>
            <a:r>
              <a:rPr lang="en-US" b="1" dirty="0" smtClean="0">
                <a:solidFill>
                  <a:srgbClr val="C00000"/>
                </a:solidFill>
              </a:rPr>
              <a:t>sensory</a:t>
            </a:r>
            <a:r>
              <a:rPr lang="en-US" b="1" dirty="0" smtClean="0"/>
              <a:t> and </a:t>
            </a:r>
            <a:r>
              <a:rPr lang="en-US" b="1" dirty="0" smtClean="0">
                <a:solidFill>
                  <a:srgbClr val="C00000"/>
                </a:solidFill>
              </a:rPr>
              <a:t>one motor</a:t>
            </a:r>
            <a:endParaRPr lang="ar-IQ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wipe dir="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Copperplate Gothic Bold" pitchFamily="34" charset="0"/>
              </a:rPr>
              <a:t>The face</a:t>
            </a:r>
            <a:endParaRPr lang="ar-IQ" dirty="0">
              <a:solidFill>
                <a:srgbClr val="FF0000"/>
              </a:solidFill>
              <a:latin typeface="Copperplate Gothic Bold" pitchFamily="34" charset="0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None/>
            </a:pPr>
            <a:r>
              <a:rPr lang="en-US" b="1" dirty="0" smtClean="0">
                <a:solidFill>
                  <a:srgbClr val="C00000"/>
                </a:solidFill>
              </a:rPr>
              <a:t>Skin; </a:t>
            </a:r>
            <a:r>
              <a:rPr lang="en-US" b="1" dirty="0" smtClean="0"/>
              <a:t>elastic , very vascular , rich in sebaceous gland and sweat glands.</a:t>
            </a:r>
          </a:p>
          <a:p>
            <a:pPr algn="l">
              <a:buNone/>
            </a:pPr>
            <a:r>
              <a:rPr lang="en-US" b="1" dirty="0" err="1" smtClean="0">
                <a:solidFill>
                  <a:srgbClr val="C00000"/>
                </a:solidFill>
              </a:rPr>
              <a:t>Superfacial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facia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smtClean="0"/>
              <a:t>contain numerous of muscles vessels ,nerves&amp; fat.</a:t>
            </a:r>
          </a:p>
          <a:p>
            <a:pPr algn="l">
              <a:buNone/>
            </a:pPr>
            <a:r>
              <a:rPr lang="en-US" b="1" dirty="0" smtClean="0">
                <a:solidFill>
                  <a:srgbClr val="C00000"/>
                </a:solidFill>
              </a:rPr>
              <a:t>Deep fascia </a:t>
            </a:r>
            <a:r>
              <a:rPr lang="en-US" b="1" dirty="0" smtClean="0"/>
              <a:t>is absent except in parotid gland and buccinators muscle.</a:t>
            </a:r>
          </a:p>
          <a:p>
            <a:endParaRPr lang="ar-IQ" dirty="0"/>
          </a:p>
        </p:txBody>
      </p:sp>
    </p:spTree>
  </p:cSld>
  <p:clrMapOvr>
    <a:masterClrMapping/>
  </p:clrMapOvr>
  <p:transition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Muscles of the face</a:t>
            </a:r>
            <a:endParaRPr lang="ar-IQ" b="1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None/>
            </a:pPr>
            <a:r>
              <a:rPr lang="en-US" b="1" dirty="0" smtClean="0">
                <a:solidFill>
                  <a:srgbClr val="C00000"/>
                </a:solidFill>
              </a:rPr>
              <a:t>Characterized by </a:t>
            </a:r>
          </a:p>
          <a:p>
            <a:pPr algn="l">
              <a:buNone/>
            </a:pPr>
            <a:r>
              <a:rPr lang="en-US" b="1" dirty="0" smtClean="0"/>
              <a:t>* they presents in </a:t>
            </a:r>
            <a:r>
              <a:rPr lang="en-US" b="1" dirty="0" err="1" smtClean="0"/>
              <a:t>superfacial</a:t>
            </a:r>
            <a:r>
              <a:rPr lang="en-US" b="1" dirty="0" smtClean="0"/>
              <a:t> </a:t>
            </a:r>
            <a:r>
              <a:rPr lang="en-US" b="1" dirty="0" err="1" smtClean="0"/>
              <a:t>facia</a:t>
            </a:r>
            <a:endParaRPr lang="en-US" b="1" dirty="0" smtClean="0"/>
          </a:p>
          <a:p>
            <a:pPr algn="l">
              <a:buNone/>
            </a:pPr>
            <a:r>
              <a:rPr lang="en-US" b="1" dirty="0" smtClean="0"/>
              <a:t>* they have bony origin</a:t>
            </a:r>
          </a:p>
          <a:p>
            <a:pPr algn="l">
              <a:buNone/>
            </a:pPr>
            <a:r>
              <a:rPr lang="en-US" b="1" dirty="0" smtClean="0"/>
              <a:t>*they are inserted to the skin without tendon</a:t>
            </a:r>
          </a:p>
          <a:p>
            <a:pPr algn="l">
              <a:buNone/>
            </a:pPr>
            <a:r>
              <a:rPr lang="en-US" b="1" dirty="0" smtClean="0"/>
              <a:t>* they arrange them self around the opening of the face in 2 group </a:t>
            </a:r>
            <a:r>
              <a:rPr lang="en-US" b="1" dirty="0" smtClean="0">
                <a:solidFill>
                  <a:srgbClr val="00B0F0"/>
                </a:solidFill>
              </a:rPr>
              <a:t>a- dilated group b- sphincter group</a:t>
            </a:r>
            <a:r>
              <a:rPr lang="en-US" b="1" dirty="0" smtClean="0"/>
              <a:t>.</a:t>
            </a:r>
          </a:p>
          <a:p>
            <a:pPr algn="l">
              <a:buNone/>
            </a:pPr>
            <a:r>
              <a:rPr lang="en-US" b="1" dirty="0" smtClean="0"/>
              <a:t>* they are supply by facial nerve</a:t>
            </a:r>
            <a:endParaRPr lang="ar-IQ" b="1" dirty="0"/>
          </a:p>
        </p:txBody>
      </p:sp>
    </p:spTree>
  </p:cSld>
  <p:clrMapOvr>
    <a:masterClrMapping/>
  </p:clrMapOvr>
  <p:transition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None/>
            </a:pPr>
            <a:r>
              <a:rPr lang="en-US" b="1" dirty="0" smtClean="0">
                <a:solidFill>
                  <a:srgbClr val="00B0F0"/>
                </a:solidFill>
              </a:rPr>
              <a:t>Muscles divided to 2 groups</a:t>
            </a:r>
            <a:r>
              <a:rPr lang="en-US" b="1" dirty="0" smtClean="0"/>
              <a:t> </a:t>
            </a:r>
          </a:p>
          <a:p>
            <a:pPr algn="l">
              <a:buNone/>
            </a:pPr>
            <a:r>
              <a:rPr lang="en-US" b="1" dirty="0" smtClean="0"/>
              <a:t>Large muscles 3 which are;</a:t>
            </a:r>
          </a:p>
          <a:p>
            <a:pPr algn="l">
              <a:buNone/>
            </a:pPr>
            <a:r>
              <a:rPr lang="en-US" b="1" dirty="0" smtClean="0"/>
              <a:t>   1-buccinotor m  </a:t>
            </a:r>
          </a:p>
          <a:p>
            <a:pPr algn="l">
              <a:buNone/>
            </a:pPr>
            <a:r>
              <a:rPr lang="en-US" b="1" dirty="0" smtClean="0"/>
              <a:t>2- </a:t>
            </a:r>
            <a:r>
              <a:rPr lang="en-US" b="1" dirty="0" err="1" smtClean="0"/>
              <a:t>orbicularis</a:t>
            </a:r>
            <a:r>
              <a:rPr lang="en-US" b="1" dirty="0" smtClean="0"/>
              <a:t> </a:t>
            </a:r>
            <a:r>
              <a:rPr lang="en-US" b="1" dirty="0" err="1" smtClean="0"/>
              <a:t>oris</a:t>
            </a:r>
            <a:r>
              <a:rPr lang="en-US" b="1" dirty="0" smtClean="0"/>
              <a:t> m </a:t>
            </a:r>
          </a:p>
          <a:p>
            <a:pPr algn="l">
              <a:buNone/>
            </a:pPr>
            <a:r>
              <a:rPr lang="en-US" b="1" dirty="0" smtClean="0"/>
              <a:t> 3- </a:t>
            </a:r>
            <a:r>
              <a:rPr lang="en-US" b="1" dirty="0" err="1" smtClean="0"/>
              <a:t>orbicularis</a:t>
            </a:r>
            <a:r>
              <a:rPr lang="en-US" b="1" dirty="0" smtClean="0"/>
              <a:t> </a:t>
            </a:r>
            <a:r>
              <a:rPr lang="en-US" b="1" dirty="0" err="1" smtClean="0"/>
              <a:t>occuli</a:t>
            </a:r>
            <a:r>
              <a:rPr lang="en-US" b="1" dirty="0" smtClean="0"/>
              <a:t> m</a:t>
            </a:r>
          </a:p>
          <a:p>
            <a:endParaRPr lang="ar-IQ" dirty="0"/>
          </a:p>
        </p:txBody>
      </p:sp>
    </p:spTree>
  </p:cSld>
  <p:clrMapOvr>
    <a:masterClrMapping/>
  </p:clrMapOvr>
  <p:transition>
    <p:wipe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13314" name="Picture 2" descr="C:\Users\Earthlink Altariq\Desktop\FaceMuscles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332656"/>
            <a:ext cx="7488832" cy="6912768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Copperplate Gothic Bold" pitchFamily="34" charset="0"/>
              </a:rPr>
              <a:t>Nerve supply of the face</a:t>
            </a:r>
            <a:r>
              <a:rPr lang="en-US" dirty="0" smtClean="0"/>
              <a:t> </a:t>
            </a: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en-US" b="1" dirty="0" smtClean="0">
                <a:solidFill>
                  <a:srgbClr val="00B0F0"/>
                </a:solidFill>
              </a:rPr>
              <a:t>A- motor </a:t>
            </a:r>
            <a:r>
              <a:rPr lang="en-US" b="1" dirty="0" smtClean="0"/>
              <a:t>to the facial muscle by branches of facial nerve</a:t>
            </a:r>
          </a:p>
          <a:p>
            <a:pPr algn="l"/>
            <a:r>
              <a:rPr lang="en-US" b="1" dirty="0" smtClean="0">
                <a:solidFill>
                  <a:srgbClr val="00B0F0"/>
                </a:solidFill>
              </a:rPr>
              <a:t>B- sensory </a:t>
            </a:r>
            <a:r>
              <a:rPr lang="en-US" b="1" dirty="0" smtClean="0"/>
              <a:t>to the skin by </a:t>
            </a:r>
            <a:r>
              <a:rPr lang="en-US" b="1" dirty="0" smtClean="0">
                <a:solidFill>
                  <a:srgbClr val="C00000"/>
                </a:solidFill>
              </a:rPr>
              <a:t>trigeminal nerve</a:t>
            </a:r>
            <a:r>
              <a:rPr lang="en-US" b="1" dirty="0" smtClean="0"/>
              <a:t> supply most of the skin  and </a:t>
            </a:r>
            <a:r>
              <a:rPr lang="en-US" b="1" dirty="0" smtClean="0">
                <a:solidFill>
                  <a:srgbClr val="C00000"/>
                </a:solidFill>
              </a:rPr>
              <a:t>greater auricular </a:t>
            </a:r>
            <a:r>
              <a:rPr lang="en-US" b="1" dirty="0" smtClean="0"/>
              <a:t>nerve supply over the angle of the mandible</a:t>
            </a:r>
            <a:endParaRPr lang="ar-IQ" b="1" dirty="0"/>
          </a:p>
        </p:txBody>
      </p:sp>
    </p:spTree>
  </p:cSld>
  <p:clrMapOvr>
    <a:masterClrMapping/>
  </p:clrMapOvr>
  <p:transition>
    <p:pull dir="d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Copperplate Gothic Bold" pitchFamily="34" charset="0"/>
              </a:rPr>
              <a:t>Facial nerve</a:t>
            </a:r>
            <a:endParaRPr lang="ar-IQ" dirty="0">
              <a:solidFill>
                <a:srgbClr val="FF0000"/>
              </a:solidFill>
              <a:latin typeface="Copperplate Gothic Bold" pitchFamily="34" charset="0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None/>
            </a:pPr>
            <a:r>
              <a:rPr lang="en-US" b="1" dirty="0" smtClean="0"/>
              <a:t>It’s the 7</a:t>
            </a:r>
            <a:r>
              <a:rPr lang="en-US" b="1" baseline="30000" dirty="0" smtClean="0"/>
              <a:t>th</a:t>
            </a:r>
            <a:r>
              <a:rPr lang="en-US" b="1" dirty="0" smtClean="0"/>
              <a:t> cranial nerve and give 7 branches;</a:t>
            </a:r>
          </a:p>
          <a:p>
            <a:pPr algn="l">
              <a:buNone/>
            </a:pPr>
            <a:r>
              <a:rPr lang="en-US" b="1" dirty="0" smtClean="0">
                <a:solidFill>
                  <a:srgbClr val="00B050"/>
                </a:solidFill>
              </a:rPr>
              <a:t>Course through extra cranial part </a:t>
            </a:r>
            <a:r>
              <a:rPr lang="en-US" b="1" dirty="0" smtClean="0"/>
              <a:t>;</a:t>
            </a:r>
          </a:p>
          <a:p>
            <a:pPr algn="l">
              <a:buNone/>
            </a:pPr>
            <a:r>
              <a:rPr lang="en-US" b="1" dirty="0" smtClean="0"/>
              <a:t>Leave the skull through </a:t>
            </a:r>
            <a:r>
              <a:rPr lang="en-US" b="1" dirty="0" err="1" smtClean="0">
                <a:solidFill>
                  <a:srgbClr val="7030A0"/>
                </a:solidFill>
              </a:rPr>
              <a:t>stylomastoid</a:t>
            </a:r>
            <a:r>
              <a:rPr lang="en-US" b="1" dirty="0" smtClean="0">
                <a:solidFill>
                  <a:srgbClr val="7030A0"/>
                </a:solidFill>
              </a:rPr>
              <a:t> foramina</a:t>
            </a:r>
          </a:p>
          <a:p>
            <a:pPr algn="l">
              <a:buNone/>
            </a:pPr>
            <a:r>
              <a:rPr lang="en-US" b="1" dirty="0" smtClean="0"/>
              <a:t>Then it pierces the post medial part of parotid gland, it end in the gland by </a:t>
            </a:r>
            <a:r>
              <a:rPr lang="en-US" b="1" dirty="0" smtClean="0">
                <a:solidFill>
                  <a:srgbClr val="7030A0"/>
                </a:solidFill>
              </a:rPr>
              <a:t>dividing into 5 terminal branche</a:t>
            </a:r>
            <a:r>
              <a:rPr lang="en-US" b="1" dirty="0" smtClean="0"/>
              <a:t>s </a:t>
            </a:r>
            <a:endParaRPr lang="ar-IQ" b="1" dirty="0"/>
          </a:p>
        </p:txBody>
      </p:sp>
    </p:spTree>
  </p:cSld>
  <p:clrMapOvr>
    <a:masterClrMapping/>
  </p:clrMapOvr>
  <p:transition>
    <p:wipe dir="d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opperplate Gothic Bold" pitchFamily="34" charset="0"/>
              </a:rPr>
              <a:t>Branches of facial nerves</a:t>
            </a:r>
            <a:endParaRPr lang="ar-IQ" dirty="0">
              <a:solidFill>
                <a:srgbClr val="FF0000"/>
              </a:solidFill>
              <a:latin typeface="Copperplate Gothic Bold" pitchFamily="34" charset="0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l">
              <a:buNone/>
            </a:pPr>
            <a:r>
              <a:rPr lang="en-US" b="1" dirty="0" smtClean="0">
                <a:solidFill>
                  <a:srgbClr val="7030A0"/>
                </a:solidFill>
              </a:rPr>
              <a:t>2 branches </a:t>
            </a:r>
            <a:r>
              <a:rPr lang="en-US" b="1" dirty="0" smtClean="0"/>
              <a:t>before entering the parotid gland </a:t>
            </a:r>
            <a:r>
              <a:rPr lang="en-US" b="1" dirty="0" smtClean="0">
                <a:solidFill>
                  <a:srgbClr val="7030A0"/>
                </a:solidFill>
              </a:rPr>
              <a:t>and 5 br. In side the glan</a:t>
            </a:r>
            <a:r>
              <a:rPr lang="en-US" b="1" dirty="0" smtClean="0"/>
              <a:t>d</a:t>
            </a:r>
          </a:p>
          <a:p>
            <a:pPr algn="l">
              <a:buNone/>
            </a:pPr>
            <a:r>
              <a:rPr lang="en-US" b="1" dirty="0" smtClean="0"/>
              <a:t>1- post. Auricular br.  2- br. To post belly of </a:t>
            </a:r>
            <a:r>
              <a:rPr lang="en-US" b="1" dirty="0" err="1" smtClean="0"/>
              <a:t>diagasrtic</a:t>
            </a:r>
            <a:r>
              <a:rPr lang="en-US" b="1" dirty="0" smtClean="0"/>
              <a:t> ( those 2 br. Out side the gland)</a:t>
            </a:r>
          </a:p>
          <a:p>
            <a:pPr algn="l">
              <a:buNone/>
            </a:pPr>
            <a:r>
              <a:rPr lang="en-US" b="1" dirty="0" smtClean="0">
                <a:solidFill>
                  <a:srgbClr val="7030A0"/>
                </a:solidFill>
              </a:rPr>
              <a:t>5 terminal </a:t>
            </a:r>
            <a:r>
              <a:rPr lang="en-US" b="1" dirty="0" err="1" smtClean="0">
                <a:solidFill>
                  <a:srgbClr val="7030A0"/>
                </a:solidFill>
              </a:rPr>
              <a:t>br</a:t>
            </a:r>
            <a:r>
              <a:rPr lang="en-US" b="1" dirty="0" smtClean="0">
                <a:solidFill>
                  <a:srgbClr val="7030A0"/>
                </a:solidFill>
              </a:rPr>
              <a:t> are</a:t>
            </a:r>
            <a:r>
              <a:rPr lang="en-US" b="1" dirty="0" smtClean="0"/>
              <a:t>;</a:t>
            </a:r>
          </a:p>
          <a:p>
            <a:pPr algn="l">
              <a:buNone/>
            </a:pPr>
            <a:r>
              <a:rPr lang="en-US" b="1" dirty="0" smtClean="0"/>
              <a:t>1-temporal branch</a:t>
            </a:r>
          </a:p>
          <a:p>
            <a:pPr algn="l">
              <a:buNone/>
            </a:pPr>
            <a:r>
              <a:rPr lang="en-US" b="1" dirty="0" smtClean="0"/>
              <a:t>2-zygomatic br.</a:t>
            </a:r>
          </a:p>
          <a:p>
            <a:pPr algn="l">
              <a:buNone/>
            </a:pPr>
            <a:r>
              <a:rPr lang="en-US" b="1" dirty="0" smtClean="0"/>
              <a:t>3-buccal branch</a:t>
            </a:r>
          </a:p>
          <a:p>
            <a:pPr algn="l">
              <a:buNone/>
            </a:pPr>
            <a:r>
              <a:rPr lang="en-US" b="1" dirty="0" smtClean="0"/>
              <a:t>4-marginal </a:t>
            </a:r>
            <a:r>
              <a:rPr lang="en-US" b="1" dirty="0" err="1" smtClean="0"/>
              <a:t>mandibular</a:t>
            </a:r>
            <a:r>
              <a:rPr lang="en-US" b="1" dirty="0" smtClean="0"/>
              <a:t> branch</a:t>
            </a:r>
          </a:p>
          <a:p>
            <a:pPr algn="l">
              <a:buNone/>
            </a:pPr>
            <a:r>
              <a:rPr lang="en-US" b="1" dirty="0" smtClean="0"/>
              <a:t>5-cervical branch</a:t>
            </a:r>
            <a:endParaRPr lang="ar-IQ" b="1" dirty="0"/>
          </a:p>
        </p:txBody>
      </p:sp>
    </p:spTree>
  </p:cSld>
  <p:clrMapOvr>
    <a:masterClrMapping/>
  </p:clrMapOvr>
  <p:transition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None/>
            </a:pPr>
            <a:r>
              <a:rPr lang="en-US" dirty="0" smtClean="0">
                <a:solidFill>
                  <a:srgbClr val="FF0000"/>
                </a:solidFill>
                <a:latin typeface="Copperplate Gothic Bold" pitchFamily="34" charset="0"/>
              </a:rPr>
              <a:t>Extends </a:t>
            </a:r>
            <a:r>
              <a:rPr lang="en-US" dirty="0" smtClean="0"/>
              <a:t>;</a:t>
            </a:r>
          </a:p>
          <a:p>
            <a:pPr algn="l">
              <a:buNone/>
            </a:pPr>
            <a:r>
              <a:rPr lang="en-US" dirty="0" smtClean="0"/>
              <a:t> </a:t>
            </a:r>
            <a:r>
              <a:rPr lang="en-US" b="1" dirty="0" smtClean="0">
                <a:solidFill>
                  <a:srgbClr val="C00000"/>
                </a:solidFill>
              </a:rPr>
              <a:t>ant</a:t>
            </a:r>
            <a:r>
              <a:rPr lang="en-US" b="1" dirty="0" smtClean="0"/>
              <a:t>. To the supra orbital line</a:t>
            </a:r>
          </a:p>
          <a:p>
            <a:pPr algn="l">
              <a:buNone/>
            </a:pPr>
            <a:r>
              <a:rPr lang="en-US" b="1" dirty="0" smtClean="0">
                <a:solidFill>
                  <a:srgbClr val="C00000"/>
                </a:solidFill>
              </a:rPr>
              <a:t>Each side </a:t>
            </a:r>
            <a:r>
              <a:rPr lang="en-US" b="1" dirty="0" smtClean="0"/>
              <a:t>to the sup. Temporal line</a:t>
            </a:r>
          </a:p>
          <a:p>
            <a:pPr algn="l">
              <a:buNone/>
            </a:pPr>
            <a:r>
              <a:rPr lang="en-US" b="1" dirty="0" smtClean="0">
                <a:solidFill>
                  <a:srgbClr val="C00000"/>
                </a:solidFill>
              </a:rPr>
              <a:t>Post; </a:t>
            </a:r>
            <a:r>
              <a:rPr lang="en-US" b="1" dirty="0" smtClean="0"/>
              <a:t>external occipital protuberance &amp; highest </a:t>
            </a:r>
            <a:r>
              <a:rPr lang="en-US" b="1" dirty="0" err="1" smtClean="0"/>
              <a:t>nuchal</a:t>
            </a:r>
            <a:r>
              <a:rPr lang="en-US" b="1" dirty="0" smtClean="0"/>
              <a:t> line</a:t>
            </a:r>
            <a:endParaRPr lang="ar-IQ" b="1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15362" name="Picture 2" descr="C:\Users\Earthlink Altariq\Desktop\facialnerves2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0"/>
            <a:ext cx="7488832" cy="666936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opperplate Gothic Bold" pitchFamily="34" charset="0"/>
              </a:rPr>
              <a:t>Sensory supply of the face</a:t>
            </a:r>
            <a:endParaRPr lang="ar-IQ" dirty="0">
              <a:solidFill>
                <a:srgbClr val="FF0000"/>
              </a:solidFill>
              <a:latin typeface="Copperplate Gothic Bold" pitchFamily="34" charset="0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>
              <a:buNone/>
            </a:pPr>
            <a:r>
              <a:rPr lang="en-US" b="1" dirty="0" smtClean="0"/>
              <a:t>The skin of face supply </a:t>
            </a:r>
            <a:r>
              <a:rPr lang="en-US" b="1" dirty="0" smtClean="0">
                <a:solidFill>
                  <a:srgbClr val="7030A0"/>
                </a:solidFill>
              </a:rPr>
              <a:t>by 3 division of </a:t>
            </a:r>
            <a:r>
              <a:rPr lang="en-US" b="1" dirty="0" smtClean="0"/>
              <a:t>trigeminal nerve(</a:t>
            </a:r>
            <a:r>
              <a:rPr lang="en-US" b="1" dirty="0" err="1" smtClean="0"/>
              <a:t>ophth</a:t>
            </a:r>
            <a:r>
              <a:rPr lang="en-US" b="1" dirty="0" smtClean="0"/>
              <a:t>, </a:t>
            </a:r>
            <a:r>
              <a:rPr lang="en-US" b="1" dirty="0" err="1" smtClean="0"/>
              <a:t>maxillay</a:t>
            </a:r>
            <a:r>
              <a:rPr lang="en-US" b="1" dirty="0" smtClean="0"/>
              <a:t> &amp; </a:t>
            </a:r>
            <a:r>
              <a:rPr lang="en-US" b="1" dirty="0" err="1" smtClean="0"/>
              <a:t>mandibular</a:t>
            </a:r>
            <a:r>
              <a:rPr lang="en-US" b="1" dirty="0" smtClean="0"/>
              <a:t> N) </a:t>
            </a:r>
            <a:r>
              <a:rPr lang="en-US" b="1" dirty="0" smtClean="0">
                <a:solidFill>
                  <a:srgbClr val="7030A0"/>
                </a:solidFill>
              </a:rPr>
              <a:t>except </a:t>
            </a:r>
            <a:r>
              <a:rPr lang="en-US" b="1" dirty="0" smtClean="0"/>
              <a:t>small area over the angle of mandible and  over the parotid gland supply by </a:t>
            </a:r>
            <a:r>
              <a:rPr lang="en-US" b="1" dirty="0" smtClean="0">
                <a:solidFill>
                  <a:srgbClr val="7030A0"/>
                </a:solidFill>
              </a:rPr>
              <a:t>greater auricular nerve </a:t>
            </a:r>
            <a:r>
              <a:rPr lang="en-US" b="1" dirty="0" smtClean="0"/>
              <a:t>which is br. From cervical plexus.</a:t>
            </a:r>
          </a:p>
          <a:p>
            <a:pPr algn="l">
              <a:buNone/>
            </a:pPr>
            <a:r>
              <a:rPr lang="en-US" b="1" dirty="0" smtClean="0">
                <a:solidFill>
                  <a:srgbClr val="C00000"/>
                </a:solidFill>
              </a:rPr>
              <a:t>Ophthalmic nerve </a:t>
            </a:r>
            <a:r>
              <a:rPr lang="en-US" b="1" dirty="0" smtClean="0"/>
              <a:t>; supply area forehead , upper eyelid, and </a:t>
            </a:r>
            <a:r>
              <a:rPr lang="en-US" b="1" dirty="0" err="1" smtClean="0"/>
              <a:t>infront</a:t>
            </a:r>
            <a:r>
              <a:rPr lang="en-US" b="1" dirty="0" smtClean="0"/>
              <a:t> of the nose including the tip</a:t>
            </a:r>
          </a:p>
          <a:p>
            <a:endParaRPr lang="ar-IQ" dirty="0"/>
          </a:p>
        </p:txBody>
      </p:sp>
    </p:spTree>
  </p:cSld>
  <p:clrMapOvr>
    <a:masterClrMapping/>
  </p:clrMapOvr>
  <p:transition>
    <p:pull dir="d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 dirty="0">
              <a:solidFill>
                <a:srgbClr val="FF0000"/>
              </a:solidFill>
              <a:latin typeface="Copperplate Gothic Bold" pitchFamily="34" charset="0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None/>
            </a:pPr>
            <a:r>
              <a:rPr lang="en-US" b="1" dirty="0" err="1" smtClean="0">
                <a:solidFill>
                  <a:srgbClr val="FF0000"/>
                </a:solidFill>
                <a:latin typeface="+mj-lt"/>
              </a:rPr>
              <a:t>Maxilary</a:t>
            </a:r>
            <a:r>
              <a:rPr lang="en-US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+mj-lt"/>
              </a:rPr>
              <a:t>nerve</a:t>
            </a:r>
            <a:r>
              <a:rPr lang="en-US" b="1" dirty="0" err="1" smtClean="0"/>
              <a:t>Supply</a:t>
            </a:r>
            <a:r>
              <a:rPr lang="en-US" b="1" dirty="0" smtClean="0"/>
              <a:t> the skin over the maxilla including inner nose, lower eyelid and upper lip</a:t>
            </a:r>
          </a:p>
          <a:p>
            <a:pPr algn="l">
              <a:buNone/>
            </a:pPr>
            <a:r>
              <a:rPr lang="en-US" b="1" dirty="0" err="1" smtClean="0">
                <a:solidFill>
                  <a:srgbClr val="FF0000"/>
                </a:solidFill>
              </a:rPr>
              <a:t>Manidibular</a:t>
            </a:r>
            <a:r>
              <a:rPr lang="en-US" b="1" dirty="0" smtClean="0">
                <a:solidFill>
                  <a:srgbClr val="FF0000"/>
                </a:solidFill>
              </a:rPr>
              <a:t> nerve </a:t>
            </a:r>
            <a:r>
              <a:rPr lang="en-US" b="1" dirty="0" smtClean="0"/>
              <a:t>supply the skin over the mandible</a:t>
            </a:r>
            <a:endParaRPr lang="ar-IQ" b="1" dirty="0"/>
          </a:p>
        </p:txBody>
      </p:sp>
    </p:spTree>
  </p:cSld>
  <p:clrMapOvr>
    <a:masterClrMapping/>
  </p:clrMapOvr>
  <p:transition>
    <p:checker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16386" name="Picture 2" descr="C:\Users\Earthlink Altariq\Desktop\download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76672"/>
            <a:ext cx="8136904" cy="6120680"/>
          </a:xfrm>
          <a:prstGeom prst="rect">
            <a:avLst/>
          </a:prstGeom>
          <a:noFill/>
        </p:spPr>
      </p:pic>
    </p:spTree>
  </p:cSld>
  <p:clrMapOvr>
    <a:masterClrMapping/>
  </p:clrMapOvr>
  <p:transition>
    <p:checker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17410" name="Picture 2" descr="C:\Users\Earthlink Altariq\Desktop\image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3" y="476672"/>
            <a:ext cx="7992888" cy="5904655"/>
          </a:xfrm>
          <a:prstGeom prst="rect">
            <a:avLst/>
          </a:prstGeom>
          <a:noFill/>
        </p:spPr>
      </p:pic>
    </p:spTree>
  </p:cSld>
  <p:clrMapOvr>
    <a:masterClrMapping/>
  </p:clrMapOvr>
  <p:transition>
    <p:comb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opperplate Gothic Bold" pitchFamily="34" charset="0"/>
              </a:rPr>
              <a:t>Arterial supply of the face</a:t>
            </a:r>
            <a:endParaRPr lang="ar-IQ" dirty="0">
              <a:solidFill>
                <a:srgbClr val="FF0000"/>
              </a:solidFill>
              <a:latin typeface="Copperplate Gothic Bold" pitchFamily="34" charset="0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l">
              <a:buNone/>
            </a:pPr>
            <a:r>
              <a:rPr lang="en-US" b="1" dirty="0" smtClean="0"/>
              <a:t>The face is supply by </a:t>
            </a:r>
            <a:r>
              <a:rPr lang="en-US" b="1" dirty="0" smtClean="0">
                <a:solidFill>
                  <a:srgbClr val="FFC000"/>
                </a:solidFill>
              </a:rPr>
              <a:t>2 sets of arteries ant &amp; post</a:t>
            </a:r>
            <a:r>
              <a:rPr lang="en-US" b="1" dirty="0" smtClean="0"/>
              <a:t>.</a:t>
            </a:r>
          </a:p>
          <a:p>
            <a:pPr algn="l">
              <a:buNone/>
            </a:pPr>
            <a:r>
              <a:rPr lang="en-US" b="1" dirty="0" smtClean="0">
                <a:solidFill>
                  <a:srgbClr val="00B0F0"/>
                </a:solidFill>
              </a:rPr>
              <a:t>Anterior set of arteries</a:t>
            </a:r>
            <a:r>
              <a:rPr lang="en-US" b="1" dirty="0" smtClean="0"/>
              <a:t>;</a:t>
            </a:r>
          </a:p>
          <a:p>
            <a:pPr algn="l">
              <a:buNone/>
            </a:pPr>
            <a:r>
              <a:rPr lang="en-US" b="1" dirty="0" smtClean="0">
                <a:solidFill>
                  <a:srgbClr val="C00000"/>
                </a:solidFill>
              </a:rPr>
              <a:t>1- facial artery; </a:t>
            </a:r>
            <a:r>
              <a:rPr lang="en-US" b="1" dirty="0" smtClean="0"/>
              <a:t>it’s the principle artery of the face its originate from ext. carotid art.</a:t>
            </a:r>
          </a:p>
          <a:p>
            <a:pPr algn="l">
              <a:buNone/>
            </a:pPr>
            <a:r>
              <a:rPr lang="en-US" b="1" dirty="0" smtClean="0"/>
              <a:t>It </a:t>
            </a:r>
            <a:r>
              <a:rPr lang="en-US" b="1" dirty="0" smtClean="0">
                <a:solidFill>
                  <a:srgbClr val="C00000"/>
                </a:solidFill>
              </a:rPr>
              <a:t>end </a:t>
            </a:r>
            <a:r>
              <a:rPr lang="en-US" b="1" dirty="0" smtClean="0"/>
              <a:t>at the medial angle of the eye by becoming the angular artery.</a:t>
            </a:r>
          </a:p>
          <a:p>
            <a:pPr algn="l">
              <a:buNone/>
            </a:pPr>
            <a:r>
              <a:rPr lang="en-US" b="1" dirty="0" smtClean="0">
                <a:solidFill>
                  <a:srgbClr val="00B0F0"/>
                </a:solidFill>
              </a:rPr>
              <a:t>Branches in the face;</a:t>
            </a:r>
          </a:p>
          <a:p>
            <a:pPr algn="l">
              <a:buNone/>
            </a:pPr>
            <a:r>
              <a:rPr lang="en-US" b="1" dirty="0" err="1" smtClean="0"/>
              <a:t>Inf</a:t>
            </a:r>
            <a:r>
              <a:rPr lang="en-US" b="1" dirty="0" smtClean="0"/>
              <a:t> &amp; </a:t>
            </a:r>
            <a:r>
              <a:rPr lang="en-US" b="1" dirty="0" err="1" smtClean="0"/>
              <a:t>sup.labial</a:t>
            </a:r>
            <a:r>
              <a:rPr lang="en-US" b="1" dirty="0" smtClean="0"/>
              <a:t> art and nasal art</a:t>
            </a:r>
            <a:r>
              <a:rPr lang="en-US" dirty="0" smtClean="0"/>
              <a:t>. </a:t>
            </a:r>
            <a:endParaRPr lang="ar-IQ" dirty="0"/>
          </a:p>
        </p:txBody>
      </p:sp>
    </p:spTree>
  </p:cSld>
  <p:clrMapOvr>
    <a:masterClrMapping/>
  </p:clrMapOvr>
  <p:transition>
    <p:comb dir="vert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None/>
            </a:pPr>
            <a:r>
              <a:rPr lang="en-US" b="1" dirty="0" smtClean="0">
                <a:solidFill>
                  <a:srgbClr val="C00000"/>
                </a:solidFill>
              </a:rPr>
              <a:t>2- </a:t>
            </a:r>
            <a:r>
              <a:rPr lang="en-US" b="1" dirty="0" err="1" smtClean="0">
                <a:solidFill>
                  <a:srgbClr val="C00000"/>
                </a:solidFill>
              </a:rPr>
              <a:t>supratrochealar</a:t>
            </a:r>
            <a:r>
              <a:rPr lang="en-US" b="1" dirty="0" smtClean="0">
                <a:solidFill>
                  <a:srgbClr val="C00000"/>
                </a:solidFill>
              </a:rPr>
              <a:t> art;</a:t>
            </a:r>
          </a:p>
          <a:p>
            <a:pPr algn="l">
              <a:buNone/>
            </a:pPr>
            <a:r>
              <a:rPr lang="en-US" b="1" dirty="0" smtClean="0">
                <a:solidFill>
                  <a:srgbClr val="C00000"/>
                </a:solidFill>
              </a:rPr>
              <a:t>3- supra orbital art</a:t>
            </a:r>
          </a:p>
          <a:p>
            <a:pPr algn="l">
              <a:buNone/>
            </a:pPr>
            <a:r>
              <a:rPr lang="en-US" b="1" dirty="0" smtClean="0">
                <a:solidFill>
                  <a:srgbClr val="C00000"/>
                </a:solidFill>
              </a:rPr>
              <a:t>4-infraorbital art( it’s a continuation of maxillary art</a:t>
            </a:r>
            <a:r>
              <a:rPr lang="en-US" b="1" dirty="0" smtClean="0"/>
              <a:t>)</a:t>
            </a:r>
          </a:p>
          <a:p>
            <a:pPr algn="l">
              <a:buNone/>
            </a:pPr>
            <a:r>
              <a:rPr lang="en-US" b="1" dirty="0" smtClean="0"/>
              <a:t>5</a:t>
            </a:r>
            <a:r>
              <a:rPr lang="en-US" b="1" dirty="0" smtClean="0">
                <a:solidFill>
                  <a:srgbClr val="C00000"/>
                </a:solidFill>
              </a:rPr>
              <a:t>- mental art  </a:t>
            </a:r>
            <a:r>
              <a:rPr lang="en-US" b="1" dirty="0" smtClean="0"/>
              <a:t>it’s a branch of </a:t>
            </a:r>
            <a:r>
              <a:rPr lang="en-US" b="1" dirty="0" err="1" smtClean="0"/>
              <a:t>inf</a:t>
            </a:r>
            <a:r>
              <a:rPr lang="en-US" b="1" dirty="0" smtClean="0"/>
              <a:t> alveolar art</a:t>
            </a:r>
            <a:r>
              <a:rPr lang="en-US" dirty="0" smtClean="0"/>
              <a:t>.</a:t>
            </a:r>
            <a:endParaRPr lang="ar-IQ" dirty="0"/>
          </a:p>
        </p:txBody>
      </p:sp>
    </p:spTree>
  </p:cSld>
  <p:clrMapOvr>
    <a:masterClrMapping/>
  </p:clrMapOvr>
  <p:transition>
    <p:cover dir="ru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C000"/>
                </a:solidFill>
              </a:rPr>
              <a:t>Posterior set</a:t>
            </a:r>
            <a:endParaRPr lang="ar-IQ" b="1" dirty="0">
              <a:solidFill>
                <a:srgbClr val="FFC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None/>
            </a:pPr>
            <a:r>
              <a:rPr lang="en-US" b="1" dirty="0" smtClean="0">
                <a:solidFill>
                  <a:srgbClr val="C00000"/>
                </a:solidFill>
              </a:rPr>
              <a:t>1- transverse facial artery</a:t>
            </a:r>
          </a:p>
          <a:p>
            <a:pPr algn="l">
              <a:buNone/>
            </a:pPr>
            <a:r>
              <a:rPr lang="en-US" b="1" dirty="0" smtClean="0">
                <a:solidFill>
                  <a:srgbClr val="C00000"/>
                </a:solidFill>
              </a:rPr>
              <a:t>2- </a:t>
            </a:r>
            <a:r>
              <a:rPr lang="en-US" b="1" dirty="0" err="1" smtClean="0">
                <a:solidFill>
                  <a:srgbClr val="C00000"/>
                </a:solidFill>
              </a:rPr>
              <a:t>zygomatico</a:t>
            </a:r>
            <a:r>
              <a:rPr lang="en-US" b="1" dirty="0" smtClean="0">
                <a:solidFill>
                  <a:srgbClr val="C00000"/>
                </a:solidFill>
              </a:rPr>
              <a:t> orbital art.</a:t>
            </a:r>
          </a:p>
          <a:p>
            <a:pPr algn="l">
              <a:buNone/>
            </a:pPr>
            <a:r>
              <a:rPr lang="en-US" b="1" dirty="0" smtClean="0"/>
              <a:t>Both from </a:t>
            </a:r>
            <a:r>
              <a:rPr lang="en-US" b="1" dirty="0" err="1" smtClean="0"/>
              <a:t>superfacial</a:t>
            </a:r>
            <a:r>
              <a:rPr lang="en-US" b="1" dirty="0" smtClean="0"/>
              <a:t> temporal artery</a:t>
            </a:r>
            <a:endParaRPr lang="ar-IQ" b="1" dirty="0"/>
          </a:p>
        </p:txBody>
      </p:sp>
    </p:spTree>
  </p:cSld>
  <p:clrMapOvr>
    <a:masterClrMapping/>
  </p:clrMapOvr>
  <p:transition>
    <p:split orient="vert" dir="in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18434" name="Picture 2" descr="C:\Users\Earthlink Altariq\Desktop\images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0"/>
            <a:ext cx="7704856" cy="666936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Copperplate Gothic Bold" pitchFamily="34" charset="0"/>
              </a:rPr>
              <a:t>Venous </a:t>
            </a:r>
            <a:r>
              <a:rPr lang="en-US" b="1" dirty="0" err="1" smtClean="0">
                <a:solidFill>
                  <a:srgbClr val="FF0000"/>
                </a:solidFill>
                <a:latin typeface="Copperplate Gothic Bold" pitchFamily="34" charset="0"/>
              </a:rPr>
              <a:t>drainge</a:t>
            </a:r>
            <a:r>
              <a:rPr lang="en-US" b="1" dirty="0" smtClean="0">
                <a:solidFill>
                  <a:srgbClr val="FF0000"/>
                </a:solidFill>
                <a:latin typeface="Copperplate Gothic Bold" pitchFamily="34" charset="0"/>
              </a:rPr>
              <a:t> of the face</a:t>
            </a:r>
            <a:endParaRPr lang="ar-IQ" b="1" dirty="0">
              <a:solidFill>
                <a:srgbClr val="FF0000"/>
              </a:solidFill>
              <a:latin typeface="Copperplate Gothic Bold" pitchFamily="34" charset="0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None/>
            </a:pPr>
            <a:r>
              <a:rPr lang="en-US" b="1" dirty="0" smtClean="0">
                <a:solidFill>
                  <a:srgbClr val="7030A0"/>
                </a:solidFill>
              </a:rPr>
              <a:t>Face drain by</a:t>
            </a:r>
            <a:r>
              <a:rPr lang="en-US" b="1" dirty="0" smtClean="0"/>
              <a:t> </a:t>
            </a:r>
          </a:p>
          <a:p>
            <a:pPr algn="l">
              <a:buNone/>
            </a:pPr>
            <a:r>
              <a:rPr lang="en-US" b="1" dirty="0" smtClean="0"/>
              <a:t>1- anterior facial vein </a:t>
            </a:r>
          </a:p>
          <a:p>
            <a:pPr algn="l">
              <a:buNone/>
            </a:pPr>
            <a:r>
              <a:rPr lang="en-US" b="1" dirty="0" smtClean="0"/>
              <a:t>2-retromandibular vein</a:t>
            </a:r>
          </a:p>
          <a:p>
            <a:endParaRPr lang="ar-IQ" dirty="0"/>
          </a:p>
        </p:txBody>
      </p:sp>
    </p:spTree>
  </p:cSld>
  <p:clrMapOvr>
    <a:masterClrMapping/>
  </p:clrMapOvr>
  <p:transition>
    <p:strips dir="l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  <a:latin typeface="Copperplate Gothic Bold" pitchFamily="34" charset="0"/>
              </a:rPr>
              <a:t>Layers of the scalp</a:t>
            </a:r>
            <a:endParaRPr lang="ar-IQ" dirty="0">
              <a:solidFill>
                <a:srgbClr val="C00000"/>
              </a:solidFill>
              <a:latin typeface="Copperplate Gothic Bold" pitchFamily="34" charset="0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l">
              <a:buNone/>
            </a:pPr>
            <a:r>
              <a:rPr lang="en-US" b="1" dirty="0" smtClean="0">
                <a:solidFill>
                  <a:srgbClr val="00B050"/>
                </a:solidFill>
              </a:rPr>
              <a:t>1-  </a:t>
            </a:r>
            <a:r>
              <a:rPr lang="en-US" b="1" dirty="0" smtClean="0">
                <a:solidFill>
                  <a:srgbClr val="7030A0"/>
                </a:solidFill>
              </a:rPr>
              <a:t>(S)-</a:t>
            </a:r>
            <a:r>
              <a:rPr lang="en-US" b="1" dirty="0" smtClean="0">
                <a:solidFill>
                  <a:srgbClr val="00B050"/>
                </a:solidFill>
              </a:rPr>
              <a:t>skin; </a:t>
            </a:r>
            <a:r>
              <a:rPr lang="en-US" b="1" dirty="0" smtClean="0"/>
              <a:t>rich in hair follicles and sebaceous gland</a:t>
            </a:r>
          </a:p>
          <a:p>
            <a:pPr algn="l">
              <a:buNone/>
            </a:pPr>
            <a:r>
              <a:rPr lang="en-US" b="1" dirty="0" smtClean="0"/>
              <a:t>The commonest site of forming sebaceous cyst</a:t>
            </a:r>
          </a:p>
          <a:p>
            <a:pPr algn="l">
              <a:buNone/>
            </a:pPr>
            <a:r>
              <a:rPr lang="en-US" b="1" dirty="0" smtClean="0">
                <a:solidFill>
                  <a:srgbClr val="00B050"/>
                </a:solidFill>
              </a:rPr>
              <a:t>2- ( </a:t>
            </a:r>
            <a:r>
              <a:rPr lang="en-US" b="1" dirty="0" smtClean="0">
                <a:solidFill>
                  <a:srgbClr val="7030A0"/>
                </a:solidFill>
              </a:rPr>
              <a:t>C)</a:t>
            </a:r>
            <a:r>
              <a:rPr lang="en-US" b="1" dirty="0" smtClean="0">
                <a:solidFill>
                  <a:srgbClr val="00B050"/>
                </a:solidFill>
              </a:rPr>
              <a:t>connective tissues </a:t>
            </a:r>
            <a:r>
              <a:rPr lang="en-US" b="1" dirty="0" smtClean="0"/>
              <a:t>it contain the nerve and vessels of the scalp</a:t>
            </a:r>
          </a:p>
          <a:p>
            <a:pPr algn="l">
              <a:buNone/>
            </a:pPr>
            <a:r>
              <a:rPr lang="en-US" b="1" dirty="0" smtClean="0">
                <a:solidFill>
                  <a:srgbClr val="00B050"/>
                </a:solidFill>
              </a:rPr>
              <a:t>3- (</a:t>
            </a:r>
            <a:r>
              <a:rPr lang="en-US" b="1" dirty="0" smtClean="0">
                <a:solidFill>
                  <a:srgbClr val="7030A0"/>
                </a:solidFill>
              </a:rPr>
              <a:t>A)</a:t>
            </a:r>
            <a:r>
              <a:rPr lang="en-US" b="1" dirty="0" err="1" smtClean="0">
                <a:solidFill>
                  <a:srgbClr val="00B050"/>
                </a:solidFill>
              </a:rPr>
              <a:t>aponeurosis</a:t>
            </a:r>
            <a:r>
              <a:rPr lang="en-US" b="1" dirty="0" smtClean="0">
                <a:solidFill>
                  <a:srgbClr val="00B050"/>
                </a:solidFill>
              </a:rPr>
              <a:t> of </a:t>
            </a:r>
            <a:r>
              <a:rPr lang="en-US" b="1" dirty="0" err="1" smtClean="0">
                <a:solidFill>
                  <a:srgbClr val="00B050"/>
                </a:solidFill>
              </a:rPr>
              <a:t>occipito</a:t>
            </a:r>
            <a:r>
              <a:rPr lang="en-US" b="1" dirty="0" smtClean="0">
                <a:solidFill>
                  <a:srgbClr val="00B050"/>
                </a:solidFill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</a:rPr>
              <a:t>frontalis</a:t>
            </a:r>
            <a:r>
              <a:rPr lang="en-US" b="1" dirty="0" smtClean="0">
                <a:solidFill>
                  <a:srgbClr val="00B050"/>
                </a:solidFill>
              </a:rPr>
              <a:t> m</a:t>
            </a:r>
            <a:r>
              <a:rPr lang="en-US" b="1" dirty="0" smtClean="0"/>
              <a:t>; its called </a:t>
            </a:r>
            <a:r>
              <a:rPr lang="en-US" b="1" dirty="0" err="1" smtClean="0"/>
              <a:t>epicranial</a:t>
            </a:r>
            <a:r>
              <a:rPr lang="en-US" b="1" dirty="0" smtClean="0"/>
              <a:t> </a:t>
            </a:r>
            <a:r>
              <a:rPr lang="en-US" b="1" dirty="0" err="1" smtClean="0"/>
              <a:t>aponeurosis</a:t>
            </a:r>
            <a:endParaRPr lang="en-US" b="1" dirty="0" smtClean="0"/>
          </a:p>
          <a:p>
            <a:pPr algn="l">
              <a:buNone/>
            </a:pPr>
            <a:r>
              <a:rPr lang="en-US" b="1" dirty="0" smtClean="0">
                <a:solidFill>
                  <a:srgbClr val="00B050"/>
                </a:solidFill>
              </a:rPr>
              <a:t>4-</a:t>
            </a:r>
            <a:r>
              <a:rPr lang="en-US" b="1" dirty="0" smtClean="0">
                <a:solidFill>
                  <a:srgbClr val="7030A0"/>
                </a:solidFill>
              </a:rPr>
              <a:t>(L) </a:t>
            </a:r>
            <a:r>
              <a:rPr lang="en-US" b="1" dirty="0" smtClean="0">
                <a:solidFill>
                  <a:srgbClr val="00B050"/>
                </a:solidFill>
              </a:rPr>
              <a:t>loose </a:t>
            </a:r>
            <a:r>
              <a:rPr lang="en-US" b="1" dirty="0" err="1" smtClean="0">
                <a:solidFill>
                  <a:srgbClr val="00B050"/>
                </a:solidFill>
              </a:rPr>
              <a:t>areolar</a:t>
            </a:r>
            <a:r>
              <a:rPr lang="en-US" b="1" dirty="0" smtClean="0">
                <a:solidFill>
                  <a:srgbClr val="00B050"/>
                </a:solidFill>
              </a:rPr>
              <a:t> connective tissue</a:t>
            </a:r>
          </a:p>
          <a:p>
            <a:pPr algn="l">
              <a:buNone/>
            </a:pPr>
            <a:r>
              <a:rPr lang="en-US" b="1" dirty="0" smtClean="0">
                <a:solidFill>
                  <a:srgbClr val="00B050"/>
                </a:solidFill>
              </a:rPr>
              <a:t>5- (</a:t>
            </a:r>
            <a:r>
              <a:rPr lang="en-US" b="1" dirty="0" smtClean="0">
                <a:solidFill>
                  <a:srgbClr val="7030A0"/>
                </a:solidFill>
              </a:rPr>
              <a:t>P)</a:t>
            </a:r>
            <a:r>
              <a:rPr lang="en-US" b="1" dirty="0" err="1" smtClean="0">
                <a:solidFill>
                  <a:srgbClr val="00B050"/>
                </a:solidFill>
              </a:rPr>
              <a:t>periosteium</a:t>
            </a:r>
            <a:r>
              <a:rPr lang="en-US" b="1" dirty="0" smtClean="0">
                <a:solidFill>
                  <a:srgbClr val="00B050"/>
                </a:solidFill>
              </a:rPr>
              <a:t> </a:t>
            </a:r>
            <a:r>
              <a:rPr lang="en-US" b="1" dirty="0" smtClean="0"/>
              <a:t>( </a:t>
            </a:r>
            <a:r>
              <a:rPr lang="en-US" b="1" dirty="0" err="1" smtClean="0"/>
              <a:t>peri</a:t>
            </a:r>
            <a:r>
              <a:rPr lang="en-US" b="1" dirty="0" smtClean="0"/>
              <a:t> </a:t>
            </a:r>
            <a:r>
              <a:rPr lang="en-US" b="1" dirty="0" err="1" smtClean="0"/>
              <a:t>craneium</a:t>
            </a:r>
            <a:r>
              <a:rPr lang="en-US" b="1" dirty="0" smtClean="0"/>
              <a:t>)(its loosely attach to the bone but firmly attach to the suture line)</a:t>
            </a:r>
          </a:p>
          <a:p>
            <a:pPr algn="l">
              <a:buNone/>
            </a:pPr>
            <a:endParaRPr lang="en-US" b="1" dirty="0" smtClean="0"/>
          </a:p>
          <a:p>
            <a:endParaRPr lang="ar-IQ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Copperplate Gothic Bold" pitchFamily="34" charset="0"/>
              </a:rPr>
              <a:t>Parotid glands</a:t>
            </a:r>
            <a:endParaRPr lang="ar-IQ" dirty="0">
              <a:solidFill>
                <a:srgbClr val="FF0000"/>
              </a:solidFill>
              <a:latin typeface="Copperplate Gothic Bold" pitchFamily="34" charset="0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l">
              <a:buNone/>
            </a:pPr>
            <a:r>
              <a:rPr lang="en-US" b="1" dirty="0" smtClean="0">
                <a:solidFill>
                  <a:srgbClr val="00B050"/>
                </a:solidFill>
              </a:rPr>
              <a:t>Size</a:t>
            </a:r>
            <a:r>
              <a:rPr lang="en-US" b="1" dirty="0" smtClean="0"/>
              <a:t> is the largest salivary gland , mainly serous secretion </a:t>
            </a:r>
          </a:p>
          <a:p>
            <a:pPr algn="l">
              <a:buNone/>
            </a:pPr>
            <a:r>
              <a:rPr lang="en-US" b="1" dirty="0" smtClean="0">
                <a:solidFill>
                  <a:srgbClr val="00B050"/>
                </a:solidFill>
              </a:rPr>
              <a:t>Site and extension;</a:t>
            </a:r>
          </a:p>
          <a:p>
            <a:pPr algn="l">
              <a:buNone/>
            </a:pPr>
            <a:r>
              <a:rPr lang="en-US" b="1" dirty="0" smtClean="0"/>
              <a:t>It locate below the auricle it occupy the space between the ramous of mandible and stern mastoid muscle. </a:t>
            </a:r>
            <a:r>
              <a:rPr lang="en-US" b="1" dirty="0" smtClean="0">
                <a:solidFill>
                  <a:srgbClr val="00B050"/>
                </a:solidFill>
              </a:rPr>
              <a:t>It extend </a:t>
            </a:r>
            <a:r>
              <a:rPr lang="en-US" b="1" dirty="0" smtClean="0"/>
              <a:t>;</a:t>
            </a:r>
          </a:p>
          <a:p>
            <a:pPr algn="l">
              <a:buNone/>
            </a:pPr>
            <a:r>
              <a:rPr lang="en-US" b="1" dirty="0" smtClean="0">
                <a:solidFill>
                  <a:srgbClr val="00B0F0"/>
                </a:solidFill>
              </a:rPr>
              <a:t>Up word </a:t>
            </a:r>
            <a:r>
              <a:rPr lang="en-US" b="1" dirty="0" smtClean="0"/>
              <a:t>; to the root of </a:t>
            </a:r>
            <a:r>
              <a:rPr lang="en-US" b="1" dirty="0" err="1" smtClean="0"/>
              <a:t>zygomatic</a:t>
            </a:r>
            <a:r>
              <a:rPr lang="en-US" b="1" dirty="0" smtClean="0"/>
              <a:t> arch</a:t>
            </a:r>
          </a:p>
          <a:p>
            <a:pPr algn="l">
              <a:buNone/>
            </a:pPr>
            <a:r>
              <a:rPr lang="en-US" b="1" dirty="0" smtClean="0">
                <a:solidFill>
                  <a:srgbClr val="00B0F0"/>
                </a:solidFill>
              </a:rPr>
              <a:t>Down word </a:t>
            </a:r>
            <a:r>
              <a:rPr lang="en-US" b="1" dirty="0" smtClean="0"/>
              <a:t>to the angle of mandible</a:t>
            </a:r>
          </a:p>
          <a:p>
            <a:pPr algn="l">
              <a:buNone/>
            </a:pPr>
            <a:r>
              <a:rPr lang="en-US" b="1" dirty="0" err="1" smtClean="0">
                <a:solidFill>
                  <a:srgbClr val="00B0F0"/>
                </a:solidFill>
              </a:rPr>
              <a:t>Anterioly</a:t>
            </a:r>
            <a:r>
              <a:rPr lang="en-US" b="1" dirty="0" smtClean="0"/>
              <a:t>; to cover part of master m</a:t>
            </a:r>
            <a:r>
              <a:rPr lang="en-US" dirty="0" smtClean="0"/>
              <a:t>.</a:t>
            </a:r>
            <a:endParaRPr lang="ar-IQ" dirty="0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None/>
            </a:pPr>
            <a:r>
              <a:rPr lang="en-US" b="1" dirty="0" smtClean="0">
                <a:solidFill>
                  <a:srgbClr val="00B0F0"/>
                </a:solidFill>
              </a:rPr>
              <a:t>Post; </a:t>
            </a:r>
            <a:r>
              <a:rPr lang="en-US" b="1" dirty="0" smtClean="0"/>
              <a:t>to overlap the </a:t>
            </a:r>
            <a:r>
              <a:rPr lang="en-US" b="1" dirty="0" err="1" smtClean="0"/>
              <a:t>sternomastoid</a:t>
            </a:r>
            <a:r>
              <a:rPr lang="en-US" b="1" dirty="0" smtClean="0"/>
              <a:t> m</a:t>
            </a:r>
          </a:p>
          <a:p>
            <a:pPr algn="l">
              <a:buNone/>
            </a:pPr>
            <a:r>
              <a:rPr lang="en-US" b="1" dirty="0" err="1" smtClean="0">
                <a:solidFill>
                  <a:srgbClr val="00B0F0"/>
                </a:solidFill>
              </a:rPr>
              <a:t>Medialy</a:t>
            </a:r>
            <a:r>
              <a:rPr lang="en-US" b="1" dirty="0" smtClean="0"/>
              <a:t> to the pharyngeal wall</a:t>
            </a:r>
          </a:p>
          <a:p>
            <a:pPr algn="l">
              <a:buNone/>
            </a:pPr>
            <a:r>
              <a:rPr lang="en-US" b="1" dirty="0" smtClean="0">
                <a:solidFill>
                  <a:srgbClr val="00B050"/>
                </a:solidFill>
              </a:rPr>
              <a:t>It consist of 2 part</a:t>
            </a:r>
            <a:r>
              <a:rPr lang="en-US" b="1" dirty="0" smtClean="0"/>
              <a:t> </a:t>
            </a:r>
          </a:p>
          <a:p>
            <a:pPr algn="l">
              <a:buNone/>
            </a:pPr>
            <a:r>
              <a:rPr lang="en-US" b="1" dirty="0" err="1" smtClean="0">
                <a:solidFill>
                  <a:srgbClr val="C00000"/>
                </a:solidFill>
              </a:rPr>
              <a:t>Superfacial</a:t>
            </a:r>
            <a:r>
              <a:rPr lang="en-US" b="1" dirty="0" smtClean="0">
                <a:solidFill>
                  <a:srgbClr val="C00000"/>
                </a:solidFill>
              </a:rPr>
              <a:t> part </a:t>
            </a:r>
            <a:r>
              <a:rPr lang="en-US" b="1" dirty="0" smtClean="0"/>
              <a:t>which is the main part and large part.</a:t>
            </a:r>
          </a:p>
          <a:p>
            <a:pPr algn="l">
              <a:buNone/>
            </a:pPr>
            <a:r>
              <a:rPr lang="en-US" b="1" dirty="0" smtClean="0"/>
              <a:t>D</a:t>
            </a:r>
            <a:r>
              <a:rPr lang="en-US" b="1" dirty="0" smtClean="0">
                <a:solidFill>
                  <a:srgbClr val="C00000"/>
                </a:solidFill>
              </a:rPr>
              <a:t>eep part </a:t>
            </a:r>
            <a:r>
              <a:rPr lang="en-US" b="1" dirty="0" smtClean="0"/>
              <a:t>small part</a:t>
            </a:r>
          </a:p>
          <a:p>
            <a:pPr algn="l">
              <a:buNone/>
            </a:pPr>
            <a:r>
              <a:rPr lang="en-US" b="1" dirty="0" smtClean="0">
                <a:solidFill>
                  <a:srgbClr val="92D050"/>
                </a:solidFill>
              </a:rPr>
              <a:t>Parotid duct</a:t>
            </a:r>
            <a:r>
              <a:rPr lang="en-US" b="1" dirty="0" smtClean="0"/>
              <a:t>;( </a:t>
            </a:r>
            <a:r>
              <a:rPr lang="en-US" b="1" dirty="0" err="1" smtClean="0"/>
              <a:t>stenens</a:t>
            </a:r>
            <a:r>
              <a:rPr lang="en-US" b="1" dirty="0" smtClean="0"/>
              <a:t> duct) 5 cm long arise from ant. Part</a:t>
            </a:r>
            <a:r>
              <a:rPr lang="en-US" dirty="0" smtClean="0"/>
              <a:t>.</a:t>
            </a:r>
            <a:endParaRPr lang="ar-IQ" dirty="0"/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None/>
            </a:pPr>
            <a:r>
              <a:rPr lang="en-US" b="1" dirty="0" smtClean="0">
                <a:solidFill>
                  <a:srgbClr val="C00000"/>
                </a:solidFill>
              </a:rPr>
              <a:t>3- post </a:t>
            </a:r>
            <a:r>
              <a:rPr lang="en-US" b="1" dirty="0" err="1" smtClean="0">
                <a:solidFill>
                  <a:srgbClr val="C00000"/>
                </a:solidFill>
              </a:rPr>
              <a:t>glenoid</a:t>
            </a:r>
            <a:r>
              <a:rPr lang="en-US" b="1" dirty="0" smtClean="0">
                <a:solidFill>
                  <a:srgbClr val="C00000"/>
                </a:solidFill>
              </a:rPr>
              <a:t> part </a:t>
            </a:r>
            <a:r>
              <a:rPr lang="en-US" b="1" dirty="0" smtClean="0"/>
              <a:t>lie in contact with ext. </a:t>
            </a:r>
            <a:r>
              <a:rPr lang="en-US" b="1" dirty="0" err="1" smtClean="0"/>
              <a:t>audatory</a:t>
            </a:r>
            <a:r>
              <a:rPr lang="en-US" b="1" dirty="0" smtClean="0"/>
              <a:t> </a:t>
            </a:r>
            <a:r>
              <a:rPr lang="en-US" b="1" dirty="0" err="1" smtClean="0"/>
              <a:t>meatus</a:t>
            </a:r>
            <a:r>
              <a:rPr lang="en-US" b="1" dirty="0" smtClean="0"/>
              <a:t> behind the </a:t>
            </a:r>
            <a:r>
              <a:rPr lang="en-US" b="1" dirty="0" err="1" smtClean="0"/>
              <a:t>temporo</a:t>
            </a:r>
            <a:r>
              <a:rPr lang="en-US" b="1" dirty="0" smtClean="0"/>
              <a:t> -</a:t>
            </a:r>
            <a:r>
              <a:rPr lang="en-US" b="1" dirty="0" err="1" smtClean="0"/>
              <a:t>mandibular</a:t>
            </a:r>
            <a:r>
              <a:rPr lang="en-US" b="1" dirty="0" smtClean="0"/>
              <a:t> joint</a:t>
            </a:r>
          </a:p>
          <a:p>
            <a:pPr algn="l">
              <a:buNone/>
            </a:pPr>
            <a:r>
              <a:rPr lang="en-US" b="1" dirty="0" smtClean="0">
                <a:solidFill>
                  <a:srgbClr val="C00000"/>
                </a:solidFill>
              </a:rPr>
              <a:t>4- accessory part </a:t>
            </a:r>
            <a:r>
              <a:rPr lang="en-US" b="1" dirty="0" smtClean="0"/>
              <a:t>small part lie between parotid duct and </a:t>
            </a:r>
            <a:r>
              <a:rPr lang="en-US" b="1" dirty="0" err="1" smtClean="0"/>
              <a:t>zygomatic</a:t>
            </a:r>
            <a:r>
              <a:rPr lang="en-US" b="1" dirty="0" smtClean="0"/>
              <a:t> arch. </a:t>
            </a:r>
          </a:p>
          <a:p>
            <a:pPr algn="l">
              <a:buNone/>
            </a:pPr>
            <a:r>
              <a:rPr lang="en-US" b="1" dirty="0" smtClean="0">
                <a:solidFill>
                  <a:srgbClr val="C00000"/>
                </a:solidFill>
              </a:rPr>
              <a:t>Parotid duct</a:t>
            </a:r>
            <a:r>
              <a:rPr lang="en-US" b="1" dirty="0" smtClean="0"/>
              <a:t>;( </a:t>
            </a:r>
            <a:r>
              <a:rPr lang="en-US" b="1" dirty="0" err="1" smtClean="0"/>
              <a:t>stenens</a:t>
            </a:r>
            <a:r>
              <a:rPr lang="en-US" b="1" dirty="0" smtClean="0"/>
              <a:t> duct) 5 cm long arise from ant. Part</a:t>
            </a:r>
            <a:r>
              <a:rPr lang="en-US" dirty="0" smtClean="0"/>
              <a:t>.</a:t>
            </a:r>
            <a:endParaRPr lang="ar-IQ" dirty="0" smtClean="0"/>
          </a:p>
          <a:p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19458" name="Picture 2" descr="C:\Users\Earthlink Altariq\Desktop\download (2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748464" cy="6857999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Copperplate Gothic Bold" pitchFamily="34" charset="0"/>
              </a:rPr>
              <a:t>Stracture</a:t>
            </a:r>
            <a:r>
              <a:rPr lang="en-US" sz="3200" dirty="0" smtClean="0">
                <a:solidFill>
                  <a:srgbClr val="FF0000"/>
                </a:solidFill>
                <a:latin typeface="Copperplate Gothic Bold" pitchFamily="34" charset="0"/>
              </a:rPr>
              <a:t> inside of parotid gland</a:t>
            </a:r>
            <a:endParaRPr lang="ar-IQ" sz="3200" dirty="0">
              <a:solidFill>
                <a:srgbClr val="FF0000"/>
              </a:solidFill>
              <a:latin typeface="Copperplate Gothic Bold" pitchFamily="34" charset="0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None/>
            </a:pPr>
            <a:r>
              <a:rPr lang="en-US" b="1" dirty="0" smtClean="0">
                <a:solidFill>
                  <a:srgbClr val="00B050"/>
                </a:solidFill>
              </a:rPr>
              <a:t>1- facial nerve </a:t>
            </a:r>
            <a:r>
              <a:rPr lang="en-US" b="1" dirty="0" smtClean="0"/>
              <a:t>the most </a:t>
            </a:r>
            <a:r>
              <a:rPr lang="en-US" b="1" dirty="0" err="1" smtClean="0"/>
              <a:t>superfacial</a:t>
            </a:r>
            <a:r>
              <a:rPr lang="en-US" b="1" dirty="0" smtClean="0"/>
              <a:t> structure and it divided to 5 terminal br.</a:t>
            </a:r>
          </a:p>
          <a:p>
            <a:pPr algn="l">
              <a:buNone/>
            </a:pPr>
            <a:r>
              <a:rPr lang="en-US" b="1" dirty="0" smtClean="0">
                <a:solidFill>
                  <a:srgbClr val="00B050"/>
                </a:solidFill>
              </a:rPr>
              <a:t>2-retromandibular nerve</a:t>
            </a:r>
            <a:r>
              <a:rPr lang="en-US" b="1" dirty="0" smtClean="0"/>
              <a:t>; it forms inside the gland by union of ?</a:t>
            </a:r>
          </a:p>
          <a:p>
            <a:pPr algn="l">
              <a:buNone/>
            </a:pPr>
            <a:r>
              <a:rPr lang="en-US" b="1" dirty="0" smtClean="0">
                <a:solidFill>
                  <a:srgbClr val="00B050"/>
                </a:solidFill>
              </a:rPr>
              <a:t>3-external carotid artery</a:t>
            </a:r>
            <a:r>
              <a:rPr lang="en-US" b="1" dirty="0" smtClean="0"/>
              <a:t> the deepest structure</a:t>
            </a:r>
          </a:p>
          <a:p>
            <a:pPr algn="l">
              <a:buNone/>
            </a:pPr>
            <a:r>
              <a:rPr lang="en-US" b="1" dirty="0" smtClean="0">
                <a:solidFill>
                  <a:srgbClr val="00B050"/>
                </a:solidFill>
              </a:rPr>
              <a:t>4-Auroculotemporal nerve</a:t>
            </a:r>
            <a:r>
              <a:rPr lang="en-US" b="1" dirty="0" smtClean="0"/>
              <a:t>; impeded in the upper part of the gland</a:t>
            </a:r>
          </a:p>
          <a:p>
            <a:pPr algn="l">
              <a:buNone/>
            </a:pPr>
            <a:r>
              <a:rPr lang="en-US" b="1" dirty="0" smtClean="0">
                <a:solidFill>
                  <a:srgbClr val="00B050"/>
                </a:solidFill>
              </a:rPr>
              <a:t>5-deep parotid </a:t>
            </a:r>
            <a:r>
              <a:rPr lang="en-US" b="1" dirty="0" err="1" smtClean="0">
                <a:solidFill>
                  <a:srgbClr val="00B050"/>
                </a:solidFill>
              </a:rPr>
              <a:t>l.n</a:t>
            </a:r>
            <a:r>
              <a:rPr lang="en-US" b="1" dirty="0" smtClean="0">
                <a:solidFill>
                  <a:srgbClr val="00B050"/>
                </a:solidFill>
              </a:rPr>
              <a:t> </a:t>
            </a:r>
            <a:endParaRPr lang="ar-IQ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14338" name="Picture 2" descr="C:\Users\Earthlink Altariq\Desktop\Road-Trip-Three-Mnemonics-for-the-Facial-Nerve-2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268760"/>
            <a:ext cx="7128792" cy="511256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The parotid duct</a:t>
            </a:r>
            <a:endParaRPr lang="ar-IQ" b="1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l">
              <a:buNone/>
            </a:pPr>
            <a:r>
              <a:rPr lang="en-US" b="1" dirty="0" smtClean="0"/>
              <a:t>5 cm long it begin at ant. Border of the gland \it end by open in vestibule of the mouth </a:t>
            </a:r>
            <a:r>
              <a:rPr lang="en-US" b="1" dirty="0" smtClean="0">
                <a:solidFill>
                  <a:srgbClr val="C00000"/>
                </a:solidFill>
              </a:rPr>
              <a:t>at opposed to upper 2</a:t>
            </a:r>
            <a:r>
              <a:rPr lang="en-US" b="1" baseline="30000" dirty="0" smtClean="0">
                <a:solidFill>
                  <a:srgbClr val="C00000"/>
                </a:solidFill>
              </a:rPr>
              <a:t>nd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mollar</a:t>
            </a:r>
            <a:r>
              <a:rPr lang="en-US" b="1" dirty="0" smtClean="0">
                <a:solidFill>
                  <a:srgbClr val="C00000"/>
                </a:solidFill>
              </a:rPr>
              <a:t> tooth. </a:t>
            </a:r>
            <a:r>
              <a:rPr lang="en-US" b="1" dirty="0" smtClean="0"/>
              <a:t>It has as oblique course in side the </a:t>
            </a:r>
            <a:r>
              <a:rPr lang="en-US" b="1" dirty="0" err="1" smtClean="0"/>
              <a:t>buccinator</a:t>
            </a:r>
            <a:r>
              <a:rPr lang="en-US" b="1" dirty="0" smtClean="0"/>
              <a:t> m.  </a:t>
            </a:r>
          </a:p>
          <a:p>
            <a:pPr algn="l">
              <a:buNone/>
            </a:pPr>
            <a:r>
              <a:rPr lang="en-US" b="1" dirty="0" smtClean="0"/>
              <a:t>Providing a </a:t>
            </a:r>
            <a:r>
              <a:rPr lang="en-US" b="1" dirty="0" err="1" smtClean="0"/>
              <a:t>valvulur</a:t>
            </a:r>
            <a:r>
              <a:rPr lang="en-US" b="1" dirty="0" smtClean="0"/>
              <a:t> mechanism</a:t>
            </a:r>
          </a:p>
          <a:p>
            <a:pPr algn="l">
              <a:buNone/>
            </a:pPr>
            <a:r>
              <a:rPr lang="en-US" b="1" dirty="0" smtClean="0">
                <a:solidFill>
                  <a:srgbClr val="00B050"/>
                </a:solidFill>
              </a:rPr>
              <a:t>Blood supply</a:t>
            </a:r>
            <a:r>
              <a:rPr lang="en-US" b="1" dirty="0" smtClean="0"/>
              <a:t>; small br. From ext. carotid art</a:t>
            </a:r>
          </a:p>
          <a:p>
            <a:pPr algn="l">
              <a:buNone/>
            </a:pPr>
            <a:r>
              <a:rPr lang="en-US" b="1" dirty="0" smtClean="0">
                <a:solidFill>
                  <a:srgbClr val="00B050"/>
                </a:solidFill>
              </a:rPr>
              <a:t>Venous drainage </a:t>
            </a:r>
            <a:r>
              <a:rPr lang="en-US" b="1" dirty="0" smtClean="0"/>
              <a:t>in to </a:t>
            </a:r>
            <a:r>
              <a:rPr lang="en-US" b="1" dirty="0" err="1" smtClean="0"/>
              <a:t>retrombandibular</a:t>
            </a:r>
            <a:r>
              <a:rPr lang="en-US" b="1" dirty="0" smtClean="0"/>
              <a:t> vein</a:t>
            </a:r>
          </a:p>
          <a:p>
            <a:pPr algn="l">
              <a:buNone/>
            </a:pPr>
            <a:r>
              <a:rPr lang="en-US" b="1" dirty="0" err="1" smtClean="0">
                <a:solidFill>
                  <a:srgbClr val="00B050"/>
                </a:solidFill>
              </a:rPr>
              <a:t>L.n</a:t>
            </a:r>
            <a:r>
              <a:rPr lang="en-US" b="1" dirty="0" smtClean="0">
                <a:solidFill>
                  <a:srgbClr val="00B050"/>
                </a:solidFill>
              </a:rPr>
              <a:t> </a:t>
            </a:r>
            <a:r>
              <a:rPr lang="en-US" b="1" dirty="0" smtClean="0"/>
              <a:t>to deep and </a:t>
            </a:r>
            <a:r>
              <a:rPr lang="en-US" b="1" dirty="0" err="1" smtClean="0"/>
              <a:t>superfacial</a:t>
            </a:r>
            <a:r>
              <a:rPr lang="en-US" b="1" dirty="0" smtClean="0"/>
              <a:t> parotid </a:t>
            </a:r>
            <a:r>
              <a:rPr lang="en-US" b="1" dirty="0" err="1" smtClean="0"/>
              <a:t>l.n</a:t>
            </a:r>
            <a:endParaRPr lang="en-US" b="1" dirty="0" smtClean="0"/>
          </a:p>
          <a:p>
            <a:pPr algn="l">
              <a:buNone/>
            </a:pPr>
            <a:r>
              <a:rPr lang="en-US" b="1" dirty="0" smtClean="0">
                <a:solidFill>
                  <a:srgbClr val="00B050"/>
                </a:solidFill>
              </a:rPr>
              <a:t>Nerve supply; </a:t>
            </a:r>
            <a:r>
              <a:rPr lang="en-US" b="1" dirty="0" smtClean="0">
                <a:solidFill>
                  <a:srgbClr val="C00000"/>
                </a:solidFill>
              </a:rPr>
              <a:t>sensory </a:t>
            </a:r>
            <a:r>
              <a:rPr lang="en-US" b="1" dirty="0" smtClean="0"/>
              <a:t>–</a:t>
            </a:r>
            <a:r>
              <a:rPr lang="en-US" b="1" dirty="0" err="1" smtClean="0"/>
              <a:t>greterauricular</a:t>
            </a:r>
            <a:r>
              <a:rPr lang="en-US" b="1" dirty="0" smtClean="0"/>
              <a:t> nerve-- capsule and C.T</a:t>
            </a:r>
          </a:p>
          <a:p>
            <a:pPr algn="l">
              <a:buNone/>
            </a:pPr>
            <a:r>
              <a:rPr lang="en-US" b="1" dirty="0" smtClean="0"/>
              <a:t> auricular temporal nerve supply the parenchyma</a:t>
            </a:r>
          </a:p>
          <a:p>
            <a:pPr algn="l">
              <a:buNone/>
            </a:pPr>
            <a:r>
              <a:rPr lang="en-US" b="1" dirty="0" smtClean="0">
                <a:solidFill>
                  <a:srgbClr val="C00000"/>
                </a:solidFill>
              </a:rPr>
              <a:t>Sympathetic</a:t>
            </a:r>
            <a:r>
              <a:rPr lang="en-US" b="1" dirty="0" smtClean="0"/>
              <a:t>– from sympathetic plexus around E.C.A. and middle </a:t>
            </a:r>
            <a:r>
              <a:rPr lang="en-US" b="1" dirty="0" err="1" smtClean="0"/>
              <a:t>meningel</a:t>
            </a:r>
            <a:r>
              <a:rPr lang="en-US" b="1" dirty="0" smtClean="0"/>
              <a:t> art.</a:t>
            </a:r>
          </a:p>
          <a:p>
            <a:endParaRPr lang="en-US" dirty="0" smtClean="0"/>
          </a:p>
          <a:p>
            <a:endParaRPr lang="ar-IQ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20482" name="Picture 2" descr="C:\Users\Earthlink Altariq\Desktop\images (2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7992888" cy="6597352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Capsule of parotid gland</a:t>
            </a:r>
            <a:endParaRPr lang="ar-IQ" b="1" dirty="0">
              <a:solidFill>
                <a:srgbClr val="C0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l">
              <a:buNone/>
            </a:pPr>
            <a:r>
              <a:rPr lang="en-US" b="1" dirty="0" smtClean="0"/>
              <a:t>The gland has </a:t>
            </a:r>
            <a:r>
              <a:rPr lang="en-US" b="1" dirty="0" smtClean="0">
                <a:solidFill>
                  <a:srgbClr val="7030A0"/>
                </a:solidFill>
              </a:rPr>
              <a:t>no true </a:t>
            </a:r>
            <a:r>
              <a:rPr lang="en-US" b="1" dirty="0" smtClean="0"/>
              <a:t>fibrous capsule .</a:t>
            </a:r>
          </a:p>
          <a:p>
            <a:pPr algn="l">
              <a:buNone/>
            </a:pPr>
            <a:r>
              <a:rPr lang="en-US" b="1" dirty="0" smtClean="0"/>
              <a:t>The gland acquire facial capsule from  investing deep fascia of the neck which split to 2 layer at the lower border of the gland</a:t>
            </a:r>
          </a:p>
          <a:p>
            <a:pPr algn="l">
              <a:buNone/>
            </a:pPr>
            <a:r>
              <a:rPr lang="en-US" b="1" dirty="0" smtClean="0">
                <a:solidFill>
                  <a:srgbClr val="7030A0"/>
                </a:solidFill>
              </a:rPr>
              <a:t>1- </a:t>
            </a:r>
            <a:r>
              <a:rPr lang="en-US" b="1" dirty="0" err="1" smtClean="0">
                <a:solidFill>
                  <a:srgbClr val="7030A0"/>
                </a:solidFill>
              </a:rPr>
              <a:t>superfacial</a:t>
            </a:r>
            <a:r>
              <a:rPr lang="en-US" b="1" dirty="0" smtClean="0">
                <a:solidFill>
                  <a:srgbClr val="7030A0"/>
                </a:solidFill>
              </a:rPr>
              <a:t> layer </a:t>
            </a:r>
            <a:r>
              <a:rPr lang="en-US" b="1" dirty="0" smtClean="0"/>
              <a:t>which enclose the </a:t>
            </a:r>
            <a:r>
              <a:rPr lang="en-US" b="1" dirty="0" err="1" smtClean="0"/>
              <a:t>superfacial</a:t>
            </a:r>
            <a:r>
              <a:rPr lang="en-US" b="1" dirty="0" smtClean="0"/>
              <a:t> part and the </a:t>
            </a:r>
            <a:r>
              <a:rPr lang="en-US" b="1" dirty="0" err="1" smtClean="0"/>
              <a:t>masster</a:t>
            </a:r>
            <a:r>
              <a:rPr lang="en-US" b="1" dirty="0" smtClean="0"/>
              <a:t> m. and its attach above to the </a:t>
            </a:r>
            <a:r>
              <a:rPr lang="en-US" b="1" dirty="0" err="1" smtClean="0"/>
              <a:t>zygomatic</a:t>
            </a:r>
            <a:r>
              <a:rPr lang="en-US" b="1" dirty="0" smtClean="0"/>
              <a:t> arch.</a:t>
            </a:r>
          </a:p>
          <a:p>
            <a:pPr algn="l">
              <a:buNone/>
            </a:pPr>
            <a:r>
              <a:rPr lang="en-US" b="1" dirty="0" smtClean="0">
                <a:solidFill>
                  <a:srgbClr val="7030A0"/>
                </a:solidFill>
              </a:rPr>
              <a:t>2- deep layer which </a:t>
            </a:r>
            <a:r>
              <a:rPr lang="en-US" b="1" dirty="0" smtClean="0"/>
              <a:t>cover the inner surface of the gland , it produce the </a:t>
            </a:r>
            <a:r>
              <a:rPr lang="en-US" b="1" dirty="0" err="1" smtClean="0"/>
              <a:t>stylomandibular</a:t>
            </a:r>
            <a:r>
              <a:rPr lang="en-US" b="1" dirty="0" smtClean="0"/>
              <a:t> ligament which separate the lower border of gland from the </a:t>
            </a:r>
            <a:r>
              <a:rPr lang="en-US" b="1" dirty="0" err="1" smtClean="0"/>
              <a:t>submandibular</a:t>
            </a:r>
            <a:r>
              <a:rPr lang="en-US" b="1" dirty="0" smtClean="0"/>
              <a:t>  salivary gland</a:t>
            </a:r>
            <a:r>
              <a:rPr lang="en-US" dirty="0" smtClean="0"/>
              <a:t>. </a:t>
            </a:r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  <a:latin typeface="Copperplate Gothic Bold" pitchFamily="34" charset="0"/>
              </a:rPr>
              <a:t>Cranial cavity</a:t>
            </a:r>
            <a:endParaRPr lang="ar-IQ" dirty="0">
              <a:solidFill>
                <a:srgbClr val="C00000"/>
              </a:solidFill>
              <a:latin typeface="Copperplate Gothic Bold" pitchFamily="34" charset="0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None/>
            </a:pPr>
            <a:r>
              <a:rPr lang="en-US" b="1" dirty="0" smtClean="0"/>
              <a:t>Inside the cranial cavity the brain  which envelope by meanings ( </a:t>
            </a:r>
            <a:r>
              <a:rPr lang="en-US" b="1" dirty="0" err="1" smtClean="0"/>
              <a:t>dura</a:t>
            </a:r>
            <a:r>
              <a:rPr lang="en-US" b="1" dirty="0" smtClean="0"/>
              <a:t> matter, </a:t>
            </a:r>
            <a:r>
              <a:rPr lang="en-US" b="1" dirty="0" err="1" smtClean="0"/>
              <a:t>arichenoid</a:t>
            </a:r>
            <a:r>
              <a:rPr lang="en-US" b="1" dirty="0" smtClean="0"/>
              <a:t> matter, and </a:t>
            </a:r>
            <a:r>
              <a:rPr lang="en-US" b="1" dirty="0" err="1" smtClean="0"/>
              <a:t>pai</a:t>
            </a:r>
            <a:r>
              <a:rPr lang="en-US" b="1" dirty="0" smtClean="0"/>
              <a:t> matter) from out side to inside</a:t>
            </a:r>
          </a:p>
          <a:p>
            <a:pPr algn="l">
              <a:buNone/>
            </a:pPr>
            <a:r>
              <a:rPr lang="en-US" b="1" dirty="0" smtClean="0">
                <a:solidFill>
                  <a:srgbClr val="0070C0"/>
                </a:solidFill>
              </a:rPr>
              <a:t>Dura matter; </a:t>
            </a:r>
            <a:r>
              <a:rPr lang="en-US" b="1" dirty="0" smtClean="0"/>
              <a:t>its formed of strong  white fibrous tissue, its consist of 2 layers, outer and inner layer. the outer layer separate from inner layer to form the </a:t>
            </a:r>
            <a:r>
              <a:rPr lang="en-US" b="1" dirty="0" err="1" smtClean="0"/>
              <a:t>dural</a:t>
            </a:r>
            <a:r>
              <a:rPr lang="en-US" b="1" dirty="0" smtClean="0"/>
              <a:t> venous sinus </a:t>
            </a:r>
            <a:endParaRPr lang="ar-IQ" b="1" dirty="0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3074" name="Picture 2" descr="C:\Users\Earthlink Altariq\Desktop\scalp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9" y="764704"/>
            <a:ext cx="7488832" cy="583264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Copperplate Gothic Bold" pitchFamily="34" charset="0"/>
              </a:rPr>
              <a:t>Dural folds</a:t>
            </a:r>
            <a:endParaRPr lang="ar-IQ" dirty="0">
              <a:solidFill>
                <a:srgbClr val="FF0000"/>
              </a:solidFill>
              <a:latin typeface="Copperplate Gothic Bold" pitchFamily="34" charset="0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l">
              <a:buNone/>
            </a:pPr>
            <a:r>
              <a:rPr lang="en-US" b="1" dirty="0" smtClean="0"/>
              <a:t>They are membrane fold inside the cranial cavity produced by in word reduplication of inner layer of </a:t>
            </a:r>
            <a:r>
              <a:rPr lang="en-US" b="1" dirty="0" err="1" smtClean="0"/>
              <a:t>dural</a:t>
            </a:r>
            <a:r>
              <a:rPr lang="en-US" b="1" dirty="0" smtClean="0"/>
              <a:t> matter between the different parts of the brain </a:t>
            </a:r>
          </a:p>
          <a:p>
            <a:pPr algn="l">
              <a:buNone/>
            </a:pPr>
            <a:r>
              <a:rPr lang="en-US" b="1" dirty="0" smtClean="0">
                <a:solidFill>
                  <a:srgbClr val="C00000"/>
                </a:solidFill>
              </a:rPr>
              <a:t>Functions;</a:t>
            </a:r>
          </a:p>
          <a:p>
            <a:pPr algn="l">
              <a:buNone/>
            </a:pPr>
            <a:r>
              <a:rPr lang="en-US" b="1" dirty="0" smtClean="0"/>
              <a:t>1-they partially subdivided the cranial cavity into compartments so this decrease the effects of shocks on the brain</a:t>
            </a:r>
          </a:p>
          <a:p>
            <a:pPr algn="l">
              <a:buNone/>
            </a:pPr>
            <a:r>
              <a:rPr lang="en-US" b="1" dirty="0" smtClean="0"/>
              <a:t>2- they support the upper part of the brain thus protecting its lower part from being pressed on  </a:t>
            </a:r>
            <a:endParaRPr lang="ar-IQ" b="1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1026" name="Picture 2" descr="C:\Users\Earthlink Altariq\Desktop\anatomy_brain_chap_15.015131959009415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404664"/>
            <a:ext cx="8820472" cy="69127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latin typeface="Copperplate Gothic Bold" pitchFamily="34" charset="0"/>
              </a:rPr>
              <a:t>Types of </a:t>
            </a:r>
            <a:r>
              <a:rPr lang="en-US" b="1" dirty="0" err="1" smtClean="0">
                <a:solidFill>
                  <a:srgbClr val="FF0000"/>
                </a:solidFill>
                <a:latin typeface="Copperplate Gothic Bold" pitchFamily="34" charset="0"/>
              </a:rPr>
              <a:t>dural</a:t>
            </a:r>
            <a:r>
              <a:rPr lang="en-US" b="1" dirty="0" smtClean="0">
                <a:solidFill>
                  <a:srgbClr val="FF0000"/>
                </a:solidFill>
                <a:latin typeface="Copperplate Gothic Bold" pitchFamily="34" charset="0"/>
              </a:rPr>
              <a:t> folds</a:t>
            </a:r>
            <a:endParaRPr lang="ar-IQ" b="1" dirty="0">
              <a:solidFill>
                <a:srgbClr val="FF0000"/>
              </a:solidFill>
              <a:latin typeface="Copperplate Gothic Bold" pitchFamily="34" charset="0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None/>
            </a:pPr>
            <a:r>
              <a:rPr lang="en-US" b="1" dirty="0" smtClean="0">
                <a:solidFill>
                  <a:srgbClr val="C00000"/>
                </a:solidFill>
              </a:rPr>
              <a:t>1- vertical folds which include; </a:t>
            </a:r>
          </a:p>
          <a:p>
            <a:pPr algn="l">
              <a:buNone/>
            </a:pPr>
            <a:r>
              <a:rPr lang="en-US" b="1" dirty="0" smtClean="0"/>
              <a:t>A- </a:t>
            </a:r>
            <a:r>
              <a:rPr lang="en-US" b="1" dirty="0" err="1" smtClean="0"/>
              <a:t>falx</a:t>
            </a:r>
            <a:r>
              <a:rPr lang="en-US" b="1" dirty="0" smtClean="0"/>
              <a:t> </a:t>
            </a:r>
            <a:r>
              <a:rPr lang="en-US" b="1" dirty="0" err="1" smtClean="0"/>
              <a:t>cerebri</a:t>
            </a:r>
            <a:r>
              <a:rPr lang="en-US" b="1" dirty="0" smtClean="0"/>
              <a:t> </a:t>
            </a:r>
          </a:p>
          <a:p>
            <a:pPr algn="l">
              <a:buNone/>
            </a:pPr>
            <a:r>
              <a:rPr lang="en-US" b="1" dirty="0" smtClean="0"/>
              <a:t>B- </a:t>
            </a:r>
            <a:r>
              <a:rPr lang="en-US" b="1" dirty="0" err="1" smtClean="0"/>
              <a:t>falx</a:t>
            </a:r>
            <a:r>
              <a:rPr lang="en-US" b="1" dirty="0" smtClean="0"/>
              <a:t> </a:t>
            </a:r>
            <a:r>
              <a:rPr lang="en-US" b="1" dirty="0" err="1" smtClean="0"/>
              <a:t>cereballi</a:t>
            </a:r>
            <a:endParaRPr lang="en-US" b="1" dirty="0" smtClean="0"/>
          </a:p>
          <a:p>
            <a:pPr algn="l">
              <a:buNone/>
            </a:pPr>
            <a:r>
              <a:rPr lang="en-US" b="1" dirty="0" smtClean="0">
                <a:solidFill>
                  <a:srgbClr val="C00000"/>
                </a:solidFill>
              </a:rPr>
              <a:t>2- </a:t>
            </a:r>
            <a:r>
              <a:rPr lang="en-US" b="1" dirty="0" err="1" smtClean="0">
                <a:solidFill>
                  <a:srgbClr val="C00000"/>
                </a:solidFill>
              </a:rPr>
              <a:t>horesental</a:t>
            </a:r>
            <a:r>
              <a:rPr lang="en-US" b="1" dirty="0" smtClean="0">
                <a:solidFill>
                  <a:srgbClr val="C00000"/>
                </a:solidFill>
              </a:rPr>
              <a:t> folds; which include</a:t>
            </a:r>
            <a:r>
              <a:rPr lang="en-US" b="1" dirty="0" smtClean="0"/>
              <a:t> </a:t>
            </a:r>
          </a:p>
          <a:p>
            <a:pPr algn="l">
              <a:buNone/>
            </a:pPr>
            <a:r>
              <a:rPr lang="en-US" b="1" dirty="0" smtClean="0"/>
              <a:t>A- </a:t>
            </a:r>
            <a:r>
              <a:rPr lang="en-US" b="1" dirty="0" err="1" smtClean="0"/>
              <a:t>tentorium</a:t>
            </a:r>
            <a:r>
              <a:rPr lang="en-US" b="1" dirty="0" smtClean="0"/>
              <a:t> </a:t>
            </a:r>
            <a:r>
              <a:rPr lang="en-US" b="1" dirty="0" err="1" smtClean="0"/>
              <a:t>cerebelli</a:t>
            </a:r>
            <a:endParaRPr lang="en-US" b="1" dirty="0" smtClean="0"/>
          </a:p>
          <a:p>
            <a:pPr algn="l">
              <a:buNone/>
            </a:pPr>
            <a:r>
              <a:rPr lang="en-US" b="1" dirty="0" smtClean="0"/>
              <a:t>B-</a:t>
            </a:r>
            <a:r>
              <a:rPr lang="en-US" b="1" dirty="0" err="1" smtClean="0"/>
              <a:t>diaphragma</a:t>
            </a:r>
            <a:r>
              <a:rPr lang="en-US" b="1" dirty="0" smtClean="0"/>
              <a:t> </a:t>
            </a:r>
            <a:r>
              <a:rPr lang="en-US" b="1" dirty="0" err="1" smtClean="0"/>
              <a:t>sellae</a:t>
            </a:r>
            <a:endParaRPr lang="en-US" b="1" dirty="0" smtClean="0"/>
          </a:p>
          <a:p>
            <a:pPr algn="l">
              <a:buNone/>
            </a:pPr>
            <a:r>
              <a:rPr lang="en-US" b="1" dirty="0" smtClean="0"/>
              <a:t>C-</a:t>
            </a:r>
            <a:r>
              <a:rPr lang="en-US" b="1" dirty="0" err="1" smtClean="0"/>
              <a:t>cavum</a:t>
            </a:r>
            <a:r>
              <a:rPr lang="en-US" b="1" dirty="0" smtClean="0"/>
              <a:t> </a:t>
            </a:r>
            <a:r>
              <a:rPr lang="en-US" b="1" dirty="0" err="1" smtClean="0"/>
              <a:t>trigiminale</a:t>
            </a:r>
            <a:endParaRPr lang="ar-IQ" b="1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2050" name="Picture 2" descr="C:\Users\Earthlink Altariq\Desktop\duramater1348029338429-thumb4001361211458426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692696"/>
            <a:ext cx="8208912" cy="58326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  <a:latin typeface="Copperplate Gothic Bold" pitchFamily="34" charset="0"/>
              </a:rPr>
              <a:t>Falx</a:t>
            </a:r>
            <a:r>
              <a:rPr lang="en-US" dirty="0" smtClean="0">
                <a:solidFill>
                  <a:srgbClr val="FF0000"/>
                </a:solidFill>
                <a:latin typeface="Copperplate Gothic Bold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Copperplate Gothic Bold" pitchFamily="34" charset="0"/>
              </a:rPr>
              <a:t>cerebri</a:t>
            </a:r>
            <a:endParaRPr lang="ar-IQ" dirty="0">
              <a:solidFill>
                <a:srgbClr val="FF0000"/>
              </a:solidFill>
              <a:latin typeface="Copperplate Gothic Bold" pitchFamily="34" charset="0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None/>
            </a:pPr>
            <a:r>
              <a:rPr lang="en-US" b="1" dirty="0" smtClean="0"/>
              <a:t>Its sickle shaped fold  of </a:t>
            </a:r>
            <a:r>
              <a:rPr lang="en-US" b="1" dirty="0" err="1" smtClean="0"/>
              <a:t>dura</a:t>
            </a:r>
            <a:r>
              <a:rPr lang="en-US" b="1" dirty="0" smtClean="0"/>
              <a:t>.</a:t>
            </a:r>
          </a:p>
          <a:p>
            <a:pPr algn="l">
              <a:buNone/>
            </a:pPr>
            <a:r>
              <a:rPr lang="en-US" b="1" dirty="0" smtClean="0">
                <a:solidFill>
                  <a:srgbClr val="C00000"/>
                </a:solidFill>
              </a:rPr>
              <a:t>Site; </a:t>
            </a:r>
            <a:r>
              <a:rPr lang="en-US" b="1" dirty="0" smtClean="0"/>
              <a:t>it descend from the </a:t>
            </a:r>
            <a:r>
              <a:rPr lang="en-US" b="1" dirty="0" err="1" smtClean="0"/>
              <a:t>dura</a:t>
            </a:r>
            <a:r>
              <a:rPr lang="en-US" b="1" dirty="0" smtClean="0"/>
              <a:t> of the vault of skull to occupy the median longitudinal fissure between the 2 cerebral hemispheres and above the </a:t>
            </a:r>
            <a:r>
              <a:rPr lang="en-US" b="1" dirty="0" err="1" smtClean="0"/>
              <a:t>corpous</a:t>
            </a:r>
            <a:r>
              <a:rPr lang="en-US" b="1" dirty="0" smtClean="0"/>
              <a:t> </a:t>
            </a:r>
            <a:r>
              <a:rPr lang="en-US" b="1" dirty="0" err="1" smtClean="0"/>
              <a:t>collosm</a:t>
            </a:r>
            <a:r>
              <a:rPr lang="en-US" dirty="0" smtClean="0"/>
              <a:t>.</a:t>
            </a:r>
          </a:p>
          <a:p>
            <a:pPr algn="l">
              <a:buNone/>
            </a:pPr>
            <a:r>
              <a:rPr lang="en-US" b="1" dirty="0" smtClean="0">
                <a:solidFill>
                  <a:srgbClr val="FF0000"/>
                </a:solidFill>
              </a:rPr>
              <a:t>Parts and attachments;</a:t>
            </a:r>
          </a:p>
          <a:p>
            <a:pPr algn="l">
              <a:buNone/>
            </a:pPr>
            <a:r>
              <a:rPr lang="en-US" b="1" dirty="0" smtClean="0">
                <a:solidFill>
                  <a:srgbClr val="00B050"/>
                </a:solidFill>
              </a:rPr>
              <a:t>Apex; </a:t>
            </a:r>
            <a:r>
              <a:rPr lang="en-US" b="1" dirty="0" smtClean="0"/>
              <a:t>its tapering its ant end, its attached to the </a:t>
            </a:r>
            <a:r>
              <a:rPr lang="en-US" b="1" dirty="0" err="1" smtClean="0"/>
              <a:t>crista</a:t>
            </a:r>
            <a:r>
              <a:rPr lang="en-US" b="1" dirty="0" smtClean="0"/>
              <a:t> </a:t>
            </a:r>
            <a:r>
              <a:rPr lang="en-US" b="1" dirty="0" err="1" smtClean="0"/>
              <a:t>galli</a:t>
            </a:r>
            <a:r>
              <a:rPr lang="en-US" b="1" dirty="0" smtClean="0"/>
              <a:t> and frontal crest.</a:t>
            </a:r>
          </a:p>
          <a:p>
            <a:endParaRPr lang="ar-IQ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3074" name="Picture 2" descr="C:\Users\Earthlink Altariq\Desktop\showimage[9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640"/>
            <a:ext cx="9144000" cy="66693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3074" name="Picture 2" descr="C:\Users\Earthlink Altariq\Desktop\showimage[9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640"/>
            <a:ext cx="9144000" cy="66693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l">
              <a:buNone/>
            </a:pPr>
            <a:r>
              <a:rPr lang="en-US" b="1" dirty="0" smtClean="0">
                <a:solidFill>
                  <a:srgbClr val="C00000"/>
                </a:solidFill>
              </a:rPr>
              <a:t>Base</a:t>
            </a:r>
            <a:r>
              <a:rPr lang="en-US" b="1" dirty="0" smtClean="0"/>
              <a:t>. The post broad end its continuous with the upper border of </a:t>
            </a:r>
            <a:r>
              <a:rPr lang="en-US" b="1" dirty="0" err="1" smtClean="0"/>
              <a:t>tentorium</a:t>
            </a:r>
            <a:r>
              <a:rPr lang="en-US" b="1" dirty="0" smtClean="0"/>
              <a:t> </a:t>
            </a:r>
            <a:r>
              <a:rPr lang="en-US" b="1" dirty="0" err="1" smtClean="0"/>
              <a:t>cereballi</a:t>
            </a:r>
            <a:r>
              <a:rPr lang="en-US" b="1" dirty="0" smtClean="0"/>
              <a:t>.</a:t>
            </a:r>
          </a:p>
          <a:p>
            <a:pPr algn="l">
              <a:buNone/>
            </a:pPr>
            <a:r>
              <a:rPr lang="en-US" b="1" dirty="0" smtClean="0">
                <a:solidFill>
                  <a:srgbClr val="C00000"/>
                </a:solidFill>
              </a:rPr>
              <a:t>Upper convex; </a:t>
            </a:r>
            <a:r>
              <a:rPr lang="en-US" b="1" dirty="0" smtClean="0">
                <a:solidFill>
                  <a:srgbClr val="00B050"/>
                </a:solidFill>
              </a:rPr>
              <a:t>( attach border) </a:t>
            </a:r>
            <a:r>
              <a:rPr lang="en-US" b="1" dirty="0" smtClean="0"/>
              <a:t>attach to the lip of sup. </a:t>
            </a:r>
            <a:r>
              <a:rPr lang="en-US" b="1" dirty="0" err="1" smtClean="0"/>
              <a:t>Sagittal</a:t>
            </a:r>
            <a:r>
              <a:rPr lang="en-US" b="1" dirty="0" smtClean="0"/>
              <a:t> </a:t>
            </a:r>
            <a:r>
              <a:rPr lang="en-US" b="1" dirty="0" err="1" smtClean="0"/>
              <a:t>sulcus</a:t>
            </a:r>
            <a:r>
              <a:rPr lang="en-US" b="1" dirty="0" smtClean="0"/>
              <a:t>.</a:t>
            </a:r>
          </a:p>
          <a:p>
            <a:pPr algn="l">
              <a:buNone/>
            </a:pPr>
            <a:r>
              <a:rPr lang="en-US" b="1" dirty="0" smtClean="0">
                <a:solidFill>
                  <a:srgbClr val="C00000"/>
                </a:solidFill>
              </a:rPr>
              <a:t>Lower concave; </a:t>
            </a:r>
            <a:r>
              <a:rPr lang="en-US" b="1" dirty="0" smtClean="0">
                <a:solidFill>
                  <a:srgbClr val="00B050"/>
                </a:solidFill>
              </a:rPr>
              <a:t>(free border) </a:t>
            </a:r>
            <a:r>
              <a:rPr lang="en-US" b="1" dirty="0" smtClean="0"/>
              <a:t>lie above the </a:t>
            </a:r>
            <a:r>
              <a:rPr lang="en-US" b="1" dirty="0" err="1" smtClean="0"/>
              <a:t>corpous</a:t>
            </a:r>
            <a:r>
              <a:rPr lang="en-US" b="1" dirty="0" smtClean="0"/>
              <a:t> </a:t>
            </a:r>
            <a:r>
              <a:rPr lang="en-US" b="1" dirty="0" err="1" smtClean="0"/>
              <a:t>collosum</a:t>
            </a:r>
            <a:r>
              <a:rPr lang="en-US" b="1" dirty="0" smtClean="0"/>
              <a:t> in the bottom of median longitudinal fissure of the brain.</a:t>
            </a:r>
          </a:p>
          <a:p>
            <a:pPr algn="l">
              <a:buNone/>
            </a:pPr>
            <a:r>
              <a:rPr lang="en-US" sz="3500" b="1" dirty="0" smtClean="0">
                <a:solidFill>
                  <a:srgbClr val="FF0000"/>
                </a:solidFill>
              </a:rPr>
              <a:t>Venous sinuses related to the </a:t>
            </a:r>
            <a:r>
              <a:rPr lang="en-US" sz="3500" b="1" dirty="0" err="1" smtClean="0">
                <a:solidFill>
                  <a:srgbClr val="FF0000"/>
                </a:solidFill>
              </a:rPr>
              <a:t>falx</a:t>
            </a:r>
            <a:r>
              <a:rPr lang="en-US" sz="3500" b="1" dirty="0" smtClean="0">
                <a:solidFill>
                  <a:srgbClr val="FF0000"/>
                </a:solidFill>
              </a:rPr>
              <a:t> </a:t>
            </a:r>
            <a:r>
              <a:rPr lang="en-US" sz="3500" b="1" dirty="0" err="1" smtClean="0">
                <a:solidFill>
                  <a:srgbClr val="FF0000"/>
                </a:solidFill>
              </a:rPr>
              <a:t>cerebri</a:t>
            </a:r>
            <a:r>
              <a:rPr lang="en-US" sz="3500" b="1" dirty="0" smtClean="0">
                <a:solidFill>
                  <a:srgbClr val="FF0000"/>
                </a:solidFill>
              </a:rPr>
              <a:t>;</a:t>
            </a:r>
          </a:p>
          <a:p>
            <a:pPr algn="l">
              <a:buNone/>
            </a:pPr>
            <a:r>
              <a:rPr lang="en-US" b="1" dirty="0" smtClean="0"/>
              <a:t>1- </a:t>
            </a:r>
            <a:r>
              <a:rPr lang="en-US" b="1" dirty="0" err="1" smtClean="0"/>
              <a:t>sup.sagittal</a:t>
            </a:r>
            <a:r>
              <a:rPr lang="en-US" b="1" dirty="0" smtClean="0"/>
              <a:t> sinus 2-inf. </a:t>
            </a:r>
            <a:r>
              <a:rPr lang="en-US" b="1" dirty="0" err="1" smtClean="0"/>
              <a:t>Sagittal</a:t>
            </a:r>
            <a:r>
              <a:rPr lang="en-US" b="1" dirty="0" smtClean="0"/>
              <a:t> sinus 3- straight sinus</a:t>
            </a:r>
          </a:p>
          <a:p>
            <a:endParaRPr lang="ar-IQ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rgbClr val="FF0000"/>
                </a:solidFill>
                <a:latin typeface="Copperplate Gothic Bold" pitchFamily="34" charset="0"/>
              </a:rPr>
              <a:t>Falx</a:t>
            </a:r>
            <a:r>
              <a:rPr lang="en-US" b="1" dirty="0" smtClean="0">
                <a:solidFill>
                  <a:srgbClr val="FF0000"/>
                </a:solidFill>
                <a:latin typeface="Copperplate Gothic Bold" pitchFamily="34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Copperplate Gothic Bold" pitchFamily="34" charset="0"/>
              </a:rPr>
              <a:t>cereballi</a:t>
            </a:r>
            <a:endParaRPr lang="ar-IQ" b="1" dirty="0">
              <a:solidFill>
                <a:srgbClr val="FF0000"/>
              </a:solidFill>
              <a:latin typeface="Copperplate Gothic Bold" pitchFamily="34" charset="0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l">
              <a:buNone/>
            </a:pPr>
            <a:r>
              <a:rPr lang="en-US" b="1" dirty="0" smtClean="0"/>
              <a:t>It’s a </a:t>
            </a:r>
            <a:r>
              <a:rPr lang="en-US" b="1" dirty="0" err="1" smtClean="0"/>
              <a:t>dural</a:t>
            </a:r>
            <a:r>
              <a:rPr lang="en-US" b="1" dirty="0" smtClean="0"/>
              <a:t> folds lying between </a:t>
            </a:r>
            <a:r>
              <a:rPr lang="en-US" b="1" dirty="0" err="1" smtClean="0"/>
              <a:t>rt</a:t>
            </a:r>
            <a:r>
              <a:rPr lang="en-US" b="1" dirty="0" smtClean="0"/>
              <a:t> and lf </a:t>
            </a:r>
            <a:r>
              <a:rPr lang="en-US" b="1" dirty="0" err="1" smtClean="0"/>
              <a:t>cereballar</a:t>
            </a:r>
            <a:r>
              <a:rPr lang="en-US" b="1" dirty="0" smtClean="0"/>
              <a:t> hemispheres.</a:t>
            </a:r>
          </a:p>
          <a:p>
            <a:pPr algn="l">
              <a:buNone/>
            </a:pPr>
            <a:r>
              <a:rPr lang="en-US" b="1" dirty="0" smtClean="0"/>
              <a:t>I</a:t>
            </a:r>
            <a:r>
              <a:rPr lang="en-US" b="1" dirty="0" smtClean="0">
                <a:solidFill>
                  <a:srgbClr val="00B050"/>
                </a:solidFill>
              </a:rPr>
              <a:t>ts triangular </a:t>
            </a:r>
            <a:r>
              <a:rPr lang="en-US" b="1" dirty="0" smtClean="0"/>
              <a:t>in shape.</a:t>
            </a:r>
          </a:p>
          <a:p>
            <a:pPr algn="l">
              <a:buNone/>
            </a:pPr>
            <a:r>
              <a:rPr lang="en-US" b="1" dirty="0" smtClean="0">
                <a:solidFill>
                  <a:srgbClr val="C00000"/>
                </a:solidFill>
              </a:rPr>
              <a:t>Parts and attachments;</a:t>
            </a:r>
          </a:p>
          <a:p>
            <a:pPr algn="l">
              <a:buNone/>
            </a:pPr>
            <a:r>
              <a:rPr lang="en-US" b="1" dirty="0" smtClean="0">
                <a:solidFill>
                  <a:srgbClr val="00B050"/>
                </a:solidFill>
              </a:rPr>
              <a:t>Base</a:t>
            </a:r>
            <a:r>
              <a:rPr lang="en-US" b="1" dirty="0" smtClean="0"/>
              <a:t>; above and its continuous with lower layer of </a:t>
            </a:r>
            <a:r>
              <a:rPr lang="en-US" b="1" dirty="0" err="1" smtClean="0"/>
              <a:t>tentorium</a:t>
            </a:r>
            <a:r>
              <a:rPr lang="en-US" b="1" dirty="0" smtClean="0"/>
              <a:t> </a:t>
            </a:r>
            <a:r>
              <a:rPr lang="en-US" b="1" dirty="0" err="1" smtClean="0"/>
              <a:t>cereballi</a:t>
            </a:r>
            <a:r>
              <a:rPr lang="en-US" b="1" dirty="0" smtClean="0"/>
              <a:t>.</a:t>
            </a:r>
          </a:p>
          <a:p>
            <a:pPr algn="l">
              <a:buNone/>
            </a:pPr>
            <a:r>
              <a:rPr lang="en-US" b="1" dirty="0" smtClean="0">
                <a:solidFill>
                  <a:srgbClr val="00B050"/>
                </a:solidFill>
              </a:rPr>
              <a:t>Apex . </a:t>
            </a:r>
            <a:r>
              <a:rPr lang="en-US" b="1" dirty="0" smtClean="0"/>
              <a:t>Below and reach to the post. Border of foramen magnum.</a:t>
            </a:r>
          </a:p>
          <a:p>
            <a:pPr algn="l">
              <a:buNone/>
            </a:pPr>
            <a:r>
              <a:rPr lang="en-US" b="1" dirty="0" smtClean="0">
                <a:solidFill>
                  <a:srgbClr val="00B050"/>
                </a:solidFill>
              </a:rPr>
              <a:t>Ant. </a:t>
            </a:r>
            <a:r>
              <a:rPr lang="en-US" b="1" dirty="0" smtClean="0"/>
              <a:t>Border project upward between the 2 </a:t>
            </a:r>
            <a:r>
              <a:rPr lang="en-US" b="1" dirty="0" err="1" smtClean="0"/>
              <a:t>cereballar</a:t>
            </a:r>
            <a:r>
              <a:rPr lang="en-US" b="1" dirty="0" smtClean="0"/>
              <a:t> hemispheres.</a:t>
            </a:r>
          </a:p>
          <a:p>
            <a:pPr algn="l">
              <a:buNone/>
            </a:pPr>
            <a:r>
              <a:rPr lang="en-US" b="1" dirty="0" smtClean="0">
                <a:solidFill>
                  <a:srgbClr val="00B050"/>
                </a:solidFill>
              </a:rPr>
              <a:t>Post </a:t>
            </a:r>
            <a:r>
              <a:rPr lang="en-US" b="1" dirty="0" smtClean="0"/>
              <a:t> border attach to the internal occipital crest</a:t>
            </a:r>
            <a:r>
              <a:rPr lang="en-US" dirty="0" smtClean="0"/>
              <a:t>.</a:t>
            </a:r>
          </a:p>
          <a:p>
            <a:endParaRPr lang="ar-IQ" dirty="0"/>
          </a:p>
        </p:txBody>
      </p:sp>
    </p:spTree>
  </p:cSld>
  <p:clrMapOvr>
    <a:masterClrMapping/>
  </p:clrMapOvr>
  <p:transition>
    <p:wipe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  <a:latin typeface="Copperplate Gothic Bold" pitchFamily="34" charset="0"/>
              </a:rPr>
              <a:t>Tentorium</a:t>
            </a:r>
            <a:r>
              <a:rPr lang="en-US" dirty="0" smtClean="0">
                <a:solidFill>
                  <a:srgbClr val="FF0000"/>
                </a:solidFill>
                <a:latin typeface="Copperplate Gothic Bold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Copperplate Gothic Bold" pitchFamily="34" charset="0"/>
              </a:rPr>
              <a:t>cereball</a:t>
            </a:r>
            <a:r>
              <a:rPr lang="en-US" dirty="0" err="1" smtClean="0">
                <a:solidFill>
                  <a:srgbClr val="FF0000"/>
                </a:solidFill>
              </a:rPr>
              <a:t>i</a:t>
            </a:r>
            <a:endParaRPr lang="ar-IQ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>
              <a:buNone/>
            </a:pPr>
            <a:r>
              <a:rPr lang="en-US" b="1" dirty="0" smtClean="0">
                <a:solidFill>
                  <a:srgbClr val="C00000"/>
                </a:solidFill>
              </a:rPr>
              <a:t>Site; </a:t>
            </a:r>
            <a:r>
              <a:rPr lang="en-US" b="1" dirty="0" smtClean="0"/>
              <a:t>it’s a </a:t>
            </a:r>
            <a:r>
              <a:rPr lang="en-US" b="1" dirty="0" err="1" smtClean="0"/>
              <a:t>dural</a:t>
            </a:r>
            <a:r>
              <a:rPr lang="en-US" b="1" dirty="0" smtClean="0"/>
              <a:t> fold which roof the post cranial </a:t>
            </a:r>
            <a:r>
              <a:rPr lang="en-US" b="1" dirty="0" err="1" smtClean="0"/>
              <a:t>fossa</a:t>
            </a:r>
            <a:r>
              <a:rPr lang="en-US" b="1" dirty="0" smtClean="0"/>
              <a:t> separating the cerebrum above from cerebellum below.</a:t>
            </a:r>
          </a:p>
          <a:p>
            <a:pPr algn="l">
              <a:buNone/>
            </a:pPr>
            <a:r>
              <a:rPr lang="en-US" b="1" dirty="0" smtClean="0">
                <a:solidFill>
                  <a:srgbClr val="C00000"/>
                </a:solidFill>
              </a:rPr>
              <a:t>Shape </a:t>
            </a:r>
            <a:r>
              <a:rPr lang="en-US" b="1" dirty="0" smtClean="0"/>
              <a:t>; tent shape having a peak above.</a:t>
            </a:r>
          </a:p>
          <a:p>
            <a:pPr algn="l">
              <a:buNone/>
            </a:pPr>
            <a:r>
              <a:rPr lang="en-US" b="1" dirty="0" smtClean="0"/>
              <a:t>Surface;</a:t>
            </a:r>
          </a:p>
          <a:p>
            <a:pPr algn="l">
              <a:buNone/>
            </a:pPr>
            <a:r>
              <a:rPr lang="en-US" b="1" dirty="0" smtClean="0">
                <a:solidFill>
                  <a:srgbClr val="C00000"/>
                </a:solidFill>
              </a:rPr>
              <a:t>Upper surface </a:t>
            </a:r>
            <a:r>
              <a:rPr lang="en-US" b="1" dirty="0" smtClean="0"/>
              <a:t>; give attachment to the </a:t>
            </a:r>
            <a:r>
              <a:rPr lang="en-US" b="1" dirty="0" err="1" smtClean="0"/>
              <a:t>falx</a:t>
            </a:r>
            <a:r>
              <a:rPr lang="en-US" b="1" dirty="0" smtClean="0"/>
              <a:t> </a:t>
            </a:r>
            <a:r>
              <a:rPr lang="en-US" b="1" dirty="0" err="1" smtClean="0"/>
              <a:t>cerebri</a:t>
            </a:r>
            <a:r>
              <a:rPr lang="en-US" b="1" dirty="0" smtClean="0"/>
              <a:t>.</a:t>
            </a:r>
          </a:p>
          <a:p>
            <a:pPr algn="l">
              <a:buNone/>
            </a:pPr>
            <a:r>
              <a:rPr lang="en-US" b="1" dirty="0" smtClean="0">
                <a:solidFill>
                  <a:srgbClr val="C00000"/>
                </a:solidFill>
              </a:rPr>
              <a:t>Lower surface </a:t>
            </a:r>
            <a:r>
              <a:rPr lang="en-US" b="1" dirty="0" smtClean="0"/>
              <a:t>give attachment to the base of </a:t>
            </a:r>
            <a:r>
              <a:rPr lang="en-US" b="1" dirty="0" err="1" smtClean="0"/>
              <a:t>falx</a:t>
            </a:r>
            <a:r>
              <a:rPr lang="en-US" b="1" dirty="0" smtClean="0"/>
              <a:t> </a:t>
            </a:r>
            <a:r>
              <a:rPr lang="en-US" b="1" dirty="0" err="1" smtClean="0"/>
              <a:t>cereball</a:t>
            </a:r>
            <a:r>
              <a:rPr lang="en-US" dirty="0" err="1" smtClean="0"/>
              <a:t>i</a:t>
            </a:r>
            <a:r>
              <a:rPr lang="en-US" dirty="0" smtClean="0"/>
              <a:t>.</a:t>
            </a:r>
            <a:endParaRPr lang="ar-IQ" dirty="0"/>
          </a:p>
        </p:txBody>
      </p:sp>
    </p:spTree>
  </p:cSld>
  <p:clrMapOvr>
    <a:masterClrMapping/>
  </p:clrMapOvr>
  <p:transition>
    <p:wipe dir="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11266" name="Picture 2" descr="C:\Users\Earthlink Altariq\Desktop\slide0003_image01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1" y="332656"/>
            <a:ext cx="8892480" cy="6264695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Dural venous sinus related to the </a:t>
            </a:r>
            <a:r>
              <a:rPr lang="en-US" b="1" dirty="0" err="1" smtClean="0">
                <a:solidFill>
                  <a:srgbClr val="C00000"/>
                </a:solidFill>
              </a:rPr>
              <a:t>tentorium</a:t>
            </a:r>
            <a:r>
              <a:rPr lang="en-US" dirty="0" smtClean="0"/>
              <a:t>.</a:t>
            </a: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None/>
            </a:pPr>
            <a:r>
              <a:rPr lang="en-US" b="1" dirty="0" smtClean="0"/>
              <a:t>1- the </a:t>
            </a:r>
            <a:r>
              <a:rPr lang="en-US" b="1" dirty="0" err="1" smtClean="0"/>
              <a:t>rt</a:t>
            </a:r>
            <a:r>
              <a:rPr lang="en-US" b="1" dirty="0" smtClean="0"/>
              <a:t> and lf sup. </a:t>
            </a:r>
            <a:r>
              <a:rPr lang="en-US" b="1" dirty="0" err="1" smtClean="0"/>
              <a:t>Petrossal</a:t>
            </a:r>
            <a:r>
              <a:rPr lang="en-US" b="1" dirty="0" smtClean="0"/>
              <a:t> sinuses</a:t>
            </a:r>
          </a:p>
          <a:p>
            <a:pPr algn="l">
              <a:buNone/>
            </a:pPr>
            <a:r>
              <a:rPr lang="en-US" b="1" dirty="0" smtClean="0"/>
              <a:t>2-rt and lf transverse sinuses.</a:t>
            </a:r>
          </a:p>
          <a:p>
            <a:pPr algn="l">
              <a:buNone/>
            </a:pPr>
            <a:r>
              <a:rPr lang="en-US" b="1" dirty="0" smtClean="0"/>
              <a:t>3- the </a:t>
            </a:r>
            <a:r>
              <a:rPr lang="en-US" b="1" dirty="0" err="1" smtClean="0"/>
              <a:t>straeight</a:t>
            </a:r>
            <a:r>
              <a:rPr lang="en-US" b="1" dirty="0" smtClean="0"/>
              <a:t> sinus</a:t>
            </a:r>
            <a:r>
              <a:rPr lang="en-US" dirty="0" smtClean="0"/>
              <a:t>.</a:t>
            </a:r>
          </a:p>
          <a:p>
            <a:pPr algn="l">
              <a:buNone/>
            </a:pPr>
            <a:r>
              <a:rPr lang="en-US" dirty="0" err="1" smtClean="0">
                <a:solidFill>
                  <a:srgbClr val="FF0000"/>
                </a:solidFill>
                <a:latin typeface="Copperplate Gothic Bold" pitchFamily="34" charset="0"/>
              </a:rPr>
              <a:t>Cavum</a:t>
            </a:r>
            <a:r>
              <a:rPr lang="en-US" dirty="0" smtClean="0">
                <a:solidFill>
                  <a:srgbClr val="FF0000"/>
                </a:solidFill>
                <a:latin typeface="Copperplate Gothic Bold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Copperplate Gothic Bold" pitchFamily="34" charset="0"/>
              </a:rPr>
              <a:t>trigiminale</a:t>
            </a:r>
            <a:r>
              <a:rPr lang="en-US" dirty="0" smtClean="0">
                <a:solidFill>
                  <a:srgbClr val="FF0000"/>
                </a:solidFill>
                <a:latin typeface="Copperplate Gothic Bold" pitchFamily="34" charset="0"/>
              </a:rPr>
              <a:t>.</a:t>
            </a:r>
          </a:p>
          <a:p>
            <a:pPr algn="l">
              <a:buNone/>
            </a:pPr>
            <a:r>
              <a:rPr lang="en-US" b="1" dirty="0" smtClean="0"/>
              <a:t>It’s a </a:t>
            </a:r>
            <a:r>
              <a:rPr lang="en-US" b="1" dirty="0" err="1" smtClean="0"/>
              <a:t>sacculated</a:t>
            </a:r>
            <a:r>
              <a:rPr lang="en-US" b="1" dirty="0" smtClean="0"/>
              <a:t> fold of the inner layer of the </a:t>
            </a:r>
            <a:r>
              <a:rPr lang="en-US" b="1" dirty="0" err="1" smtClean="0"/>
              <a:t>dura</a:t>
            </a:r>
            <a:r>
              <a:rPr lang="en-US" b="1" dirty="0" smtClean="0"/>
              <a:t> mater in the middle cranial </a:t>
            </a:r>
            <a:r>
              <a:rPr lang="en-US" b="1" dirty="0" err="1" smtClean="0"/>
              <a:t>fossa</a:t>
            </a:r>
            <a:r>
              <a:rPr lang="en-US" b="1" dirty="0" smtClean="0"/>
              <a:t> near to the apex of the </a:t>
            </a:r>
            <a:r>
              <a:rPr lang="en-US" b="1" dirty="0" err="1" smtClean="0"/>
              <a:t>petrous</a:t>
            </a:r>
            <a:r>
              <a:rPr lang="en-US" b="1" dirty="0" smtClean="0"/>
              <a:t> temporal bone , its cover the </a:t>
            </a:r>
            <a:r>
              <a:rPr lang="en-US" b="1" dirty="0" err="1" smtClean="0"/>
              <a:t>trigiminal</a:t>
            </a:r>
            <a:r>
              <a:rPr lang="en-US" b="1" dirty="0" smtClean="0"/>
              <a:t> ganglion.  </a:t>
            </a:r>
          </a:p>
          <a:p>
            <a:pPr algn="l">
              <a:buNone/>
            </a:pPr>
            <a:endParaRPr lang="ar-IQ" dirty="0"/>
          </a:p>
        </p:txBody>
      </p:sp>
    </p:spTree>
  </p:cSld>
  <p:clrMapOvr>
    <a:masterClrMapping/>
  </p:clrMapOvr>
  <p:transition>
    <p:dissolve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  <a:latin typeface="Copperplate Gothic Bold" pitchFamily="34" charset="0"/>
              </a:rPr>
              <a:t>Diaphragma</a:t>
            </a:r>
            <a:r>
              <a:rPr lang="en-US" dirty="0" smtClean="0">
                <a:solidFill>
                  <a:srgbClr val="FF0000"/>
                </a:solidFill>
                <a:latin typeface="Copperplate Gothic Bold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Copperplate Gothic Bold" pitchFamily="34" charset="0"/>
              </a:rPr>
              <a:t>selle</a:t>
            </a:r>
            <a:endParaRPr lang="ar-IQ" dirty="0">
              <a:solidFill>
                <a:srgbClr val="FF0000"/>
              </a:solidFill>
              <a:latin typeface="Copperplate Gothic Bold" pitchFamily="34" charset="0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None/>
            </a:pPr>
            <a:r>
              <a:rPr lang="en-US" b="1" dirty="0" smtClean="0"/>
              <a:t>It’s a circular fold in the inner layer of  </a:t>
            </a:r>
            <a:r>
              <a:rPr lang="en-US" b="1" dirty="0" err="1" smtClean="0"/>
              <a:t>dura</a:t>
            </a:r>
            <a:r>
              <a:rPr lang="en-US" b="1" dirty="0" smtClean="0"/>
              <a:t> mater that roof the </a:t>
            </a:r>
            <a:r>
              <a:rPr lang="en-US" b="1" dirty="0" err="1" smtClean="0"/>
              <a:t>sella</a:t>
            </a:r>
            <a:r>
              <a:rPr lang="en-US" b="1" dirty="0" smtClean="0"/>
              <a:t> </a:t>
            </a:r>
            <a:r>
              <a:rPr lang="en-US" b="1" dirty="0" err="1" smtClean="0"/>
              <a:t>turcica</a:t>
            </a:r>
            <a:r>
              <a:rPr lang="en-US" b="1" dirty="0" smtClean="0"/>
              <a:t> above the </a:t>
            </a:r>
            <a:r>
              <a:rPr lang="en-US" b="1" dirty="0" err="1" smtClean="0"/>
              <a:t>pitutary</a:t>
            </a:r>
            <a:r>
              <a:rPr lang="en-US" b="1" dirty="0" smtClean="0"/>
              <a:t> </a:t>
            </a:r>
            <a:r>
              <a:rPr lang="en-US" b="1" dirty="0" err="1" smtClean="0"/>
              <a:t>gland.it</a:t>
            </a:r>
            <a:r>
              <a:rPr lang="en-US" b="1" dirty="0" smtClean="0"/>
              <a:t> has a central hole of the </a:t>
            </a:r>
            <a:r>
              <a:rPr lang="en-US" b="1" dirty="0" err="1" smtClean="0"/>
              <a:t>infindibulium</a:t>
            </a:r>
            <a:r>
              <a:rPr lang="en-US" dirty="0" smtClean="0"/>
              <a:t>.    </a:t>
            </a:r>
            <a:endParaRPr lang="ar-IQ" dirty="0"/>
          </a:p>
        </p:txBody>
      </p:sp>
    </p:spTree>
  </p:cSld>
  <p:clrMapOvr>
    <a:masterClrMapping/>
  </p:clrMapOvr>
  <p:transition>
    <p:blinds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6146" name="Picture 2" descr="C:\Users\Earthlink Altariq\Desktop\nrc1320-f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0"/>
            <a:ext cx="7128791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latin typeface="Copperplate Gothic Bold" pitchFamily="34" charset="0"/>
              </a:rPr>
              <a:t>Dural venous sinuses</a:t>
            </a:r>
            <a:endParaRPr lang="ar-IQ" b="1" dirty="0">
              <a:solidFill>
                <a:srgbClr val="FF0000"/>
              </a:solidFill>
              <a:latin typeface="Copperplate Gothic Bold" pitchFamily="34" charset="0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>
              <a:buNone/>
            </a:pPr>
            <a:r>
              <a:rPr lang="en-US" b="1" dirty="0" smtClean="0"/>
              <a:t>They are venous channel inside the cranial cavity between inner and outer layer of </a:t>
            </a:r>
            <a:r>
              <a:rPr lang="en-US" b="1" dirty="0" err="1" smtClean="0"/>
              <a:t>dural</a:t>
            </a:r>
            <a:r>
              <a:rPr lang="en-US" b="1" dirty="0" smtClean="0"/>
              <a:t> matter.</a:t>
            </a:r>
          </a:p>
          <a:p>
            <a:pPr algn="l">
              <a:buNone/>
            </a:pPr>
            <a:r>
              <a:rPr lang="en-US" b="1" dirty="0" smtClean="0">
                <a:solidFill>
                  <a:srgbClr val="00B050"/>
                </a:solidFill>
              </a:rPr>
              <a:t>Character; </a:t>
            </a:r>
            <a:r>
              <a:rPr lang="en-US" b="1" dirty="0" smtClean="0"/>
              <a:t>1- they are may single ,pair or multiple</a:t>
            </a:r>
          </a:p>
          <a:p>
            <a:pPr algn="l">
              <a:buNone/>
            </a:pPr>
            <a:r>
              <a:rPr lang="en-US" b="1" dirty="0" smtClean="0"/>
              <a:t>2- they are devoid of valve </a:t>
            </a:r>
          </a:p>
          <a:p>
            <a:pPr algn="l">
              <a:buNone/>
            </a:pPr>
            <a:r>
              <a:rPr lang="en-US" b="1" dirty="0" smtClean="0"/>
              <a:t>3- they are lined by endothelium</a:t>
            </a:r>
          </a:p>
          <a:p>
            <a:pPr algn="l">
              <a:buNone/>
            </a:pPr>
            <a:r>
              <a:rPr lang="en-US" b="1" dirty="0" smtClean="0"/>
              <a:t>4-many of them groove the bone on which they lie.</a:t>
            </a:r>
            <a:endParaRPr lang="ar-IQ" b="1" dirty="0"/>
          </a:p>
        </p:txBody>
      </p:sp>
    </p:spTree>
  </p:cSld>
  <p:clrMapOvr>
    <a:masterClrMapping/>
  </p:clrMapOvr>
  <p:transition>
    <p:randomBar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None/>
            </a:pPr>
            <a:r>
              <a:rPr lang="en-US" b="1" dirty="0" smtClean="0">
                <a:solidFill>
                  <a:srgbClr val="00B050"/>
                </a:solidFill>
              </a:rPr>
              <a:t>Tributaries; </a:t>
            </a:r>
            <a:r>
              <a:rPr lang="en-US" b="1" dirty="0" smtClean="0"/>
              <a:t>there tributaries mostly com from brain ,</a:t>
            </a:r>
            <a:r>
              <a:rPr lang="en-US" b="1" dirty="0" err="1" smtClean="0"/>
              <a:t>menenges,orbit</a:t>
            </a:r>
            <a:r>
              <a:rPr lang="en-US" b="1" dirty="0" smtClean="0"/>
              <a:t>, internal ear, they also drain C.S.F. they may be communicate with extra cranial vein through emissary vein.</a:t>
            </a:r>
          </a:p>
          <a:p>
            <a:pPr algn="l">
              <a:buNone/>
            </a:pPr>
            <a:r>
              <a:rPr lang="en-US" b="1" dirty="0" smtClean="0"/>
              <a:t>Drainage all sinus drain into </a:t>
            </a:r>
            <a:r>
              <a:rPr lang="en-US" b="1" dirty="0" smtClean="0">
                <a:solidFill>
                  <a:srgbClr val="7030A0"/>
                </a:solidFill>
              </a:rPr>
              <a:t>internal jugular vein</a:t>
            </a:r>
          </a:p>
          <a:p>
            <a:endParaRPr lang="ar-IQ" dirty="0"/>
          </a:p>
        </p:txBody>
      </p:sp>
    </p:spTree>
  </p:cSld>
  <p:clrMapOvr>
    <a:masterClrMapping/>
  </p:clrMapOvr>
  <p:transition>
    <p:cover dir="u"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Copperplate Gothic Bold" pitchFamily="34" charset="0"/>
              </a:rPr>
              <a:t>Classification</a:t>
            </a:r>
            <a:r>
              <a:rPr lang="en-US" dirty="0" smtClean="0"/>
              <a:t> </a:t>
            </a: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23528" y="1124744"/>
            <a:ext cx="8229600" cy="4525963"/>
          </a:xfrm>
        </p:spPr>
        <p:txBody>
          <a:bodyPr/>
          <a:lstStyle/>
          <a:p>
            <a:pPr algn="l">
              <a:buNone/>
            </a:pPr>
            <a:r>
              <a:rPr lang="en-US" b="1" dirty="0" smtClean="0">
                <a:solidFill>
                  <a:srgbClr val="0070C0"/>
                </a:solidFill>
              </a:rPr>
              <a:t>Single sinuses</a:t>
            </a:r>
            <a:r>
              <a:rPr lang="en-US" b="1" dirty="0" smtClean="0"/>
              <a:t>;  sup. </a:t>
            </a:r>
            <a:r>
              <a:rPr lang="en-US" b="1" dirty="0" err="1" smtClean="0"/>
              <a:t>Sagital</a:t>
            </a:r>
            <a:r>
              <a:rPr lang="en-US" b="1" dirty="0" smtClean="0"/>
              <a:t> sinus ,  inf. </a:t>
            </a:r>
            <a:r>
              <a:rPr lang="en-US" b="1" dirty="0" err="1" smtClean="0"/>
              <a:t>Sagital</a:t>
            </a:r>
            <a:r>
              <a:rPr lang="en-US" b="1" dirty="0" smtClean="0"/>
              <a:t> sinus, strait sinus , occipital sinus basilar sinus</a:t>
            </a:r>
          </a:p>
          <a:p>
            <a:pPr algn="l">
              <a:buNone/>
            </a:pPr>
            <a:r>
              <a:rPr lang="en-US" b="1" dirty="0" smtClean="0">
                <a:solidFill>
                  <a:srgbClr val="0070C0"/>
                </a:solidFill>
              </a:rPr>
              <a:t>Pair sinuses</a:t>
            </a:r>
            <a:r>
              <a:rPr lang="en-US" b="1" dirty="0" smtClean="0"/>
              <a:t>; </a:t>
            </a:r>
            <a:r>
              <a:rPr lang="en-US" b="1" dirty="0" err="1" smtClean="0"/>
              <a:t>sphenopariatal</a:t>
            </a:r>
            <a:r>
              <a:rPr lang="en-US" b="1" dirty="0" smtClean="0"/>
              <a:t> sinus, cavernous sinus, sup. </a:t>
            </a:r>
            <a:r>
              <a:rPr lang="en-US" b="1" dirty="0" err="1" smtClean="0"/>
              <a:t>Petrosal</a:t>
            </a:r>
            <a:r>
              <a:rPr lang="en-US" b="1" dirty="0" smtClean="0"/>
              <a:t> sinus, </a:t>
            </a:r>
            <a:r>
              <a:rPr lang="en-US" b="1" dirty="0" err="1" smtClean="0"/>
              <a:t>inf.petrosal</a:t>
            </a:r>
            <a:r>
              <a:rPr lang="en-US" b="1" dirty="0" smtClean="0"/>
              <a:t> sinus, transverse sinus , sigmoid sinus, inter cavernous sinuses</a:t>
            </a:r>
            <a:endParaRPr lang="ar-IQ" b="1" dirty="0"/>
          </a:p>
        </p:txBody>
      </p:sp>
    </p:spTree>
  </p:cSld>
  <p:clrMapOvr>
    <a:masterClrMapping/>
  </p:clrMapOvr>
  <p:transition>
    <p:strips dir="ld"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21506" name="Picture 2" descr="C:\Users\Earthlink Altariq\Desktop\dural sinuse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260648"/>
            <a:ext cx="6984776" cy="6597352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3"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Copperplate Gothic Bold" pitchFamily="34" charset="0"/>
              </a:rPr>
              <a:t>Sup. </a:t>
            </a:r>
            <a:r>
              <a:rPr lang="en-US" dirty="0" err="1" smtClean="0">
                <a:solidFill>
                  <a:srgbClr val="FF0000"/>
                </a:solidFill>
                <a:latin typeface="Copperplate Gothic Bold" pitchFamily="34" charset="0"/>
              </a:rPr>
              <a:t>Sagittal</a:t>
            </a:r>
            <a:r>
              <a:rPr lang="en-US" dirty="0" smtClean="0">
                <a:solidFill>
                  <a:srgbClr val="FF0000"/>
                </a:solidFill>
                <a:latin typeface="Copperplate Gothic Bold" pitchFamily="34" charset="0"/>
              </a:rPr>
              <a:t> sinus</a:t>
            </a:r>
            <a:endParaRPr lang="ar-IQ" dirty="0">
              <a:solidFill>
                <a:srgbClr val="FF0000"/>
              </a:solidFill>
              <a:latin typeface="Copperplate Gothic Bold" pitchFamily="34" charset="0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>
              <a:buNone/>
            </a:pPr>
            <a:r>
              <a:rPr lang="en-US" dirty="0" smtClean="0">
                <a:solidFill>
                  <a:srgbClr val="C00000"/>
                </a:solidFill>
              </a:rPr>
              <a:t>It </a:t>
            </a:r>
            <a:r>
              <a:rPr lang="en-US" b="1" dirty="0" smtClean="0">
                <a:solidFill>
                  <a:srgbClr val="C00000"/>
                </a:solidFill>
              </a:rPr>
              <a:t>begin </a:t>
            </a:r>
            <a:r>
              <a:rPr lang="en-US" b="1" dirty="0" smtClean="0"/>
              <a:t>at the apex of </a:t>
            </a:r>
            <a:r>
              <a:rPr lang="en-US" b="1" dirty="0" err="1" smtClean="0"/>
              <a:t>falx</a:t>
            </a:r>
            <a:r>
              <a:rPr lang="en-US" b="1" dirty="0" smtClean="0"/>
              <a:t> </a:t>
            </a:r>
            <a:r>
              <a:rPr lang="en-US" b="1" dirty="0" err="1" smtClean="0"/>
              <a:t>cerebri</a:t>
            </a:r>
            <a:r>
              <a:rPr lang="en-US" b="1" dirty="0" smtClean="0"/>
              <a:t> above the </a:t>
            </a:r>
            <a:r>
              <a:rPr lang="en-US" b="1" dirty="0" err="1" smtClean="0"/>
              <a:t>crista</a:t>
            </a:r>
            <a:r>
              <a:rPr lang="en-US" b="1" dirty="0" smtClean="0"/>
              <a:t> </a:t>
            </a:r>
            <a:r>
              <a:rPr lang="en-US" b="1" dirty="0" err="1" smtClean="0"/>
              <a:t>galli</a:t>
            </a:r>
            <a:r>
              <a:rPr lang="en-US" b="1" dirty="0" smtClean="0"/>
              <a:t> and </a:t>
            </a:r>
            <a:r>
              <a:rPr lang="en-US" b="1" dirty="0" smtClean="0">
                <a:solidFill>
                  <a:srgbClr val="C00000"/>
                </a:solidFill>
              </a:rPr>
              <a:t>terminate</a:t>
            </a:r>
            <a:r>
              <a:rPr lang="en-US" b="1" dirty="0" smtClean="0"/>
              <a:t> by becoming </a:t>
            </a:r>
            <a:r>
              <a:rPr lang="en-US" b="1" dirty="0" err="1" smtClean="0">
                <a:solidFill>
                  <a:srgbClr val="00B050"/>
                </a:solidFill>
              </a:rPr>
              <a:t>rt</a:t>
            </a:r>
            <a:r>
              <a:rPr lang="en-US" b="1" dirty="0" smtClean="0">
                <a:solidFill>
                  <a:srgbClr val="00B050"/>
                </a:solidFill>
              </a:rPr>
              <a:t> transverse </a:t>
            </a:r>
            <a:r>
              <a:rPr lang="en-US" b="1" dirty="0" err="1" smtClean="0">
                <a:solidFill>
                  <a:srgbClr val="00B050"/>
                </a:solidFill>
              </a:rPr>
              <a:t>sinuse</a:t>
            </a:r>
            <a:endParaRPr lang="en-US" b="1" dirty="0" smtClean="0"/>
          </a:p>
          <a:p>
            <a:pPr algn="l">
              <a:buNone/>
            </a:pPr>
            <a:r>
              <a:rPr lang="en-US" b="1" dirty="0" smtClean="0"/>
              <a:t>It’s a </a:t>
            </a:r>
            <a:r>
              <a:rPr lang="en-US" b="1" dirty="0" smtClean="0">
                <a:solidFill>
                  <a:srgbClr val="C00000"/>
                </a:solidFill>
              </a:rPr>
              <a:t>largest</a:t>
            </a:r>
            <a:r>
              <a:rPr lang="en-US" b="1" dirty="0" smtClean="0"/>
              <a:t> venous sinus its size increase as it pass back word.</a:t>
            </a:r>
          </a:p>
          <a:p>
            <a:pPr algn="l">
              <a:buNone/>
            </a:pPr>
            <a:r>
              <a:rPr lang="en-US" b="1" dirty="0" smtClean="0">
                <a:solidFill>
                  <a:srgbClr val="C00000"/>
                </a:solidFill>
              </a:rPr>
              <a:t>Course ; </a:t>
            </a:r>
            <a:r>
              <a:rPr lang="en-US" b="1" dirty="0" smtClean="0"/>
              <a:t>its pass backward at the upper convex border of </a:t>
            </a:r>
            <a:r>
              <a:rPr lang="en-US" b="1" dirty="0" err="1" smtClean="0"/>
              <a:t>falx</a:t>
            </a:r>
            <a:r>
              <a:rPr lang="en-US" b="1" dirty="0" smtClean="0"/>
              <a:t> </a:t>
            </a:r>
            <a:r>
              <a:rPr lang="en-US" b="1" dirty="0" err="1" smtClean="0"/>
              <a:t>cerebri</a:t>
            </a:r>
            <a:r>
              <a:rPr lang="en-US" b="1" dirty="0" smtClean="0"/>
              <a:t>, grooving the inner aspect of skull cap, forming the </a:t>
            </a:r>
            <a:r>
              <a:rPr lang="en-US" b="1" dirty="0" smtClean="0">
                <a:solidFill>
                  <a:srgbClr val="00B050"/>
                </a:solidFill>
              </a:rPr>
              <a:t>sup. </a:t>
            </a:r>
            <a:r>
              <a:rPr lang="en-US" b="1" dirty="0" err="1" smtClean="0">
                <a:solidFill>
                  <a:srgbClr val="00B050"/>
                </a:solidFill>
              </a:rPr>
              <a:t>Sagittal</a:t>
            </a:r>
            <a:r>
              <a:rPr lang="en-US" b="1" dirty="0" smtClean="0">
                <a:solidFill>
                  <a:srgbClr val="00B050"/>
                </a:solidFill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</a:rPr>
              <a:t>sulcus</a:t>
            </a:r>
            <a:r>
              <a:rPr lang="en-US" dirty="0" smtClean="0"/>
              <a:t>. </a:t>
            </a:r>
            <a:endParaRPr lang="ar-IQ" dirty="0"/>
          </a:p>
        </p:txBody>
      </p:sp>
    </p:spTree>
  </p:cSld>
  <p:clrMapOvr>
    <a:masterClrMapping/>
  </p:clrMapOvr>
  <p:transition>
    <p:circle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Inf. </a:t>
            </a:r>
            <a:r>
              <a:rPr lang="en-US" b="1" dirty="0" err="1" smtClean="0">
                <a:solidFill>
                  <a:srgbClr val="FF0000"/>
                </a:solidFill>
              </a:rPr>
              <a:t>Sagittal</a:t>
            </a:r>
            <a:r>
              <a:rPr lang="en-US" b="1" dirty="0" smtClean="0">
                <a:solidFill>
                  <a:srgbClr val="FF0000"/>
                </a:solidFill>
              </a:rPr>
              <a:t> sinus</a:t>
            </a:r>
            <a:endParaRPr lang="ar-IQ" b="1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None/>
            </a:pPr>
            <a:r>
              <a:rPr lang="en-US" b="1" dirty="0" smtClean="0"/>
              <a:t>It </a:t>
            </a:r>
            <a:r>
              <a:rPr lang="en-US" b="1" dirty="0" smtClean="0">
                <a:solidFill>
                  <a:srgbClr val="C00000"/>
                </a:solidFill>
              </a:rPr>
              <a:t>lie </a:t>
            </a:r>
            <a:r>
              <a:rPr lang="en-US" b="1" dirty="0" smtClean="0"/>
              <a:t>in the inf. Border of post. 2/3 of </a:t>
            </a:r>
            <a:r>
              <a:rPr lang="en-US" b="1" dirty="0" err="1" smtClean="0"/>
              <a:t>falx</a:t>
            </a:r>
            <a:r>
              <a:rPr lang="en-US" b="1" dirty="0" smtClean="0"/>
              <a:t> </a:t>
            </a:r>
            <a:r>
              <a:rPr lang="en-US" b="1" dirty="0" err="1" smtClean="0"/>
              <a:t>cerebri</a:t>
            </a:r>
            <a:r>
              <a:rPr lang="en-US" b="1" dirty="0" smtClean="0"/>
              <a:t>.</a:t>
            </a:r>
          </a:p>
          <a:p>
            <a:pPr algn="l">
              <a:buNone/>
            </a:pPr>
            <a:r>
              <a:rPr lang="en-US" b="1" dirty="0" smtClean="0"/>
              <a:t>It </a:t>
            </a:r>
            <a:r>
              <a:rPr lang="en-US" b="1" dirty="0" smtClean="0">
                <a:solidFill>
                  <a:srgbClr val="C00000"/>
                </a:solidFill>
              </a:rPr>
              <a:t>end</a:t>
            </a:r>
            <a:r>
              <a:rPr lang="en-US" b="1" dirty="0" smtClean="0"/>
              <a:t> by free margin of </a:t>
            </a:r>
            <a:r>
              <a:rPr lang="en-US" b="1" dirty="0" err="1" smtClean="0"/>
              <a:t>tentorium</a:t>
            </a:r>
            <a:r>
              <a:rPr lang="en-US" b="1" dirty="0" smtClean="0"/>
              <a:t> by uniting with </a:t>
            </a:r>
            <a:r>
              <a:rPr lang="en-US" b="1" dirty="0" err="1" smtClean="0"/>
              <a:t>grear</a:t>
            </a:r>
            <a:r>
              <a:rPr lang="en-US" b="1" dirty="0" smtClean="0"/>
              <a:t> cerebral vein to form the straight sinus.</a:t>
            </a:r>
            <a:endParaRPr lang="ar-IQ" b="1" dirty="0"/>
          </a:p>
        </p:txBody>
      </p:sp>
    </p:spTree>
  </p:cSld>
  <p:clrMapOvr>
    <a:masterClrMapping/>
  </p:clrMapOvr>
  <p:transition>
    <p:wipe dir="u"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Straight sinus</a:t>
            </a:r>
            <a:endParaRPr lang="ar-IQ" b="1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>
              <a:buNone/>
            </a:pPr>
            <a:r>
              <a:rPr lang="en-US" b="1" dirty="0" smtClean="0"/>
              <a:t>Its</a:t>
            </a:r>
            <a:r>
              <a:rPr lang="en-US" b="1" dirty="0" smtClean="0">
                <a:solidFill>
                  <a:srgbClr val="C00000"/>
                </a:solidFill>
              </a:rPr>
              <a:t> formed </a:t>
            </a:r>
            <a:r>
              <a:rPr lang="en-US" b="1" dirty="0" smtClean="0"/>
              <a:t>by union of great cerebral vein with </a:t>
            </a:r>
            <a:r>
              <a:rPr lang="en-US" b="1" dirty="0" err="1" smtClean="0"/>
              <a:t>inf</a:t>
            </a:r>
            <a:r>
              <a:rPr lang="en-US" b="1" dirty="0" smtClean="0"/>
              <a:t>, </a:t>
            </a:r>
            <a:r>
              <a:rPr lang="en-US" b="1" dirty="0" err="1" smtClean="0"/>
              <a:t>sagittal</a:t>
            </a:r>
            <a:r>
              <a:rPr lang="en-US" b="1" dirty="0" smtClean="0"/>
              <a:t> sinus.</a:t>
            </a:r>
          </a:p>
          <a:p>
            <a:pPr algn="l">
              <a:buNone/>
            </a:pPr>
            <a:r>
              <a:rPr lang="en-US" b="1" dirty="0" smtClean="0"/>
              <a:t>It </a:t>
            </a:r>
            <a:r>
              <a:rPr lang="en-US" b="1" dirty="0" smtClean="0">
                <a:solidFill>
                  <a:srgbClr val="C00000"/>
                </a:solidFill>
              </a:rPr>
              <a:t>terminate</a:t>
            </a:r>
            <a:r>
              <a:rPr lang="en-US" b="1" dirty="0" smtClean="0"/>
              <a:t> at the int. occipital protuberance it usually tent to the lf forming </a:t>
            </a:r>
            <a:r>
              <a:rPr lang="en-US" b="1" dirty="0" smtClean="0">
                <a:solidFill>
                  <a:srgbClr val="00B050"/>
                </a:solidFill>
              </a:rPr>
              <a:t>lf transverse sinus.</a:t>
            </a:r>
          </a:p>
          <a:p>
            <a:pPr algn="l">
              <a:buNone/>
            </a:pPr>
            <a:r>
              <a:rPr lang="en-US" b="1" dirty="0" smtClean="0">
                <a:solidFill>
                  <a:srgbClr val="C00000"/>
                </a:solidFill>
              </a:rPr>
              <a:t>An </a:t>
            </a:r>
            <a:r>
              <a:rPr lang="en-US" b="1" dirty="0" err="1" smtClean="0">
                <a:solidFill>
                  <a:srgbClr val="C00000"/>
                </a:solidFill>
              </a:rPr>
              <a:t>apithelio</a:t>
            </a:r>
            <a:r>
              <a:rPr lang="en-US" b="1" dirty="0" smtClean="0">
                <a:solidFill>
                  <a:srgbClr val="C00000"/>
                </a:solidFill>
              </a:rPr>
              <a:t> ?</a:t>
            </a:r>
            <a:r>
              <a:rPr lang="en-US" b="1" dirty="0" err="1" smtClean="0">
                <a:solidFill>
                  <a:srgbClr val="C00000"/>
                </a:solidFill>
              </a:rPr>
              <a:t>sinosidal</a:t>
            </a:r>
            <a:r>
              <a:rPr lang="en-US" b="1" dirty="0" smtClean="0">
                <a:solidFill>
                  <a:srgbClr val="C00000"/>
                </a:solidFill>
              </a:rPr>
              <a:t> body</a:t>
            </a:r>
            <a:r>
              <a:rPr lang="en-US" b="1" dirty="0" smtClean="0"/>
              <a:t>; lying on the anterior part of the sinus controls the flow of venous flow from the great cerebral vein thus regulate the formation of C.S.F</a:t>
            </a:r>
            <a:r>
              <a:rPr lang="en-US" dirty="0" smtClean="0"/>
              <a:t>. </a:t>
            </a:r>
            <a:endParaRPr lang="ar-IQ" dirty="0"/>
          </a:p>
        </p:txBody>
      </p:sp>
    </p:spTree>
  </p:cSld>
  <p:clrMapOvr>
    <a:masterClrMapping/>
  </p:clrMapOvr>
  <p:transition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None/>
            </a:pPr>
            <a:r>
              <a:rPr lang="en-US" b="1" dirty="0" smtClean="0">
                <a:solidFill>
                  <a:srgbClr val="FFC000"/>
                </a:solidFill>
              </a:rPr>
              <a:t>Fissure or fracture produce localized </a:t>
            </a:r>
            <a:r>
              <a:rPr lang="en-US" b="1" dirty="0" err="1" smtClean="0">
                <a:solidFill>
                  <a:srgbClr val="FFC000"/>
                </a:solidFill>
              </a:rPr>
              <a:t>haematoma</a:t>
            </a:r>
            <a:r>
              <a:rPr lang="en-US" b="1" dirty="0" smtClean="0">
                <a:solidFill>
                  <a:srgbClr val="FFC000"/>
                </a:solidFill>
              </a:rPr>
              <a:t> &gt;why?</a:t>
            </a:r>
          </a:p>
          <a:p>
            <a:pPr algn="l">
              <a:buNone/>
            </a:pPr>
            <a:r>
              <a:rPr lang="en-US" b="1" dirty="0" err="1" smtClean="0">
                <a:solidFill>
                  <a:srgbClr val="FF0000"/>
                </a:solidFill>
              </a:rPr>
              <a:t>Occipitofrontalis</a:t>
            </a:r>
            <a:r>
              <a:rPr lang="en-US" b="1" dirty="0" smtClean="0">
                <a:solidFill>
                  <a:srgbClr val="FF0000"/>
                </a:solidFill>
              </a:rPr>
              <a:t> muscle;</a:t>
            </a:r>
          </a:p>
          <a:p>
            <a:pPr algn="l">
              <a:buNone/>
            </a:pPr>
            <a:r>
              <a:rPr lang="en-US" b="1" dirty="0" smtClean="0"/>
              <a:t>It’s a muscle of the scalp formed of;</a:t>
            </a:r>
          </a:p>
          <a:p>
            <a:pPr algn="l">
              <a:buNone/>
            </a:pPr>
            <a:r>
              <a:rPr lang="en-US" b="1" dirty="0" smtClean="0">
                <a:solidFill>
                  <a:srgbClr val="C00000"/>
                </a:solidFill>
              </a:rPr>
              <a:t>A-</a:t>
            </a:r>
            <a:r>
              <a:rPr lang="en-US" b="1" dirty="0" smtClean="0"/>
              <a:t> 2 frontal bellies  </a:t>
            </a:r>
            <a:r>
              <a:rPr lang="en-US" b="1" dirty="0" err="1" smtClean="0"/>
              <a:t>anteriorly</a:t>
            </a:r>
            <a:endParaRPr lang="en-US" b="1" dirty="0" smtClean="0"/>
          </a:p>
          <a:p>
            <a:pPr algn="l">
              <a:buNone/>
            </a:pPr>
            <a:r>
              <a:rPr lang="en-US" b="1" dirty="0" smtClean="0">
                <a:solidFill>
                  <a:srgbClr val="C00000"/>
                </a:solidFill>
              </a:rPr>
              <a:t>B-</a:t>
            </a:r>
            <a:r>
              <a:rPr lang="en-US" b="1" dirty="0" smtClean="0"/>
              <a:t> 2 occipital belies </a:t>
            </a:r>
            <a:r>
              <a:rPr lang="en-US" b="1" dirty="0" err="1" smtClean="0"/>
              <a:t>posteriorly</a:t>
            </a:r>
            <a:endParaRPr lang="en-US" b="1" dirty="0" smtClean="0"/>
          </a:p>
          <a:p>
            <a:pPr algn="l">
              <a:buNone/>
            </a:pPr>
            <a:r>
              <a:rPr lang="en-US" b="1" dirty="0" smtClean="0">
                <a:solidFill>
                  <a:srgbClr val="C00000"/>
                </a:solidFill>
              </a:rPr>
              <a:t>C-</a:t>
            </a:r>
            <a:r>
              <a:rPr lang="en-US" b="1" dirty="0" smtClean="0"/>
              <a:t> </a:t>
            </a:r>
            <a:r>
              <a:rPr lang="en-US" b="1" dirty="0" err="1" smtClean="0"/>
              <a:t>aponeurosis</a:t>
            </a:r>
            <a:r>
              <a:rPr lang="en-US" b="1" dirty="0" smtClean="0"/>
              <a:t> called </a:t>
            </a:r>
            <a:r>
              <a:rPr lang="en-US" b="1" dirty="0" err="1" smtClean="0"/>
              <a:t>epicranial</a:t>
            </a:r>
            <a:r>
              <a:rPr lang="en-US" b="1" dirty="0" smtClean="0"/>
              <a:t> </a:t>
            </a:r>
            <a:r>
              <a:rPr lang="en-US" b="1" dirty="0" err="1" smtClean="0"/>
              <a:t>aponeurosis</a:t>
            </a:r>
            <a:endParaRPr lang="ar-IQ" b="1" dirty="0"/>
          </a:p>
        </p:txBody>
      </p:sp>
    </p:spTree>
  </p:cSld>
  <p:clrMapOvr>
    <a:masterClrMapping/>
  </p:clrMapOvr>
  <p:transition>
    <p:wedge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Copperplate Gothic Bold" pitchFamily="34" charset="0"/>
              </a:rPr>
              <a:t>Cavernous sinus</a:t>
            </a:r>
            <a:endParaRPr lang="ar-IQ" dirty="0">
              <a:solidFill>
                <a:srgbClr val="FF0000"/>
              </a:solidFill>
              <a:latin typeface="Copperplate Gothic Bold" pitchFamily="34" charset="0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l">
              <a:buNone/>
            </a:pPr>
            <a:r>
              <a:rPr lang="en-US" b="1" dirty="0" smtClean="0"/>
              <a:t>Its one of the most important </a:t>
            </a:r>
            <a:r>
              <a:rPr lang="en-US" b="1" dirty="0" err="1" smtClean="0"/>
              <a:t>dural</a:t>
            </a:r>
            <a:r>
              <a:rPr lang="en-US" b="1" dirty="0" smtClean="0"/>
              <a:t> sinus.</a:t>
            </a:r>
          </a:p>
          <a:p>
            <a:pPr algn="l">
              <a:buNone/>
            </a:pPr>
            <a:r>
              <a:rPr lang="en-US" b="1" dirty="0" smtClean="0">
                <a:solidFill>
                  <a:srgbClr val="00B050"/>
                </a:solidFill>
              </a:rPr>
              <a:t>Its name come </a:t>
            </a:r>
            <a:r>
              <a:rPr lang="en-US" b="1" dirty="0" smtClean="0"/>
              <a:t>from that its cavity contains network of interlacing </a:t>
            </a:r>
            <a:r>
              <a:rPr lang="en-US" b="1" dirty="0" err="1" smtClean="0"/>
              <a:t>trabiculi</a:t>
            </a:r>
            <a:r>
              <a:rPr lang="en-US" b="1" dirty="0" smtClean="0"/>
              <a:t> ( cavernous) giving it spongy appearance.</a:t>
            </a:r>
          </a:p>
          <a:p>
            <a:pPr algn="l">
              <a:buNone/>
            </a:pPr>
            <a:r>
              <a:rPr lang="en-US" b="1" dirty="0" smtClean="0"/>
              <a:t>Its lie on the side of the body of sphenoid in </a:t>
            </a:r>
            <a:r>
              <a:rPr lang="en-US" b="1" dirty="0" smtClean="0">
                <a:solidFill>
                  <a:srgbClr val="C00000"/>
                </a:solidFill>
              </a:rPr>
              <a:t>middle cranial </a:t>
            </a:r>
            <a:r>
              <a:rPr lang="en-US" b="1" dirty="0" err="1" smtClean="0">
                <a:solidFill>
                  <a:srgbClr val="C00000"/>
                </a:solidFill>
              </a:rPr>
              <a:t>fossa</a:t>
            </a:r>
            <a:r>
              <a:rPr lang="en-US" b="1" dirty="0" smtClean="0"/>
              <a:t>.</a:t>
            </a:r>
          </a:p>
          <a:p>
            <a:pPr algn="l">
              <a:buNone/>
            </a:pPr>
            <a:r>
              <a:rPr lang="en-US" b="1" dirty="0" smtClean="0">
                <a:solidFill>
                  <a:srgbClr val="C00000"/>
                </a:solidFill>
              </a:rPr>
              <a:t>It extend </a:t>
            </a:r>
            <a:r>
              <a:rPr lang="en-US" b="1" dirty="0" smtClean="0"/>
              <a:t>from sup. Orbital fissure </a:t>
            </a:r>
            <a:r>
              <a:rPr lang="en-US" b="1" dirty="0" err="1" smtClean="0"/>
              <a:t>anteriorly</a:t>
            </a:r>
            <a:r>
              <a:rPr lang="en-US" b="1" dirty="0" smtClean="0"/>
              <a:t> to the  apex of </a:t>
            </a:r>
            <a:r>
              <a:rPr lang="en-US" b="1" dirty="0" err="1" smtClean="0"/>
              <a:t>petrous</a:t>
            </a:r>
            <a:r>
              <a:rPr lang="en-US" b="1" dirty="0" smtClean="0"/>
              <a:t> temporal bone posterior.</a:t>
            </a:r>
          </a:p>
          <a:p>
            <a:pPr algn="l">
              <a:buNone/>
            </a:pPr>
            <a:r>
              <a:rPr lang="en-US" b="1" dirty="0" smtClean="0"/>
              <a:t>It about 2 cm long and 1 cm width</a:t>
            </a:r>
            <a:r>
              <a:rPr lang="en-US" dirty="0" smtClean="0"/>
              <a:t>.</a:t>
            </a:r>
            <a:endParaRPr lang="ar-IQ" dirty="0"/>
          </a:p>
        </p:txBody>
      </p:sp>
    </p:spTree>
  </p:cSld>
  <p:clrMapOvr>
    <a:masterClrMapping/>
  </p:clrMapOvr>
  <p:transition>
    <p:wipe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22530" name="Picture 2" descr="C:\Users\Earthlink Altariq\Desktop\f4-u1.0-B978-1-4160-2911-3..50010-8..gr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404664"/>
            <a:ext cx="7992888" cy="645333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Relation</a:t>
            </a:r>
            <a:r>
              <a:rPr lang="en-US" dirty="0" smtClean="0"/>
              <a:t> </a:t>
            </a: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None/>
            </a:pPr>
            <a:r>
              <a:rPr lang="en-US" b="1" dirty="0" smtClean="0">
                <a:solidFill>
                  <a:srgbClr val="92D050"/>
                </a:solidFill>
              </a:rPr>
              <a:t>Anterior;  </a:t>
            </a:r>
            <a:r>
              <a:rPr lang="en-US" b="1" dirty="0" smtClean="0"/>
              <a:t>?</a:t>
            </a:r>
          </a:p>
          <a:p>
            <a:pPr algn="l">
              <a:buNone/>
            </a:pPr>
            <a:r>
              <a:rPr lang="en-US" b="1" dirty="0" smtClean="0">
                <a:solidFill>
                  <a:srgbClr val="92D050"/>
                </a:solidFill>
              </a:rPr>
              <a:t>Posterior; </a:t>
            </a:r>
            <a:r>
              <a:rPr lang="en-US" b="1" dirty="0" smtClean="0"/>
              <a:t>?</a:t>
            </a:r>
          </a:p>
          <a:p>
            <a:pPr algn="l">
              <a:buNone/>
            </a:pPr>
            <a:r>
              <a:rPr lang="en-US" b="1" dirty="0" err="1" smtClean="0">
                <a:solidFill>
                  <a:srgbClr val="92D050"/>
                </a:solidFill>
              </a:rPr>
              <a:t>Medialy</a:t>
            </a:r>
            <a:r>
              <a:rPr lang="en-US" b="1" dirty="0" smtClean="0"/>
              <a:t> ; </a:t>
            </a:r>
            <a:r>
              <a:rPr lang="en-US" b="1" dirty="0" err="1" smtClean="0"/>
              <a:t>pitutirray</a:t>
            </a:r>
            <a:r>
              <a:rPr lang="en-US" b="1" dirty="0" smtClean="0"/>
              <a:t> gland , body of sphenoid&amp; </a:t>
            </a:r>
            <a:r>
              <a:rPr lang="en-US" b="1" dirty="0" err="1" smtClean="0"/>
              <a:t>sphenoidal</a:t>
            </a:r>
            <a:r>
              <a:rPr lang="en-US" b="1" dirty="0" smtClean="0"/>
              <a:t> air sinus</a:t>
            </a:r>
          </a:p>
          <a:p>
            <a:pPr algn="l">
              <a:buNone/>
            </a:pPr>
            <a:r>
              <a:rPr lang="en-US" b="1" dirty="0" smtClean="0">
                <a:solidFill>
                  <a:srgbClr val="92D050"/>
                </a:solidFill>
              </a:rPr>
              <a:t>Lat. </a:t>
            </a:r>
            <a:r>
              <a:rPr lang="en-US" b="1" dirty="0" err="1" smtClean="0"/>
              <a:t>Uncus</a:t>
            </a:r>
            <a:r>
              <a:rPr lang="en-US" b="1" dirty="0" smtClean="0"/>
              <a:t> of temporal bone of the brain</a:t>
            </a:r>
          </a:p>
          <a:p>
            <a:pPr algn="l">
              <a:buNone/>
            </a:pPr>
            <a:r>
              <a:rPr lang="en-US" b="1" dirty="0" smtClean="0"/>
              <a:t>Sup. I.C.A</a:t>
            </a:r>
          </a:p>
          <a:p>
            <a:pPr algn="l">
              <a:buNone/>
            </a:pPr>
            <a:r>
              <a:rPr lang="en-US" b="1" dirty="0" smtClean="0">
                <a:solidFill>
                  <a:srgbClr val="92D050"/>
                </a:solidFill>
              </a:rPr>
              <a:t>INF. </a:t>
            </a:r>
            <a:r>
              <a:rPr lang="en-US" b="1" dirty="0" smtClean="0"/>
              <a:t>Body of sphenoid and </a:t>
            </a:r>
            <a:r>
              <a:rPr lang="en-US" b="1" dirty="0" err="1" smtClean="0"/>
              <a:t>sphenoidal</a:t>
            </a:r>
            <a:r>
              <a:rPr lang="en-US" b="1" dirty="0" smtClean="0"/>
              <a:t> air sinus.</a:t>
            </a:r>
            <a:endParaRPr lang="ar-IQ" b="1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opperplate Gothic Bold" pitchFamily="34" charset="0"/>
              </a:rPr>
              <a:t>Structure inside the sinus</a:t>
            </a:r>
            <a:endParaRPr lang="ar-IQ" dirty="0">
              <a:solidFill>
                <a:srgbClr val="FF0000"/>
              </a:solidFill>
              <a:latin typeface="Copperplate Gothic Bold" pitchFamily="34" charset="0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None/>
            </a:pPr>
            <a:r>
              <a:rPr lang="en-US" b="1" dirty="0" smtClean="0"/>
              <a:t>1-  I.C.A. its pulsation help the </a:t>
            </a:r>
            <a:r>
              <a:rPr lang="en-US" b="1" dirty="0" err="1" smtClean="0"/>
              <a:t>drainge</a:t>
            </a:r>
            <a:r>
              <a:rPr lang="en-US" b="1" dirty="0" smtClean="0"/>
              <a:t> of sinus.</a:t>
            </a:r>
          </a:p>
          <a:p>
            <a:pPr algn="l">
              <a:buNone/>
            </a:pPr>
            <a:r>
              <a:rPr lang="en-US" b="1" dirty="0" smtClean="0"/>
              <a:t>2-  </a:t>
            </a:r>
            <a:r>
              <a:rPr lang="en-US" b="1" dirty="0" err="1" smtClean="0"/>
              <a:t>Abduscent</a:t>
            </a:r>
            <a:r>
              <a:rPr lang="en-US" b="1" dirty="0" smtClean="0"/>
              <a:t> nerve</a:t>
            </a:r>
          </a:p>
          <a:p>
            <a:pPr algn="l">
              <a:buNone/>
            </a:pPr>
            <a:r>
              <a:rPr lang="en-US" b="1" dirty="0" smtClean="0"/>
              <a:t>3-  Ophthalmic n</a:t>
            </a:r>
          </a:p>
          <a:p>
            <a:pPr algn="l">
              <a:buNone/>
            </a:pPr>
            <a:r>
              <a:rPr lang="en-US" b="1" dirty="0" smtClean="0"/>
              <a:t>4-  Maxillary n</a:t>
            </a:r>
            <a:r>
              <a:rPr lang="en-US" dirty="0" smtClean="0"/>
              <a:t>.</a:t>
            </a:r>
          </a:p>
          <a:p>
            <a:endParaRPr lang="ar-IQ" dirty="0"/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Structure imbedded in the lat. Wall of the sinus</a:t>
            </a:r>
            <a:endParaRPr lang="ar-IQ" b="1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None/>
            </a:pPr>
            <a:r>
              <a:rPr lang="en-US" b="1" dirty="0" smtClean="0"/>
              <a:t>3</a:t>
            </a:r>
            <a:r>
              <a:rPr lang="en-US" b="1" baseline="30000" dirty="0" smtClean="0"/>
              <a:t>rd</a:t>
            </a:r>
            <a:r>
              <a:rPr lang="en-US" b="1" dirty="0" smtClean="0"/>
              <a:t>  cranial n</a:t>
            </a:r>
          </a:p>
          <a:p>
            <a:pPr algn="l">
              <a:buNone/>
            </a:pPr>
            <a:r>
              <a:rPr lang="en-US" b="1" dirty="0" smtClean="0"/>
              <a:t>4</a:t>
            </a:r>
            <a:r>
              <a:rPr lang="en-US" b="1" baseline="30000" dirty="0" smtClean="0"/>
              <a:t>th</a:t>
            </a:r>
            <a:r>
              <a:rPr lang="en-US" b="1" dirty="0" smtClean="0"/>
              <a:t> cranial n.</a:t>
            </a:r>
          </a:p>
          <a:p>
            <a:pPr algn="l">
              <a:buNone/>
            </a:pPr>
            <a:r>
              <a:rPr lang="en-US" b="1" dirty="0" smtClean="0"/>
              <a:t>Ophthalmic and maxillary nerve ( 5</a:t>
            </a:r>
            <a:r>
              <a:rPr lang="en-US" b="1" baseline="30000" dirty="0" smtClean="0"/>
              <a:t>th</a:t>
            </a:r>
            <a:r>
              <a:rPr lang="en-US" b="1" dirty="0" smtClean="0"/>
              <a:t> )</a:t>
            </a:r>
          </a:p>
          <a:p>
            <a:endParaRPr lang="ar-IQ" dirty="0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23554" name="Picture 2" descr="C:\Users\Earthlink Altariq\Desktop\cavernous_sinuse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9" y="0"/>
            <a:ext cx="8424936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Copperplate Gothic Bold" pitchFamily="34" charset="0"/>
              </a:rPr>
              <a:t>Tribuataries</a:t>
            </a:r>
            <a:r>
              <a:rPr lang="en-US" sz="3200" b="1" dirty="0" smtClean="0">
                <a:solidFill>
                  <a:srgbClr val="FF0000"/>
                </a:solidFill>
                <a:latin typeface="Copperplate Gothic Bold" pitchFamily="34" charset="0"/>
              </a:rPr>
              <a:t> and </a:t>
            </a:r>
            <a:r>
              <a:rPr lang="en-US" sz="3200" b="1" dirty="0" err="1" smtClean="0">
                <a:solidFill>
                  <a:srgbClr val="FF0000"/>
                </a:solidFill>
                <a:latin typeface="Copperplate Gothic Bold" pitchFamily="34" charset="0"/>
              </a:rPr>
              <a:t>commincation</a:t>
            </a:r>
            <a:r>
              <a:rPr lang="en-US" sz="3200" b="1" dirty="0" smtClean="0">
                <a:solidFill>
                  <a:srgbClr val="FF0000"/>
                </a:solidFill>
                <a:latin typeface="Copperplate Gothic Bold" pitchFamily="34" charset="0"/>
              </a:rPr>
              <a:t> of the </a:t>
            </a:r>
            <a:r>
              <a:rPr lang="en-US" sz="3200" b="1" dirty="0" smtClean="0">
                <a:solidFill>
                  <a:srgbClr val="FF0000"/>
                </a:solidFill>
              </a:rPr>
              <a:t>sinus</a:t>
            </a:r>
            <a:endParaRPr lang="ar-IQ" sz="3200" b="1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None/>
            </a:pPr>
            <a:r>
              <a:rPr lang="en-US" b="1" dirty="0" smtClean="0"/>
              <a:t>Ophthalmic v, </a:t>
            </a:r>
            <a:r>
              <a:rPr lang="en-US" b="1" dirty="0" err="1" smtClean="0"/>
              <a:t>sphenopariatal</a:t>
            </a:r>
            <a:r>
              <a:rPr lang="en-US" b="1" dirty="0" smtClean="0"/>
              <a:t> </a:t>
            </a:r>
            <a:r>
              <a:rPr lang="en-US" b="1" dirty="0" err="1" smtClean="0"/>
              <a:t>sinus,cetral</a:t>
            </a:r>
            <a:r>
              <a:rPr lang="en-US" b="1" dirty="0" smtClean="0"/>
              <a:t> vein of retina</a:t>
            </a:r>
          </a:p>
          <a:p>
            <a:pPr algn="l">
              <a:buNone/>
            </a:pPr>
            <a:r>
              <a:rPr lang="en-US" b="1" dirty="0" smtClean="0"/>
              <a:t>Meddle cerebral v. , inf. Cerebral v</a:t>
            </a:r>
          </a:p>
          <a:p>
            <a:pPr algn="l">
              <a:buNone/>
            </a:pPr>
            <a:r>
              <a:rPr lang="en-US" b="1" dirty="0" smtClean="0"/>
              <a:t>Emissary v. from </a:t>
            </a:r>
            <a:r>
              <a:rPr lang="en-US" b="1" dirty="0" err="1" smtClean="0"/>
              <a:t>pterigoid</a:t>
            </a:r>
            <a:r>
              <a:rPr lang="en-US" b="1" dirty="0" smtClean="0"/>
              <a:t> plexus</a:t>
            </a:r>
          </a:p>
          <a:p>
            <a:pPr algn="l">
              <a:buNone/>
            </a:pPr>
            <a:r>
              <a:rPr lang="en-US" b="1" dirty="0" err="1" smtClean="0"/>
              <a:t>Intercavernous</a:t>
            </a:r>
            <a:r>
              <a:rPr lang="en-US" b="1" dirty="0" smtClean="0"/>
              <a:t> sinuses and veins from pituitary gland.</a:t>
            </a:r>
          </a:p>
          <a:p>
            <a:pPr algn="l">
              <a:buNone/>
            </a:pPr>
            <a:r>
              <a:rPr lang="en-US" b="1" dirty="0" smtClean="0">
                <a:solidFill>
                  <a:srgbClr val="00B0F0"/>
                </a:solidFill>
              </a:rPr>
              <a:t>It drain </a:t>
            </a:r>
            <a:r>
              <a:rPr lang="en-US" b="1" dirty="0" smtClean="0"/>
              <a:t>to sup and </a:t>
            </a:r>
            <a:r>
              <a:rPr lang="en-US" b="1" dirty="0" err="1" smtClean="0"/>
              <a:t>inf</a:t>
            </a:r>
            <a:r>
              <a:rPr lang="en-US" b="1" dirty="0" smtClean="0"/>
              <a:t> . </a:t>
            </a:r>
            <a:r>
              <a:rPr lang="en-US" b="1" dirty="0" err="1" smtClean="0"/>
              <a:t>Petrossal</a:t>
            </a:r>
            <a:r>
              <a:rPr lang="en-US" b="1" dirty="0" smtClean="0"/>
              <a:t> sinus by 2 veins.</a:t>
            </a:r>
            <a:endParaRPr lang="ar-IQ" b="1" dirty="0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None/>
            </a:pPr>
            <a:r>
              <a:rPr lang="en-US" b="1" dirty="0" smtClean="0"/>
              <a:t>Clinical importance of sinus is any infection of danger area ( ?) cause </a:t>
            </a:r>
            <a:r>
              <a:rPr lang="en-US" b="1" dirty="0" err="1" smtClean="0"/>
              <a:t>thremposis</a:t>
            </a:r>
            <a:r>
              <a:rPr lang="en-US" b="1" dirty="0" smtClean="0"/>
              <a:t> of the </a:t>
            </a:r>
            <a:r>
              <a:rPr lang="en-US" b="1" dirty="0" err="1" smtClean="0"/>
              <a:t>sinus.which</a:t>
            </a:r>
            <a:r>
              <a:rPr lang="en-US" b="1" dirty="0" smtClean="0"/>
              <a:t> its very danger conditio</a:t>
            </a:r>
            <a:r>
              <a:rPr lang="en-US" dirty="0" smtClean="0"/>
              <a:t>n</a:t>
            </a:r>
            <a:endParaRPr lang="ar-IQ" dirty="0"/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24578" name="Picture 2" descr="C:\Users\Earthlink Altariq\Desktop\images (3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332656"/>
            <a:ext cx="7272808" cy="6048672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latin typeface="Copperplate Gothic Bold" pitchFamily="34" charset="0"/>
              </a:rPr>
              <a:t>Sup. </a:t>
            </a:r>
            <a:r>
              <a:rPr lang="en-US" b="1" dirty="0" err="1" smtClean="0">
                <a:solidFill>
                  <a:srgbClr val="FF0000"/>
                </a:solidFill>
                <a:latin typeface="Copperplate Gothic Bold" pitchFamily="34" charset="0"/>
              </a:rPr>
              <a:t>Petrosal</a:t>
            </a:r>
            <a:r>
              <a:rPr lang="en-US" b="1" dirty="0" smtClean="0">
                <a:solidFill>
                  <a:srgbClr val="FF0000"/>
                </a:solidFill>
                <a:latin typeface="Copperplate Gothic Bold" pitchFamily="34" charset="0"/>
              </a:rPr>
              <a:t> sinus</a:t>
            </a:r>
            <a:endParaRPr lang="ar-IQ" b="1" dirty="0">
              <a:solidFill>
                <a:srgbClr val="FF0000"/>
              </a:solidFill>
              <a:latin typeface="Copperplate Gothic Bold" pitchFamily="34" charset="0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None/>
            </a:pPr>
            <a:r>
              <a:rPr lang="en-US" b="1" dirty="0" smtClean="0"/>
              <a:t>Its </a:t>
            </a:r>
            <a:r>
              <a:rPr lang="en-US" b="1" dirty="0" smtClean="0">
                <a:solidFill>
                  <a:srgbClr val="C00000"/>
                </a:solidFill>
              </a:rPr>
              <a:t>begin</a:t>
            </a:r>
            <a:r>
              <a:rPr lang="en-US" b="1" dirty="0" smtClean="0"/>
              <a:t> from post end of cavernous sinus.</a:t>
            </a:r>
          </a:p>
          <a:p>
            <a:pPr algn="l">
              <a:buNone/>
            </a:pPr>
            <a:r>
              <a:rPr lang="en-US" b="1" dirty="0" smtClean="0"/>
              <a:t>It </a:t>
            </a:r>
            <a:r>
              <a:rPr lang="en-US" b="1" dirty="0" smtClean="0">
                <a:solidFill>
                  <a:srgbClr val="C00000"/>
                </a:solidFill>
              </a:rPr>
              <a:t>end </a:t>
            </a:r>
            <a:r>
              <a:rPr lang="en-US" b="1" dirty="0" smtClean="0"/>
              <a:t>by joining the lateral end of transverse sinus</a:t>
            </a:r>
          </a:p>
          <a:p>
            <a:pPr algn="l">
              <a:buNone/>
            </a:pPr>
            <a:r>
              <a:rPr lang="en-US" b="1" dirty="0" smtClean="0">
                <a:solidFill>
                  <a:srgbClr val="FF0000"/>
                </a:solidFill>
                <a:latin typeface="Copperplate Gothic Bold" pitchFamily="34" charset="0"/>
              </a:rPr>
              <a:t>Inf. </a:t>
            </a:r>
            <a:r>
              <a:rPr lang="en-US" b="1" dirty="0" err="1" smtClean="0">
                <a:solidFill>
                  <a:srgbClr val="FF0000"/>
                </a:solidFill>
                <a:latin typeface="Copperplate Gothic Bold" pitchFamily="34" charset="0"/>
              </a:rPr>
              <a:t>Petrosal</a:t>
            </a:r>
            <a:r>
              <a:rPr lang="en-US" b="1" dirty="0" smtClean="0">
                <a:solidFill>
                  <a:srgbClr val="FF0000"/>
                </a:solidFill>
                <a:latin typeface="Copperplate Gothic Bold" pitchFamily="34" charset="0"/>
              </a:rPr>
              <a:t> sinus;</a:t>
            </a:r>
            <a:r>
              <a:rPr lang="en-US" b="1" dirty="0" smtClean="0"/>
              <a:t> </a:t>
            </a:r>
          </a:p>
          <a:p>
            <a:pPr algn="l">
              <a:buNone/>
            </a:pPr>
            <a:r>
              <a:rPr lang="en-US" b="1" dirty="0" smtClean="0"/>
              <a:t>It </a:t>
            </a:r>
            <a:r>
              <a:rPr lang="en-US" b="1" dirty="0" smtClean="0">
                <a:solidFill>
                  <a:srgbClr val="C00000"/>
                </a:solidFill>
              </a:rPr>
              <a:t>begin</a:t>
            </a:r>
            <a:r>
              <a:rPr lang="en-US" b="1" dirty="0" smtClean="0"/>
              <a:t> from post .end of cavernous sinus </a:t>
            </a:r>
          </a:p>
          <a:p>
            <a:pPr algn="l">
              <a:buNone/>
            </a:pPr>
            <a:r>
              <a:rPr lang="en-US" b="1" dirty="0" smtClean="0"/>
              <a:t>It </a:t>
            </a:r>
            <a:r>
              <a:rPr lang="en-US" b="1" dirty="0" smtClean="0">
                <a:solidFill>
                  <a:srgbClr val="C00000"/>
                </a:solidFill>
              </a:rPr>
              <a:t>end</a:t>
            </a:r>
            <a:r>
              <a:rPr lang="en-US" b="1" dirty="0" smtClean="0"/>
              <a:t> by opening into sup. Bulb of I.J.V</a:t>
            </a:r>
            <a:endParaRPr lang="ar-IQ" b="1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2050" name="Picture 2" descr="C:\Users\Earthlink Altariq\Desktop\occipitofrontali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340768"/>
            <a:ext cx="7560840" cy="4968552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latin typeface="Copperplate Gothic Bold" pitchFamily="34" charset="0"/>
              </a:rPr>
              <a:t>Transverse sinus</a:t>
            </a:r>
            <a:endParaRPr lang="ar-IQ" b="1" dirty="0">
              <a:solidFill>
                <a:srgbClr val="FF0000"/>
              </a:solidFill>
              <a:latin typeface="Copperplate Gothic Bold" pitchFamily="34" charset="0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None/>
            </a:pPr>
            <a:r>
              <a:rPr lang="en-US" b="1" dirty="0" smtClean="0"/>
              <a:t>Its </a:t>
            </a:r>
            <a:r>
              <a:rPr lang="en-US" b="1" dirty="0" smtClean="0">
                <a:solidFill>
                  <a:srgbClr val="C00000"/>
                </a:solidFill>
              </a:rPr>
              <a:t>begin</a:t>
            </a:r>
            <a:r>
              <a:rPr lang="en-US" b="1" dirty="0" smtClean="0"/>
              <a:t> at the int. occipital protuberance as a follow;</a:t>
            </a:r>
          </a:p>
          <a:p>
            <a:pPr algn="l">
              <a:buNone/>
            </a:pPr>
            <a:r>
              <a:rPr lang="en-US" b="1" dirty="0" smtClean="0">
                <a:solidFill>
                  <a:srgbClr val="C00000"/>
                </a:solidFill>
              </a:rPr>
              <a:t>The </a:t>
            </a:r>
            <a:r>
              <a:rPr lang="en-US" b="1" dirty="0" err="1" smtClean="0">
                <a:solidFill>
                  <a:srgbClr val="C00000"/>
                </a:solidFill>
              </a:rPr>
              <a:t>rt</a:t>
            </a:r>
            <a:r>
              <a:rPr lang="en-US" b="1" dirty="0" smtClean="0">
                <a:solidFill>
                  <a:srgbClr val="C00000"/>
                </a:solidFill>
              </a:rPr>
              <a:t> sinus </a:t>
            </a:r>
            <a:r>
              <a:rPr lang="en-US" b="1" dirty="0" smtClean="0"/>
              <a:t>is usually continuation of sup. </a:t>
            </a:r>
            <a:r>
              <a:rPr lang="en-US" b="1" dirty="0" err="1" smtClean="0"/>
              <a:t>Sagittal</a:t>
            </a:r>
            <a:r>
              <a:rPr lang="en-US" b="1" dirty="0" smtClean="0"/>
              <a:t> sinus.</a:t>
            </a:r>
          </a:p>
          <a:p>
            <a:pPr algn="l">
              <a:buNone/>
            </a:pPr>
            <a:r>
              <a:rPr lang="en-US" b="1" dirty="0" smtClean="0">
                <a:solidFill>
                  <a:srgbClr val="C00000"/>
                </a:solidFill>
              </a:rPr>
              <a:t>The lf sinus </a:t>
            </a:r>
            <a:r>
              <a:rPr lang="en-US" b="1" dirty="0" smtClean="0"/>
              <a:t>usually continuation of straight sinus.</a:t>
            </a:r>
          </a:p>
          <a:p>
            <a:pPr algn="l">
              <a:buNone/>
            </a:pPr>
            <a:r>
              <a:rPr lang="en-US" b="1" dirty="0" smtClean="0">
                <a:solidFill>
                  <a:srgbClr val="C00000"/>
                </a:solidFill>
              </a:rPr>
              <a:t>It end </a:t>
            </a:r>
            <a:r>
              <a:rPr lang="en-US" b="1" dirty="0" err="1" smtClean="0"/>
              <a:t>opposet</a:t>
            </a:r>
            <a:r>
              <a:rPr lang="en-US" b="1" dirty="0" smtClean="0"/>
              <a:t> the mastoid temporal bone by </a:t>
            </a:r>
            <a:r>
              <a:rPr lang="en-US" b="1" dirty="0" smtClean="0">
                <a:solidFill>
                  <a:srgbClr val="92D050"/>
                </a:solidFill>
              </a:rPr>
              <a:t>becoming </a:t>
            </a:r>
            <a:r>
              <a:rPr lang="en-US" b="1" dirty="0" err="1" smtClean="0">
                <a:solidFill>
                  <a:srgbClr val="92D050"/>
                </a:solidFill>
              </a:rPr>
              <a:t>segmoid</a:t>
            </a:r>
            <a:r>
              <a:rPr lang="en-US" b="1" dirty="0" smtClean="0">
                <a:solidFill>
                  <a:srgbClr val="92D050"/>
                </a:solidFill>
              </a:rPr>
              <a:t> sinus.</a:t>
            </a:r>
            <a:endParaRPr lang="ar-IQ" b="1" dirty="0">
              <a:solidFill>
                <a:srgbClr val="92D050"/>
              </a:solidFill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latin typeface="Copperplate Gothic Bold" pitchFamily="34" charset="0"/>
              </a:rPr>
              <a:t>Sigmoid sinus</a:t>
            </a:r>
            <a:r>
              <a:rPr lang="en-US" dirty="0" smtClean="0"/>
              <a:t> </a:t>
            </a: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None/>
            </a:pPr>
            <a:r>
              <a:rPr lang="en-US" dirty="0" smtClean="0"/>
              <a:t>I</a:t>
            </a:r>
            <a:r>
              <a:rPr lang="en-US" b="1" dirty="0" smtClean="0"/>
              <a:t>t </a:t>
            </a:r>
            <a:r>
              <a:rPr lang="en-US" b="1" dirty="0" smtClean="0">
                <a:solidFill>
                  <a:srgbClr val="C00000"/>
                </a:solidFill>
              </a:rPr>
              <a:t>begin</a:t>
            </a:r>
            <a:r>
              <a:rPr lang="en-US" b="1" dirty="0" smtClean="0"/>
              <a:t> as continuation of transverse sinus </a:t>
            </a:r>
          </a:p>
          <a:p>
            <a:pPr algn="l">
              <a:buNone/>
            </a:pPr>
            <a:r>
              <a:rPr lang="en-US" b="1" dirty="0" smtClean="0"/>
              <a:t>Run in the sigmoid </a:t>
            </a:r>
            <a:r>
              <a:rPr lang="en-US" b="1" dirty="0" err="1" smtClean="0"/>
              <a:t>sulcus</a:t>
            </a:r>
            <a:r>
              <a:rPr lang="en-US" b="1" dirty="0" smtClean="0"/>
              <a:t> </a:t>
            </a:r>
          </a:p>
          <a:p>
            <a:pPr algn="l">
              <a:buNone/>
            </a:pPr>
            <a:r>
              <a:rPr lang="en-US" b="1" dirty="0" smtClean="0">
                <a:solidFill>
                  <a:srgbClr val="C00000"/>
                </a:solidFill>
              </a:rPr>
              <a:t>End </a:t>
            </a:r>
            <a:r>
              <a:rPr lang="en-US" b="1" dirty="0" smtClean="0"/>
              <a:t>by passing through post compartment of jugular f. to become the </a:t>
            </a:r>
            <a:r>
              <a:rPr lang="en-US" b="1" dirty="0" smtClean="0">
                <a:solidFill>
                  <a:srgbClr val="C00000"/>
                </a:solidFill>
              </a:rPr>
              <a:t>IJV</a:t>
            </a:r>
            <a:endParaRPr lang="ar-IQ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Copperplate Gothic Bold" pitchFamily="34" charset="0"/>
              </a:rPr>
              <a:t>Pituitary gland</a:t>
            </a:r>
            <a:endParaRPr lang="ar-IQ" dirty="0">
              <a:solidFill>
                <a:srgbClr val="FF0000"/>
              </a:solidFill>
              <a:latin typeface="Copperplate Gothic Bold" pitchFamily="34" charset="0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l">
              <a:buNone/>
            </a:pPr>
            <a:r>
              <a:rPr lang="en-US" b="1" dirty="0" smtClean="0">
                <a:solidFill>
                  <a:srgbClr val="C00000"/>
                </a:solidFill>
              </a:rPr>
              <a:t>It lie </a:t>
            </a:r>
            <a:r>
              <a:rPr lang="en-US" b="1" dirty="0" smtClean="0"/>
              <a:t>in </a:t>
            </a:r>
            <a:r>
              <a:rPr lang="en-US" b="1" dirty="0" err="1" smtClean="0"/>
              <a:t>hypophyseal</a:t>
            </a:r>
            <a:r>
              <a:rPr lang="en-US" b="1" dirty="0" smtClean="0"/>
              <a:t> </a:t>
            </a:r>
            <a:r>
              <a:rPr lang="en-US" b="1" dirty="0" err="1" smtClean="0"/>
              <a:t>fossa</a:t>
            </a:r>
            <a:r>
              <a:rPr lang="en-US" b="1" dirty="0" smtClean="0"/>
              <a:t> below the </a:t>
            </a:r>
            <a:r>
              <a:rPr lang="en-US" b="1" dirty="0" err="1" smtClean="0"/>
              <a:t>diaphragma</a:t>
            </a:r>
            <a:r>
              <a:rPr lang="en-US" b="1" dirty="0" smtClean="0"/>
              <a:t> </a:t>
            </a:r>
            <a:r>
              <a:rPr lang="en-US" b="1" dirty="0" err="1" smtClean="0"/>
              <a:t>sella</a:t>
            </a:r>
            <a:r>
              <a:rPr lang="en-US" b="1" dirty="0" smtClean="0"/>
              <a:t>.</a:t>
            </a:r>
          </a:p>
          <a:p>
            <a:pPr algn="l">
              <a:buNone/>
            </a:pPr>
            <a:r>
              <a:rPr lang="en-US" b="1" dirty="0" smtClean="0">
                <a:solidFill>
                  <a:srgbClr val="C00000"/>
                </a:solidFill>
              </a:rPr>
              <a:t>Shape</a:t>
            </a:r>
            <a:r>
              <a:rPr lang="en-US" b="1" dirty="0" smtClean="0"/>
              <a:t> ; an ovoid body transverse diameter is 12 mm and ant.post. Diameter is 8 mm.</a:t>
            </a:r>
          </a:p>
          <a:p>
            <a:pPr algn="l">
              <a:buNone/>
            </a:pPr>
            <a:r>
              <a:rPr lang="en-US" b="1" dirty="0" smtClean="0">
                <a:solidFill>
                  <a:srgbClr val="00B050"/>
                </a:solidFill>
                <a:latin typeface="Copperplate Gothic Bold" pitchFamily="34" charset="0"/>
              </a:rPr>
              <a:t>Relations;</a:t>
            </a:r>
          </a:p>
          <a:p>
            <a:pPr algn="l">
              <a:buNone/>
            </a:pPr>
            <a:r>
              <a:rPr lang="en-US" b="1" dirty="0" smtClean="0">
                <a:solidFill>
                  <a:srgbClr val="C00000"/>
                </a:solidFill>
              </a:rPr>
              <a:t>Above; </a:t>
            </a:r>
            <a:r>
              <a:rPr lang="en-US" b="1" dirty="0" err="1" smtClean="0"/>
              <a:t>diaphragma</a:t>
            </a:r>
            <a:r>
              <a:rPr lang="en-US" b="1" dirty="0" smtClean="0"/>
              <a:t> </a:t>
            </a:r>
            <a:r>
              <a:rPr lang="en-US" b="1" dirty="0" err="1" smtClean="0"/>
              <a:t>sella</a:t>
            </a:r>
            <a:r>
              <a:rPr lang="en-US" b="1" dirty="0" smtClean="0"/>
              <a:t> which separate the gland from optic </a:t>
            </a:r>
            <a:r>
              <a:rPr lang="en-US" b="1" dirty="0" err="1" smtClean="0"/>
              <a:t>chiasma</a:t>
            </a:r>
            <a:endParaRPr lang="en-US" b="1" dirty="0" smtClean="0"/>
          </a:p>
          <a:p>
            <a:pPr algn="l">
              <a:buNone/>
            </a:pPr>
            <a:r>
              <a:rPr lang="en-US" b="1" dirty="0" smtClean="0">
                <a:solidFill>
                  <a:srgbClr val="C00000"/>
                </a:solidFill>
              </a:rPr>
              <a:t>Below</a:t>
            </a:r>
            <a:r>
              <a:rPr lang="en-US" b="1" dirty="0" smtClean="0"/>
              <a:t> ; body of sphenoid and </a:t>
            </a:r>
            <a:r>
              <a:rPr lang="en-US" b="1" dirty="0" err="1" smtClean="0"/>
              <a:t>sphenoidal</a:t>
            </a:r>
            <a:r>
              <a:rPr lang="en-US" b="1" dirty="0" smtClean="0"/>
              <a:t> air sinus </a:t>
            </a:r>
            <a:r>
              <a:rPr lang="en-US" b="1" dirty="0" err="1" smtClean="0"/>
              <a:t>saparatnig</a:t>
            </a:r>
            <a:r>
              <a:rPr lang="en-US" b="1" dirty="0" smtClean="0"/>
              <a:t> the gland from </a:t>
            </a:r>
            <a:r>
              <a:rPr lang="en-US" b="1" dirty="0" err="1" smtClean="0"/>
              <a:t>nasopharanx</a:t>
            </a:r>
            <a:r>
              <a:rPr lang="en-US" dirty="0" smtClean="0"/>
              <a:t>.</a:t>
            </a:r>
            <a:endParaRPr lang="ar-IQ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l">
              <a:buNone/>
            </a:pPr>
            <a:r>
              <a:rPr lang="en-US" b="1" dirty="0" smtClean="0">
                <a:solidFill>
                  <a:srgbClr val="C00000"/>
                </a:solidFill>
              </a:rPr>
              <a:t>Ant. </a:t>
            </a:r>
            <a:r>
              <a:rPr lang="en-US" b="1" dirty="0" err="1" smtClean="0"/>
              <a:t>Trapiculium</a:t>
            </a:r>
            <a:r>
              <a:rPr lang="en-US" b="1" dirty="0" smtClean="0"/>
              <a:t> </a:t>
            </a:r>
            <a:r>
              <a:rPr lang="en-US" b="1" dirty="0" err="1" smtClean="0"/>
              <a:t>selle</a:t>
            </a:r>
            <a:r>
              <a:rPr lang="en-US" b="1" dirty="0" smtClean="0"/>
              <a:t> and </a:t>
            </a:r>
            <a:r>
              <a:rPr lang="en-US" b="1" dirty="0" err="1" smtClean="0"/>
              <a:t>sphenoidal</a:t>
            </a:r>
            <a:r>
              <a:rPr lang="en-US" b="1" dirty="0" smtClean="0"/>
              <a:t> air sinus</a:t>
            </a:r>
          </a:p>
          <a:p>
            <a:pPr algn="l">
              <a:buNone/>
            </a:pPr>
            <a:r>
              <a:rPr lang="en-US" b="1" dirty="0" smtClean="0">
                <a:solidFill>
                  <a:srgbClr val="C00000"/>
                </a:solidFill>
              </a:rPr>
              <a:t>Post. </a:t>
            </a:r>
            <a:r>
              <a:rPr lang="en-US" b="1" dirty="0" smtClean="0"/>
              <a:t>Dorsum </a:t>
            </a:r>
            <a:r>
              <a:rPr lang="en-US" b="1" dirty="0" err="1" smtClean="0"/>
              <a:t>selle</a:t>
            </a:r>
            <a:r>
              <a:rPr lang="en-US" b="1" dirty="0" smtClean="0"/>
              <a:t> </a:t>
            </a:r>
            <a:r>
              <a:rPr lang="en-US" b="1" dirty="0" err="1" smtClean="0"/>
              <a:t>seperating</a:t>
            </a:r>
            <a:r>
              <a:rPr lang="en-US" b="1" dirty="0" smtClean="0"/>
              <a:t> the gland from </a:t>
            </a:r>
            <a:endParaRPr lang="ar-IQ" b="1" dirty="0" smtClean="0"/>
          </a:p>
          <a:p>
            <a:pPr algn="l">
              <a:buNone/>
            </a:pPr>
            <a:r>
              <a:rPr lang="en-US" b="1" dirty="0" err="1" smtClean="0"/>
              <a:t>pons</a:t>
            </a:r>
            <a:r>
              <a:rPr lang="en-US" b="1" dirty="0" smtClean="0"/>
              <a:t> and basilar artery.</a:t>
            </a:r>
          </a:p>
          <a:p>
            <a:pPr algn="l">
              <a:buNone/>
            </a:pPr>
            <a:r>
              <a:rPr lang="en-US" b="1" dirty="0" smtClean="0">
                <a:solidFill>
                  <a:srgbClr val="C00000"/>
                </a:solidFill>
              </a:rPr>
              <a:t>On each side </a:t>
            </a:r>
            <a:r>
              <a:rPr lang="en-US" b="1" dirty="0" smtClean="0"/>
              <a:t>; cavernous </a:t>
            </a:r>
            <a:r>
              <a:rPr lang="en-US" b="1" dirty="0" err="1" smtClean="0"/>
              <a:t>sinuse</a:t>
            </a:r>
            <a:r>
              <a:rPr lang="en-US" b="1" dirty="0" smtClean="0"/>
              <a:t> and its contents</a:t>
            </a:r>
          </a:p>
          <a:p>
            <a:pPr algn="l">
              <a:buNone/>
            </a:pPr>
            <a:r>
              <a:rPr lang="en-US" b="1" dirty="0" smtClean="0">
                <a:solidFill>
                  <a:srgbClr val="C00000"/>
                </a:solidFill>
              </a:rPr>
              <a:t>Blood supply </a:t>
            </a:r>
            <a:r>
              <a:rPr lang="en-US" b="1" dirty="0" smtClean="0"/>
              <a:t>; </a:t>
            </a:r>
            <a:r>
              <a:rPr lang="en-US" b="1" dirty="0" err="1" smtClean="0"/>
              <a:t>inf</a:t>
            </a:r>
            <a:r>
              <a:rPr lang="en-US" b="1" dirty="0" smtClean="0"/>
              <a:t> &amp; sup </a:t>
            </a:r>
            <a:r>
              <a:rPr lang="en-US" b="1" dirty="0" err="1" smtClean="0"/>
              <a:t>hypophyseal</a:t>
            </a:r>
            <a:r>
              <a:rPr lang="en-US" b="1" dirty="0" smtClean="0"/>
              <a:t> arteries branches from I.C.A</a:t>
            </a:r>
          </a:p>
          <a:p>
            <a:pPr algn="l">
              <a:buNone/>
            </a:pPr>
            <a:r>
              <a:rPr lang="en-US" b="1" dirty="0" smtClean="0">
                <a:solidFill>
                  <a:srgbClr val="C00000"/>
                </a:solidFill>
              </a:rPr>
              <a:t>VENOUS DRAINGE</a:t>
            </a:r>
            <a:r>
              <a:rPr lang="en-US" b="1" dirty="0" smtClean="0"/>
              <a:t>; to the </a:t>
            </a:r>
            <a:r>
              <a:rPr lang="en-US" b="1" dirty="0" err="1" smtClean="0"/>
              <a:t>surounding</a:t>
            </a:r>
            <a:r>
              <a:rPr lang="en-US" b="1" dirty="0" smtClean="0"/>
              <a:t> </a:t>
            </a:r>
            <a:r>
              <a:rPr lang="en-US" b="1" dirty="0" err="1" smtClean="0"/>
              <a:t>dural</a:t>
            </a:r>
            <a:r>
              <a:rPr lang="en-US" b="1" dirty="0" smtClean="0"/>
              <a:t> sinuses ,cavernous and </a:t>
            </a:r>
            <a:r>
              <a:rPr lang="en-US" b="1" dirty="0" err="1" smtClean="0"/>
              <a:t>intercavernous</a:t>
            </a:r>
            <a:r>
              <a:rPr lang="en-US" b="1" dirty="0" smtClean="0"/>
              <a:t> </a:t>
            </a:r>
            <a:r>
              <a:rPr lang="en-US" dirty="0" smtClean="0"/>
              <a:t>.</a:t>
            </a:r>
            <a:endParaRPr lang="ar-IQ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Orbital cavity</a:t>
            </a:r>
            <a:endParaRPr lang="ar-IQ" b="1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None/>
            </a:pPr>
            <a:r>
              <a:rPr lang="en-US" b="1" dirty="0" smtClean="0">
                <a:solidFill>
                  <a:srgbClr val="C00000"/>
                </a:solidFill>
              </a:rPr>
              <a:t>Bony orbit</a:t>
            </a:r>
            <a:r>
              <a:rPr lang="en-US" b="1" dirty="0" smtClean="0"/>
              <a:t>; its </a:t>
            </a:r>
            <a:r>
              <a:rPr lang="en-US" b="1" dirty="0" err="1" smtClean="0"/>
              <a:t>pyromidal</a:t>
            </a:r>
            <a:r>
              <a:rPr lang="en-US" b="1" dirty="0" smtClean="0"/>
              <a:t> shaped </a:t>
            </a:r>
            <a:r>
              <a:rPr lang="en-US" b="1" dirty="0" err="1" smtClean="0"/>
              <a:t>spces</a:t>
            </a:r>
            <a:r>
              <a:rPr lang="en-US" b="1" dirty="0" smtClean="0"/>
              <a:t> in the </a:t>
            </a:r>
            <a:r>
              <a:rPr lang="en-US" b="1" dirty="0" err="1" smtClean="0"/>
              <a:t>norma</a:t>
            </a:r>
            <a:r>
              <a:rPr lang="en-US" b="1" dirty="0" smtClean="0"/>
              <a:t> </a:t>
            </a:r>
            <a:r>
              <a:rPr lang="en-US" b="1" dirty="0" err="1" smtClean="0"/>
              <a:t>frontalis</a:t>
            </a:r>
            <a:r>
              <a:rPr lang="en-US" b="1" dirty="0" smtClean="0"/>
              <a:t> having base apex and 4 wall.</a:t>
            </a:r>
          </a:p>
          <a:p>
            <a:pPr algn="l">
              <a:buNone/>
            </a:pPr>
            <a:r>
              <a:rPr lang="en-US" b="1" dirty="0" smtClean="0">
                <a:solidFill>
                  <a:srgbClr val="C00000"/>
                </a:solidFill>
              </a:rPr>
              <a:t>Base; </a:t>
            </a:r>
            <a:r>
              <a:rPr lang="en-US" b="1" dirty="0" smtClean="0"/>
              <a:t>in the orbital opening</a:t>
            </a:r>
          </a:p>
          <a:p>
            <a:pPr algn="l">
              <a:buNone/>
            </a:pPr>
            <a:r>
              <a:rPr lang="en-US" b="1" dirty="0" smtClean="0">
                <a:solidFill>
                  <a:srgbClr val="C00000"/>
                </a:solidFill>
              </a:rPr>
              <a:t>Apex</a:t>
            </a:r>
            <a:r>
              <a:rPr lang="en-US" b="1" dirty="0" smtClean="0"/>
              <a:t> lie in </a:t>
            </a:r>
            <a:r>
              <a:rPr lang="en-US" b="1" dirty="0" err="1" smtClean="0"/>
              <a:t>obtic</a:t>
            </a:r>
            <a:r>
              <a:rPr lang="en-US" b="1" dirty="0" smtClean="0"/>
              <a:t> canal</a:t>
            </a:r>
          </a:p>
          <a:p>
            <a:pPr algn="l">
              <a:buNone/>
            </a:pPr>
            <a:r>
              <a:rPr lang="en-US" b="1" dirty="0" smtClean="0">
                <a:solidFill>
                  <a:srgbClr val="C00000"/>
                </a:solidFill>
              </a:rPr>
              <a:t>Walls</a:t>
            </a:r>
            <a:r>
              <a:rPr lang="en-US" b="1" dirty="0" smtClean="0"/>
              <a:t> ; medial ,lateral roof and floor</a:t>
            </a:r>
            <a:r>
              <a:rPr lang="en-US" dirty="0" smtClean="0"/>
              <a:t>.</a:t>
            </a:r>
            <a:endParaRPr lang="ar-IQ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Foramina and fissures in the orbit</a:t>
            </a:r>
            <a:endParaRPr lang="ar-IQ" b="1" dirty="0">
              <a:solidFill>
                <a:srgbClr val="C00000"/>
              </a:solidFill>
            </a:endParaRPr>
          </a:p>
        </p:txBody>
      </p:sp>
      <p:graphicFrame>
        <p:nvGraphicFramePr>
          <p:cNvPr id="4" name="عنصر نائب للمحتوى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5135952"/>
        </p:xfrm>
        <a:graphic>
          <a:graphicData uri="http://schemas.openxmlformats.org/drawingml/2006/table">
            <a:tbl>
              <a:tblPr rtl="1" firstRow="1" bandRow="1">
                <a:tableStyleId>{00A15C55-8517-42AA-B614-E9B94910E393}</a:tableStyleId>
              </a:tblPr>
              <a:tblGrid>
                <a:gridCol w="4070694"/>
                <a:gridCol w="4158906"/>
              </a:tblGrid>
              <a:tr h="703592">
                <a:tc>
                  <a:txBody>
                    <a:bodyPr/>
                    <a:lstStyle/>
                    <a:p>
                      <a:pPr algn="ctr" rtl="1"/>
                      <a:r>
                        <a:rPr lang="en-US" dirty="0" err="1" smtClean="0"/>
                        <a:t>Structres</a:t>
                      </a:r>
                      <a:r>
                        <a:rPr lang="en-US" dirty="0" smtClean="0"/>
                        <a:t> passing through it</a:t>
                      </a:r>
                      <a:endParaRPr lang="ar-IQ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 smtClean="0"/>
                        <a:t>Foramen</a:t>
                      </a:r>
                      <a:endParaRPr lang="ar-IQ" b="1" dirty="0"/>
                    </a:p>
                  </a:txBody>
                  <a:tcPr/>
                </a:tc>
              </a:tr>
              <a:tr h="703592">
                <a:tc>
                  <a:txBody>
                    <a:bodyPr/>
                    <a:lstStyle/>
                    <a:p>
                      <a:pPr algn="l" rtl="1"/>
                      <a:r>
                        <a:rPr lang="en-US" b="1" dirty="0" smtClean="0"/>
                        <a:t>Optic nerve </a:t>
                      </a:r>
                      <a:r>
                        <a:rPr lang="en-US" b="1" dirty="0" err="1" smtClean="0"/>
                        <a:t>surounding</a:t>
                      </a:r>
                      <a:r>
                        <a:rPr lang="en-US" b="1" dirty="0" smtClean="0"/>
                        <a:t> by its </a:t>
                      </a:r>
                      <a:r>
                        <a:rPr lang="en-US" b="1" dirty="0" err="1" smtClean="0"/>
                        <a:t>meningese</a:t>
                      </a:r>
                      <a:r>
                        <a:rPr lang="en-US" b="1" dirty="0" smtClean="0"/>
                        <a:t> </a:t>
                      </a:r>
                    </a:p>
                    <a:p>
                      <a:pPr algn="l" rtl="1"/>
                      <a:r>
                        <a:rPr lang="en-US" b="1" dirty="0" smtClean="0"/>
                        <a:t>Ophthalmic art.</a:t>
                      </a:r>
                      <a:endParaRPr lang="ar-IQ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Optic</a:t>
                      </a:r>
                      <a:r>
                        <a:rPr lang="en-US" b="1" baseline="0" dirty="0" smtClean="0">
                          <a:solidFill>
                            <a:srgbClr val="C00000"/>
                          </a:solidFill>
                        </a:rPr>
                        <a:t> foramen</a:t>
                      </a:r>
                      <a:endParaRPr lang="ar-IQ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703592">
                <a:tc>
                  <a:txBody>
                    <a:bodyPr/>
                    <a:lstStyle/>
                    <a:p>
                      <a:pPr algn="l" rtl="1"/>
                      <a:r>
                        <a:rPr lang="en-US" b="1" dirty="0" smtClean="0"/>
                        <a:t>3</a:t>
                      </a:r>
                      <a:r>
                        <a:rPr lang="en-US" b="1" baseline="30000" dirty="0" smtClean="0"/>
                        <a:t>rd</a:t>
                      </a:r>
                      <a:r>
                        <a:rPr lang="en-US" b="1" dirty="0" smtClean="0"/>
                        <a:t>, 4</a:t>
                      </a:r>
                      <a:r>
                        <a:rPr lang="en-US" b="1" baseline="30000" dirty="0" smtClean="0"/>
                        <a:t>th</a:t>
                      </a:r>
                      <a:r>
                        <a:rPr lang="en-US" b="1" dirty="0" smtClean="0"/>
                        <a:t>, 6</a:t>
                      </a:r>
                      <a:r>
                        <a:rPr lang="en-US" b="1" baseline="30000" dirty="0" smtClean="0"/>
                        <a:t>th</a:t>
                      </a:r>
                      <a:r>
                        <a:rPr lang="en-US" b="1" dirty="0" smtClean="0"/>
                        <a:t>, </a:t>
                      </a:r>
                      <a:r>
                        <a:rPr lang="en-US" b="1" dirty="0" err="1" smtClean="0"/>
                        <a:t>cran</a:t>
                      </a:r>
                      <a:r>
                        <a:rPr lang="en-US" b="1" dirty="0" smtClean="0"/>
                        <a:t>. N </a:t>
                      </a:r>
                      <a:r>
                        <a:rPr lang="en-US" b="1" baseline="0" dirty="0" smtClean="0"/>
                        <a:t> and </a:t>
                      </a:r>
                      <a:r>
                        <a:rPr lang="en-US" b="1" baseline="0" dirty="0" err="1" smtClean="0"/>
                        <a:t>opthalmic</a:t>
                      </a:r>
                      <a:r>
                        <a:rPr lang="en-US" b="1" baseline="0" dirty="0" smtClean="0"/>
                        <a:t> nerve and vein</a:t>
                      </a:r>
                      <a:endParaRPr lang="ar-IQ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Sup. Orbital </a:t>
                      </a:r>
                      <a:r>
                        <a:rPr lang="en-US" b="1" dirty="0" err="1" smtClean="0">
                          <a:solidFill>
                            <a:srgbClr val="C00000"/>
                          </a:solidFill>
                        </a:rPr>
                        <a:t>fissur</a:t>
                      </a:r>
                      <a:endParaRPr lang="ar-IQ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703592">
                <a:tc>
                  <a:txBody>
                    <a:bodyPr/>
                    <a:lstStyle/>
                    <a:p>
                      <a:pPr algn="l" rtl="1"/>
                      <a:r>
                        <a:rPr lang="en-US" b="1" dirty="0" err="1" smtClean="0"/>
                        <a:t>Infraorbital</a:t>
                      </a:r>
                      <a:r>
                        <a:rPr lang="en-US" b="1" dirty="0" smtClean="0"/>
                        <a:t> n. </a:t>
                      </a:r>
                      <a:r>
                        <a:rPr lang="en-US" b="1" dirty="0" err="1" smtClean="0"/>
                        <a:t>infraorbital</a:t>
                      </a:r>
                      <a:r>
                        <a:rPr lang="en-US" b="1" dirty="0" smtClean="0"/>
                        <a:t> </a:t>
                      </a:r>
                      <a:r>
                        <a:rPr lang="en-US" b="1" dirty="0" err="1" smtClean="0"/>
                        <a:t>a.zygomatic</a:t>
                      </a:r>
                      <a:r>
                        <a:rPr lang="en-US" b="1" dirty="0" smtClean="0"/>
                        <a:t> n ,</a:t>
                      </a:r>
                    </a:p>
                    <a:p>
                      <a:pPr algn="l" rtl="1"/>
                      <a:r>
                        <a:rPr lang="en-US" b="1" dirty="0" smtClean="0"/>
                        <a:t>Emissary vein between inf. Orbital vein and </a:t>
                      </a:r>
                      <a:r>
                        <a:rPr lang="en-US" b="1" dirty="0" err="1" smtClean="0"/>
                        <a:t>pterigoid</a:t>
                      </a:r>
                      <a:r>
                        <a:rPr lang="en-US" b="1" dirty="0" smtClean="0"/>
                        <a:t> plexuses</a:t>
                      </a:r>
                      <a:endParaRPr lang="ar-IQ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Inf. Orbital fissure</a:t>
                      </a:r>
                      <a:endParaRPr lang="ar-IQ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703592">
                <a:tc>
                  <a:txBody>
                    <a:bodyPr/>
                    <a:lstStyle/>
                    <a:p>
                      <a:pPr algn="l" rtl="1"/>
                      <a:r>
                        <a:rPr lang="en-US" b="1" dirty="0" smtClean="0"/>
                        <a:t>Ant. </a:t>
                      </a:r>
                      <a:r>
                        <a:rPr lang="en-US" b="1" dirty="0" err="1" smtClean="0"/>
                        <a:t>Ethemoidal</a:t>
                      </a:r>
                      <a:r>
                        <a:rPr lang="en-US" b="1" dirty="0" smtClean="0"/>
                        <a:t>  n &amp; vessels</a:t>
                      </a:r>
                      <a:endParaRPr lang="ar-IQ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Ant. </a:t>
                      </a:r>
                      <a:r>
                        <a:rPr lang="en-US" b="1" dirty="0" err="1" smtClean="0">
                          <a:solidFill>
                            <a:srgbClr val="C00000"/>
                          </a:solidFill>
                        </a:rPr>
                        <a:t>Ethemoidal</a:t>
                      </a:r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en-US" b="1" dirty="0" err="1" smtClean="0">
                          <a:solidFill>
                            <a:srgbClr val="C00000"/>
                          </a:solidFill>
                        </a:rPr>
                        <a:t>fi</a:t>
                      </a:r>
                      <a:endParaRPr lang="ar-IQ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703592">
                <a:tc>
                  <a:txBody>
                    <a:bodyPr/>
                    <a:lstStyle/>
                    <a:p>
                      <a:pPr algn="l" rtl="1"/>
                      <a:r>
                        <a:rPr lang="en-US" b="1" dirty="0" smtClean="0"/>
                        <a:t>Post . </a:t>
                      </a:r>
                      <a:r>
                        <a:rPr lang="en-US" b="1" dirty="0" err="1" smtClean="0"/>
                        <a:t>Ethemoidal</a:t>
                      </a:r>
                      <a:r>
                        <a:rPr lang="en-US" b="1" dirty="0" smtClean="0"/>
                        <a:t> n &amp; vessels</a:t>
                      </a:r>
                      <a:endParaRPr lang="ar-IQ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Post , </a:t>
                      </a:r>
                      <a:r>
                        <a:rPr lang="en-US" b="1" dirty="0" err="1" smtClean="0">
                          <a:solidFill>
                            <a:srgbClr val="C00000"/>
                          </a:solidFill>
                        </a:rPr>
                        <a:t>ethemoidal</a:t>
                      </a:r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en-US" b="1" dirty="0" err="1" smtClean="0">
                          <a:solidFill>
                            <a:srgbClr val="C00000"/>
                          </a:solidFill>
                        </a:rPr>
                        <a:t>fi</a:t>
                      </a:r>
                      <a:endParaRPr lang="ar-IQ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703592">
                <a:tc>
                  <a:txBody>
                    <a:bodyPr/>
                    <a:lstStyle/>
                    <a:p>
                      <a:pPr algn="l" rtl="1"/>
                      <a:r>
                        <a:rPr lang="en-US" b="1" dirty="0" smtClean="0"/>
                        <a:t>Infra</a:t>
                      </a:r>
                      <a:r>
                        <a:rPr lang="en-US" b="1" baseline="0" dirty="0" smtClean="0"/>
                        <a:t> orbital n and vessels</a:t>
                      </a:r>
                      <a:endParaRPr lang="ar-IQ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Infra orbital groove or canal </a:t>
                      </a:r>
                      <a:endParaRPr lang="ar-IQ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Contents of the orbit</a:t>
            </a:r>
            <a:endParaRPr lang="ar-IQ" b="1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None/>
            </a:pPr>
            <a:r>
              <a:rPr lang="en-US" b="1" dirty="0" smtClean="0"/>
              <a:t>1- the eyeball</a:t>
            </a:r>
          </a:p>
          <a:p>
            <a:pPr algn="l">
              <a:buNone/>
            </a:pPr>
            <a:r>
              <a:rPr lang="en-US" b="1" dirty="0" smtClean="0"/>
              <a:t>2-7 </a:t>
            </a:r>
            <a:r>
              <a:rPr lang="en-US" b="1" dirty="0" err="1" smtClean="0"/>
              <a:t>extraocular</a:t>
            </a:r>
            <a:r>
              <a:rPr lang="en-US" b="1" dirty="0" smtClean="0"/>
              <a:t> m.</a:t>
            </a:r>
          </a:p>
          <a:p>
            <a:pPr algn="l">
              <a:buNone/>
            </a:pPr>
            <a:r>
              <a:rPr lang="en-US" b="1" dirty="0" smtClean="0"/>
              <a:t>3- nerves of the orbits motor (3</a:t>
            </a:r>
            <a:r>
              <a:rPr lang="en-US" b="1" baseline="30000" dirty="0" smtClean="0"/>
              <a:t>rd</a:t>
            </a:r>
            <a:r>
              <a:rPr lang="en-US" b="1" dirty="0" smtClean="0"/>
              <a:t>, 4</a:t>
            </a:r>
            <a:r>
              <a:rPr lang="en-US" b="1" baseline="30000" dirty="0" smtClean="0"/>
              <a:t>th</a:t>
            </a:r>
            <a:r>
              <a:rPr lang="en-US" b="1" dirty="0" smtClean="0"/>
              <a:t>, 6</a:t>
            </a:r>
            <a:r>
              <a:rPr lang="en-US" b="1" baseline="30000" dirty="0" smtClean="0"/>
              <a:t>th</a:t>
            </a:r>
            <a:r>
              <a:rPr lang="en-US" b="1" dirty="0" smtClean="0"/>
              <a:t> cr. N) and sensory </a:t>
            </a:r>
            <a:r>
              <a:rPr lang="en-US" b="1" dirty="0" err="1" smtClean="0"/>
              <a:t>neves</a:t>
            </a:r>
            <a:r>
              <a:rPr lang="en-US" b="1" dirty="0" smtClean="0"/>
              <a:t>.</a:t>
            </a:r>
          </a:p>
          <a:p>
            <a:pPr algn="l">
              <a:buNone/>
            </a:pPr>
            <a:r>
              <a:rPr lang="en-US" b="1" dirty="0" smtClean="0"/>
              <a:t>4-vessels ( ophthalmic art. &amp; sup and </a:t>
            </a:r>
            <a:r>
              <a:rPr lang="en-US" b="1" dirty="0" err="1" smtClean="0"/>
              <a:t>inf</a:t>
            </a:r>
            <a:r>
              <a:rPr lang="en-US" b="1" dirty="0" smtClean="0"/>
              <a:t> </a:t>
            </a:r>
            <a:r>
              <a:rPr lang="en-US" b="1" dirty="0" err="1" smtClean="0"/>
              <a:t>ophalmic</a:t>
            </a:r>
            <a:r>
              <a:rPr lang="en-US" b="1" dirty="0" smtClean="0"/>
              <a:t> vein)</a:t>
            </a:r>
          </a:p>
          <a:p>
            <a:pPr algn="l">
              <a:buNone/>
            </a:pPr>
            <a:r>
              <a:rPr lang="en-US" b="1" dirty="0" smtClean="0"/>
              <a:t>5- orbital ligaments fascia and nerves</a:t>
            </a:r>
          </a:p>
          <a:p>
            <a:endParaRPr lang="ar-IQ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rgbClr val="FF0000"/>
                </a:solidFill>
                <a:latin typeface="Copperplate Gothic Bold" pitchFamily="34" charset="0"/>
              </a:rPr>
              <a:t>Lacrimal</a:t>
            </a:r>
            <a:r>
              <a:rPr lang="en-US" b="1" dirty="0" smtClean="0">
                <a:solidFill>
                  <a:srgbClr val="FF0000"/>
                </a:solidFill>
                <a:latin typeface="Copperplate Gothic Bold" pitchFamily="34" charset="0"/>
              </a:rPr>
              <a:t> apparatus </a:t>
            </a:r>
            <a:endParaRPr lang="ar-IQ" b="1" dirty="0">
              <a:solidFill>
                <a:srgbClr val="FF0000"/>
              </a:solidFill>
              <a:latin typeface="Copperplate Gothic Bold" pitchFamily="34" charset="0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None/>
            </a:pPr>
            <a:r>
              <a:rPr lang="en-US" b="1" dirty="0" smtClean="0"/>
              <a:t>Consist of </a:t>
            </a:r>
            <a:r>
              <a:rPr lang="en-US" b="1" dirty="0" err="1" smtClean="0"/>
              <a:t>lacrimal</a:t>
            </a:r>
            <a:r>
              <a:rPr lang="en-US" b="1" dirty="0" smtClean="0"/>
              <a:t> gland and its duct </a:t>
            </a:r>
          </a:p>
          <a:p>
            <a:pPr algn="l">
              <a:buNone/>
            </a:pPr>
            <a:r>
              <a:rPr lang="en-US" b="1" dirty="0" err="1" smtClean="0"/>
              <a:t>Congectival</a:t>
            </a:r>
            <a:r>
              <a:rPr lang="en-US" b="1" dirty="0" smtClean="0"/>
              <a:t> sac </a:t>
            </a:r>
          </a:p>
          <a:p>
            <a:pPr algn="l">
              <a:buNone/>
            </a:pPr>
            <a:r>
              <a:rPr lang="en-US" b="1" dirty="0" err="1" smtClean="0"/>
              <a:t>Lacrimal</a:t>
            </a:r>
            <a:r>
              <a:rPr lang="en-US" b="1" dirty="0" smtClean="0"/>
              <a:t> sac and </a:t>
            </a:r>
            <a:r>
              <a:rPr lang="en-US" b="1" dirty="0" err="1" smtClean="0"/>
              <a:t>nasolacrimal</a:t>
            </a:r>
            <a:r>
              <a:rPr lang="en-US" b="1" dirty="0" smtClean="0"/>
              <a:t> duct.</a:t>
            </a:r>
          </a:p>
          <a:p>
            <a:pPr algn="l">
              <a:buNone/>
            </a:pPr>
            <a:r>
              <a:rPr lang="en-US" b="1" dirty="0" err="1" smtClean="0"/>
              <a:t>Lacrimal</a:t>
            </a:r>
            <a:r>
              <a:rPr lang="en-US" b="1" dirty="0" smtClean="0"/>
              <a:t> gland; consist of 2 parts </a:t>
            </a:r>
          </a:p>
          <a:p>
            <a:pPr algn="l">
              <a:buNone/>
            </a:pPr>
            <a:r>
              <a:rPr lang="en-US" b="1" dirty="0" smtClean="0"/>
              <a:t>Main part; </a:t>
            </a:r>
            <a:r>
              <a:rPr lang="en-US" b="1" dirty="0" err="1" smtClean="0"/>
              <a:t>lis</a:t>
            </a:r>
            <a:r>
              <a:rPr lang="en-US" b="1" dirty="0" smtClean="0"/>
              <a:t> on </a:t>
            </a:r>
            <a:r>
              <a:rPr lang="en-US" b="1" dirty="0" err="1" smtClean="0"/>
              <a:t>lacrimal</a:t>
            </a:r>
            <a:r>
              <a:rPr lang="en-US" b="1" dirty="0" smtClean="0"/>
              <a:t> </a:t>
            </a:r>
            <a:r>
              <a:rPr lang="en-US" b="1" dirty="0" err="1" smtClean="0"/>
              <a:t>fossa</a:t>
            </a:r>
            <a:r>
              <a:rPr lang="en-US" b="1" dirty="0" smtClean="0"/>
              <a:t> in the roof of orbit .</a:t>
            </a:r>
          </a:p>
          <a:p>
            <a:pPr algn="l">
              <a:buNone/>
            </a:pPr>
            <a:r>
              <a:rPr lang="en-US" b="1" dirty="0" err="1" smtClean="0"/>
              <a:t>palbepral</a:t>
            </a:r>
            <a:r>
              <a:rPr lang="en-US" b="1" dirty="0" smtClean="0"/>
              <a:t> part; imbedded in the lateral part of the upper eye lid . </a:t>
            </a:r>
          </a:p>
          <a:p>
            <a:pPr algn="l">
              <a:buNone/>
            </a:pPr>
            <a:endParaRPr lang="ar-IQ" b="1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None/>
            </a:pPr>
            <a:r>
              <a:rPr lang="en-US" b="1" dirty="0" smtClean="0">
                <a:solidFill>
                  <a:srgbClr val="C00000"/>
                </a:solidFill>
              </a:rPr>
              <a:t>The </a:t>
            </a:r>
            <a:r>
              <a:rPr lang="en-US" b="1" dirty="0" err="1" smtClean="0">
                <a:solidFill>
                  <a:srgbClr val="C00000"/>
                </a:solidFill>
              </a:rPr>
              <a:t>lacrimal</a:t>
            </a:r>
            <a:r>
              <a:rPr lang="en-US" b="1" dirty="0" smtClean="0">
                <a:solidFill>
                  <a:srgbClr val="C00000"/>
                </a:solidFill>
              </a:rPr>
              <a:t> glands </a:t>
            </a:r>
            <a:r>
              <a:rPr lang="en-US" b="1" dirty="0" smtClean="0"/>
              <a:t>give about 12 ducts open in to sup. </a:t>
            </a:r>
            <a:r>
              <a:rPr lang="en-US" b="1" dirty="0" err="1" smtClean="0"/>
              <a:t>Fornex</a:t>
            </a:r>
            <a:r>
              <a:rPr lang="en-US" b="1" dirty="0" smtClean="0"/>
              <a:t> of </a:t>
            </a:r>
            <a:r>
              <a:rPr lang="en-US" b="1" dirty="0" err="1" smtClean="0"/>
              <a:t>conjectiva</a:t>
            </a:r>
            <a:r>
              <a:rPr lang="en-US" b="1" dirty="0" smtClean="0"/>
              <a:t>.</a:t>
            </a:r>
          </a:p>
          <a:p>
            <a:pPr algn="l">
              <a:buNone/>
            </a:pPr>
            <a:r>
              <a:rPr lang="en-US" b="1" dirty="0" smtClean="0">
                <a:solidFill>
                  <a:srgbClr val="C00000"/>
                </a:solidFill>
              </a:rPr>
              <a:t>Blood supply</a:t>
            </a:r>
            <a:r>
              <a:rPr lang="en-US" b="1" dirty="0" smtClean="0"/>
              <a:t>; </a:t>
            </a:r>
            <a:r>
              <a:rPr lang="en-US" b="1" dirty="0" err="1" smtClean="0"/>
              <a:t>lacrimal</a:t>
            </a:r>
            <a:r>
              <a:rPr lang="en-US" b="1" dirty="0" smtClean="0"/>
              <a:t> br. Of </a:t>
            </a:r>
            <a:r>
              <a:rPr lang="en-US" b="1" dirty="0" err="1" smtClean="0"/>
              <a:t>ophtha</a:t>
            </a:r>
            <a:r>
              <a:rPr lang="en-US" b="1" dirty="0" smtClean="0"/>
              <a:t>. Artery </a:t>
            </a:r>
          </a:p>
          <a:p>
            <a:pPr algn="l">
              <a:buNone/>
            </a:pPr>
            <a:r>
              <a:rPr lang="en-US" b="1" dirty="0" smtClean="0">
                <a:solidFill>
                  <a:srgbClr val="C00000"/>
                </a:solidFill>
              </a:rPr>
              <a:t>Nerve supply </a:t>
            </a:r>
            <a:r>
              <a:rPr lang="en-US" b="1" dirty="0" smtClean="0"/>
              <a:t>; </a:t>
            </a:r>
            <a:r>
              <a:rPr lang="en-US" b="1" dirty="0" err="1" smtClean="0"/>
              <a:t>lacrimal</a:t>
            </a:r>
            <a:r>
              <a:rPr lang="en-US" b="1" dirty="0" smtClean="0"/>
              <a:t> bra. Of ophthalmic nerve</a:t>
            </a:r>
            <a:r>
              <a:rPr lang="en-US" dirty="0" smtClean="0"/>
              <a:t>.</a:t>
            </a:r>
            <a:endParaRPr lang="ar-IQ" dirty="0"/>
          </a:p>
        </p:txBody>
      </p:sp>
    </p:spTree>
  </p:cSld>
  <p:clrMapOvr>
    <a:masterClrMapping/>
  </p:clrMapOvr>
  <p:transition>
    <p:dissolve/>
  </p:transition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latin typeface="Copperplate Gothic Bold" pitchFamily="34" charset="0"/>
              </a:rPr>
              <a:t>Extra </a:t>
            </a:r>
            <a:r>
              <a:rPr lang="en-US" b="1" dirty="0" err="1" smtClean="0">
                <a:solidFill>
                  <a:srgbClr val="FF0000"/>
                </a:solidFill>
                <a:latin typeface="Copperplate Gothic Bold" pitchFamily="34" charset="0"/>
              </a:rPr>
              <a:t>occular</a:t>
            </a:r>
            <a:r>
              <a:rPr lang="en-US" b="1" dirty="0" smtClean="0">
                <a:solidFill>
                  <a:srgbClr val="FF0000"/>
                </a:solidFill>
                <a:latin typeface="Copperplate Gothic Bold" pitchFamily="34" charset="0"/>
              </a:rPr>
              <a:t> muscles</a:t>
            </a:r>
            <a:endParaRPr lang="ar-IQ" b="1" dirty="0">
              <a:solidFill>
                <a:srgbClr val="FF0000"/>
              </a:solidFill>
              <a:latin typeface="Copperplate Gothic Bold" pitchFamily="34" charset="0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l">
              <a:buNone/>
            </a:pPr>
            <a:r>
              <a:rPr lang="en-US" b="1" dirty="0" err="1" smtClean="0">
                <a:solidFill>
                  <a:srgbClr val="7030A0"/>
                </a:solidFill>
              </a:rPr>
              <a:t>Levetor</a:t>
            </a:r>
            <a:r>
              <a:rPr lang="en-US" b="1" dirty="0" smtClean="0">
                <a:solidFill>
                  <a:srgbClr val="7030A0"/>
                </a:solidFill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</a:rPr>
              <a:t>palpebrae</a:t>
            </a:r>
            <a:r>
              <a:rPr lang="en-US" b="1" dirty="0" smtClean="0">
                <a:solidFill>
                  <a:srgbClr val="7030A0"/>
                </a:solidFill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</a:rPr>
              <a:t>superioris</a:t>
            </a:r>
            <a:r>
              <a:rPr lang="en-US" b="1" dirty="0" smtClean="0"/>
              <a:t>; </a:t>
            </a:r>
            <a:r>
              <a:rPr lang="en-US" b="1" dirty="0" smtClean="0">
                <a:solidFill>
                  <a:srgbClr val="00B050"/>
                </a:solidFill>
              </a:rPr>
              <a:t>origin</a:t>
            </a:r>
            <a:r>
              <a:rPr lang="en-US" b="1" dirty="0" smtClean="0"/>
              <a:t> from post part of roof of the orbit just </a:t>
            </a:r>
            <a:r>
              <a:rPr lang="en-US" b="1" dirty="0" err="1" smtClean="0"/>
              <a:t>infront</a:t>
            </a:r>
            <a:r>
              <a:rPr lang="en-US" b="1" dirty="0" smtClean="0"/>
              <a:t> of optic f.</a:t>
            </a:r>
          </a:p>
          <a:p>
            <a:pPr algn="l">
              <a:buNone/>
            </a:pPr>
            <a:r>
              <a:rPr lang="en-US" b="1" dirty="0" smtClean="0">
                <a:solidFill>
                  <a:srgbClr val="00B050"/>
                </a:solidFill>
              </a:rPr>
              <a:t>Insertion; </a:t>
            </a:r>
            <a:r>
              <a:rPr lang="en-US" b="1" dirty="0" smtClean="0"/>
              <a:t>it divide to 3 slips inserted to ;</a:t>
            </a:r>
          </a:p>
          <a:p>
            <a:pPr algn="l">
              <a:buNone/>
            </a:pPr>
            <a:r>
              <a:rPr lang="en-US" b="1" dirty="0" smtClean="0"/>
              <a:t>1- the skin of the upper eyelid</a:t>
            </a:r>
          </a:p>
          <a:p>
            <a:pPr algn="l">
              <a:buNone/>
            </a:pPr>
            <a:r>
              <a:rPr lang="en-US" b="1" dirty="0" smtClean="0"/>
              <a:t>2-the tarsus of the upper eyelid </a:t>
            </a:r>
          </a:p>
          <a:p>
            <a:pPr algn="l">
              <a:buNone/>
            </a:pPr>
            <a:r>
              <a:rPr lang="en-US" b="1" dirty="0" smtClean="0"/>
              <a:t>3- the upper fornix of </a:t>
            </a:r>
            <a:r>
              <a:rPr lang="en-US" b="1" dirty="0" err="1" smtClean="0"/>
              <a:t>conjectiva</a:t>
            </a:r>
            <a:r>
              <a:rPr lang="en-US" b="1" dirty="0" smtClean="0"/>
              <a:t>.  </a:t>
            </a:r>
          </a:p>
          <a:p>
            <a:pPr algn="l">
              <a:buNone/>
            </a:pPr>
            <a:r>
              <a:rPr lang="en-US" b="1" dirty="0" smtClean="0">
                <a:solidFill>
                  <a:srgbClr val="00B050"/>
                </a:solidFill>
              </a:rPr>
              <a:t>N. </a:t>
            </a:r>
            <a:r>
              <a:rPr lang="en-US" b="1" dirty="0" err="1" smtClean="0">
                <a:solidFill>
                  <a:srgbClr val="00B050"/>
                </a:solidFill>
              </a:rPr>
              <a:t>suuply</a:t>
            </a:r>
            <a:r>
              <a:rPr lang="en-US" b="1" dirty="0" smtClean="0">
                <a:solidFill>
                  <a:srgbClr val="00B050"/>
                </a:solidFill>
              </a:rPr>
              <a:t> </a:t>
            </a:r>
            <a:r>
              <a:rPr lang="en-US" b="1" dirty="0" smtClean="0"/>
              <a:t>; </a:t>
            </a:r>
            <a:r>
              <a:rPr lang="en-US" b="1" dirty="0" smtClean="0">
                <a:solidFill>
                  <a:srgbClr val="C00000"/>
                </a:solidFill>
              </a:rPr>
              <a:t>the sup. Division </a:t>
            </a:r>
            <a:r>
              <a:rPr lang="en-US" b="1" dirty="0" smtClean="0"/>
              <a:t>of 3</a:t>
            </a:r>
            <a:r>
              <a:rPr lang="en-US" b="1" baseline="30000" dirty="0" smtClean="0"/>
              <a:t>rd</a:t>
            </a:r>
            <a:r>
              <a:rPr lang="en-US" b="1" dirty="0" smtClean="0"/>
              <a:t> cr. N.</a:t>
            </a:r>
          </a:p>
          <a:p>
            <a:pPr algn="l">
              <a:buNone/>
            </a:pPr>
            <a:r>
              <a:rPr lang="en-US" b="1" dirty="0" smtClean="0">
                <a:solidFill>
                  <a:srgbClr val="C00000"/>
                </a:solidFill>
              </a:rPr>
              <a:t>Sympathetic fiber </a:t>
            </a:r>
            <a:r>
              <a:rPr lang="en-US" b="1" dirty="0" smtClean="0"/>
              <a:t>supply the deep part of the </a:t>
            </a:r>
            <a:r>
              <a:rPr lang="en-US" b="1" dirty="0" err="1" smtClean="0"/>
              <a:t>m.which</a:t>
            </a:r>
            <a:r>
              <a:rPr lang="en-US" b="1" dirty="0" smtClean="0"/>
              <a:t> is involuntary </a:t>
            </a:r>
            <a:r>
              <a:rPr lang="en-US" b="1" dirty="0" err="1" smtClean="0"/>
              <a:t>m.called</a:t>
            </a:r>
            <a:r>
              <a:rPr lang="en-US" b="1" dirty="0" smtClean="0"/>
              <a:t> </a:t>
            </a:r>
            <a:r>
              <a:rPr lang="en-US" b="1" dirty="0" err="1" smtClean="0"/>
              <a:t>mullers</a:t>
            </a:r>
            <a:r>
              <a:rPr lang="en-US" b="1" dirty="0" smtClean="0"/>
              <a:t> m</a:t>
            </a:r>
            <a:r>
              <a:rPr lang="en-US" dirty="0" smtClean="0"/>
              <a:t>.</a:t>
            </a:r>
          </a:p>
          <a:p>
            <a:pPr algn="l">
              <a:buNone/>
            </a:pPr>
            <a:r>
              <a:rPr lang="en-US" b="1" dirty="0" smtClean="0">
                <a:solidFill>
                  <a:srgbClr val="C00000"/>
                </a:solidFill>
              </a:rPr>
              <a:t>Actions; </a:t>
            </a:r>
            <a:r>
              <a:rPr lang="en-US" b="1" dirty="0" smtClean="0"/>
              <a:t>elevate upper eyelid and upper fornix of conjunctiva</a:t>
            </a:r>
            <a:endParaRPr lang="ar-IQ" b="1" dirty="0"/>
          </a:p>
        </p:txBody>
      </p:sp>
    </p:spTree>
  </p:cSld>
  <p:clrMapOvr>
    <a:masterClrMapping/>
  </p:clrMapOvr>
  <p:transition>
    <p:checker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Arterial supply of the scalp</a:t>
            </a:r>
            <a:endParaRPr lang="ar-IQ" b="1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>
              <a:buNone/>
            </a:pPr>
            <a:r>
              <a:rPr lang="en-US" b="1" dirty="0" smtClean="0"/>
              <a:t>The scalp has very rich blood supply it have 10 arteries , 5 on each side 3 arteries </a:t>
            </a:r>
            <a:r>
              <a:rPr lang="en-US" b="1" dirty="0" err="1" smtClean="0"/>
              <a:t>infront</a:t>
            </a:r>
            <a:r>
              <a:rPr lang="en-US" b="1" dirty="0" smtClean="0"/>
              <a:t> of auricle and 2 behind the auricle.</a:t>
            </a:r>
          </a:p>
          <a:p>
            <a:pPr algn="l">
              <a:buNone/>
            </a:pPr>
            <a:r>
              <a:rPr lang="en-US" b="1" dirty="0" smtClean="0">
                <a:solidFill>
                  <a:srgbClr val="7030A0"/>
                </a:solidFill>
              </a:rPr>
              <a:t>A- arteries in front of auricle</a:t>
            </a:r>
            <a:r>
              <a:rPr lang="en-US" dirty="0" smtClean="0"/>
              <a:t>;</a:t>
            </a:r>
          </a:p>
          <a:p>
            <a:pPr algn="l">
              <a:buNone/>
            </a:pPr>
            <a:r>
              <a:rPr lang="en-US" dirty="0" smtClean="0"/>
              <a:t>1- </a:t>
            </a:r>
            <a:r>
              <a:rPr lang="en-US" b="1" dirty="0" err="1" smtClean="0"/>
              <a:t>supratrocheolar</a:t>
            </a:r>
            <a:r>
              <a:rPr lang="en-US" b="1" dirty="0" smtClean="0"/>
              <a:t> art---</a:t>
            </a:r>
            <a:r>
              <a:rPr lang="en-US" b="1" dirty="0" err="1" smtClean="0"/>
              <a:t>ophtha</a:t>
            </a:r>
            <a:r>
              <a:rPr lang="en-US" b="1" dirty="0" smtClean="0"/>
              <a:t> .art</a:t>
            </a:r>
          </a:p>
          <a:p>
            <a:pPr algn="l">
              <a:buNone/>
            </a:pPr>
            <a:r>
              <a:rPr lang="en-US" b="1" dirty="0" smtClean="0"/>
              <a:t>2- supra orbital art.---</a:t>
            </a:r>
            <a:r>
              <a:rPr lang="en-US" b="1" dirty="0" err="1" smtClean="0"/>
              <a:t>ophth.art</a:t>
            </a:r>
            <a:endParaRPr lang="en-US" b="1" dirty="0" smtClean="0"/>
          </a:p>
          <a:p>
            <a:pPr algn="l">
              <a:buNone/>
            </a:pPr>
            <a:r>
              <a:rPr lang="en-US" b="1" dirty="0" smtClean="0"/>
              <a:t>3- </a:t>
            </a:r>
            <a:r>
              <a:rPr lang="en-US" b="1" dirty="0" err="1" smtClean="0"/>
              <a:t>superfacial</a:t>
            </a:r>
            <a:r>
              <a:rPr lang="en-US" b="1" dirty="0" smtClean="0"/>
              <a:t> temporal art. As a terminal br. Of ext carotid art. Inside the parotid gland</a:t>
            </a:r>
          </a:p>
          <a:p>
            <a:endParaRPr lang="ar-IQ" dirty="0"/>
          </a:p>
        </p:txBody>
      </p:sp>
    </p:spTree>
  </p:cSld>
  <p:clrMapOvr>
    <a:masterClrMapping/>
  </p:clrMapOvr>
  <p:transition>
    <p:pull dir="rd"/>
  </p:transition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>
              <a:buNone/>
            </a:pPr>
            <a:r>
              <a:rPr lang="en-US" b="1" dirty="0" smtClean="0"/>
              <a:t>The 4 </a:t>
            </a:r>
            <a:r>
              <a:rPr lang="en-US" b="1" dirty="0" err="1" smtClean="0"/>
              <a:t>recti</a:t>
            </a:r>
            <a:r>
              <a:rPr lang="en-US" b="1" dirty="0" smtClean="0"/>
              <a:t> muscles ; sup. ,</a:t>
            </a:r>
            <a:r>
              <a:rPr lang="en-US" b="1" dirty="0" err="1" smtClean="0"/>
              <a:t>inf</a:t>
            </a:r>
            <a:r>
              <a:rPr lang="en-US" b="1" dirty="0" smtClean="0"/>
              <a:t>, medial and lateral; nerve supply by 3</a:t>
            </a:r>
            <a:r>
              <a:rPr lang="en-US" b="1" baseline="30000" dirty="0" smtClean="0"/>
              <a:t>rd</a:t>
            </a:r>
            <a:r>
              <a:rPr lang="en-US" b="1" dirty="0" smtClean="0"/>
              <a:t> cr. N </a:t>
            </a:r>
            <a:r>
              <a:rPr lang="en-US" b="1" dirty="0" err="1" smtClean="0"/>
              <a:t>execpt</a:t>
            </a:r>
            <a:r>
              <a:rPr lang="en-US" b="1" dirty="0" smtClean="0"/>
              <a:t> </a:t>
            </a:r>
            <a:r>
              <a:rPr lang="en-US" b="1" dirty="0" smtClean="0">
                <a:solidFill>
                  <a:srgbClr val="7030A0"/>
                </a:solidFill>
                <a:latin typeface="Copperplate Gothic Bold" pitchFamily="34" charset="0"/>
              </a:rPr>
              <a:t>so4</a:t>
            </a:r>
            <a:r>
              <a:rPr lang="en-US" b="1" dirty="0" smtClean="0"/>
              <a:t> </a:t>
            </a:r>
          </a:p>
          <a:p>
            <a:pPr algn="l">
              <a:buNone/>
            </a:pPr>
            <a:r>
              <a:rPr lang="en-US" b="1" dirty="0" smtClean="0">
                <a:solidFill>
                  <a:srgbClr val="7030A0"/>
                </a:solidFill>
                <a:latin typeface="Copperplate Gothic Bold" pitchFamily="34" charset="0"/>
              </a:rPr>
              <a:t> </a:t>
            </a:r>
          </a:p>
          <a:p>
            <a:pPr algn="l">
              <a:buNone/>
            </a:pPr>
            <a:r>
              <a:rPr lang="en-US" dirty="0" smtClean="0">
                <a:solidFill>
                  <a:srgbClr val="7030A0"/>
                </a:solidFill>
                <a:latin typeface="Copperplate Gothic Bold" pitchFamily="34" charset="0"/>
              </a:rPr>
              <a:t>Functions; </a:t>
            </a:r>
            <a:r>
              <a:rPr lang="en-US" b="1" dirty="0" smtClean="0">
                <a:latin typeface="+mj-lt"/>
              </a:rPr>
              <a:t>lat </a:t>
            </a:r>
            <a:r>
              <a:rPr lang="en-US" b="1" dirty="0" err="1" smtClean="0">
                <a:latin typeface="+mj-lt"/>
              </a:rPr>
              <a:t>recus</a:t>
            </a:r>
            <a:r>
              <a:rPr lang="en-US" b="1" dirty="0" smtClean="0">
                <a:latin typeface="+mj-lt"/>
              </a:rPr>
              <a:t> abduct the eye</a:t>
            </a:r>
          </a:p>
          <a:p>
            <a:pPr algn="l">
              <a:buNone/>
            </a:pPr>
            <a:r>
              <a:rPr lang="en-US" b="1" dirty="0" smtClean="0">
                <a:latin typeface="+mj-lt"/>
              </a:rPr>
              <a:t>Med. Rectus  adducts the eye</a:t>
            </a:r>
          </a:p>
          <a:p>
            <a:pPr algn="l">
              <a:buNone/>
            </a:pPr>
            <a:r>
              <a:rPr lang="en-US" b="1" dirty="0" smtClean="0">
                <a:latin typeface="+mj-lt"/>
              </a:rPr>
              <a:t>Sup rectus ; elevate and adduct the eye </a:t>
            </a:r>
          </a:p>
          <a:p>
            <a:pPr algn="l">
              <a:buNone/>
            </a:pPr>
            <a:r>
              <a:rPr lang="en-US" b="1" dirty="0" smtClean="0">
                <a:latin typeface="+mj-lt"/>
              </a:rPr>
              <a:t>Inf. Rectus ; depress and adduct the eye</a:t>
            </a:r>
            <a:endParaRPr lang="ar-IQ" b="1" dirty="0">
              <a:latin typeface="+mj-lt"/>
            </a:endParaRPr>
          </a:p>
        </p:txBody>
      </p:sp>
    </p:spTree>
  </p:cSld>
  <p:clrMapOvr>
    <a:masterClrMapping/>
  </p:clrMapOvr>
  <p:transition>
    <p:cover dir="lu"/>
  </p:transition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latin typeface="Copperplate Gothic Bold" pitchFamily="34" charset="0"/>
              </a:rPr>
              <a:t>The oblique muscles</a:t>
            </a:r>
            <a:endParaRPr lang="ar-IQ" b="1" dirty="0">
              <a:solidFill>
                <a:srgbClr val="FF0000"/>
              </a:solidFill>
              <a:latin typeface="Copperplate Gothic Bold" pitchFamily="34" charset="0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>
              <a:buNone/>
            </a:pPr>
            <a:r>
              <a:rPr lang="en-US" b="1" dirty="0" smtClean="0"/>
              <a:t>Sup oblique; function </a:t>
            </a:r>
            <a:r>
              <a:rPr lang="en-US" b="1" dirty="0" err="1" smtClean="0"/>
              <a:t>deppress</a:t>
            </a:r>
            <a:r>
              <a:rPr lang="en-US" b="1" dirty="0" smtClean="0"/>
              <a:t> and abduct and rotate the eye </a:t>
            </a:r>
            <a:r>
              <a:rPr lang="en-US" b="1" dirty="0" err="1" smtClean="0"/>
              <a:t>laterlly</a:t>
            </a:r>
            <a:r>
              <a:rPr lang="en-US" b="1" dirty="0" smtClean="0"/>
              <a:t>.(lock to your shoulder)</a:t>
            </a:r>
          </a:p>
          <a:p>
            <a:pPr algn="l">
              <a:buNone/>
            </a:pPr>
            <a:r>
              <a:rPr lang="en-US" b="1" dirty="0" smtClean="0"/>
              <a:t>Nerve supply  SO4</a:t>
            </a:r>
          </a:p>
          <a:p>
            <a:pPr algn="l">
              <a:buNone/>
            </a:pPr>
            <a:r>
              <a:rPr lang="en-US" b="1" dirty="0" smtClean="0"/>
              <a:t>Inf. Oblique ;</a:t>
            </a:r>
          </a:p>
          <a:p>
            <a:pPr algn="l">
              <a:buNone/>
            </a:pPr>
            <a:r>
              <a:rPr lang="en-US" b="1" dirty="0" smtClean="0"/>
              <a:t>N supply by inf. </a:t>
            </a:r>
            <a:r>
              <a:rPr lang="en-US" b="1" dirty="0" err="1" smtClean="0"/>
              <a:t>Devesion</a:t>
            </a:r>
            <a:r>
              <a:rPr lang="en-US" b="1" dirty="0" smtClean="0"/>
              <a:t> of </a:t>
            </a:r>
            <a:r>
              <a:rPr lang="en-US" b="1" dirty="0" err="1" smtClean="0"/>
              <a:t>occulomotor</a:t>
            </a:r>
            <a:r>
              <a:rPr lang="en-US" b="1" dirty="0" smtClean="0"/>
              <a:t> nerve </a:t>
            </a:r>
          </a:p>
          <a:p>
            <a:pPr algn="l">
              <a:buNone/>
            </a:pPr>
            <a:r>
              <a:rPr lang="en-US" b="1" dirty="0" smtClean="0"/>
              <a:t>Action; elevate , abducts and rotate the eye </a:t>
            </a:r>
            <a:r>
              <a:rPr lang="en-US" b="1" dirty="0" err="1" smtClean="0"/>
              <a:t>lateraly</a:t>
            </a:r>
            <a:r>
              <a:rPr lang="en-US" b="1" dirty="0" smtClean="0"/>
              <a:t>.</a:t>
            </a:r>
            <a:endParaRPr lang="ar-IQ" b="1" dirty="0"/>
          </a:p>
        </p:txBody>
      </p:sp>
    </p:spTree>
  </p:cSld>
  <p:clrMapOvr>
    <a:masterClrMapping/>
  </p:clrMapOvr>
  <p:transition>
    <p:cover dir="ru"/>
  </p:transition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latin typeface="Copperplate Gothic Bold" pitchFamily="34" charset="0"/>
              </a:rPr>
              <a:t>Optic nerve</a:t>
            </a:r>
            <a:endParaRPr lang="ar-IQ" b="1" dirty="0">
              <a:solidFill>
                <a:srgbClr val="FF0000"/>
              </a:solidFill>
              <a:latin typeface="Copperplate Gothic Bold" pitchFamily="34" charset="0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l">
              <a:buNone/>
            </a:pPr>
            <a:r>
              <a:rPr lang="en-US" dirty="0" smtClean="0"/>
              <a:t>I</a:t>
            </a:r>
            <a:r>
              <a:rPr lang="en-US" b="1" dirty="0" smtClean="0"/>
              <a:t>ts </a:t>
            </a:r>
            <a:r>
              <a:rPr lang="en-US" b="1" dirty="0" smtClean="0">
                <a:solidFill>
                  <a:srgbClr val="C00000"/>
                </a:solidFill>
              </a:rPr>
              <a:t>sensory</a:t>
            </a:r>
            <a:r>
              <a:rPr lang="en-US" b="1" dirty="0" smtClean="0"/>
              <a:t> nerve carrying visual impulses</a:t>
            </a:r>
          </a:p>
          <a:p>
            <a:pPr algn="l">
              <a:buNone/>
            </a:pPr>
            <a:r>
              <a:rPr lang="en-US" b="1" dirty="0" smtClean="0"/>
              <a:t>Its fiber are the axons of the ganglion cells of the retina </a:t>
            </a:r>
          </a:p>
          <a:p>
            <a:pPr algn="l">
              <a:buNone/>
            </a:pPr>
            <a:r>
              <a:rPr lang="en-US" b="1" dirty="0" smtClean="0"/>
              <a:t>Its </a:t>
            </a:r>
            <a:r>
              <a:rPr lang="en-US" b="1" dirty="0" smtClean="0">
                <a:solidFill>
                  <a:srgbClr val="C00000"/>
                </a:solidFill>
              </a:rPr>
              <a:t>end</a:t>
            </a:r>
            <a:r>
              <a:rPr lang="en-US" b="1" dirty="0" smtClean="0"/>
              <a:t> in the cranial  cavity by joining the optic </a:t>
            </a:r>
            <a:r>
              <a:rPr lang="en-US" b="1" dirty="0" err="1" smtClean="0"/>
              <a:t>chiasma</a:t>
            </a:r>
            <a:r>
              <a:rPr lang="en-US" b="1" dirty="0" smtClean="0"/>
              <a:t>.</a:t>
            </a:r>
          </a:p>
          <a:p>
            <a:pPr algn="l">
              <a:buNone/>
            </a:pPr>
            <a:r>
              <a:rPr lang="en-US" b="1" dirty="0" smtClean="0">
                <a:solidFill>
                  <a:srgbClr val="C00000"/>
                </a:solidFill>
              </a:rPr>
              <a:t>The optic nerve considered as a tract of the brain because</a:t>
            </a:r>
            <a:r>
              <a:rPr lang="en-US" b="1" dirty="0" smtClean="0"/>
              <a:t>;</a:t>
            </a:r>
          </a:p>
          <a:p>
            <a:pPr algn="l">
              <a:buNone/>
            </a:pPr>
            <a:r>
              <a:rPr lang="en-US" b="1" dirty="0" smtClean="0"/>
              <a:t>1-it has no </a:t>
            </a:r>
            <a:r>
              <a:rPr lang="en-US" b="1" dirty="0" err="1" smtClean="0"/>
              <a:t>neurilemmal</a:t>
            </a:r>
            <a:r>
              <a:rPr lang="en-US" b="1" dirty="0" smtClean="0"/>
              <a:t> sheath so its fiber of in </a:t>
            </a:r>
            <a:r>
              <a:rPr lang="en-US" b="1" dirty="0" err="1" smtClean="0"/>
              <a:t>cabaple</a:t>
            </a:r>
            <a:r>
              <a:rPr lang="en-US" b="1" dirty="0" smtClean="0"/>
              <a:t> to regenerate</a:t>
            </a:r>
          </a:p>
          <a:p>
            <a:pPr algn="l">
              <a:buNone/>
            </a:pPr>
            <a:r>
              <a:rPr lang="en-US" b="1" dirty="0" smtClean="0"/>
              <a:t>2- its </a:t>
            </a:r>
            <a:r>
              <a:rPr lang="en-US" b="1" dirty="0" err="1" smtClean="0"/>
              <a:t>suround</a:t>
            </a:r>
            <a:r>
              <a:rPr lang="en-US" b="1" dirty="0" smtClean="0"/>
              <a:t> by </a:t>
            </a:r>
            <a:r>
              <a:rPr lang="en-US" b="1" dirty="0" err="1" smtClean="0"/>
              <a:t>meningese</a:t>
            </a:r>
            <a:endParaRPr lang="en-US" b="1" dirty="0" smtClean="0"/>
          </a:p>
          <a:p>
            <a:pPr algn="l">
              <a:buNone/>
            </a:pPr>
            <a:r>
              <a:rPr lang="en-US" b="1" dirty="0" smtClean="0"/>
              <a:t>Optic nerve is pierce by central artery of retina ( br. Of </a:t>
            </a:r>
            <a:r>
              <a:rPr lang="en-US" b="1" dirty="0" err="1" smtClean="0"/>
              <a:t>ophthal</a:t>
            </a:r>
            <a:r>
              <a:rPr lang="en-US" b="1" dirty="0" smtClean="0"/>
              <a:t> art</a:t>
            </a:r>
            <a:r>
              <a:rPr lang="en-US" dirty="0" smtClean="0"/>
              <a:t>.)</a:t>
            </a:r>
            <a:endParaRPr lang="ar-IQ" dirty="0"/>
          </a:p>
        </p:txBody>
      </p:sp>
    </p:spTree>
  </p:cSld>
  <p:clrMapOvr>
    <a:masterClrMapping/>
  </p:clrMapOvr>
  <p:transition>
    <p:comb/>
  </p:transition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en-US" b="1" dirty="0" smtClean="0">
              <a:solidFill>
                <a:srgbClr val="C00000"/>
              </a:solidFill>
              <a:latin typeface="Castellar" pitchFamily="18" charset="0"/>
            </a:endParaRPr>
          </a:p>
          <a:p>
            <a:pPr algn="ctr">
              <a:buNone/>
            </a:pPr>
            <a:endParaRPr lang="en-US" b="1" dirty="0" smtClean="0">
              <a:solidFill>
                <a:srgbClr val="C00000"/>
              </a:solidFill>
              <a:latin typeface="Castellar" pitchFamily="18" charset="0"/>
            </a:endParaRPr>
          </a:p>
          <a:p>
            <a:pPr algn="ctr">
              <a:buNone/>
            </a:pPr>
            <a:endParaRPr lang="en-US" b="1" dirty="0" smtClean="0">
              <a:solidFill>
                <a:srgbClr val="C00000"/>
              </a:solidFill>
              <a:latin typeface="Castellar" pitchFamily="18" charset="0"/>
            </a:endParaRPr>
          </a:p>
          <a:p>
            <a:pPr algn="ctr">
              <a:buNone/>
            </a:pPr>
            <a:r>
              <a:rPr lang="en-US" b="1" dirty="0" smtClean="0">
                <a:solidFill>
                  <a:srgbClr val="C00000"/>
                </a:solidFill>
                <a:latin typeface="Castellar" pitchFamily="18" charset="0"/>
              </a:rPr>
              <a:t>Thank you</a:t>
            </a:r>
          </a:p>
          <a:p>
            <a:pPr algn="ctr">
              <a:buNone/>
            </a:pPr>
            <a:endParaRPr lang="en-US" b="1" dirty="0" smtClean="0">
              <a:solidFill>
                <a:srgbClr val="C00000"/>
              </a:solidFill>
              <a:latin typeface="Castellar" pitchFamily="18" charset="0"/>
            </a:endParaRPr>
          </a:p>
          <a:p>
            <a:pPr algn="ctr">
              <a:buNone/>
            </a:pPr>
            <a:endParaRPr lang="en-US" b="1" dirty="0" smtClean="0">
              <a:solidFill>
                <a:srgbClr val="C00000"/>
              </a:solidFill>
              <a:latin typeface="Castellar" pitchFamily="18" charset="0"/>
            </a:endParaRPr>
          </a:p>
          <a:p>
            <a:pPr algn="ctr">
              <a:buNone/>
            </a:pPr>
            <a:endParaRPr lang="ar-IQ" b="1" dirty="0" smtClean="0">
              <a:solidFill>
                <a:srgbClr val="C00000"/>
              </a:solidFill>
              <a:latin typeface="Castellar" pitchFamily="18" charset="0"/>
            </a:endParaRPr>
          </a:p>
          <a:p>
            <a:pPr algn="ctr">
              <a:buNone/>
            </a:pPr>
            <a:endParaRPr lang="ar-IQ" b="1" dirty="0" smtClean="0">
              <a:solidFill>
                <a:srgbClr val="C00000"/>
              </a:solidFill>
              <a:latin typeface="Castellar" pitchFamily="18" charset="0"/>
            </a:endParaRPr>
          </a:p>
          <a:p>
            <a:pPr algn="ctr">
              <a:buNone/>
            </a:pPr>
            <a:endParaRPr lang="ar-IQ" b="1" dirty="0">
              <a:solidFill>
                <a:srgbClr val="C00000"/>
              </a:solidFill>
              <a:latin typeface="Castellar" pitchFamily="18" charset="0"/>
            </a:endParaRPr>
          </a:p>
        </p:txBody>
      </p:sp>
    </p:spTree>
  </p:cSld>
  <p:clrMapOvr>
    <a:masterClrMapping/>
  </p:clrMapOvr>
  <p:transition>
    <p:split orient="vert" dir="in"/>
  </p:transition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Copperplate Gothic Bold" pitchFamily="34" charset="0"/>
              </a:rPr>
              <a:t>The skull</a:t>
            </a:r>
            <a:endParaRPr lang="ar-IQ" dirty="0">
              <a:solidFill>
                <a:srgbClr val="FF0000"/>
              </a:solidFill>
              <a:latin typeface="Copperplate Gothic Bold" pitchFamily="34" charset="0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eaLnBrk="0">
              <a:buNone/>
            </a:pPr>
            <a:r>
              <a:rPr lang="en-US" b="1" dirty="0" smtClean="0"/>
              <a:t>is the  </a:t>
            </a:r>
            <a:r>
              <a:rPr lang="en-US" b="1" i="1" dirty="0" smtClean="0"/>
              <a:t>Skeleton of the head .  It forms from</a:t>
            </a:r>
          </a:p>
          <a:p>
            <a:pPr algn="l" eaLnBrk="0">
              <a:buNone/>
            </a:pPr>
            <a:r>
              <a:rPr lang="en-US" b="1" i="1" dirty="0" smtClean="0"/>
              <a:t>22 bones	</a:t>
            </a:r>
          </a:p>
          <a:p>
            <a:pPr algn="l" eaLnBrk="0">
              <a:buNone/>
            </a:pPr>
            <a:r>
              <a:rPr lang="en-US" b="1" i="1" dirty="0" smtClean="0">
                <a:solidFill>
                  <a:srgbClr val="C00000"/>
                </a:solidFill>
              </a:rPr>
              <a:t>one</a:t>
            </a:r>
            <a:r>
              <a:rPr lang="en-US" b="1" i="1" dirty="0" smtClean="0"/>
              <a:t> movable bone ;the </a:t>
            </a:r>
            <a:r>
              <a:rPr lang="en-US" b="1" i="1" u="sng" dirty="0" smtClean="0">
                <a:solidFill>
                  <a:srgbClr val="C00000"/>
                </a:solidFill>
              </a:rPr>
              <a:t>mandible</a:t>
            </a:r>
            <a:r>
              <a:rPr lang="en-US" b="1" i="1" dirty="0" smtClean="0"/>
              <a:t> which </a:t>
            </a:r>
            <a:r>
              <a:rPr lang="en-US" b="1" i="1" dirty="0" err="1" smtClean="0"/>
              <a:t>artictilates</a:t>
            </a:r>
            <a:r>
              <a:rPr lang="en-US" b="1" i="1" dirty="0" smtClean="0"/>
              <a:t> at synovial joint •</a:t>
            </a:r>
            <a:endParaRPr lang="en-US" b="1" dirty="0" smtClean="0"/>
          </a:p>
          <a:p>
            <a:pPr algn="l" eaLnBrk="0">
              <a:buNone/>
            </a:pPr>
            <a:r>
              <a:rPr lang="en-US" b="1" i="1" dirty="0" smtClean="0">
                <a:solidFill>
                  <a:srgbClr val="C00000"/>
                </a:solidFill>
              </a:rPr>
              <a:t>21 immovable </a:t>
            </a:r>
            <a:r>
              <a:rPr lang="en-US" b="1" i="1" dirty="0" smtClean="0"/>
              <a:t>bones </a:t>
            </a:r>
            <a:r>
              <a:rPr lang="en-US" b="1" i="1" dirty="0" err="1" smtClean="0"/>
              <a:t>articalatirg</a:t>
            </a:r>
            <a:r>
              <a:rPr lang="en-US" b="1" i="1" dirty="0" smtClean="0"/>
              <a:t> together by fibrous joints,</a:t>
            </a:r>
            <a:endParaRPr lang="en-US" b="1" dirty="0" smtClean="0"/>
          </a:p>
          <a:p>
            <a:pPr algn="l" eaLnBrk="0">
              <a:buNone/>
            </a:pPr>
            <a:r>
              <a:rPr lang="en-US" b="1" i="1" dirty="0" smtClean="0">
                <a:solidFill>
                  <a:srgbClr val="FF0000"/>
                </a:solidFill>
              </a:rPr>
              <a:t>The 21 immovable bones </a:t>
            </a:r>
            <a:r>
              <a:rPr lang="en-US" b="1" i="1" u="sng" dirty="0" smtClean="0">
                <a:solidFill>
                  <a:srgbClr val="FF0000"/>
                </a:solidFill>
              </a:rPr>
              <a:t>include</a:t>
            </a:r>
            <a:endParaRPr lang="en-US" b="1" dirty="0" smtClean="0">
              <a:solidFill>
                <a:srgbClr val="FF0000"/>
              </a:solidFill>
            </a:endParaRPr>
          </a:p>
          <a:p>
            <a:endParaRPr lang="ar-IQ" dirty="0"/>
          </a:p>
        </p:txBody>
      </p:sp>
    </p:spTree>
  </p:cSld>
  <p:clrMapOvr>
    <a:masterClrMapping/>
  </p:clrMapOvr>
  <p:transition>
    <p:split orient="vert"/>
  </p:transition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>
                <a:solidFill>
                  <a:srgbClr val="FF0000"/>
                </a:solidFill>
              </a:rPr>
              <a:t>paired bones</a:t>
            </a:r>
            <a:endParaRPr lang="ar-IQ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l" eaLnBrk="0">
              <a:buNone/>
            </a:pPr>
            <a:r>
              <a:rPr lang="en-US" b="1" i="1" dirty="0" smtClean="0">
                <a:solidFill>
                  <a:srgbClr val="C00000"/>
                </a:solidFill>
              </a:rPr>
              <a:t>8 paired bone </a:t>
            </a:r>
            <a:r>
              <a:rPr lang="en-US" b="1" i="1" dirty="0" err="1" smtClean="0">
                <a:solidFill>
                  <a:srgbClr val="C00000"/>
                </a:solidFill>
              </a:rPr>
              <a:t>rt</a:t>
            </a:r>
            <a:r>
              <a:rPr lang="en-US" b="1" i="1" dirty="0" smtClean="0">
                <a:solidFill>
                  <a:srgbClr val="C00000"/>
                </a:solidFill>
              </a:rPr>
              <a:t> to lf</a:t>
            </a:r>
          </a:p>
          <a:p>
            <a:pPr marL="514350" indent="-514350" algn="l" eaLnBrk="0">
              <a:buNone/>
            </a:pPr>
            <a:r>
              <a:rPr lang="en-US" b="1" i="1" dirty="0" err="1" smtClean="0">
                <a:solidFill>
                  <a:schemeClr val="accent6">
                    <a:lumMod val="50000"/>
                  </a:schemeClr>
                </a:solidFill>
              </a:rPr>
              <a:t>Pariatal</a:t>
            </a:r>
            <a:r>
              <a:rPr lang="en-US" b="1" i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</a:p>
          <a:p>
            <a:pPr marL="514350" indent="-514350" algn="l" eaLnBrk="0">
              <a:buNone/>
            </a:pPr>
            <a:r>
              <a:rPr lang="ar-IQ" b="1" i="1" dirty="0" smtClean="0">
                <a:solidFill>
                  <a:schemeClr val="accent6">
                    <a:lumMod val="50000"/>
                  </a:schemeClr>
                </a:solidFill>
              </a:rPr>
              <a:t>       </a:t>
            </a:r>
            <a:r>
              <a:rPr lang="en-US" b="1" i="1" dirty="0" smtClean="0">
                <a:solidFill>
                  <a:schemeClr val="accent6">
                    <a:lumMod val="50000"/>
                  </a:schemeClr>
                </a:solidFill>
              </a:rPr>
              <a:t>Temporal </a:t>
            </a:r>
          </a:p>
          <a:p>
            <a:pPr marL="514350" indent="-514350" algn="l" eaLnBrk="0">
              <a:buNone/>
            </a:pPr>
            <a:r>
              <a:rPr lang="en-US" b="1" i="1" dirty="0" err="1" smtClean="0">
                <a:solidFill>
                  <a:schemeClr val="accent6">
                    <a:lumMod val="50000"/>
                  </a:schemeClr>
                </a:solidFill>
              </a:rPr>
              <a:t>zygomatic</a:t>
            </a:r>
            <a:endParaRPr lang="en-US" b="1" i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514350" indent="-514350" algn="l" eaLnBrk="0">
              <a:buNone/>
            </a:pPr>
            <a:r>
              <a:rPr lang="en-US" b="1" i="1" dirty="0" err="1" smtClean="0">
                <a:solidFill>
                  <a:schemeClr val="accent6">
                    <a:lumMod val="50000"/>
                  </a:schemeClr>
                </a:solidFill>
              </a:rPr>
              <a:t>Iacrimal</a:t>
            </a:r>
            <a:endParaRPr lang="en-US" b="1" i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514350" indent="-514350" algn="l" eaLnBrk="0">
              <a:buNone/>
            </a:pPr>
            <a:r>
              <a:rPr lang="en-US" b="1" i="1" dirty="0" smtClean="0">
                <a:solidFill>
                  <a:schemeClr val="accent6">
                    <a:lumMod val="50000"/>
                  </a:schemeClr>
                </a:solidFill>
              </a:rPr>
              <a:t>maxillary</a:t>
            </a:r>
          </a:p>
          <a:p>
            <a:pPr marL="514350" indent="-514350" algn="l" eaLnBrk="0">
              <a:buNone/>
            </a:pPr>
            <a:r>
              <a:rPr lang="en-US" b="1" i="1" dirty="0" smtClean="0">
                <a:solidFill>
                  <a:schemeClr val="accent6">
                    <a:lumMod val="50000"/>
                  </a:schemeClr>
                </a:solidFill>
              </a:rPr>
              <a:t>nasal</a:t>
            </a:r>
          </a:p>
          <a:p>
            <a:pPr marL="514350" indent="-514350" algn="l" eaLnBrk="0">
              <a:buNone/>
            </a:pPr>
            <a:r>
              <a:rPr lang="en-US" b="1" i="1" dirty="0" smtClean="0">
                <a:solidFill>
                  <a:schemeClr val="accent6">
                    <a:lumMod val="50000"/>
                  </a:schemeClr>
                </a:solidFill>
              </a:rPr>
              <a:t>Palatine</a:t>
            </a:r>
          </a:p>
          <a:p>
            <a:pPr marL="514350" indent="-514350" algn="l" eaLnBrk="0">
              <a:buNone/>
            </a:pPr>
            <a:r>
              <a:rPr lang="en-US" b="1" i="1" dirty="0" err="1" smtClean="0">
                <a:solidFill>
                  <a:schemeClr val="accent6">
                    <a:lumMod val="50000"/>
                  </a:schemeClr>
                </a:solidFill>
              </a:rPr>
              <a:t>Inf.concha</a:t>
            </a:r>
            <a:endParaRPr lang="en-US" b="1" i="1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pull dir="r"/>
  </p:transition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Unpaired bones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endParaRPr lang="ar-IQ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None/>
            </a:pP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Frontal </a:t>
            </a:r>
          </a:p>
          <a:p>
            <a:pPr algn="l">
              <a:buNone/>
            </a:pPr>
            <a:r>
              <a:rPr lang="en-US" b="1" dirty="0" err="1" smtClean="0">
                <a:solidFill>
                  <a:schemeClr val="accent6">
                    <a:lumMod val="50000"/>
                  </a:schemeClr>
                </a:solidFill>
              </a:rPr>
              <a:t>Ethemoidal</a:t>
            </a:r>
            <a:endParaRPr lang="en-US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l">
              <a:buNone/>
            </a:pP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Sphenoid </a:t>
            </a:r>
          </a:p>
          <a:p>
            <a:pPr algn="l">
              <a:buNone/>
            </a:pP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Occipital</a:t>
            </a:r>
          </a:p>
          <a:p>
            <a:pPr algn="l">
              <a:buNone/>
            </a:pPr>
            <a:r>
              <a:rPr lang="en-US" b="1" dirty="0" err="1" smtClean="0">
                <a:solidFill>
                  <a:schemeClr val="accent6">
                    <a:lumMod val="50000"/>
                  </a:schemeClr>
                </a:solidFill>
              </a:rPr>
              <a:t>vomer</a:t>
            </a:r>
            <a:endParaRPr lang="ar-IQ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pull dir="d"/>
  </p:transition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098" name="Picture 2" descr="C:\Users\Earthlink Altariq\Desktop\the skul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24744"/>
            <a:ext cx="8064895" cy="554461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5122" name="Picture 2" descr="C:\Users\Earthlink Altariq\Desktop\the skull 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268760"/>
            <a:ext cx="7848871" cy="532859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7030A0"/>
                </a:solidFill>
              </a:rPr>
              <a:t>Arteries behind the auricle</a:t>
            </a:r>
            <a:endParaRPr lang="ar-IQ" b="1" dirty="0">
              <a:solidFill>
                <a:srgbClr val="7030A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l">
              <a:buNone/>
            </a:pPr>
            <a:r>
              <a:rPr lang="en-US" b="1" dirty="0" smtClean="0"/>
              <a:t>Post. Auricular art. Br. Ext. carotid art </a:t>
            </a:r>
          </a:p>
          <a:p>
            <a:pPr algn="l">
              <a:buNone/>
            </a:pPr>
            <a:r>
              <a:rPr lang="en-US" b="1" dirty="0" smtClean="0"/>
              <a:t>Occipital art.  From ext. </a:t>
            </a:r>
            <a:r>
              <a:rPr lang="en-US" b="1" dirty="0" err="1" smtClean="0"/>
              <a:t>crotid</a:t>
            </a:r>
            <a:r>
              <a:rPr lang="en-US" b="1" dirty="0" smtClean="0"/>
              <a:t> art.</a:t>
            </a:r>
          </a:p>
          <a:p>
            <a:pPr algn="l">
              <a:buNone/>
            </a:pPr>
            <a:r>
              <a:rPr lang="en-US" sz="4000" b="1" dirty="0" smtClean="0">
                <a:solidFill>
                  <a:srgbClr val="FF0000"/>
                </a:solidFill>
                <a:latin typeface="Copperplate Gothic Bold" pitchFamily="34" charset="0"/>
              </a:rPr>
              <a:t>Veins of the scalp;</a:t>
            </a:r>
          </a:p>
          <a:p>
            <a:pPr algn="l">
              <a:buNone/>
            </a:pPr>
            <a:r>
              <a:rPr lang="en-US" sz="3500" b="1" dirty="0" smtClean="0"/>
              <a:t>5 veins drain the scalp on each side corresponding the name of art.</a:t>
            </a:r>
          </a:p>
          <a:p>
            <a:pPr algn="l">
              <a:buNone/>
            </a:pPr>
            <a:r>
              <a:rPr lang="ar-IQ" sz="4000" b="1" dirty="0" smtClean="0">
                <a:solidFill>
                  <a:srgbClr val="FF0000"/>
                </a:solidFill>
              </a:rPr>
              <a:t>       </a:t>
            </a:r>
            <a:r>
              <a:rPr lang="en-US" sz="2800" b="1" dirty="0" smtClean="0">
                <a:solidFill>
                  <a:srgbClr val="00B050"/>
                </a:solidFill>
              </a:rPr>
              <a:t>1- supra </a:t>
            </a:r>
            <a:r>
              <a:rPr lang="en-US" sz="2800" b="1" dirty="0" err="1" smtClean="0">
                <a:solidFill>
                  <a:srgbClr val="00B050"/>
                </a:solidFill>
              </a:rPr>
              <a:t>tocheolar</a:t>
            </a:r>
            <a:r>
              <a:rPr lang="en-US" sz="2800" b="1" dirty="0" smtClean="0">
                <a:solidFill>
                  <a:srgbClr val="00B050"/>
                </a:solidFill>
              </a:rPr>
              <a:t>    </a:t>
            </a:r>
            <a:r>
              <a:rPr lang="en-US" sz="2800" b="1" dirty="0" smtClean="0">
                <a:solidFill>
                  <a:srgbClr val="FF0000"/>
                </a:solidFill>
              </a:rPr>
              <a:t>} </a:t>
            </a:r>
            <a:r>
              <a:rPr lang="en-US" sz="1300" b="1" dirty="0" smtClean="0">
                <a:solidFill>
                  <a:srgbClr val="C00000"/>
                </a:solidFill>
              </a:rPr>
              <a:t>both unites at the medial side of eye to form ant facial vein</a:t>
            </a:r>
            <a:r>
              <a:rPr lang="en-US" sz="6500" b="1" dirty="0" smtClean="0">
                <a:solidFill>
                  <a:srgbClr val="C00000"/>
                </a:solidFill>
              </a:rPr>
              <a:t> </a:t>
            </a:r>
            <a:endParaRPr lang="en-US" sz="2600" b="1" dirty="0" smtClean="0">
              <a:solidFill>
                <a:srgbClr val="C00000"/>
              </a:solidFill>
            </a:endParaRPr>
          </a:p>
          <a:p>
            <a:pPr algn="l">
              <a:buNone/>
            </a:pPr>
            <a:r>
              <a:rPr lang="en-US" sz="2800" b="1" dirty="0" smtClean="0">
                <a:solidFill>
                  <a:srgbClr val="00B050"/>
                </a:solidFill>
              </a:rPr>
              <a:t>2- supra orbital vein</a:t>
            </a:r>
            <a:r>
              <a:rPr lang="en-US" sz="2800" b="1" dirty="0" smtClean="0">
                <a:solidFill>
                  <a:srgbClr val="FF0000"/>
                </a:solidFill>
              </a:rPr>
              <a:t> }</a:t>
            </a:r>
            <a:endParaRPr lang="ar-IQ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split orient="vert"/>
  </p:transition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>
                <a:solidFill>
                  <a:srgbClr val="FF0000"/>
                </a:solidFill>
              </a:rPr>
              <a:t>*Parts or the Skull</a:t>
            </a:r>
            <a:r>
              <a:rPr lang="en-US" i="1" dirty="0" smtClean="0"/>
              <a:t> </a:t>
            </a: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endParaRPr lang="en-US" dirty="0" smtClean="0"/>
          </a:p>
          <a:p>
            <a:pPr algn="l" eaLnBrk="0">
              <a:buNone/>
            </a:pPr>
            <a:r>
              <a:rPr lang="en-US" sz="4000" b="1" i="1" dirty="0" smtClean="0">
                <a:solidFill>
                  <a:srgbClr val="C00000"/>
                </a:solidFill>
              </a:rPr>
              <a:t>(</a:t>
            </a:r>
            <a:r>
              <a:rPr lang="en-US" sz="4000" b="1" i="1" dirty="0" smtClean="0">
                <a:solidFill>
                  <a:srgbClr val="C00000"/>
                </a:solidFill>
                <a:latin typeface="Copperplate Gothic Bold" pitchFamily="34" charset="0"/>
              </a:rPr>
              <a:t>1)Cranium</a:t>
            </a:r>
            <a:r>
              <a:rPr lang="en-US" sz="4000" b="1" i="1" dirty="0" smtClean="0"/>
              <a:t>: the </a:t>
            </a:r>
            <a:r>
              <a:rPr lang="en-US" sz="4000" b="1" dirty="0" smtClean="0"/>
              <a:t>upper and </a:t>
            </a:r>
            <a:r>
              <a:rPr lang="en-US" sz="4000" b="1" i="1" dirty="0" smtClean="0"/>
              <a:t>post, </a:t>
            </a:r>
            <a:r>
              <a:rPr lang="en-US" sz="4000" b="1" dirty="0" smtClean="0"/>
              <a:t>part </a:t>
            </a:r>
            <a:r>
              <a:rPr lang="en-US" sz="4000" b="1" i="1" dirty="0" smtClean="0"/>
              <a:t>which</a:t>
            </a:r>
          </a:p>
          <a:p>
            <a:pPr algn="l" eaLnBrk="0">
              <a:buNone/>
            </a:pPr>
            <a:r>
              <a:rPr lang="en-US" sz="4000" b="1" i="1" dirty="0" smtClean="0"/>
              <a:t>encloses the brain</a:t>
            </a:r>
            <a:endParaRPr lang="en-US" sz="4000" b="1" dirty="0" smtClean="0"/>
          </a:p>
          <a:p>
            <a:pPr algn="l" eaLnBrk="0">
              <a:buNone/>
            </a:pPr>
            <a:r>
              <a:rPr lang="en-US" sz="4000" b="1" i="1" u="sng" dirty="0" smtClean="0">
                <a:solidFill>
                  <a:srgbClr val="C00000"/>
                </a:solidFill>
              </a:rPr>
              <a:t>(2)</a:t>
            </a:r>
            <a:r>
              <a:rPr lang="en-US" sz="4000" b="1" i="1" u="sng" dirty="0" err="1" smtClean="0">
                <a:solidFill>
                  <a:srgbClr val="C00000"/>
                </a:solidFill>
              </a:rPr>
              <a:t>Faciai</a:t>
            </a:r>
            <a:r>
              <a:rPr lang="en-US" sz="4000" b="1" i="1" u="sng" dirty="0" smtClean="0">
                <a:solidFill>
                  <a:srgbClr val="C00000"/>
                </a:solidFill>
              </a:rPr>
              <a:t> </a:t>
            </a:r>
            <a:r>
              <a:rPr lang="en-US" sz="4000" b="1" i="1" dirty="0" smtClean="0">
                <a:solidFill>
                  <a:srgbClr val="C00000"/>
                </a:solidFill>
              </a:rPr>
              <a:t>Skeleton</a:t>
            </a:r>
            <a:r>
              <a:rPr lang="en-US" sz="4000" b="1" i="1" dirty="0" smtClean="0"/>
              <a:t>: is the ant. part of the skull</a:t>
            </a:r>
          </a:p>
          <a:p>
            <a:pPr algn="l" eaLnBrk="0">
              <a:buNone/>
            </a:pPr>
            <a:r>
              <a:rPr lang="en-US" sz="4000" b="1" i="1" dirty="0" smtClean="0"/>
              <a:t>which includes</a:t>
            </a:r>
            <a:endParaRPr lang="en-US" sz="4000" b="1" dirty="0" smtClean="0"/>
          </a:p>
          <a:p>
            <a:pPr lvl="0" algn="l" eaLnBrk="0">
              <a:buNone/>
            </a:pPr>
            <a:r>
              <a:rPr lang="en-US" sz="4000" b="1" i="1" dirty="0" smtClean="0"/>
              <a:t>an upper Fixed part----</a:t>
            </a:r>
            <a:endParaRPr lang="en-US" sz="4000" b="1" dirty="0" smtClean="0"/>
          </a:p>
          <a:p>
            <a:pPr lvl="0" algn="l" eaLnBrk="0">
              <a:buNone/>
            </a:pPr>
            <a:r>
              <a:rPr lang="en-US" sz="4000" b="1" i="1" dirty="0" smtClean="0"/>
              <a:t>lower movable part. (the mandible)</a:t>
            </a:r>
            <a:endParaRPr lang="en-US" sz="4000" b="1" dirty="0" smtClean="0"/>
          </a:p>
          <a:p>
            <a:pPr algn="l" eaLnBrk="0">
              <a:buNone/>
            </a:pPr>
            <a:r>
              <a:rPr lang="en-US" sz="4000" b="1" i="1" dirty="0" smtClean="0">
                <a:solidFill>
                  <a:srgbClr val="00B050"/>
                </a:solidFill>
              </a:rPr>
              <a:t>,*-Different aspects of</a:t>
            </a:r>
            <a:r>
              <a:rPr lang="en-US" sz="4000" b="1" i="1" u="sng" dirty="0" smtClean="0">
                <a:solidFill>
                  <a:srgbClr val="00B050"/>
                </a:solidFill>
              </a:rPr>
              <a:t> the</a:t>
            </a:r>
            <a:r>
              <a:rPr lang="en-US" sz="4000" b="1" i="1" dirty="0" smtClean="0">
                <a:solidFill>
                  <a:srgbClr val="00B050"/>
                </a:solidFill>
              </a:rPr>
              <a:t> Skull</a:t>
            </a:r>
          </a:p>
          <a:p>
            <a:pPr algn="l" eaLnBrk="0">
              <a:buNone/>
            </a:pPr>
            <a:r>
              <a:rPr lang="en-US" sz="4000" b="1" i="1" dirty="0" smtClean="0"/>
              <a:t>(1) anterior aspect                      </a:t>
            </a:r>
            <a:r>
              <a:rPr lang="en-US" sz="4000" b="1" dirty="0" smtClean="0"/>
              <a:t>or </a:t>
            </a:r>
            <a:r>
              <a:rPr lang="en-US" sz="4000" b="1" i="1" dirty="0" smtClean="0"/>
              <a:t>Norma Frontal':.</a:t>
            </a:r>
          </a:p>
          <a:p>
            <a:pPr algn="l" eaLnBrk="0">
              <a:buNone/>
            </a:pPr>
            <a:r>
              <a:rPr lang="en-US" sz="4000" b="1" i="1" dirty="0" smtClean="0"/>
              <a:t>(2)superior aspect                      or Norma </a:t>
            </a:r>
            <a:r>
              <a:rPr lang="en-US" sz="4000" b="1" i="1" dirty="0" err="1" smtClean="0"/>
              <a:t>Verticcilis</a:t>
            </a:r>
            <a:r>
              <a:rPr lang="en-US" sz="4000" b="1" i="1" dirty="0" smtClean="0"/>
              <a:t>,</a:t>
            </a:r>
            <a:endParaRPr lang="en-US" sz="4000" b="1" dirty="0" smtClean="0"/>
          </a:p>
          <a:p>
            <a:pPr algn="l" eaLnBrk="0">
              <a:buNone/>
            </a:pPr>
            <a:r>
              <a:rPr lang="en-US" sz="4000" b="1" i="1" dirty="0" smtClean="0"/>
              <a:t>(3)</a:t>
            </a:r>
            <a:r>
              <a:rPr lang="en-US" sz="4000" b="1" i="1" dirty="0" err="1" smtClean="0"/>
              <a:t>laterai</a:t>
            </a:r>
            <a:r>
              <a:rPr lang="en-US" sz="4000" b="1" i="1" dirty="0" smtClean="0"/>
              <a:t> aspect                         or </a:t>
            </a:r>
            <a:r>
              <a:rPr lang="en-US" sz="4000" b="1" i="1" u="sng" dirty="0" smtClean="0"/>
              <a:t>Norma Lateral is</a:t>
            </a:r>
            <a:endParaRPr lang="en-US" sz="4000" b="1" i="1" dirty="0" smtClean="0"/>
          </a:p>
          <a:p>
            <a:pPr algn="l" eaLnBrk="0">
              <a:buNone/>
            </a:pPr>
            <a:r>
              <a:rPr lang="en-US" sz="4000" b="1" i="1" dirty="0" smtClean="0"/>
              <a:t>(4) posterior aspect                    </a:t>
            </a:r>
            <a:r>
              <a:rPr lang="en-US" sz="4000" b="1" dirty="0" smtClean="0"/>
              <a:t>or </a:t>
            </a:r>
            <a:r>
              <a:rPr lang="en-US" sz="4000" b="1" i="1" dirty="0" smtClean="0"/>
              <a:t>Norma </a:t>
            </a:r>
            <a:r>
              <a:rPr lang="en-US" sz="4000" b="1" i="1" dirty="0" err="1" smtClean="0"/>
              <a:t>Occipitalii</a:t>
            </a:r>
            <a:r>
              <a:rPr lang="en-US" sz="4000" b="1" i="1" baseline="30000" dirty="0" smtClean="0"/>
              <a:t>,</a:t>
            </a:r>
            <a:endParaRPr lang="en-US" sz="4000" b="1" i="1" dirty="0" smtClean="0"/>
          </a:p>
          <a:p>
            <a:pPr algn="l" eaLnBrk="0">
              <a:buNone/>
            </a:pPr>
            <a:r>
              <a:rPr lang="en-US" sz="4000" b="1" dirty="0" smtClean="0"/>
              <a:t>(5)</a:t>
            </a:r>
            <a:r>
              <a:rPr lang="en-US" sz="4000" b="1" dirty="0" err="1" smtClean="0"/>
              <a:t>inFerior</a:t>
            </a:r>
            <a:r>
              <a:rPr lang="en-US" sz="4000" b="1" dirty="0" smtClean="0"/>
              <a:t> </a:t>
            </a:r>
            <a:r>
              <a:rPr lang="en-US" sz="4000" b="1" i="1" dirty="0" smtClean="0"/>
              <a:t>aspect                        or </a:t>
            </a:r>
            <a:r>
              <a:rPr lang="en-US" sz="4000" b="1" i="1" dirty="0" err="1" smtClean="0"/>
              <a:t>norma</a:t>
            </a:r>
            <a:r>
              <a:rPr lang="en-US" sz="4000" b="1" i="1" dirty="0" smtClean="0"/>
              <a:t> </a:t>
            </a:r>
            <a:r>
              <a:rPr lang="en-US" sz="4000" b="1" i="1" dirty="0" err="1" smtClean="0"/>
              <a:t>basalis</a:t>
            </a:r>
            <a:endParaRPr lang="en-US" sz="4000" b="1" i="1" dirty="0" smtClean="0"/>
          </a:p>
          <a:p>
            <a:pPr algn="l" eaLnBrk="0">
              <a:buNone/>
            </a:pPr>
            <a:r>
              <a:rPr lang="en-US" sz="4000" b="1" i="1" dirty="0" smtClean="0"/>
              <a:t>(6) the interior of the skull         or Cranial cavity.</a:t>
            </a:r>
          </a:p>
          <a:p>
            <a:pPr algn="l" eaLnBrk="0">
              <a:buNone/>
            </a:pPr>
            <a:r>
              <a:rPr lang="en-US" sz="4000" b="1" i="1" dirty="0" smtClean="0">
                <a:solidFill>
                  <a:srgbClr val="7030A0"/>
                </a:solidFill>
              </a:rPr>
              <a:t>It study by removal of the skull cap</a:t>
            </a:r>
          </a:p>
          <a:p>
            <a:endParaRPr lang="ar-IQ" dirty="0"/>
          </a:p>
        </p:txBody>
      </p:sp>
    </p:spTree>
  </p:cSld>
  <p:clrMapOvr>
    <a:masterClrMapping/>
  </p:clrMapOvr>
  <p:transition>
    <p:wipe/>
  </p:transition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latin typeface="Copperplate Gothic Bold" pitchFamily="34" charset="0"/>
              </a:rPr>
              <a:t>Cranial cavity</a:t>
            </a:r>
            <a:endParaRPr lang="ar-IQ" b="1" dirty="0">
              <a:solidFill>
                <a:srgbClr val="FF0000"/>
              </a:solidFill>
              <a:latin typeface="Copperplate Gothic Bold" pitchFamily="34" charset="0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None/>
            </a:pPr>
            <a:r>
              <a:rPr lang="en-US" b="1" dirty="0" smtClean="0"/>
              <a:t>(A) INNER SURFACE OF SKULL CAP</a:t>
            </a:r>
            <a:endParaRPr lang="en-US" dirty="0" smtClean="0"/>
          </a:p>
          <a:p>
            <a:pPr algn="l" eaLnBrk="0">
              <a:buNone/>
            </a:pPr>
            <a:r>
              <a:rPr lang="en-US" b="1" i="1" dirty="0" smtClean="0">
                <a:solidFill>
                  <a:srgbClr val="002060"/>
                </a:solidFill>
              </a:rPr>
              <a:t>Bones;</a:t>
            </a:r>
            <a:endParaRPr lang="en-US" dirty="0" smtClean="0">
              <a:solidFill>
                <a:srgbClr val="002060"/>
              </a:solidFill>
            </a:endParaRPr>
          </a:p>
          <a:p>
            <a:pPr lvl="0" algn="l" eaLnBrk="0">
              <a:buNone/>
            </a:pPr>
            <a:r>
              <a:rPr lang="en-US" b="1" i="1" dirty="0" smtClean="0"/>
              <a:t>Frontal bone    	</a:t>
            </a:r>
            <a:r>
              <a:rPr lang="en-US" b="1" i="1" dirty="0" err="1" smtClean="0">
                <a:solidFill>
                  <a:srgbClr val="7030A0"/>
                </a:solidFill>
              </a:rPr>
              <a:t>anteriorly</a:t>
            </a:r>
            <a:endParaRPr lang="en-US" b="1" dirty="0" smtClean="0">
              <a:solidFill>
                <a:srgbClr val="7030A0"/>
              </a:solidFill>
            </a:endParaRPr>
          </a:p>
          <a:p>
            <a:pPr algn="l" eaLnBrk="0">
              <a:buNone/>
            </a:pPr>
            <a:r>
              <a:rPr lang="en-US" b="1" i="1" dirty="0" smtClean="0"/>
              <a:t>parietal bones	</a:t>
            </a:r>
            <a:r>
              <a:rPr lang="en-US" b="1" i="1" dirty="0" smtClean="0">
                <a:solidFill>
                  <a:srgbClr val="7030A0"/>
                </a:solidFill>
              </a:rPr>
              <a:t>on the sides</a:t>
            </a:r>
            <a:endParaRPr lang="en-US" b="1" dirty="0" smtClean="0">
              <a:solidFill>
                <a:srgbClr val="7030A0"/>
              </a:solidFill>
            </a:endParaRPr>
          </a:p>
          <a:p>
            <a:pPr algn="l" eaLnBrk="0">
              <a:buNone/>
            </a:pPr>
            <a:r>
              <a:rPr lang="en-US" b="1" i="1" dirty="0" smtClean="0"/>
              <a:t>     Occipital bone:	</a:t>
            </a:r>
            <a:r>
              <a:rPr lang="en-US" b="1" i="1" dirty="0" smtClean="0">
                <a:solidFill>
                  <a:srgbClr val="7030A0"/>
                </a:solidFill>
              </a:rPr>
              <a:t>posterior</a:t>
            </a:r>
            <a:endParaRPr lang="en-US" b="1" dirty="0" smtClean="0">
              <a:solidFill>
                <a:srgbClr val="7030A0"/>
              </a:solidFill>
            </a:endParaRPr>
          </a:p>
          <a:p>
            <a:pPr algn="l">
              <a:buNone/>
            </a:pPr>
            <a:r>
              <a:rPr lang="en-US" i="1" dirty="0" smtClean="0">
                <a:solidFill>
                  <a:srgbClr val="002060"/>
                </a:solidFill>
              </a:rPr>
              <a:t>* </a:t>
            </a:r>
            <a:r>
              <a:rPr lang="en-US" i="1" u="sng" dirty="0" smtClean="0">
                <a:solidFill>
                  <a:srgbClr val="002060"/>
                </a:solidFill>
              </a:rPr>
              <a:t> </a:t>
            </a:r>
            <a:r>
              <a:rPr lang="en-US" b="1" i="1" u="sng" dirty="0" smtClean="0">
                <a:solidFill>
                  <a:srgbClr val="002060"/>
                </a:solidFill>
              </a:rPr>
              <a:t>suture line</a:t>
            </a:r>
            <a:r>
              <a:rPr lang="en-US" i="1" u="sng" dirty="0" smtClean="0">
                <a:solidFill>
                  <a:srgbClr val="002060"/>
                </a:solidFill>
              </a:rPr>
              <a:t>;</a:t>
            </a:r>
          </a:p>
          <a:p>
            <a:pPr algn="l">
              <a:buNone/>
            </a:pPr>
            <a:r>
              <a:rPr lang="en-US" i="1" dirty="0" smtClean="0"/>
              <a:t> </a:t>
            </a:r>
            <a:r>
              <a:rPr lang="en-US" b="1" i="1" dirty="0" smtClean="0"/>
              <a:t>Coronal ,    </a:t>
            </a:r>
            <a:r>
              <a:rPr lang="en-US" b="1" i="1" dirty="0" err="1" smtClean="0"/>
              <a:t>Sagittal</a:t>
            </a:r>
            <a:r>
              <a:rPr lang="en-US" b="1" i="1" dirty="0" smtClean="0"/>
              <a:t>,     </a:t>
            </a:r>
            <a:r>
              <a:rPr lang="en-US" b="1" i="1" dirty="0" err="1" smtClean="0"/>
              <a:t>lambdoid</a:t>
            </a:r>
            <a:endParaRPr lang="ar-IQ" b="1" dirty="0"/>
          </a:p>
        </p:txBody>
      </p:sp>
    </p:spTree>
  </p:cSld>
  <p:clrMapOvr>
    <a:masterClrMapping/>
  </p:clrMapOvr>
  <p:transition>
    <p:wipe dir="d"/>
  </p:transition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1026" name="Picture 2" descr="C:\Users\Earthlink Altariq\Desktop\prob_craniosynostosis_suture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692697"/>
            <a:ext cx="7056784" cy="554461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2050" name="Picture 2" descr="C:\Users\Earthlink Altariq\Desktop\r7_cranialsuture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8136904" cy="6669359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d"/>
  </p:transition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0"/>
            <a:r>
              <a:rPr lang="en-US" dirty="0" smtClean="0"/>
              <a:t/>
            </a:r>
            <a:br>
              <a:rPr lang="en-US" dirty="0" smtClean="0"/>
            </a:br>
            <a:r>
              <a:rPr lang="en-US" b="1" u="sng" dirty="0" smtClean="0">
                <a:solidFill>
                  <a:srgbClr val="FF0000"/>
                </a:solidFill>
              </a:rPr>
              <a:t>NORMA BASAL'S INTERN</a:t>
            </a:r>
            <a:r>
              <a:rPr lang="ar-IQ" dirty="0" smtClean="0"/>
              <a:t/>
            </a:r>
            <a:br>
              <a:rPr lang="ar-IQ" dirty="0" smtClean="0"/>
            </a:b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l" eaLnBrk="0">
              <a:buNone/>
            </a:pPr>
            <a:r>
              <a:rPr lang="en-US" b="1" dirty="0" smtClean="0"/>
              <a:t>- </a:t>
            </a:r>
            <a:r>
              <a:rPr lang="en-US" i="1" dirty="0" smtClean="0"/>
              <a:t>The </a:t>
            </a:r>
            <a:r>
              <a:rPr lang="en-US" i="1" dirty="0" err="1" smtClean="0"/>
              <a:t>narma</a:t>
            </a:r>
            <a:r>
              <a:rPr lang="en-US" i="1" dirty="0" smtClean="0"/>
              <a:t> </a:t>
            </a:r>
            <a:r>
              <a:rPr lang="en-US" i="1" dirty="0" err="1" smtClean="0"/>
              <a:t>basalis</a:t>
            </a:r>
            <a:r>
              <a:rPr lang="en-US" i="1" dirty="0" smtClean="0"/>
              <a:t> </a:t>
            </a:r>
            <a:r>
              <a:rPr lang="en-US" b="1" i="1" dirty="0" err="1" smtClean="0"/>
              <a:t>interna</a:t>
            </a:r>
            <a:r>
              <a:rPr lang="en-US" b="1" i="1" dirty="0" smtClean="0"/>
              <a:t> divided to 3 cranial </a:t>
            </a:r>
            <a:r>
              <a:rPr lang="en-US" b="1" i="1" dirty="0" err="1" smtClean="0"/>
              <a:t>fossa</a:t>
            </a:r>
            <a:r>
              <a:rPr lang="en-US" b="1" i="1" dirty="0" smtClean="0"/>
              <a:t> 	</a:t>
            </a:r>
            <a:r>
              <a:rPr lang="en-US" b="1" i="1" dirty="0" smtClean="0">
                <a:solidFill>
                  <a:srgbClr val="C00000"/>
                </a:solidFill>
              </a:rPr>
              <a:t>anterior Cranial </a:t>
            </a:r>
            <a:r>
              <a:rPr lang="en-US" b="1" i="1" dirty="0" err="1" smtClean="0">
                <a:solidFill>
                  <a:srgbClr val="C00000"/>
                </a:solidFill>
              </a:rPr>
              <a:t>fossa</a:t>
            </a:r>
            <a:r>
              <a:rPr lang="en-US" b="1" i="1" dirty="0" smtClean="0">
                <a:solidFill>
                  <a:srgbClr val="C00000"/>
                </a:solidFill>
              </a:rPr>
              <a:t> </a:t>
            </a:r>
            <a:r>
              <a:rPr lang="en-US" b="1" i="1" dirty="0" smtClean="0"/>
              <a:t>: is the highest ,Smallest ,lowest</a:t>
            </a:r>
            <a:r>
              <a:rPr lang="en-US" i="1" dirty="0" smtClean="0"/>
              <a:t/>
            </a:r>
            <a:br>
              <a:rPr lang="en-US" i="1" dirty="0" smtClean="0"/>
            </a:br>
            <a:r>
              <a:rPr lang="en-US" b="1" i="1" dirty="0" smtClean="0">
                <a:solidFill>
                  <a:srgbClr val="C00000"/>
                </a:solidFill>
              </a:rPr>
              <a:t>Middle Cranial;  </a:t>
            </a:r>
            <a:r>
              <a:rPr lang="en-US" i="1" dirty="0" smtClean="0"/>
              <a:t>its lie behind and lower the </a:t>
            </a:r>
            <a:r>
              <a:rPr lang="en-US" i="1" dirty="0" err="1" smtClean="0"/>
              <a:t>ant.cranial</a:t>
            </a:r>
            <a:endParaRPr lang="en-US" dirty="0" smtClean="0"/>
          </a:p>
          <a:p>
            <a:pPr algn="l" eaLnBrk="0">
              <a:buNone/>
            </a:pPr>
            <a:r>
              <a:rPr lang="en-US" i="1" dirty="0" err="1" smtClean="0"/>
              <a:t>fossa</a:t>
            </a:r>
            <a:r>
              <a:rPr lang="en-US" i="1" dirty="0" smtClean="0"/>
              <a:t> &amp; has a butler-fly shape</a:t>
            </a:r>
            <a:r>
              <a:rPr lang="en-US" i="1" baseline="30000" dirty="0" smtClean="0"/>
              <a:t>,.</a:t>
            </a:r>
            <a:r>
              <a:rPr lang="en-US" i="1" dirty="0" smtClean="0"/>
              <a:t> </a:t>
            </a:r>
          </a:p>
          <a:p>
            <a:pPr algn="l" eaLnBrk="0">
              <a:buNone/>
            </a:pPr>
            <a:r>
              <a:rPr lang="en-US" i="1" dirty="0" smtClean="0"/>
              <a:t>It has </a:t>
            </a:r>
            <a:r>
              <a:rPr lang="en-US" i="1" dirty="0" smtClean="0">
                <a:solidFill>
                  <a:srgbClr val="7030A0"/>
                </a:solidFill>
              </a:rPr>
              <a:t>a small median part </a:t>
            </a:r>
            <a:endParaRPr lang="en-US" dirty="0" smtClean="0">
              <a:solidFill>
                <a:srgbClr val="7030A0"/>
              </a:solidFill>
            </a:endParaRPr>
          </a:p>
          <a:p>
            <a:pPr algn="l" eaLnBrk="0">
              <a:buNone/>
            </a:pPr>
            <a:r>
              <a:rPr lang="en-US" i="1" dirty="0" smtClean="0"/>
              <a:t>(lodges the pituitary gland)</a:t>
            </a:r>
          </a:p>
          <a:p>
            <a:pPr algn="l" eaLnBrk="0">
              <a:buNone/>
            </a:pPr>
            <a:r>
              <a:rPr lang="en-US" b="1" i="1" dirty="0" smtClean="0"/>
              <a:t>And </a:t>
            </a:r>
            <a:r>
              <a:rPr lang="en-US" b="1" i="1" dirty="0" smtClean="0">
                <a:solidFill>
                  <a:srgbClr val="7030A0"/>
                </a:solidFill>
              </a:rPr>
              <a:t>2 large lateral part </a:t>
            </a:r>
            <a:r>
              <a:rPr lang="en-US" b="1" i="1" dirty="0" smtClean="0"/>
              <a:t>lodges the temporal lobe of the brain</a:t>
            </a:r>
          </a:p>
          <a:p>
            <a:pPr algn="l" eaLnBrk="0">
              <a:buNone/>
            </a:pPr>
            <a:r>
              <a:rPr lang="en-US" b="1" i="1" dirty="0" smtClean="0">
                <a:solidFill>
                  <a:srgbClr val="C00000"/>
                </a:solidFill>
              </a:rPr>
              <a:t>Post cranial </a:t>
            </a:r>
            <a:r>
              <a:rPr lang="en-US" b="1" i="1" dirty="0" err="1" smtClean="0">
                <a:solidFill>
                  <a:srgbClr val="C00000"/>
                </a:solidFill>
              </a:rPr>
              <a:t>fossa</a:t>
            </a:r>
            <a:r>
              <a:rPr lang="en-US" b="1" i="1" dirty="0" smtClean="0">
                <a:solidFill>
                  <a:srgbClr val="C00000"/>
                </a:solidFill>
              </a:rPr>
              <a:t> </a:t>
            </a:r>
            <a:r>
              <a:rPr lang="en-US" b="1" i="1" dirty="0" smtClean="0"/>
              <a:t>is the widest ,deepest lodes the hind brain	</a:t>
            </a:r>
            <a:endParaRPr lang="ar-IQ" dirty="0"/>
          </a:p>
        </p:txBody>
      </p:sp>
    </p:spTree>
  </p:cSld>
  <p:clrMapOvr>
    <a:masterClrMapping/>
  </p:clrMapOvr>
  <p:transition>
    <p:checker/>
  </p:transition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Copperplate Gothic Bold" pitchFamily="34" charset="0"/>
              </a:rPr>
              <a:t>Anterior cranial </a:t>
            </a:r>
            <a:r>
              <a:rPr lang="en-US" dirty="0" err="1" smtClean="0">
                <a:solidFill>
                  <a:srgbClr val="FF0000"/>
                </a:solidFill>
                <a:latin typeface="Copperplate Gothic Bold" pitchFamily="34" charset="0"/>
              </a:rPr>
              <a:t>fossa</a:t>
            </a:r>
            <a:endParaRPr lang="ar-IQ" dirty="0">
              <a:solidFill>
                <a:srgbClr val="FF0000"/>
              </a:solidFill>
              <a:latin typeface="Copperplate Gothic Bold" pitchFamily="34" charset="0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None/>
            </a:pPr>
            <a:r>
              <a:rPr lang="en-US" b="1" dirty="0" smtClean="0">
                <a:solidFill>
                  <a:srgbClr val="C00000"/>
                </a:solidFill>
              </a:rPr>
              <a:t>Boundaries ; </a:t>
            </a:r>
          </a:p>
          <a:p>
            <a:pPr algn="l">
              <a:buNone/>
            </a:pPr>
            <a:r>
              <a:rPr lang="en-US" b="1" dirty="0" smtClean="0">
                <a:solidFill>
                  <a:srgbClr val="7030A0"/>
                </a:solidFill>
              </a:rPr>
              <a:t> anterior and lateral </a:t>
            </a:r>
            <a:r>
              <a:rPr lang="en-US" b="1" dirty="0" smtClean="0"/>
              <a:t>by frontal bone .</a:t>
            </a:r>
          </a:p>
          <a:p>
            <a:pPr algn="l">
              <a:buNone/>
            </a:pPr>
            <a:r>
              <a:rPr lang="en-US" b="1" dirty="0" smtClean="0">
                <a:solidFill>
                  <a:srgbClr val="7030A0"/>
                </a:solidFill>
              </a:rPr>
              <a:t>Post; </a:t>
            </a:r>
            <a:r>
              <a:rPr lang="en-US" b="1" dirty="0" smtClean="0"/>
              <a:t>by post margin of lesser wing of sphenoid bone.</a:t>
            </a:r>
          </a:p>
          <a:p>
            <a:endParaRPr lang="ar-IQ" dirty="0"/>
          </a:p>
        </p:txBody>
      </p:sp>
    </p:spTree>
  </p:cSld>
  <p:clrMapOvr>
    <a:masterClrMapping/>
  </p:clrMapOvr>
  <p:transition>
    <p:comb/>
  </p:transition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6146" name="Picture 2" descr="C:\Users\Earthlink Altariq\Desktop\CranialFossa0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01850" y="1672431"/>
            <a:ext cx="4940300" cy="43815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Foramen of ant cranial </a:t>
            </a:r>
            <a:r>
              <a:rPr lang="en-US" b="1" dirty="0" err="1" smtClean="0">
                <a:solidFill>
                  <a:srgbClr val="FF0000"/>
                </a:solidFill>
              </a:rPr>
              <a:t>fossa</a:t>
            </a:r>
            <a:endParaRPr lang="ar-IQ" b="1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25963"/>
          </a:xfrm>
        </p:spPr>
        <p:txBody>
          <a:bodyPr/>
          <a:lstStyle/>
          <a:p>
            <a:pPr algn="l">
              <a:buNone/>
            </a:pPr>
            <a:r>
              <a:rPr lang="en-US" b="1" dirty="0" smtClean="0">
                <a:solidFill>
                  <a:srgbClr val="C00000"/>
                </a:solidFill>
              </a:rPr>
              <a:t>Foramen </a:t>
            </a:r>
            <a:r>
              <a:rPr lang="en-US" b="1" dirty="0" err="1" smtClean="0">
                <a:solidFill>
                  <a:srgbClr val="C00000"/>
                </a:solidFill>
              </a:rPr>
              <a:t>caecum</a:t>
            </a:r>
            <a:r>
              <a:rPr lang="en-US" dirty="0" smtClean="0"/>
              <a:t>;  transmit </a:t>
            </a:r>
            <a:r>
              <a:rPr lang="en-US" b="1" dirty="0" smtClean="0">
                <a:solidFill>
                  <a:srgbClr val="00B0F0"/>
                </a:solidFill>
              </a:rPr>
              <a:t>emissary vein </a:t>
            </a:r>
            <a:r>
              <a:rPr lang="en-US" dirty="0" smtClean="0"/>
              <a:t>( connect sup. </a:t>
            </a:r>
            <a:r>
              <a:rPr lang="en-US" dirty="0" err="1" smtClean="0"/>
              <a:t>Sagital</a:t>
            </a:r>
            <a:r>
              <a:rPr lang="en-US" dirty="0" smtClean="0"/>
              <a:t> sinus with nasal veins).</a:t>
            </a:r>
          </a:p>
          <a:p>
            <a:pPr algn="l">
              <a:buNone/>
            </a:pPr>
            <a:r>
              <a:rPr lang="en-US" b="1" dirty="0" smtClean="0">
                <a:solidFill>
                  <a:srgbClr val="C00000"/>
                </a:solidFill>
              </a:rPr>
              <a:t>Foramen of </a:t>
            </a:r>
            <a:r>
              <a:rPr lang="en-US" b="1" dirty="0" err="1" smtClean="0">
                <a:solidFill>
                  <a:srgbClr val="C00000"/>
                </a:solidFill>
              </a:rPr>
              <a:t>cripriform</a:t>
            </a:r>
            <a:r>
              <a:rPr lang="en-US" b="1" dirty="0" smtClean="0">
                <a:solidFill>
                  <a:srgbClr val="C00000"/>
                </a:solidFill>
              </a:rPr>
              <a:t> palate of </a:t>
            </a:r>
            <a:r>
              <a:rPr lang="en-US" b="1" dirty="0" err="1" smtClean="0">
                <a:solidFill>
                  <a:srgbClr val="C00000"/>
                </a:solidFill>
              </a:rPr>
              <a:t>ethemoidal</a:t>
            </a:r>
            <a:r>
              <a:rPr lang="en-US" b="1" dirty="0" smtClean="0">
                <a:solidFill>
                  <a:srgbClr val="C00000"/>
                </a:solidFill>
              </a:rPr>
              <a:t> bone;</a:t>
            </a:r>
            <a:r>
              <a:rPr lang="en-US" dirty="0" smtClean="0"/>
              <a:t>  transmit </a:t>
            </a:r>
            <a:r>
              <a:rPr lang="en-US" b="1" dirty="0" smtClean="0">
                <a:solidFill>
                  <a:srgbClr val="00B0F0"/>
                </a:solidFill>
              </a:rPr>
              <a:t>olfactory nerve</a:t>
            </a:r>
            <a:r>
              <a:rPr lang="en-US" dirty="0" smtClean="0"/>
              <a:t>.</a:t>
            </a:r>
          </a:p>
          <a:p>
            <a:pPr algn="l">
              <a:buNone/>
            </a:pPr>
            <a:r>
              <a:rPr lang="en-US" b="1" dirty="0" smtClean="0">
                <a:solidFill>
                  <a:srgbClr val="C00000"/>
                </a:solidFill>
              </a:rPr>
              <a:t>Anterior </a:t>
            </a:r>
            <a:r>
              <a:rPr lang="en-US" b="1" dirty="0" err="1" smtClean="0">
                <a:solidFill>
                  <a:srgbClr val="C00000"/>
                </a:solidFill>
              </a:rPr>
              <a:t>ethemoidal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foramena</a:t>
            </a:r>
            <a:r>
              <a:rPr lang="en-US" dirty="0" smtClean="0"/>
              <a:t>;  transmit </a:t>
            </a:r>
            <a:r>
              <a:rPr lang="en-US" b="1" dirty="0" smtClean="0">
                <a:solidFill>
                  <a:srgbClr val="00B0F0"/>
                </a:solidFill>
              </a:rPr>
              <a:t>anterior </a:t>
            </a:r>
            <a:r>
              <a:rPr lang="en-US" b="1" dirty="0" err="1" smtClean="0">
                <a:solidFill>
                  <a:srgbClr val="00B0F0"/>
                </a:solidFill>
              </a:rPr>
              <a:t>ethemoidal</a:t>
            </a:r>
            <a:r>
              <a:rPr lang="en-US" b="1" dirty="0" smtClean="0">
                <a:solidFill>
                  <a:srgbClr val="00B0F0"/>
                </a:solidFill>
              </a:rPr>
              <a:t> nerve and vessels</a:t>
            </a:r>
          </a:p>
          <a:p>
            <a:pPr algn="l">
              <a:buNone/>
            </a:pPr>
            <a:r>
              <a:rPr lang="en-US" b="1" dirty="0" smtClean="0">
                <a:solidFill>
                  <a:srgbClr val="C00000"/>
                </a:solidFill>
              </a:rPr>
              <a:t>Post. </a:t>
            </a:r>
            <a:r>
              <a:rPr lang="en-US" b="1" dirty="0" err="1" smtClean="0">
                <a:solidFill>
                  <a:srgbClr val="C00000"/>
                </a:solidFill>
              </a:rPr>
              <a:t>Ethemoidal</a:t>
            </a:r>
            <a:r>
              <a:rPr lang="en-US" b="1" dirty="0" smtClean="0">
                <a:solidFill>
                  <a:srgbClr val="C00000"/>
                </a:solidFill>
              </a:rPr>
              <a:t> foramina </a:t>
            </a:r>
            <a:r>
              <a:rPr lang="en-US" dirty="0" smtClean="0"/>
              <a:t>----</a:t>
            </a:r>
            <a:r>
              <a:rPr lang="en-US" b="1" dirty="0" smtClean="0">
                <a:solidFill>
                  <a:srgbClr val="00B0F0"/>
                </a:solidFill>
              </a:rPr>
              <a:t>post. </a:t>
            </a:r>
            <a:r>
              <a:rPr lang="en-US" b="1" dirty="0" err="1" smtClean="0">
                <a:solidFill>
                  <a:srgbClr val="00B0F0"/>
                </a:solidFill>
              </a:rPr>
              <a:t>Ethemoidal</a:t>
            </a:r>
            <a:r>
              <a:rPr lang="en-US" b="1" dirty="0" smtClean="0">
                <a:solidFill>
                  <a:srgbClr val="00B0F0"/>
                </a:solidFill>
              </a:rPr>
              <a:t> nerve and </a:t>
            </a:r>
            <a:r>
              <a:rPr lang="en-US" b="1" dirty="0" err="1" smtClean="0">
                <a:solidFill>
                  <a:srgbClr val="00B0F0"/>
                </a:solidFill>
              </a:rPr>
              <a:t>vesels</a:t>
            </a:r>
            <a:r>
              <a:rPr lang="en-US" b="1" dirty="0" smtClean="0">
                <a:solidFill>
                  <a:srgbClr val="00B0F0"/>
                </a:solidFill>
              </a:rPr>
              <a:t>.</a:t>
            </a:r>
            <a:endParaRPr lang="ar-IQ" b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ransition>
    <p:wipe/>
  </p:transition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Middle cranial </a:t>
            </a:r>
            <a:r>
              <a:rPr lang="en-US" b="1" dirty="0" err="1" smtClean="0">
                <a:solidFill>
                  <a:srgbClr val="FF0000"/>
                </a:solidFill>
              </a:rPr>
              <a:t>fossa</a:t>
            </a:r>
            <a:endParaRPr lang="ar-IQ" b="1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None/>
            </a:pPr>
            <a:r>
              <a:rPr lang="en-US" b="1" dirty="0" smtClean="0">
                <a:solidFill>
                  <a:srgbClr val="C00000"/>
                </a:solidFill>
              </a:rPr>
              <a:t>Boundaries   </a:t>
            </a:r>
          </a:p>
          <a:p>
            <a:pPr algn="l">
              <a:buNone/>
            </a:pPr>
            <a:r>
              <a:rPr lang="en-US" dirty="0" smtClean="0">
                <a:solidFill>
                  <a:srgbClr val="7030A0"/>
                </a:solidFill>
              </a:rPr>
              <a:t>ant. ;</a:t>
            </a:r>
          </a:p>
          <a:p>
            <a:pPr algn="l">
              <a:buNone/>
            </a:pPr>
            <a:r>
              <a:rPr lang="en-US" b="1" dirty="0" smtClean="0"/>
              <a:t>Post border of lesser wings of sphenoid bone and ant. </a:t>
            </a:r>
            <a:r>
              <a:rPr lang="en-US" b="1" dirty="0" err="1" smtClean="0"/>
              <a:t>Clinoid</a:t>
            </a:r>
            <a:r>
              <a:rPr lang="en-US" b="1" dirty="0" smtClean="0"/>
              <a:t> process</a:t>
            </a:r>
          </a:p>
          <a:p>
            <a:pPr algn="l">
              <a:buNone/>
            </a:pPr>
            <a:r>
              <a:rPr lang="en-US" dirty="0" smtClean="0"/>
              <a:t> </a:t>
            </a:r>
            <a:r>
              <a:rPr lang="en-US" dirty="0" smtClean="0">
                <a:solidFill>
                  <a:srgbClr val="7030A0"/>
                </a:solidFill>
              </a:rPr>
              <a:t>post.</a:t>
            </a:r>
          </a:p>
          <a:p>
            <a:pPr algn="l">
              <a:buNone/>
            </a:pP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b="1" dirty="0" smtClean="0"/>
              <a:t>Sup. Border of </a:t>
            </a:r>
            <a:r>
              <a:rPr lang="en-US" b="1" dirty="0" err="1" smtClean="0"/>
              <a:t>petrous</a:t>
            </a:r>
            <a:r>
              <a:rPr lang="en-US" b="1" dirty="0" smtClean="0"/>
              <a:t>, temporal bones and dorsum </a:t>
            </a:r>
            <a:r>
              <a:rPr lang="en-US" b="1" dirty="0" err="1" smtClean="0"/>
              <a:t>sellae</a:t>
            </a:r>
            <a:endParaRPr lang="ar-IQ" b="1" dirty="0"/>
          </a:p>
        </p:txBody>
      </p:sp>
    </p:spTree>
  </p:cSld>
  <p:clrMapOvr>
    <a:masterClrMapping/>
  </p:clrMapOvr>
  <p:transition>
    <p:wipe dir="r"/>
  </p:transition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7170" name="Picture 2" descr="C:\Users\Earthlink Altariq\Desktop\cranial_fossa131836319477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6730" y="1639341"/>
            <a:ext cx="6330540" cy="4525963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1531</TotalTime>
  <Words>3998</Words>
  <Application>Microsoft Office PowerPoint</Application>
  <PresentationFormat>عرض على الشاشة (3:4)‏</PresentationFormat>
  <Paragraphs>494</Paragraphs>
  <Slides>117</Slides>
  <Notes>1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117</vt:i4>
      </vt:variant>
    </vt:vector>
  </HeadingPairs>
  <TitlesOfParts>
    <vt:vector size="118" baseType="lpstr">
      <vt:lpstr>سمة Office</vt:lpstr>
      <vt:lpstr>The scalp</vt:lpstr>
      <vt:lpstr>الشريحة 2</vt:lpstr>
      <vt:lpstr>Layers of the scalp</vt:lpstr>
      <vt:lpstr>الشريحة 4</vt:lpstr>
      <vt:lpstr>الشريحة 5</vt:lpstr>
      <vt:lpstr>الشريحة 6</vt:lpstr>
      <vt:lpstr>الشريحة 7</vt:lpstr>
      <vt:lpstr>Arterial supply of the scalp</vt:lpstr>
      <vt:lpstr>Arteries behind the auricle</vt:lpstr>
      <vt:lpstr>الشريحة 10</vt:lpstr>
      <vt:lpstr>الشريحة 11</vt:lpstr>
      <vt:lpstr>Nerve supply of the scalp</vt:lpstr>
      <vt:lpstr>The face</vt:lpstr>
      <vt:lpstr>Muscles of the face</vt:lpstr>
      <vt:lpstr>الشريحة 15</vt:lpstr>
      <vt:lpstr>الشريحة 16</vt:lpstr>
      <vt:lpstr>Nerve supply of the face </vt:lpstr>
      <vt:lpstr>Facial nerve</vt:lpstr>
      <vt:lpstr>Branches of facial nerves</vt:lpstr>
      <vt:lpstr>الشريحة 20</vt:lpstr>
      <vt:lpstr>Sensory supply of the face</vt:lpstr>
      <vt:lpstr>الشريحة 22</vt:lpstr>
      <vt:lpstr>الشريحة 23</vt:lpstr>
      <vt:lpstr>الشريحة 24</vt:lpstr>
      <vt:lpstr>Arterial supply of the face</vt:lpstr>
      <vt:lpstr>الشريحة 26</vt:lpstr>
      <vt:lpstr>Posterior set</vt:lpstr>
      <vt:lpstr>الشريحة 28</vt:lpstr>
      <vt:lpstr>Venous drainge of the face</vt:lpstr>
      <vt:lpstr>Parotid glands</vt:lpstr>
      <vt:lpstr>الشريحة 31</vt:lpstr>
      <vt:lpstr>الشريحة 32</vt:lpstr>
      <vt:lpstr>الشريحة 33</vt:lpstr>
      <vt:lpstr>Stracture inside of parotid gland</vt:lpstr>
      <vt:lpstr>الشريحة 35</vt:lpstr>
      <vt:lpstr>The parotid duct</vt:lpstr>
      <vt:lpstr>الشريحة 37</vt:lpstr>
      <vt:lpstr>Capsule of parotid gland</vt:lpstr>
      <vt:lpstr>Cranial cavity</vt:lpstr>
      <vt:lpstr>Dural folds</vt:lpstr>
      <vt:lpstr>الشريحة 41</vt:lpstr>
      <vt:lpstr>Types of dural folds</vt:lpstr>
      <vt:lpstr>الشريحة 43</vt:lpstr>
      <vt:lpstr>Falx cerebri</vt:lpstr>
      <vt:lpstr>الشريحة 45</vt:lpstr>
      <vt:lpstr>الشريحة 46</vt:lpstr>
      <vt:lpstr>الشريحة 47</vt:lpstr>
      <vt:lpstr>Falx cereballi</vt:lpstr>
      <vt:lpstr>Tentorium cereballi</vt:lpstr>
      <vt:lpstr>Dural venous sinus related to the tentorium.</vt:lpstr>
      <vt:lpstr>Diaphragma selle</vt:lpstr>
      <vt:lpstr>الشريحة 52</vt:lpstr>
      <vt:lpstr>Dural venous sinuses</vt:lpstr>
      <vt:lpstr>الشريحة 54</vt:lpstr>
      <vt:lpstr>Classification </vt:lpstr>
      <vt:lpstr>الشريحة 56</vt:lpstr>
      <vt:lpstr>Sup. Sagittal sinus</vt:lpstr>
      <vt:lpstr>Inf. Sagittal sinus</vt:lpstr>
      <vt:lpstr>Straight sinus</vt:lpstr>
      <vt:lpstr>Cavernous sinus</vt:lpstr>
      <vt:lpstr>الشريحة 61</vt:lpstr>
      <vt:lpstr>Relation </vt:lpstr>
      <vt:lpstr>Structure inside the sinus</vt:lpstr>
      <vt:lpstr>Structure imbedded in the lat. Wall of the sinus</vt:lpstr>
      <vt:lpstr>الشريحة 65</vt:lpstr>
      <vt:lpstr>Tribuataries and commincation of the sinus</vt:lpstr>
      <vt:lpstr>الشريحة 67</vt:lpstr>
      <vt:lpstr>الشريحة 68</vt:lpstr>
      <vt:lpstr>Sup. Petrosal sinus</vt:lpstr>
      <vt:lpstr>Transverse sinus</vt:lpstr>
      <vt:lpstr>Sigmoid sinus </vt:lpstr>
      <vt:lpstr>Pituitary gland</vt:lpstr>
      <vt:lpstr>الشريحة 73</vt:lpstr>
      <vt:lpstr>Orbital cavity</vt:lpstr>
      <vt:lpstr>Foramina and fissures in the orbit</vt:lpstr>
      <vt:lpstr>Contents of the orbit</vt:lpstr>
      <vt:lpstr>Lacrimal apparatus </vt:lpstr>
      <vt:lpstr>الشريحة 78</vt:lpstr>
      <vt:lpstr>Extra occular muscles</vt:lpstr>
      <vt:lpstr>الشريحة 80</vt:lpstr>
      <vt:lpstr>The oblique muscles</vt:lpstr>
      <vt:lpstr>Optic nerve</vt:lpstr>
      <vt:lpstr>الشريحة 83</vt:lpstr>
      <vt:lpstr>الشريحة 84</vt:lpstr>
      <vt:lpstr>The skull</vt:lpstr>
      <vt:lpstr>paired bones</vt:lpstr>
      <vt:lpstr>Unpaired bones </vt:lpstr>
      <vt:lpstr>الشريحة 88</vt:lpstr>
      <vt:lpstr>الشريحة 89</vt:lpstr>
      <vt:lpstr>*Parts or the Skull </vt:lpstr>
      <vt:lpstr>Cranial cavity</vt:lpstr>
      <vt:lpstr>الشريحة 92</vt:lpstr>
      <vt:lpstr>الشريحة 93</vt:lpstr>
      <vt:lpstr> NORMA BASAL'S INTERN </vt:lpstr>
      <vt:lpstr>Anterior cranial fossa</vt:lpstr>
      <vt:lpstr>الشريحة 96</vt:lpstr>
      <vt:lpstr>Foramen of ant cranial fossa</vt:lpstr>
      <vt:lpstr>Middle cranial fossa</vt:lpstr>
      <vt:lpstr>الشريحة 99</vt:lpstr>
      <vt:lpstr>Foramen in middle cranial fossa</vt:lpstr>
      <vt:lpstr>الشريحة 101</vt:lpstr>
      <vt:lpstr>الشريحة 102</vt:lpstr>
      <vt:lpstr>Post. Cranial fossa</vt:lpstr>
      <vt:lpstr>Foramina of post cr. fossa</vt:lpstr>
      <vt:lpstr>الشريحة 105</vt:lpstr>
      <vt:lpstr>mandible</vt:lpstr>
      <vt:lpstr>الشريحة 107</vt:lpstr>
      <vt:lpstr>Outer surface</vt:lpstr>
      <vt:lpstr>Ramus of mandible</vt:lpstr>
      <vt:lpstr>الشريحة 110</vt:lpstr>
      <vt:lpstr>Muscles attach to the mandible</vt:lpstr>
      <vt:lpstr>Nerves related to the mandible</vt:lpstr>
      <vt:lpstr>الشريحة 113</vt:lpstr>
      <vt:lpstr> </vt:lpstr>
      <vt:lpstr>Arteries related to the mandible</vt:lpstr>
      <vt:lpstr>Glands related to the mandible</vt:lpstr>
      <vt:lpstr>الشريحة 117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Earthlink Altariq</dc:creator>
  <cp:lastModifiedBy>Earthlink Altariq</cp:lastModifiedBy>
  <cp:revision>167</cp:revision>
  <dcterms:created xsi:type="dcterms:W3CDTF">2013-11-25T12:56:22Z</dcterms:created>
  <dcterms:modified xsi:type="dcterms:W3CDTF">2013-12-12T12:02:01Z</dcterms:modified>
</cp:coreProperties>
</file>