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70" r:id="rId3"/>
    <p:sldId id="271" r:id="rId4"/>
    <p:sldId id="272" r:id="rId5"/>
    <p:sldId id="273" r:id="rId6"/>
    <p:sldId id="258" r:id="rId7"/>
    <p:sldId id="259" r:id="rId8"/>
    <p:sldId id="260" r:id="rId9"/>
    <p:sldId id="274" r:id="rId10"/>
    <p:sldId id="275" r:id="rId11"/>
    <p:sldId id="261" r:id="rId12"/>
    <p:sldId id="262" r:id="rId13"/>
    <p:sldId id="263" r:id="rId14"/>
    <p:sldId id="264" r:id="rId15"/>
    <p:sldId id="276" r:id="rId16"/>
    <p:sldId id="277" r:id="rId17"/>
    <p:sldId id="278" r:id="rId18"/>
    <p:sldId id="279" r:id="rId19"/>
    <p:sldId id="281" r:id="rId20"/>
    <p:sldId id="282" r:id="rId21"/>
    <p:sldId id="283" r:id="rId22"/>
    <p:sldId id="284" r:id="rId23"/>
    <p:sldId id="286" r:id="rId24"/>
    <p:sldId id="287" r:id="rId25"/>
    <p:sldId id="288" r:id="rId26"/>
    <p:sldId id="289" r:id="rId27"/>
    <p:sldId id="290" r:id="rId28"/>
    <p:sldId id="291" r:id="rId29"/>
    <p:sldId id="292" r:id="rId30"/>
    <p:sldId id="293" r:id="rId31"/>
    <p:sldId id="267" r:id="rId32"/>
    <p:sldId id="280" r:id="rId33"/>
    <p:sldId id="294" r:id="rId34"/>
    <p:sldId id="269" r:id="rId35"/>
    <p:sldId id="295" r:id="rId36"/>
  </p:sldIdLst>
  <p:sldSz cx="9144000" cy="6858000" type="screen4x3"/>
  <p:notesSz cx="6858000" cy="9144000"/>
  <p:defaultTextStyle>
    <a:defPPr>
      <a:defRPr lang="ar-Y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531EE4C-DCC2-4EDD-9ECB-F3B2BC2AE863}" type="datetimeFigureOut">
              <a:rPr lang="ar-YE" smtClean="0"/>
              <a:pPr/>
              <a:t>09/11/1433</a:t>
            </a:fld>
            <a:endParaRPr lang="ar-YE"/>
          </a:p>
        </p:txBody>
      </p:sp>
      <p:sp>
        <p:nvSpPr>
          <p:cNvPr id="2" name="Footer Placeholder 1"/>
          <p:cNvSpPr>
            <a:spLocks noGrp="1"/>
          </p:cNvSpPr>
          <p:nvPr>
            <p:ph type="ftr" sz="quarter" idx="11"/>
          </p:nvPr>
        </p:nvSpPr>
        <p:spPr/>
        <p:txBody>
          <a:bodyPr/>
          <a:lstStyle/>
          <a:p>
            <a:endParaRPr lang="ar-YE"/>
          </a:p>
        </p:txBody>
      </p:sp>
      <p:sp>
        <p:nvSpPr>
          <p:cNvPr id="15" name="Slide Number Placeholder 14"/>
          <p:cNvSpPr>
            <a:spLocks noGrp="1"/>
          </p:cNvSpPr>
          <p:nvPr>
            <p:ph type="sldNum" sz="quarter" idx="12"/>
          </p:nvPr>
        </p:nvSpPr>
        <p:spPr>
          <a:xfrm>
            <a:off x="8229600" y="6473952"/>
            <a:ext cx="758952" cy="246888"/>
          </a:xfrm>
        </p:spPr>
        <p:txBody>
          <a:bodyPr/>
          <a:lstStyle/>
          <a:p>
            <a:fld id="{783AFE48-C358-477F-8583-FC4C952162B6}" type="slidenum">
              <a:rPr lang="ar-YE" smtClean="0"/>
              <a:pPr/>
              <a:t>‹#›</a:t>
            </a:fld>
            <a:endParaRPr lang="ar-Y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31EE4C-DCC2-4EDD-9ECB-F3B2BC2AE863}" type="datetimeFigureOut">
              <a:rPr lang="ar-YE" smtClean="0"/>
              <a:pPr/>
              <a:t>09/11/1433</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783AFE48-C358-477F-8583-FC4C952162B6}" type="slidenum">
              <a:rPr lang="ar-YE" smtClean="0"/>
              <a:pPr/>
              <a:t>‹#›</a:t>
            </a:fld>
            <a:endParaRPr lang="ar-Y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31EE4C-DCC2-4EDD-9ECB-F3B2BC2AE863}" type="datetimeFigureOut">
              <a:rPr lang="ar-YE" smtClean="0"/>
              <a:pPr/>
              <a:t>09/11/1433</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783AFE48-C358-477F-8583-FC4C952162B6}" type="slidenum">
              <a:rPr lang="ar-YE" smtClean="0"/>
              <a:pPr/>
              <a:t>‹#›</a:t>
            </a:fld>
            <a:endParaRPr lang="ar-Y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531EE4C-DCC2-4EDD-9ECB-F3B2BC2AE863}" type="datetimeFigureOut">
              <a:rPr lang="ar-YE" smtClean="0"/>
              <a:pPr/>
              <a:t>09/11/1433</a:t>
            </a:fld>
            <a:endParaRPr lang="ar-YE"/>
          </a:p>
        </p:txBody>
      </p:sp>
      <p:sp>
        <p:nvSpPr>
          <p:cNvPr id="19" name="Footer Placeholder 18"/>
          <p:cNvSpPr>
            <a:spLocks noGrp="1"/>
          </p:cNvSpPr>
          <p:nvPr>
            <p:ph type="ftr" sz="quarter" idx="11"/>
          </p:nvPr>
        </p:nvSpPr>
        <p:spPr>
          <a:xfrm>
            <a:off x="3581400" y="76200"/>
            <a:ext cx="2895600" cy="288925"/>
          </a:xfrm>
        </p:spPr>
        <p:txBody>
          <a:bodyPr/>
          <a:lstStyle/>
          <a:p>
            <a:endParaRPr lang="ar-YE"/>
          </a:p>
        </p:txBody>
      </p:sp>
      <p:sp>
        <p:nvSpPr>
          <p:cNvPr id="16" name="Slide Number Placeholder 15"/>
          <p:cNvSpPr>
            <a:spLocks noGrp="1"/>
          </p:cNvSpPr>
          <p:nvPr>
            <p:ph type="sldNum" sz="quarter" idx="12"/>
          </p:nvPr>
        </p:nvSpPr>
        <p:spPr>
          <a:xfrm>
            <a:off x="8229600" y="6473952"/>
            <a:ext cx="758952" cy="246888"/>
          </a:xfrm>
        </p:spPr>
        <p:txBody>
          <a:bodyPr/>
          <a:lstStyle/>
          <a:p>
            <a:fld id="{783AFE48-C358-477F-8583-FC4C952162B6}" type="slidenum">
              <a:rPr lang="ar-YE" smtClean="0"/>
              <a:pPr/>
              <a:t>‹#›</a:t>
            </a:fld>
            <a:endParaRPr lang="ar-Y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531EE4C-DCC2-4EDD-9ECB-F3B2BC2AE863}" type="datetimeFigureOut">
              <a:rPr lang="ar-YE" smtClean="0"/>
              <a:pPr/>
              <a:t>09/11/1433</a:t>
            </a:fld>
            <a:endParaRPr lang="ar-YE"/>
          </a:p>
        </p:txBody>
      </p:sp>
      <p:sp>
        <p:nvSpPr>
          <p:cNvPr id="11" name="Footer Placeholder 10"/>
          <p:cNvSpPr>
            <a:spLocks noGrp="1"/>
          </p:cNvSpPr>
          <p:nvPr>
            <p:ph type="ftr" sz="quarter" idx="11"/>
          </p:nvPr>
        </p:nvSpPr>
        <p:spPr/>
        <p:txBody>
          <a:bodyPr/>
          <a:lstStyle/>
          <a:p>
            <a:endParaRPr lang="ar-YE"/>
          </a:p>
        </p:txBody>
      </p:sp>
      <p:sp>
        <p:nvSpPr>
          <p:cNvPr id="16" name="Slide Number Placeholder 15"/>
          <p:cNvSpPr>
            <a:spLocks noGrp="1"/>
          </p:cNvSpPr>
          <p:nvPr>
            <p:ph type="sldNum" sz="quarter" idx="12"/>
          </p:nvPr>
        </p:nvSpPr>
        <p:spPr/>
        <p:txBody>
          <a:bodyPr/>
          <a:lstStyle/>
          <a:p>
            <a:fld id="{783AFE48-C358-477F-8583-FC4C952162B6}" type="slidenum">
              <a:rPr lang="ar-YE" smtClean="0"/>
              <a:pPr/>
              <a:t>‹#›</a:t>
            </a:fld>
            <a:endParaRPr lang="ar-YE"/>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531EE4C-DCC2-4EDD-9ECB-F3B2BC2AE863}" type="datetimeFigureOut">
              <a:rPr lang="ar-YE" smtClean="0"/>
              <a:pPr/>
              <a:t>09/11/1433</a:t>
            </a:fld>
            <a:endParaRPr lang="ar-YE"/>
          </a:p>
        </p:txBody>
      </p:sp>
      <p:sp>
        <p:nvSpPr>
          <p:cNvPr id="10" name="Footer Placeholder 9"/>
          <p:cNvSpPr>
            <a:spLocks noGrp="1"/>
          </p:cNvSpPr>
          <p:nvPr>
            <p:ph type="ftr" sz="quarter" idx="11"/>
          </p:nvPr>
        </p:nvSpPr>
        <p:spPr/>
        <p:txBody>
          <a:bodyPr/>
          <a:lstStyle/>
          <a:p>
            <a:endParaRPr lang="ar-YE"/>
          </a:p>
        </p:txBody>
      </p:sp>
      <p:sp>
        <p:nvSpPr>
          <p:cNvPr id="31" name="Slide Number Placeholder 30"/>
          <p:cNvSpPr>
            <a:spLocks noGrp="1"/>
          </p:cNvSpPr>
          <p:nvPr>
            <p:ph type="sldNum" sz="quarter" idx="12"/>
          </p:nvPr>
        </p:nvSpPr>
        <p:spPr/>
        <p:txBody>
          <a:bodyPr/>
          <a:lstStyle/>
          <a:p>
            <a:fld id="{783AFE48-C358-477F-8583-FC4C952162B6}" type="slidenum">
              <a:rPr lang="ar-YE" smtClean="0"/>
              <a:pPr/>
              <a:t>‹#›</a:t>
            </a:fld>
            <a:endParaRPr lang="ar-Y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531EE4C-DCC2-4EDD-9ECB-F3B2BC2AE863}" type="datetimeFigureOut">
              <a:rPr lang="ar-YE" smtClean="0"/>
              <a:pPr/>
              <a:t>09/11/1433</a:t>
            </a:fld>
            <a:endParaRPr lang="ar-YE"/>
          </a:p>
        </p:txBody>
      </p:sp>
      <p:sp>
        <p:nvSpPr>
          <p:cNvPr id="6" name="Footer Placeholder 5"/>
          <p:cNvSpPr>
            <a:spLocks noGrp="1"/>
          </p:cNvSpPr>
          <p:nvPr>
            <p:ph type="ftr" sz="quarter" idx="11"/>
          </p:nvPr>
        </p:nvSpPr>
        <p:spPr/>
        <p:txBody>
          <a:bodyPr/>
          <a:lstStyle/>
          <a:p>
            <a:endParaRPr lang="ar-YE"/>
          </a:p>
        </p:txBody>
      </p:sp>
      <p:sp>
        <p:nvSpPr>
          <p:cNvPr id="7" name="Slide Number Placeholder 6"/>
          <p:cNvSpPr>
            <a:spLocks noGrp="1"/>
          </p:cNvSpPr>
          <p:nvPr>
            <p:ph type="sldNum" sz="quarter" idx="12"/>
          </p:nvPr>
        </p:nvSpPr>
        <p:spPr>
          <a:xfrm>
            <a:off x="8229600" y="6477000"/>
            <a:ext cx="762000" cy="246888"/>
          </a:xfrm>
        </p:spPr>
        <p:txBody>
          <a:bodyPr/>
          <a:lstStyle/>
          <a:p>
            <a:fld id="{783AFE48-C358-477F-8583-FC4C952162B6}" type="slidenum">
              <a:rPr lang="ar-YE" smtClean="0"/>
              <a:pPr/>
              <a:t>‹#›</a:t>
            </a:fld>
            <a:endParaRPr lang="ar-YE"/>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531EE4C-DCC2-4EDD-9ECB-F3B2BC2AE863}" type="datetimeFigureOut">
              <a:rPr lang="ar-YE" smtClean="0"/>
              <a:pPr/>
              <a:t>09/11/1433</a:t>
            </a:fld>
            <a:endParaRPr lang="ar-YE"/>
          </a:p>
        </p:txBody>
      </p:sp>
      <p:sp>
        <p:nvSpPr>
          <p:cNvPr id="21" name="Footer Placeholder 20"/>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783AFE48-C358-477F-8583-FC4C952162B6}" type="slidenum">
              <a:rPr lang="ar-YE" smtClean="0"/>
              <a:pPr/>
              <a:t>‹#›</a:t>
            </a:fld>
            <a:endParaRPr lang="ar-Y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531EE4C-DCC2-4EDD-9ECB-F3B2BC2AE863}" type="datetimeFigureOut">
              <a:rPr lang="ar-YE" smtClean="0"/>
              <a:pPr/>
              <a:t>09/11/1433</a:t>
            </a:fld>
            <a:endParaRPr lang="ar-YE"/>
          </a:p>
        </p:txBody>
      </p:sp>
      <p:sp>
        <p:nvSpPr>
          <p:cNvPr id="24" name="Footer Placeholder 23"/>
          <p:cNvSpPr>
            <a:spLocks noGrp="1"/>
          </p:cNvSpPr>
          <p:nvPr>
            <p:ph type="ftr" sz="quarter" idx="11"/>
          </p:nvPr>
        </p:nvSpPr>
        <p:spPr/>
        <p:txBody>
          <a:bodyPr/>
          <a:lstStyle/>
          <a:p>
            <a:endParaRPr lang="ar-YE"/>
          </a:p>
        </p:txBody>
      </p:sp>
      <p:sp>
        <p:nvSpPr>
          <p:cNvPr id="7" name="Slide Number Placeholder 6"/>
          <p:cNvSpPr>
            <a:spLocks noGrp="1"/>
          </p:cNvSpPr>
          <p:nvPr>
            <p:ph type="sldNum" sz="quarter" idx="12"/>
          </p:nvPr>
        </p:nvSpPr>
        <p:spPr/>
        <p:txBody>
          <a:bodyPr/>
          <a:lstStyle/>
          <a:p>
            <a:fld id="{783AFE48-C358-477F-8583-FC4C952162B6}" type="slidenum">
              <a:rPr lang="ar-YE" smtClean="0"/>
              <a:pPr/>
              <a:t>‹#›</a:t>
            </a:fld>
            <a:endParaRPr lang="ar-Y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531EE4C-DCC2-4EDD-9ECB-F3B2BC2AE863}" type="datetimeFigureOut">
              <a:rPr lang="ar-YE" smtClean="0"/>
              <a:pPr/>
              <a:t>09/11/1433</a:t>
            </a:fld>
            <a:endParaRPr lang="ar-YE"/>
          </a:p>
        </p:txBody>
      </p:sp>
      <p:sp>
        <p:nvSpPr>
          <p:cNvPr id="29" name="Footer Placeholder 28"/>
          <p:cNvSpPr>
            <a:spLocks noGrp="1"/>
          </p:cNvSpPr>
          <p:nvPr>
            <p:ph type="ftr" sz="quarter" idx="11"/>
          </p:nvPr>
        </p:nvSpPr>
        <p:spPr/>
        <p:txBody>
          <a:bodyPr/>
          <a:lstStyle/>
          <a:p>
            <a:endParaRPr lang="ar-YE"/>
          </a:p>
        </p:txBody>
      </p:sp>
      <p:sp>
        <p:nvSpPr>
          <p:cNvPr id="7" name="Slide Number Placeholder 6"/>
          <p:cNvSpPr>
            <a:spLocks noGrp="1"/>
          </p:cNvSpPr>
          <p:nvPr>
            <p:ph type="sldNum" sz="quarter" idx="12"/>
          </p:nvPr>
        </p:nvSpPr>
        <p:spPr/>
        <p:txBody>
          <a:bodyPr/>
          <a:lstStyle/>
          <a:p>
            <a:fld id="{783AFE48-C358-477F-8583-FC4C952162B6}" type="slidenum">
              <a:rPr lang="ar-YE" smtClean="0"/>
              <a:pPr/>
              <a:t>‹#›</a:t>
            </a:fld>
            <a:endParaRPr lang="ar-Y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531EE4C-DCC2-4EDD-9ECB-F3B2BC2AE863}" type="datetimeFigureOut">
              <a:rPr lang="ar-YE" smtClean="0"/>
              <a:pPr/>
              <a:t>09/11/1433</a:t>
            </a:fld>
            <a:endParaRPr lang="ar-YE"/>
          </a:p>
        </p:txBody>
      </p:sp>
      <p:sp>
        <p:nvSpPr>
          <p:cNvPr id="5" name="Footer Placeholder 4"/>
          <p:cNvSpPr>
            <a:spLocks noGrp="1"/>
          </p:cNvSpPr>
          <p:nvPr>
            <p:ph type="ftr" sz="quarter" idx="11"/>
          </p:nvPr>
        </p:nvSpPr>
        <p:spPr/>
        <p:txBody>
          <a:bodyPr/>
          <a:lstStyle/>
          <a:p>
            <a:endParaRPr lang="ar-YE"/>
          </a:p>
        </p:txBody>
      </p:sp>
      <p:sp>
        <p:nvSpPr>
          <p:cNvPr id="31" name="Slide Number Placeholder 30"/>
          <p:cNvSpPr>
            <a:spLocks noGrp="1"/>
          </p:cNvSpPr>
          <p:nvPr>
            <p:ph type="sldNum" sz="quarter" idx="12"/>
          </p:nvPr>
        </p:nvSpPr>
        <p:spPr/>
        <p:txBody>
          <a:bodyPr/>
          <a:lstStyle/>
          <a:p>
            <a:fld id="{783AFE48-C358-477F-8583-FC4C952162B6}" type="slidenum">
              <a:rPr lang="ar-YE" smtClean="0"/>
              <a:pPr/>
              <a:t>‹#›</a:t>
            </a:fld>
            <a:endParaRPr lang="ar-YE"/>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531EE4C-DCC2-4EDD-9ECB-F3B2BC2AE863}" type="datetimeFigureOut">
              <a:rPr lang="ar-YE" smtClean="0"/>
              <a:pPr/>
              <a:t>09/11/1433</a:t>
            </a:fld>
            <a:endParaRPr lang="ar-YE"/>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YE"/>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83AFE48-C358-477F-8583-FC4C952162B6}" type="slidenum">
              <a:rPr lang="ar-YE" smtClean="0"/>
              <a:pPr/>
              <a:t>‹#›</a:t>
            </a:fld>
            <a:endParaRPr lang="ar-YE"/>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medicine.medscape.com/article/1899301-overview"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javascript:refimgshow(1)"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484785"/>
            <a:ext cx="8458200" cy="4591002"/>
          </a:xfrm>
        </p:spPr>
        <p:txBody>
          <a:bodyPr/>
          <a:lstStyle/>
          <a:p>
            <a:r>
              <a:rPr lang="en-US" b="1" dirty="0" smtClean="0">
                <a:solidFill>
                  <a:srgbClr val="FF0000"/>
                </a:solidFill>
              </a:rPr>
              <a:t>                            </a:t>
            </a:r>
            <a:br>
              <a:rPr lang="en-US" b="1" dirty="0" smtClean="0">
                <a:solidFill>
                  <a:srgbClr val="FF0000"/>
                </a:solidFill>
              </a:rPr>
            </a:br>
            <a:r>
              <a:rPr lang="en-US" b="1" dirty="0" smtClean="0">
                <a:solidFill>
                  <a:srgbClr val="FF0000"/>
                </a:solidFill>
              </a:rPr>
              <a:t/>
            </a:r>
            <a:br>
              <a:rPr lang="en-US" b="1" dirty="0" smtClean="0">
                <a:solidFill>
                  <a:srgbClr val="FF0000"/>
                </a:solidFill>
              </a:rPr>
            </a:br>
            <a:r>
              <a:rPr lang="en-US" b="1" dirty="0" smtClean="0">
                <a:solidFill>
                  <a:srgbClr val="FF0000"/>
                </a:solidFill>
              </a:rPr>
              <a:t>                             spleen</a:t>
            </a:r>
            <a:endParaRPr lang="ar-YE" b="1" dirty="0">
              <a:solidFill>
                <a:srgbClr val="FF0000"/>
              </a:solidFill>
            </a:endParaRPr>
          </a:p>
        </p:txBody>
      </p:sp>
      <p:sp>
        <p:nvSpPr>
          <p:cNvPr id="3" name="Subtitle 2"/>
          <p:cNvSpPr>
            <a:spLocks noGrp="1"/>
          </p:cNvSpPr>
          <p:nvPr>
            <p:ph type="subTitle" idx="1"/>
          </p:nvPr>
        </p:nvSpPr>
        <p:spPr/>
        <p:txBody>
          <a:bodyPr/>
          <a:lstStyle/>
          <a:p>
            <a:endParaRPr lang="ar-YE"/>
          </a:p>
        </p:txBody>
      </p:sp>
    </p:spTree>
  </p:cSld>
  <p:clrMapOvr>
    <a:masterClrMapping/>
  </p:clrMapOvr>
  <mc:AlternateContent xmlns:mc="http://schemas.openxmlformats.org/markup-compatibility/2006">
    <mc:Choice xmlns:p14="http://schemas.microsoft.com/office/powerpoint/2010/main" Requires="p14">
      <p:transition>
        <p14:shred/>
      </p:transition>
    </mc:Choice>
    <mc:Fallback>
      <p:transition>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lnSpcReduction="10000"/>
          </a:bodyPr>
          <a:lstStyle/>
          <a:p>
            <a:pPr algn="l">
              <a:buNone/>
            </a:pPr>
            <a:r>
              <a:rPr lang="en-US" b="1" dirty="0" smtClean="0">
                <a:solidFill>
                  <a:srgbClr val="C00000"/>
                </a:solidFill>
              </a:rPr>
              <a:t>Functions of spleen</a:t>
            </a:r>
            <a:endParaRPr lang="en-US" dirty="0" smtClean="0">
              <a:solidFill>
                <a:srgbClr val="C00000"/>
              </a:solidFill>
            </a:endParaRPr>
          </a:p>
          <a:p>
            <a:pPr algn="l">
              <a:buNone/>
            </a:pPr>
            <a:r>
              <a:rPr lang="en-US" b="1" dirty="0" smtClean="0"/>
              <a:t>  1-RBC and WBC production during fetal life </a:t>
            </a:r>
            <a:endParaRPr lang="en-US" dirty="0" smtClean="0"/>
          </a:p>
          <a:p>
            <a:pPr algn="l">
              <a:buNone/>
            </a:pPr>
            <a:r>
              <a:rPr lang="en-US" b="1" dirty="0" smtClean="0"/>
              <a:t>2- removal of old or diseased RBC</a:t>
            </a:r>
            <a:endParaRPr lang="en-US" dirty="0" smtClean="0"/>
          </a:p>
          <a:p>
            <a:pPr algn="l">
              <a:buNone/>
            </a:pPr>
            <a:r>
              <a:rPr lang="en-US" b="1" dirty="0" smtClean="0"/>
              <a:t>3-maturation of </a:t>
            </a:r>
            <a:r>
              <a:rPr lang="en-US" b="1" dirty="0" err="1" smtClean="0"/>
              <a:t>reticulocyte</a:t>
            </a:r>
            <a:r>
              <a:rPr lang="en-US" b="1" dirty="0" smtClean="0"/>
              <a:t> </a:t>
            </a:r>
            <a:endParaRPr lang="en-US" dirty="0" smtClean="0"/>
          </a:p>
          <a:p>
            <a:pPr algn="l">
              <a:buNone/>
            </a:pPr>
            <a:r>
              <a:rPr lang="en-US" b="1" dirty="0" smtClean="0"/>
              <a:t>4-production of </a:t>
            </a:r>
            <a:r>
              <a:rPr lang="en-US" b="1" dirty="0" err="1" smtClean="0"/>
              <a:t>IgM</a:t>
            </a:r>
            <a:r>
              <a:rPr lang="en-US" b="1" dirty="0" smtClean="0"/>
              <a:t> and several </a:t>
            </a:r>
            <a:r>
              <a:rPr lang="en-US" b="1" dirty="0" err="1" smtClean="0"/>
              <a:t>opsonins</a:t>
            </a:r>
            <a:r>
              <a:rPr lang="en-US" b="1" dirty="0" smtClean="0"/>
              <a:t> </a:t>
            </a:r>
            <a:endParaRPr lang="en-US" dirty="0" smtClean="0"/>
          </a:p>
          <a:p>
            <a:pPr algn="l">
              <a:buNone/>
            </a:pPr>
            <a:r>
              <a:rPr lang="en-US" b="1" dirty="0" smtClean="0"/>
              <a:t>5-removal of the fallowing from RBCs:</a:t>
            </a:r>
            <a:endParaRPr lang="en-US" dirty="0" smtClean="0"/>
          </a:p>
          <a:p>
            <a:pPr algn="l">
              <a:buNone/>
            </a:pPr>
            <a:r>
              <a:rPr lang="en-US" b="1" dirty="0" smtClean="0"/>
              <a:t>a-Howell –jolly bodies (nuclear remnants)</a:t>
            </a:r>
            <a:endParaRPr lang="en-US" dirty="0" smtClean="0"/>
          </a:p>
          <a:p>
            <a:pPr algn="l">
              <a:buNone/>
            </a:pPr>
            <a:r>
              <a:rPr lang="en-US" b="1" dirty="0" smtClean="0"/>
              <a:t>b-</a:t>
            </a:r>
            <a:r>
              <a:rPr lang="en-US" b="1" dirty="0" err="1" smtClean="0"/>
              <a:t>pappenheimer</a:t>
            </a:r>
            <a:r>
              <a:rPr lang="en-US" b="1" dirty="0" smtClean="0"/>
              <a:t> bodies(iron granules)</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200">
        <p14:flip dir="l"/>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pPr algn="ctr"/>
            <a:r>
              <a:rPr lang="en-US" b="1" dirty="0"/>
              <a:t>c-Heinz bodies (</a:t>
            </a:r>
            <a:r>
              <a:rPr lang="en-US" b="1" dirty="0" err="1"/>
              <a:t>denaturated</a:t>
            </a:r>
            <a:r>
              <a:rPr lang="en-US" b="1" dirty="0"/>
              <a:t> </a:t>
            </a:r>
            <a:r>
              <a:rPr lang="en-US" b="1" dirty="0" err="1"/>
              <a:t>Hgb</a:t>
            </a:r>
            <a:r>
              <a:rPr lang="en-US" b="1" dirty="0"/>
              <a:t>)</a:t>
            </a:r>
            <a:endParaRPr lang="en-US" dirty="0"/>
          </a:p>
          <a:p>
            <a:pPr algn="ctr"/>
            <a:r>
              <a:rPr lang="en-US" b="1" dirty="0" smtClean="0"/>
              <a:t>6-removal </a:t>
            </a:r>
            <a:r>
              <a:rPr lang="en-US" b="1" dirty="0"/>
              <a:t>of bacteria and other foreign </a:t>
            </a:r>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lnSpcReduction="10000"/>
          </a:bodyPr>
          <a:lstStyle/>
          <a:p>
            <a:pPr algn="l">
              <a:buNone/>
            </a:pPr>
            <a:r>
              <a:rPr lang="en-US" b="1" dirty="0">
                <a:solidFill>
                  <a:srgbClr val="C00000"/>
                </a:solidFill>
              </a:rPr>
              <a:t>Investigation of spleen</a:t>
            </a:r>
            <a:r>
              <a:rPr lang="en-US" b="1" dirty="0"/>
              <a:t>;</a:t>
            </a:r>
            <a:endParaRPr lang="en-US" dirty="0"/>
          </a:p>
          <a:p>
            <a:pPr algn="l">
              <a:buNone/>
            </a:pPr>
            <a:r>
              <a:rPr lang="en-US" b="1" dirty="0"/>
              <a:t>1- history and clinical examination</a:t>
            </a:r>
            <a:endParaRPr lang="en-US" dirty="0"/>
          </a:p>
          <a:p>
            <a:pPr algn="l">
              <a:buNone/>
            </a:pPr>
            <a:r>
              <a:rPr lang="en-US" b="1" dirty="0"/>
              <a:t>2-laborotory test</a:t>
            </a:r>
            <a:endParaRPr lang="en-US" dirty="0"/>
          </a:p>
          <a:p>
            <a:pPr algn="l">
              <a:buNone/>
            </a:pPr>
            <a:r>
              <a:rPr lang="en-US" b="1" dirty="0"/>
              <a:t>3-radiological imaging</a:t>
            </a:r>
            <a:endParaRPr lang="en-US" dirty="0"/>
          </a:p>
          <a:p>
            <a:pPr algn="l">
              <a:buNone/>
            </a:pPr>
            <a:r>
              <a:rPr lang="en-US" b="1" dirty="0"/>
              <a:t>a- plain abdomen??  Rare </a:t>
            </a:r>
            <a:r>
              <a:rPr lang="en-US" b="1" dirty="0" err="1"/>
              <a:t>usfull</a:t>
            </a:r>
            <a:r>
              <a:rPr lang="en-US" b="1" dirty="0"/>
              <a:t> some time see calcification or in </a:t>
            </a:r>
            <a:r>
              <a:rPr lang="en-US" b="1" dirty="0" err="1"/>
              <a:t>truma</a:t>
            </a:r>
            <a:r>
              <a:rPr lang="en-US" b="1" dirty="0"/>
              <a:t> see fracture of lower ribs       B-u/s    can see </a:t>
            </a:r>
            <a:r>
              <a:rPr lang="en-US" b="1" dirty="0" err="1"/>
              <a:t>siz</a:t>
            </a:r>
            <a:r>
              <a:rPr lang="en-US" b="1" dirty="0"/>
              <a:t> of spleen and any space </a:t>
            </a:r>
            <a:r>
              <a:rPr lang="en-US" b="1" dirty="0" err="1"/>
              <a:t>accuping</a:t>
            </a:r>
            <a:r>
              <a:rPr lang="en-US" b="1" dirty="0"/>
              <a:t> lesion  c-</a:t>
            </a:r>
            <a:r>
              <a:rPr lang="en-US" b="1" dirty="0" err="1"/>
              <a:t>c.t</a:t>
            </a:r>
            <a:r>
              <a:rPr lang="en-US" b="1" dirty="0"/>
              <a:t> scan   with contrast enhancement.  D- MRI</a:t>
            </a:r>
            <a:endParaRPr lang="en-US" dirty="0"/>
          </a:p>
          <a:p>
            <a:endParaRPr lang="ar-YE" dirty="0"/>
          </a:p>
        </p:txBody>
      </p:sp>
    </p:spTree>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a:bodyPr>
          <a:lstStyle/>
          <a:p>
            <a:pPr algn="l">
              <a:buNone/>
            </a:pPr>
            <a:r>
              <a:rPr lang="en-US" b="1" dirty="0">
                <a:solidFill>
                  <a:srgbClr val="C00000"/>
                </a:solidFill>
              </a:rPr>
              <a:t>CONGINATAL ABNORMALITY OF SPLEEN</a:t>
            </a:r>
            <a:endParaRPr lang="en-US" dirty="0">
              <a:solidFill>
                <a:srgbClr val="C00000"/>
              </a:solidFill>
            </a:endParaRPr>
          </a:p>
          <a:p>
            <a:pPr algn="l">
              <a:buNone/>
            </a:pPr>
            <a:r>
              <a:rPr lang="en-US" b="1" dirty="0" err="1"/>
              <a:t>Splenic</a:t>
            </a:r>
            <a:r>
              <a:rPr lang="en-US" b="1" dirty="0"/>
              <a:t> agenesis rare about 10% of children with congenital heart disease,</a:t>
            </a:r>
            <a:endParaRPr lang="en-US" dirty="0"/>
          </a:p>
          <a:p>
            <a:pPr algn="l">
              <a:buNone/>
            </a:pPr>
            <a:r>
              <a:rPr lang="en-US" b="1" dirty="0"/>
              <a:t>2- poly </a:t>
            </a:r>
            <a:r>
              <a:rPr lang="en-US" b="1" dirty="0" err="1"/>
              <a:t>splenia</a:t>
            </a:r>
            <a:r>
              <a:rPr lang="en-US" b="1" dirty="0"/>
              <a:t> rare due to failure of </a:t>
            </a:r>
            <a:r>
              <a:rPr lang="en-US" b="1" dirty="0" err="1"/>
              <a:t>splenic</a:t>
            </a:r>
            <a:r>
              <a:rPr lang="en-US" b="1" dirty="0"/>
              <a:t> fusion</a:t>
            </a:r>
            <a:endParaRPr lang="en-US" dirty="0"/>
          </a:p>
          <a:p>
            <a:pPr algn="l">
              <a:buNone/>
            </a:pPr>
            <a:r>
              <a:rPr lang="en-US" b="1" dirty="0"/>
              <a:t>3- </a:t>
            </a:r>
            <a:r>
              <a:rPr lang="en-US" b="1" dirty="0" err="1"/>
              <a:t>splenuculi</a:t>
            </a:r>
            <a:r>
              <a:rPr lang="en-US" b="1" dirty="0"/>
              <a:t> are single or multiple accessory spleen that are found in 10 -30 % of population.(what are the significant of accessory spleen??)</a:t>
            </a:r>
            <a:endParaRPr lang="en-US" dirty="0"/>
          </a:p>
          <a:p>
            <a:pPr algn="l">
              <a:buNone/>
            </a:pPr>
            <a:r>
              <a:rPr lang="en-US" b="1" dirty="0"/>
              <a:t> </a:t>
            </a:r>
            <a:endParaRPr lang="en-US" dirty="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10000"/>
          </a:bodyPr>
          <a:lstStyle/>
          <a:p>
            <a:r>
              <a:rPr lang="en-US" b="1" dirty="0"/>
              <a:t> </a:t>
            </a:r>
            <a:endParaRPr lang="en-US" dirty="0"/>
          </a:p>
          <a:p>
            <a:pPr algn="l">
              <a:buNone/>
            </a:pPr>
            <a:r>
              <a:rPr lang="en-US" b="1" dirty="0">
                <a:solidFill>
                  <a:srgbClr val="C00000"/>
                </a:solidFill>
              </a:rPr>
              <a:t>SPLENIC RAPTURE</a:t>
            </a:r>
            <a:endParaRPr lang="en-US" dirty="0">
              <a:solidFill>
                <a:srgbClr val="C00000"/>
              </a:solidFill>
            </a:endParaRPr>
          </a:p>
          <a:p>
            <a:pPr algn="l">
              <a:buNone/>
            </a:pPr>
            <a:r>
              <a:rPr lang="en-US" b="1" dirty="0"/>
              <a:t>Spleen represent is the most common intra abdominal organ </a:t>
            </a:r>
            <a:r>
              <a:rPr lang="en-US" b="1" dirty="0" err="1" smtClean="0"/>
              <a:t>susiptable</a:t>
            </a:r>
            <a:r>
              <a:rPr lang="en-US" b="1" dirty="0" smtClean="0"/>
              <a:t> </a:t>
            </a:r>
            <a:r>
              <a:rPr lang="en-US" b="1" dirty="0"/>
              <a:t>to rapture by penetrating and blunt trauma </a:t>
            </a:r>
            <a:endParaRPr lang="en-US" dirty="0"/>
          </a:p>
          <a:p>
            <a:pPr algn="l">
              <a:buNone/>
            </a:pPr>
            <a:r>
              <a:rPr lang="en-US" b="1" dirty="0"/>
              <a:t> </a:t>
            </a:r>
            <a:endParaRPr lang="en-US" dirty="0"/>
          </a:p>
          <a:p>
            <a:r>
              <a:rPr lang="en-US" b="1" dirty="0"/>
              <a:t> </a:t>
            </a:r>
            <a:endParaRPr lang="en-US" dirty="0"/>
          </a:p>
          <a:p>
            <a:r>
              <a:rPr lang="en-US" b="1" dirty="0"/>
              <a:t> </a:t>
            </a:r>
            <a:endParaRPr lang="en-US" dirty="0"/>
          </a:p>
          <a:p>
            <a:r>
              <a:rPr lang="en-US" b="1" dirty="0"/>
              <a:t> </a:t>
            </a:r>
            <a:endParaRPr lang="en-US" dirty="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600">
        <p14:gallery dir="r"/>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pPr algn="l"/>
            <a:r>
              <a:rPr lang="en-US" b="1" dirty="0" smtClean="0"/>
              <a:t>susceptible to rapture by penetrating and blunt trauma .or</a:t>
            </a:r>
            <a:endParaRPr lang="en-US" dirty="0" smtClean="0"/>
          </a:p>
          <a:p>
            <a:pPr algn="l"/>
            <a:r>
              <a:rPr lang="en-US" b="1" dirty="0" smtClean="0"/>
              <a:t>Iatrogenic injury to the spleen remains a frequent complication of any surgical procedure , particularly those in the left upper quadrant when adhesion are present .</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0000" lnSpcReduction="20000"/>
          </a:bodyPr>
          <a:lstStyle/>
          <a:p>
            <a:pPr algn="l"/>
            <a:r>
              <a:rPr lang="en-US" b="1" dirty="0" smtClean="0">
                <a:solidFill>
                  <a:srgbClr val="C00000"/>
                </a:solidFill>
              </a:rPr>
              <a:t>Ruptured spleen may present in three ways : </a:t>
            </a:r>
            <a:endParaRPr lang="en-US" dirty="0" smtClean="0">
              <a:solidFill>
                <a:srgbClr val="C00000"/>
              </a:solidFill>
            </a:endParaRPr>
          </a:p>
          <a:p>
            <a:pPr algn="l"/>
            <a:r>
              <a:rPr lang="en-US" b="1" dirty="0" smtClean="0"/>
              <a:t>  1- The patient succumbs rapidly from massive </a:t>
            </a:r>
            <a:r>
              <a:rPr lang="en-US" b="1" dirty="0" err="1" smtClean="0"/>
              <a:t>haemorrhage</a:t>
            </a:r>
            <a:r>
              <a:rPr lang="en-US" b="1" dirty="0" smtClean="0"/>
              <a:t> , </a:t>
            </a:r>
            <a:endParaRPr lang="en-US" dirty="0" smtClean="0"/>
          </a:p>
          <a:p>
            <a:pPr algn="l"/>
            <a:r>
              <a:rPr lang="en-US" b="1" dirty="0" smtClean="0"/>
              <a:t>Usually as a consequence of trauma. </a:t>
            </a:r>
            <a:endParaRPr lang="en-US" dirty="0" smtClean="0"/>
          </a:p>
          <a:p>
            <a:pPr algn="l"/>
            <a:r>
              <a:rPr lang="en-US" b="1" dirty="0" smtClean="0"/>
              <a:t>2- Initial shock , recovery , signs of late bleeding. The initial shock is due to blood loss , </a:t>
            </a:r>
            <a:r>
              <a:rPr lang="en-US" b="1" dirty="0" err="1" smtClean="0"/>
              <a:t>tamponade</a:t>
            </a:r>
            <a:r>
              <a:rPr lang="en-US" b="1" dirty="0" smtClean="0"/>
              <a:t> occurs and then further bleeding take place. General sign of internal </a:t>
            </a:r>
            <a:r>
              <a:rPr lang="en-US" b="1" dirty="0" err="1" smtClean="0"/>
              <a:t>haemorrhage</a:t>
            </a:r>
            <a:r>
              <a:rPr lang="en-US" b="1" dirty="0" smtClean="0"/>
              <a:t> maybe variable but local signs include left upper quadrant pain and tenderness , followed by abdominal distension. The referral of pain to the left shoulder is known as </a:t>
            </a:r>
            <a:r>
              <a:rPr lang="en-US" b="1" dirty="0" err="1" smtClean="0"/>
              <a:t>Kehr's</a:t>
            </a:r>
            <a:r>
              <a:rPr lang="en-US" b="1" dirty="0" smtClean="0"/>
              <a:t> sign and can be demonstrated some 15 minutes following elevation of foot to the bed the pain results from the contact of blood with the undersurface of the diaphragm and is mediated through afferent fibers of the </a:t>
            </a:r>
            <a:r>
              <a:rPr lang="en-US" b="1" dirty="0" err="1" smtClean="0"/>
              <a:t>phrenic</a:t>
            </a:r>
            <a:r>
              <a:rPr lang="en-US" b="1" dirty="0" smtClean="0"/>
              <a:t> nerve.</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pPr algn="l">
              <a:buNone/>
            </a:pPr>
            <a:r>
              <a:rPr lang="en-US" b="1" dirty="0" smtClean="0"/>
              <a:t>With significant </a:t>
            </a:r>
            <a:r>
              <a:rPr lang="en-US" b="1" dirty="0" err="1" smtClean="0"/>
              <a:t>haemorrhage</a:t>
            </a:r>
            <a:r>
              <a:rPr lang="en-US" b="1" dirty="0" smtClean="0"/>
              <a:t> , shifting dullness maybe present in the flanks and fullness in the pelvis maybe evident on rectal examination. Abdominal </a:t>
            </a:r>
            <a:r>
              <a:rPr lang="en-US" b="1" dirty="0" err="1" smtClean="0"/>
              <a:t>ultrasonography</a:t>
            </a:r>
            <a:r>
              <a:rPr lang="en-US" b="1" dirty="0" smtClean="0"/>
              <a:t> or CT scanning will demonstrate the source of the bleeding in the patient who is stable enough to undergo imaging before urgent </a:t>
            </a:r>
            <a:r>
              <a:rPr lang="en-US" b="1" dirty="0" err="1" smtClean="0"/>
              <a:t>laparotomy</a:t>
            </a:r>
            <a:r>
              <a:rPr lang="en-US" b="1" dirty="0" smtClean="0"/>
              <a:t>. </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600">
        <p14:gallery dir="r"/>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lnSpcReduction="10000"/>
          </a:bodyPr>
          <a:lstStyle/>
          <a:p>
            <a:pPr algn="l">
              <a:buNone/>
            </a:pPr>
            <a:r>
              <a:rPr lang="en-US" b="1" dirty="0" smtClean="0"/>
              <a:t>3- </a:t>
            </a:r>
            <a:r>
              <a:rPr lang="en-US" b="1" dirty="0" smtClean="0">
                <a:solidFill>
                  <a:srgbClr val="C00000"/>
                </a:solidFill>
              </a:rPr>
              <a:t>The delayed case</a:t>
            </a:r>
            <a:r>
              <a:rPr lang="en-US" b="1" dirty="0" smtClean="0"/>
              <a:t>. The initial signs of </a:t>
            </a:r>
            <a:r>
              <a:rPr lang="en-US" b="1" dirty="0" err="1" smtClean="0"/>
              <a:t>splenic</a:t>
            </a:r>
            <a:r>
              <a:rPr lang="en-US" b="1" dirty="0" smtClean="0"/>
              <a:t> injury may pass quickly or not be recognized but delayed rupture can occur.</a:t>
            </a:r>
            <a:endParaRPr lang="en-US" dirty="0" smtClean="0"/>
          </a:p>
          <a:p>
            <a:pPr algn="l">
              <a:buNone/>
            </a:pPr>
            <a:r>
              <a:rPr lang="en-US" b="1" dirty="0" smtClean="0"/>
              <a:t>Such cases should be uncommon with the frequent use of scanning on the trauma patient. Any </a:t>
            </a:r>
            <a:r>
              <a:rPr lang="en-US" b="1" dirty="0" err="1" smtClean="0"/>
              <a:t>haematoma</a:t>
            </a:r>
            <a:r>
              <a:rPr lang="en-US" b="1" dirty="0" smtClean="0"/>
              <a:t> around the spleen in the stable patient should lead to close observation.</a:t>
            </a:r>
            <a:endParaRPr lang="en-US" dirty="0" smtClean="0"/>
          </a:p>
          <a:p>
            <a:pPr algn="l">
              <a:buNone/>
            </a:pPr>
            <a:r>
              <a:rPr lang="en-US" b="1" dirty="0" smtClean="0"/>
              <a:t> </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20000"/>
          </a:bodyPr>
          <a:lstStyle/>
          <a:p>
            <a:r>
              <a:rPr lang="en-US" b="1" dirty="0" smtClean="0"/>
              <a:t> </a:t>
            </a:r>
            <a:endParaRPr lang="en-US" dirty="0" smtClean="0"/>
          </a:p>
          <a:p>
            <a:pPr algn="l">
              <a:buNone/>
            </a:pPr>
            <a:r>
              <a:rPr lang="en-US" b="1" i="1" u="sng" dirty="0" smtClean="0">
                <a:solidFill>
                  <a:srgbClr val="C00000"/>
                </a:solidFill>
              </a:rPr>
              <a:t>Management </a:t>
            </a:r>
            <a:r>
              <a:rPr lang="en-US" b="1" i="1" u="sng" dirty="0" smtClean="0"/>
              <a:t>:</a:t>
            </a:r>
            <a:endParaRPr lang="en-US" dirty="0" smtClean="0"/>
          </a:p>
          <a:p>
            <a:pPr algn="l">
              <a:buNone/>
            </a:pPr>
            <a:r>
              <a:rPr lang="en-US" b="1" dirty="0" smtClean="0"/>
              <a:t>The ruptured spleen can be managed successfully without operation. Careful observation can be pursued in the patient with minimal or no abdominal findings and when there is </a:t>
            </a:r>
            <a:r>
              <a:rPr lang="en-US" b="1" dirty="0" err="1" smtClean="0"/>
              <a:t>haemodynamic</a:t>
            </a:r>
            <a:r>
              <a:rPr lang="en-US" b="1" dirty="0" smtClean="0"/>
              <a:t> stability. CT may confirm isolated injury to the spleen , and a conservative approach should be considered in the absence of </a:t>
            </a:r>
            <a:r>
              <a:rPr lang="en-US" b="1" dirty="0" err="1" smtClean="0"/>
              <a:t>hilar</a:t>
            </a:r>
            <a:r>
              <a:rPr lang="en-US" b="1" dirty="0" smtClean="0"/>
              <a:t> involvement or of massive disruption of the </a:t>
            </a:r>
            <a:r>
              <a:rPr lang="en-US" dirty="0" smtClean="0"/>
              <a:t>spleen.</a:t>
            </a:r>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lnSpcReduction="10000"/>
          </a:bodyPr>
          <a:lstStyle/>
          <a:p>
            <a:pPr algn="l" rtl="0"/>
            <a:r>
              <a:rPr lang="en-US" b="1" dirty="0" smtClean="0"/>
              <a:t>The spleen is an wedge-shaped organ that lies in relation to the 9th ,10</a:t>
            </a:r>
            <a:r>
              <a:rPr lang="en-US" b="1" baseline="30000" dirty="0" smtClean="0"/>
              <a:t>th</a:t>
            </a:r>
            <a:r>
              <a:rPr lang="en-US" b="1" dirty="0" smtClean="0"/>
              <a:t> and 11th ribs, located in the left </a:t>
            </a:r>
            <a:r>
              <a:rPr lang="en-US" b="1" dirty="0" err="1" smtClean="0"/>
              <a:t>hypochondrium</a:t>
            </a:r>
            <a:r>
              <a:rPr lang="en-US" b="1" dirty="0" smtClean="0"/>
              <a:t> and partly in the </a:t>
            </a:r>
            <a:r>
              <a:rPr lang="en-US" b="1" dirty="0" err="1" smtClean="0"/>
              <a:t>epigastrium</a:t>
            </a:r>
            <a:r>
              <a:rPr lang="en-US" b="1" dirty="0" smtClean="0"/>
              <a:t>; thus, it is situated between the </a:t>
            </a:r>
            <a:r>
              <a:rPr lang="en-US" b="1" dirty="0" err="1" smtClean="0"/>
              <a:t>fundus</a:t>
            </a:r>
            <a:r>
              <a:rPr lang="en-US" b="1" dirty="0" smtClean="0"/>
              <a:t> of the </a:t>
            </a:r>
            <a:r>
              <a:rPr lang="en-US" sz="3600" b="1" dirty="0" smtClean="0">
                <a:solidFill>
                  <a:schemeClr val="tx1"/>
                </a:solidFill>
                <a:hlinkClick r:id="rId2"/>
              </a:rPr>
              <a:t>stomach</a:t>
            </a:r>
            <a:r>
              <a:rPr lang="en-US" sz="3600" b="1" dirty="0" smtClean="0">
                <a:solidFill>
                  <a:schemeClr val="tx1"/>
                </a:solidFill>
              </a:rPr>
              <a:t> </a:t>
            </a:r>
            <a:r>
              <a:rPr lang="en-US" b="1" dirty="0" smtClean="0"/>
              <a:t>and the diaphragm .The spleen is highly vascular and reddish purple; its size and weight are variable( 75-250 g). A normal spleen is not palpable.</a:t>
            </a:r>
            <a:r>
              <a:rPr lang="en-US" b="1" baseline="30000" dirty="0" smtClean="0"/>
              <a:t>{</a:t>
            </a:r>
            <a:endParaRPr lang="en-US" dirty="0" smtClean="0"/>
          </a:p>
          <a:p>
            <a:pPr algn="l"/>
            <a:r>
              <a:rPr lang="ar-YE" b="1" dirty="0" smtClean="0"/>
              <a:t> </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4000">
        <p14:vortex/>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0000" lnSpcReduction="20000"/>
          </a:bodyPr>
          <a:lstStyle/>
          <a:p>
            <a:pPr algn="l">
              <a:buNone/>
            </a:pPr>
            <a:r>
              <a:rPr lang="en-US" b="1" dirty="0" smtClean="0">
                <a:solidFill>
                  <a:srgbClr val="FF0000"/>
                </a:solidFill>
              </a:rPr>
              <a:t>Immediate </a:t>
            </a:r>
            <a:r>
              <a:rPr lang="en-US" b="1" dirty="0" err="1" smtClean="0">
                <a:solidFill>
                  <a:srgbClr val="FF0000"/>
                </a:solidFill>
              </a:rPr>
              <a:t>laparotomy</a:t>
            </a:r>
            <a:r>
              <a:rPr lang="en-US" b="1" dirty="0" smtClean="0">
                <a:solidFill>
                  <a:srgbClr val="FF0000"/>
                </a:solidFill>
              </a:rPr>
              <a:t> </a:t>
            </a:r>
            <a:r>
              <a:rPr lang="en-US" b="1" dirty="0" smtClean="0"/>
              <a:t>is indicated for </a:t>
            </a:r>
            <a:r>
              <a:rPr lang="en-US" b="1" dirty="0" err="1" smtClean="0"/>
              <a:t>splenic</a:t>
            </a:r>
            <a:r>
              <a:rPr lang="en-US" b="1" dirty="0" smtClean="0"/>
              <a:t> trauma if there is obvious evidence of continuing blood loss despite adequate resuscitation. The incidence of major associated intra-abdominal injuries with blunt </a:t>
            </a:r>
            <a:r>
              <a:rPr lang="en-US" b="1" dirty="0" err="1" smtClean="0"/>
              <a:t>splenic</a:t>
            </a:r>
            <a:r>
              <a:rPr lang="en-US" b="1" dirty="0" smtClean="0"/>
              <a:t> trauma may exceed 50% and </a:t>
            </a:r>
            <a:r>
              <a:rPr lang="en-US" b="1" dirty="0" err="1" smtClean="0"/>
              <a:t>laparotomy</a:t>
            </a:r>
            <a:r>
              <a:rPr lang="en-US" b="1" dirty="0" smtClean="0"/>
              <a:t> should therefore be considered if there is a strong suspicion of trauma to other organs. The treatment of associated injuries is dictated by the operative findings. </a:t>
            </a:r>
            <a:r>
              <a:rPr lang="en-US" b="1" dirty="0" err="1" smtClean="0"/>
              <a:t>Splenic</a:t>
            </a:r>
            <a:r>
              <a:rPr lang="en-US" b="1" dirty="0" smtClean="0"/>
              <a:t> preservation should be considered where possible , and any blood should be </a:t>
            </a:r>
            <a:r>
              <a:rPr lang="en-US" b="1" dirty="0" err="1" smtClean="0"/>
              <a:t>ecacuated</a:t>
            </a:r>
            <a:r>
              <a:rPr lang="en-US" b="1" dirty="0" smtClean="0"/>
              <a:t> to facilitate inspection of the spleen. </a:t>
            </a:r>
          </a:p>
          <a:p>
            <a:pPr algn="l">
              <a:buNone/>
            </a:pPr>
            <a:r>
              <a:rPr lang="en-US" b="1" dirty="0" smtClean="0"/>
              <a:t>Minor capsular </a:t>
            </a:r>
            <a:r>
              <a:rPr lang="en-US" b="1" dirty="0" err="1" smtClean="0"/>
              <a:t>parenchymal</a:t>
            </a:r>
            <a:r>
              <a:rPr lang="en-US" b="1" dirty="0" smtClean="0"/>
              <a:t> injuries may required only topical haemostatic agents. If by careful compression of the spleen the bleeding can be controlled , suture of the injury with or without application of haemostatic agents may be useful . </a:t>
            </a:r>
            <a:r>
              <a:rPr lang="en-US" b="1" dirty="0" err="1" smtClean="0"/>
              <a:t>parenchymal</a:t>
            </a:r>
            <a:r>
              <a:rPr lang="en-US" b="1" dirty="0" smtClean="0"/>
              <a:t> injuries involving the lower or upper pole of the spleen may be managed by partial segmental resection. </a:t>
            </a:r>
          </a:p>
          <a:p>
            <a:endParaRPr lang="ar-YE" dirty="0"/>
          </a:p>
        </p:txBody>
      </p:sp>
    </p:spTree>
  </p:cSld>
  <p:clrMapOvr>
    <a:masterClrMapping/>
  </p:clrMapOvr>
  <p:transition spd="slow">
    <p:wheel spokes="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85000" lnSpcReduction="10000"/>
          </a:bodyPr>
          <a:lstStyle/>
          <a:p>
            <a:pPr algn="l">
              <a:buNone/>
            </a:pPr>
            <a:r>
              <a:rPr lang="ar-YE" b="1" i="1" dirty="0" smtClean="0"/>
              <a:t> </a:t>
            </a:r>
            <a:endParaRPr lang="en-US" dirty="0" smtClean="0"/>
          </a:p>
          <a:p>
            <a:pPr algn="l">
              <a:buNone/>
            </a:pPr>
            <a:r>
              <a:rPr lang="en-US" b="1" dirty="0" err="1" smtClean="0">
                <a:solidFill>
                  <a:srgbClr val="C00000"/>
                </a:solidFill>
              </a:rPr>
              <a:t>Sleen</a:t>
            </a:r>
            <a:r>
              <a:rPr lang="en-US" b="1" dirty="0" smtClean="0">
                <a:solidFill>
                  <a:srgbClr val="C00000"/>
                </a:solidFill>
              </a:rPr>
              <a:t> injury severity scale by grades(</a:t>
            </a:r>
            <a:r>
              <a:rPr lang="en-US" b="1" dirty="0" err="1" smtClean="0">
                <a:solidFill>
                  <a:srgbClr val="C00000"/>
                </a:solidFill>
              </a:rPr>
              <a:t>aast</a:t>
            </a:r>
            <a:r>
              <a:rPr lang="en-US" b="1" dirty="0" smtClean="0">
                <a:solidFill>
                  <a:srgbClr val="C00000"/>
                </a:solidFill>
              </a:rPr>
              <a:t>):</a:t>
            </a:r>
            <a:endParaRPr lang="en-US" dirty="0" smtClean="0">
              <a:solidFill>
                <a:srgbClr val="C00000"/>
              </a:solidFill>
            </a:endParaRPr>
          </a:p>
          <a:p>
            <a:pPr algn="l">
              <a:buNone/>
            </a:pPr>
            <a:r>
              <a:rPr lang="en-US" b="1" dirty="0" smtClean="0">
                <a:solidFill>
                  <a:srgbClr val="00B050"/>
                </a:solidFill>
              </a:rPr>
              <a:t>It classified to 5 grade</a:t>
            </a:r>
            <a:endParaRPr lang="en-US" dirty="0" smtClean="0">
              <a:solidFill>
                <a:srgbClr val="00B050"/>
              </a:solidFill>
            </a:endParaRPr>
          </a:p>
          <a:p>
            <a:pPr algn="l">
              <a:buNone/>
            </a:pPr>
            <a:r>
              <a:rPr lang="en-US" b="1" dirty="0" smtClean="0">
                <a:solidFill>
                  <a:srgbClr val="00B050"/>
                </a:solidFill>
              </a:rPr>
              <a:t>Grade 1 :</a:t>
            </a:r>
            <a:r>
              <a:rPr lang="en-US" b="1" dirty="0" smtClean="0"/>
              <a:t>a-sub capsular hematoma less than 10% surface area and non expanding .b-laceration less than 1 cm deep with capsular tear, but non bleeding </a:t>
            </a:r>
            <a:endParaRPr lang="en-US" dirty="0" smtClean="0"/>
          </a:p>
          <a:p>
            <a:pPr algn="l">
              <a:buNone/>
            </a:pPr>
            <a:r>
              <a:rPr lang="en-US" b="1" dirty="0" smtClean="0">
                <a:solidFill>
                  <a:srgbClr val="00B050"/>
                </a:solidFill>
              </a:rPr>
              <a:t>Grade 2</a:t>
            </a:r>
            <a:r>
              <a:rPr lang="en-US" b="1" dirty="0" smtClean="0"/>
              <a:t>:a- hematoma less than 50% surface area sub capsular, less than 5 cm </a:t>
            </a:r>
            <a:r>
              <a:rPr lang="en-US" b="1" dirty="0" err="1" smtClean="0"/>
              <a:t>intraparenchymal</a:t>
            </a:r>
            <a:r>
              <a:rPr lang="en-US" b="1" dirty="0" smtClean="0"/>
              <a:t> hematoma .b- capsular tear with active bleeding,1 to 3 cm in depth, but must not involve </a:t>
            </a:r>
            <a:r>
              <a:rPr lang="en-US" b="1" dirty="0" err="1" smtClean="0"/>
              <a:t>trabicular</a:t>
            </a:r>
            <a:r>
              <a:rPr lang="en-US" b="1" dirty="0" smtClean="0"/>
              <a:t> vessel.</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10000"/>
          </a:bodyPr>
          <a:lstStyle/>
          <a:p>
            <a:pPr algn="l">
              <a:buNone/>
            </a:pPr>
            <a:r>
              <a:rPr lang="en-US" b="1" dirty="0" smtClean="0">
                <a:solidFill>
                  <a:srgbClr val="00B050"/>
                </a:solidFill>
              </a:rPr>
              <a:t>Grade 3:a- </a:t>
            </a:r>
            <a:r>
              <a:rPr lang="en-US" b="1" dirty="0" smtClean="0"/>
              <a:t>sub capsular hematoma more than 50% surface area or expanding hematoma, rapture sub capsular hematoma with active bleeding  b- more than 3 cm deep </a:t>
            </a:r>
            <a:r>
              <a:rPr lang="en-US" b="1" dirty="0" err="1" smtClean="0"/>
              <a:t>parenchymal</a:t>
            </a:r>
            <a:r>
              <a:rPr lang="en-US" b="1" dirty="0" smtClean="0"/>
              <a:t>  laceration.</a:t>
            </a:r>
            <a:endParaRPr lang="en-US" dirty="0" smtClean="0"/>
          </a:p>
          <a:p>
            <a:pPr algn="l">
              <a:buNone/>
            </a:pPr>
            <a:r>
              <a:rPr lang="en-US" b="1" dirty="0" smtClean="0">
                <a:solidFill>
                  <a:srgbClr val="00B050"/>
                </a:solidFill>
              </a:rPr>
              <a:t>Grade 4</a:t>
            </a:r>
            <a:r>
              <a:rPr lang="en-US" b="1" dirty="0" smtClean="0"/>
              <a:t>:a-rapture </a:t>
            </a:r>
            <a:r>
              <a:rPr lang="en-US" b="1" dirty="0" err="1" smtClean="0"/>
              <a:t>intraperanchymal</a:t>
            </a:r>
            <a:r>
              <a:rPr lang="en-US" b="1" dirty="0" smtClean="0"/>
              <a:t> </a:t>
            </a:r>
            <a:r>
              <a:rPr lang="en-US" b="1" dirty="0" err="1" smtClean="0"/>
              <a:t>haematoma</a:t>
            </a:r>
            <a:r>
              <a:rPr lang="en-US" b="1" dirty="0" smtClean="0"/>
              <a:t> with active bleeding. b-wound involving segmental or </a:t>
            </a:r>
            <a:r>
              <a:rPr lang="en-US" b="1" dirty="0" err="1" smtClean="0"/>
              <a:t>hilar</a:t>
            </a:r>
            <a:r>
              <a:rPr lang="en-US" b="1" dirty="0" smtClean="0"/>
              <a:t> vessels with major </a:t>
            </a:r>
            <a:r>
              <a:rPr lang="en-US" b="1" dirty="0" err="1" smtClean="0"/>
              <a:t>devascularization</a:t>
            </a:r>
            <a:r>
              <a:rPr lang="en-US" b="1" dirty="0" smtClean="0"/>
              <a:t>.</a:t>
            </a:r>
            <a:endParaRPr lang="en-US" dirty="0" smtClean="0"/>
          </a:p>
          <a:p>
            <a:pPr algn="l">
              <a:buNone/>
            </a:pPr>
            <a:r>
              <a:rPr lang="en-US" b="1" dirty="0" smtClean="0">
                <a:solidFill>
                  <a:srgbClr val="00B050"/>
                </a:solidFill>
              </a:rPr>
              <a:t>Grade 5 </a:t>
            </a:r>
            <a:r>
              <a:rPr lang="en-US" b="1" dirty="0" smtClean="0"/>
              <a:t>:a- shattered spleen(massive)b-</a:t>
            </a:r>
            <a:r>
              <a:rPr lang="en-US" b="1" dirty="0" err="1" smtClean="0"/>
              <a:t>hilar</a:t>
            </a:r>
            <a:r>
              <a:rPr lang="en-US" b="1" dirty="0" smtClean="0"/>
              <a:t> injury that completely  </a:t>
            </a:r>
            <a:r>
              <a:rPr lang="en-US" b="1" dirty="0" err="1" smtClean="0"/>
              <a:t>devasculriuze</a:t>
            </a:r>
            <a:r>
              <a:rPr lang="en-US" b="1" dirty="0" smtClean="0"/>
              <a:t> the spleen.</a:t>
            </a:r>
            <a:r>
              <a:rPr lang="en-US" b="1" baseline="30000" dirty="0" smtClean="0"/>
              <a:t>[2]</a:t>
            </a:r>
            <a:endParaRPr lang="en-US" dirty="0" smtClean="0"/>
          </a:p>
          <a:p>
            <a:pPr algn="l">
              <a:buNone/>
            </a:pPr>
            <a:r>
              <a:rPr lang="en-US" b="1" dirty="0" smtClean="0"/>
              <a:t> </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20000"/>
          </a:bodyPr>
          <a:lstStyle/>
          <a:p>
            <a:pPr algn="l">
              <a:buNone/>
            </a:pPr>
            <a:r>
              <a:rPr lang="en-US" b="1" i="1" u="sng" dirty="0" err="1" smtClean="0">
                <a:solidFill>
                  <a:srgbClr val="C00000"/>
                </a:solidFill>
              </a:rPr>
              <a:t>Splenomegaly</a:t>
            </a:r>
            <a:r>
              <a:rPr lang="en-US" b="1" i="1" u="sng" dirty="0" smtClean="0">
                <a:solidFill>
                  <a:srgbClr val="C00000"/>
                </a:solidFill>
              </a:rPr>
              <a:t> and </a:t>
            </a:r>
            <a:r>
              <a:rPr lang="en-US" b="1" i="1" u="sng" dirty="0" err="1" smtClean="0">
                <a:solidFill>
                  <a:srgbClr val="C00000"/>
                </a:solidFill>
              </a:rPr>
              <a:t>Hypersplenism</a:t>
            </a:r>
            <a:endParaRPr lang="en-US" dirty="0" smtClean="0">
              <a:solidFill>
                <a:srgbClr val="C00000"/>
              </a:solidFill>
            </a:endParaRPr>
          </a:p>
          <a:p>
            <a:pPr algn="l">
              <a:buNone/>
            </a:pPr>
            <a:r>
              <a:rPr lang="en-US" b="1" i="1" dirty="0" err="1" smtClean="0"/>
              <a:t>Hypersplinism:its</a:t>
            </a:r>
            <a:r>
              <a:rPr lang="en-US" b="1" i="1" dirty="0" smtClean="0"/>
              <a:t> </a:t>
            </a:r>
            <a:r>
              <a:rPr lang="en-US" b="1" i="1" dirty="0" err="1" smtClean="0"/>
              <a:t>acombination</a:t>
            </a:r>
            <a:r>
              <a:rPr lang="en-US" b="1" i="1" dirty="0" smtClean="0"/>
              <a:t> of </a:t>
            </a:r>
            <a:r>
              <a:rPr lang="en-US" b="1" i="1" dirty="0" err="1" smtClean="0"/>
              <a:t>splenomegaly</a:t>
            </a:r>
            <a:r>
              <a:rPr lang="en-US" b="1" i="1" u="sng" dirty="0" smtClean="0"/>
              <a:t> </a:t>
            </a:r>
            <a:r>
              <a:rPr lang="en-US" b="1" i="1" dirty="0" smtClean="0"/>
              <a:t>,</a:t>
            </a:r>
            <a:r>
              <a:rPr lang="en-US" b="1" i="1" dirty="0" err="1" smtClean="0"/>
              <a:t>anaemia,leucopenia</a:t>
            </a:r>
            <a:r>
              <a:rPr lang="en-US" b="1" i="1" dirty="0" smtClean="0"/>
              <a:t> and or thrombocytopenia with bone marrow hyperplasia.</a:t>
            </a:r>
            <a:endParaRPr lang="en-US" dirty="0" smtClean="0"/>
          </a:p>
          <a:p>
            <a:pPr algn="l">
              <a:buNone/>
            </a:pPr>
            <a:r>
              <a:rPr lang="en-US" dirty="0" err="1" smtClean="0">
                <a:solidFill>
                  <a:srgbClr val="C00000"/>
                </a:solidFill>
              </a:rPr>
              <a:t>Splenomegaly</a:t>
            </a:r>
            <a:r>
              <a:rPr lang="en-US" dirty="0" smtClean="0"/>
              <a:t> is a common feature of many disease processes. It should be borne in mind , however, that many conditions affecting the spleen, such as idiopathic thrombocytopenic </a:t>
            </a:r>
            <a:r>
              <a:rPr lang="en-US" dirty="0" err="1" smtClean="0"/>
              <a:t>purpura</a:t>
            </a:r>
            <a:r>
              <a:rPr lang="en-US" dirty="0" smtClean="0"/>
              <a:t> , maybe associated with enlargement, but the gland is seldom palpable. Few condition cause </a:t>
            </a:r>
            <a:r>
              <a:rPr lang="en-US" dirty="0" err="1" smtClean="0"/>
              <a:t>splenomegaly</a:t>
            </a:r>
            <a:r>
              <a:rPr lang="en-US" dirty="0" smtClean="0"/>
              <a:t> and need </a:t>
            </a:r>
            <a:r>
              <a:rPr lang="en-US" dirty="0" err="1" smtClean="0"/>
              <a:t>splenoctomy</a:t>
            </a:r>
            <a:r>
              <a:rPr lang="en-US" dirty="0" smtClean="0"/>
              <a:t>.</a:t>
            </a:r>
          </a:p>
          <a:p>
            <a:endParaRPr lang="ar-YE" dirty="0"/>
          </a:p>
        </p:txBody>
      </p:sp>
    </p:spTree>
  </p:cSld>
  <p:clrMapOvr>
    <a:masterClrMapping/>
  </p:clrMapOvr>
  <p:transition spd="slow">
    <p:cover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10000"/>
          </a:bodyPr>
          <a:lstStyle/>
          <a:p>
            <a:pPr lvl="2" algn="l">
              <a:buNone/>
            </a:pPr>
            <a:r>
              <a:rPr lang="en-US" b="1" dirty="0" smtClean="0">
                <a:solidFill>
                  <a:srgbClr val="C00000"/>
                </a:solidFill>
              </a:rPr>
              <a:t>Causes of </a:t>
            </a:r>
            <a:r>
              <a:rPr lang="en-US" b="1" dirty="0" err="1" smtClean="0">
                <a:solidFill>
                  <a:srgbClr val="C00000"/>
                </a:solidFill>
              </a:rPr>
              <a:t>splenomegaly</a:t>
            </a:r>
            <a:r>
              <a:rPr lang="en-US" dirty="0" smtClean="0"/>
              <a:t>:</a:t>
            </a:r>
          </a:p>
          <a:p>
            <a:pPr lvl="2" algn="l">
              <a:buNone/>
            </a:pPr>
            <a:r>
              <a:rPr lang="en-US" b="1" dirty="0" smtClean="0"/>
              <a:t>1-infection—  bacterial </a:t>
            </a:r>
            <a:r>
              <a:rPr lang="en-US" b="1" dirty="0" err="1" smtClean="0"/>
              <a:t>typhoid,t.b.brucellosis</a:t>
            </a:r>
            <a:endParaRPr lang="en-US" b="1" dirty="0" smtClean="0"/>
          </a:p>
          <a:p>
            <a:pPr lvl="2" algn="l">
              <a:buNone/>
            </a:pPr>
            <a:r>
              <a:rPr lang="en-US" b="1" dirty="0" smtClean="0"/>
              <a:t>                       Viral –</a:t>
            </a:r>
            <a:r>
              <a:rPr lang="en-US" b="1" dirty="0" err="1" smtClean="0"/>
              <a:t>glndular</a:t>
            </a:r>
            <a:r>
              <a:rPr lang="en-US" b="1" dirty="0" smtClean="0"/>
              <a:t> fever-</a:t>
            </a:r>
            <a:r>
              <a:rPr lang="en-US" b="1" dirty="0" err="1" smtClean="0"/>
              <a:t>e.b.virus</a:t>
            </a:r>
            <a:r>
              <a:rPr lang="en-US" b="1" dirty="0" smtClean="0"/>
              <a:t>—</a:t>
            </a:r>
          </a:p>
          <a:p>
            <a:pPr lvl="2" algn="l">
              <a:buNone/>
            </a:pPr>
            <a:r>
              <a:rPr lang="en-US" b="1" dirty="0" smtClean="0"/>
              <a:t>                     </a:t>
            </a:r>
            <a:r>
              <a:rPr lang="en-US" b="1" dirty="0" err="1" smtClean="0"/>
              <a:t>Spirochaetal</a:t>
            </a:r>
            <a:r>
              <a:rPr lang="en-US" b="1" dirty="0" smtClean="0"/>
              <a:t>—syphilis</a:t>
            </a:r>
          </a:p>
          <a:p>
            <a:pPr lvl="2" algn="l">
              <a:buNone/>
            </a:pPr>
            <a:r>
              <a:rPr lang="en-US" b="1" dirty="0" smtClean="0"/>
              <a:t>                     </a:t>
            </a:r>
            <a:r>
              <a:rPr lang="en-US" b="1" dirty="0" err="1" smtClean="0"/>
              <a:t>Protozoal</a:t>
            </a:r>
            <a:r>
              <a:rPr lang="en-US" b="1" dirty="0" smtClean="0"/>
              <a:t>----malaria ,</a:t>
            </a:r>
            <a:r>
              <a:rPr lang="en-US" b="1" dirty="0" err="1" smtClean="0"/>
              <a:t>kalazar</a:t>
            </a:r>
            <a:r>
              <a:rPr lang="en-US" b="1" dirty="0" smtClean="0"/>
              <a:t> </a:t>
            </a:r>
            <a:r>
              <a:rPr lang="en-US" b="1" dirty="0" err="1" smtClean="0"/>
              <a:t>schistomiasis</a:t>
            </a:r>
            <a:endParaRPr lang="en-US" b="1" dirty="0" smtClean="0"/>
          </a:p>
          <a:p>
            <a:pPr lvl="2" algn="l">
              <a:buNone/>
            </a:pPr>
            <a:r>
              <a:rPr lang="en-US" b="1" dirty="0" smtClean="0"/>
              <a:t>2- cellular proliferation –</a:t>
            </a:r>
            <a:r>
              <a:rPr lang="en-US" b="1" dirty="0" err="1" smtClean="0"/>
              <a:t>myloid</a:t>
            </a:r>
            <a:r>
              <a:rPr lang="en-US" b="1" dirty="0" smtClean="0"/>
              <a:t> and lymphatic </a:t>
            </a:r>
            <a:r>
              <a:rPr lang="en-US" b="1" dirty="0" err="1" smtClean="0"/>
              <a:t>leukemia,lymphoma,polycythemia</a:t>
            </a:r>
            <a:r>
              <a:rPr lang="en-US" b="1" dirty="0" smtClean="0"/>
              <a:t> </a:t>
            </a:r>
            <a:r>
              <a:rPr lang="en-US" b="1" dirty="0" err="1" smtClean="0"/>
              <a:t>rapra</a:t>
            </a:r>
            <a:r>
              <a:rPr lang="en-US" b="1" dirty="0" smtClean="0"/>
              <a:t> </a:t>
            </a:r>
            <a:r>
              <a:rPr lang="en-US" b="1" dirty="0" err="1" smtClean="0"/>
              <a:t>vera,spherocytosis,sickle</a:t>
            </a:r>
            <a:r>
              <a:rPr lang="en-US" b="1" dirty="0" smtClean="0"/>
              <a:t> cell </a:t>
            </a:r>
            <a:r>
              <a:rPr lang="en-US" b="1" dirty="0" err="1" smtClean="0"/>
              <a:t>anaemia</a:t>
            </a:r>
            <a:endParaRPr lang="en-US" b="1" dirty="0" smtClean="0"/>
          </a:p>
          <a:p>
            <a:pPr lvl="2" algn="l">
              <a:buNone/>
            </a:pPr>
            <a:r>
              <a:rPr lang="en-US" b="1" dirty="0" smtClean="0"/>
              <a:t>3-congestion—portal </a:t>
            </a:r>
            <a:r>
              <a:rPr lang="en-US" b="1" dirty="0" err="1" smtClean="0"/>
              <a:t>hypertension,hepatic</a:t>
            </a:r>
            <a:r>
              <a:rPr lang="en-US" b="1" dirty="0" smtClean="0"/>
              <a:t> vein </a:t>
            </a:r>
            <a:r>
              <a:rPr lang="en-US" b="1" dirty="0" err="1" smtClean="0"/>
              <a:t>obstraction,congestive</a:t>
            </a:r>
            <a:r>
              <a:rPr lang="en-US" b="1" dirty="0" smtClean="0"/>
              <a:t> heart failure</a:t>
            </a:r>
          </a:p>
          <a:p>
            <a:pPr lvl="2" algn="l">
              <a:buNone/>
            </a:pPr>
            <a:r>
              <a:rPr lang="en-US" b="1" dirty="0" smtClean="0"/>
              <a:t>4-cellular infiltration---</a:t>
            </a:r>
            <a:r>
              <a:rPr lang="en-US" b="1" dirty="0" err="1" smtClean="0"/>
              <a:t>amyloidosis</a:t>
            </a:r>
            <a:endParaRPr lang="en-US" b="1" dirty="0" smtClean="0"/>
          </a:p>
          <a:p>
            <a:pPr lvl="2" algn="l">
              <a:buNone/>
            </a:pPr>
            <a:r>
              <a:rPr lang="en-US" b="1" dirty="0" smtClean="0"/>
              <a:t>5- collagen disease –</a:t>
            </a:r>
            <a:r>
              <a:rPr lang="en-US" b="1" dirty="0" err="1" smtClean="0"/>
              <a:t>feltys</a:t>
            </a:r>
            <a:r>
              <a:rPr lang="en-US" b="1" dirty="0" smtClean="0"/>
              <a:t> disease</a:t>
            </a:r>
          </a:p>
          <a:p>
            <a:endParaRPr lang="ar-YE" dirty="0"/>
          </a:p>
        </p:txBody>
      </p:sp>
    </p:spTree>
  </p:cSld>
  <p:clrMapOvr>
    <a:masterClrMapping/>
  </p:clrMapOvr>
  <p:transition spd="slow">
    <p:pull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pPr algn="l"/>
            <a:r>
              <a:rPr lang="en-US" dirty="0" smtClean="0"/>
              <a:t>6-space </a:t>
            </a:r>
            <a:r>
              <a:rPr lang="en-US" dirty="0" err="1" smtClean="0"/>
              <a:t>accuping</a:t>
            </a:r>
            <a:r>
              <a:rPr lang="en-US" dirty="0" smtClean="0"/>
              <a:t> lesion----</a:t>
            </a:r>
            <a:r>
              <a:rPr lang="en-US" dirty="0" err="1" smtClean="0"/>
              <a:t>hydatid</a:t>
            </a:r>
            <a:r>
              <a:rPr lang="en-US" dirty="0" smtClean="0"/>
              <a:t> cyst ,lymphoma</a:t>
            </a:r>
          </a:p>
          <a:p>
            <a:pPr algn="l"/>
            <a:r>
              <a:rPr lang="en-US" dirty="0" smtClean="0"/>
              <a:t>7- injury ----</a:t>
            </a:r>
            <a:r>
              <a:rPr lang="en-US" dirty="0" err="1" smtClean="0"/>
              <a:t>haematoma</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pPr algn="l">
              <a:buNone/>
            </a:pPr>
            <a:r>
              <a:rPr lang="en-US" b="1" dirty="0" err="1" smtClean="0">
                <a:solidFill>
                  <a:srgbClr val="C00000"/>
                </a:solidFill>
              </a:rPr>
              <a:t>Splenic</a:t>
            </a:r>
            <a:r>
              <a:rPr lang="en-US" b="1" dirty="0" smtClean="0">
                <a:solidFill>
                  <a:srgbClr val="C00000"/>
                </a:solidFill>
              </a:rPr>
              <a:t> abscess</a:t>
            </a:r>
            <a:r>
              <a:rPr lang="en-US" b="1" dirty="0" smtClean="0"/>
              <a:t>;</a:t>
            </a:r>
          </a:p>
          <a:p>
            <a:pPr algn="l">
              <a:buNone/>
            </a:pPr>
            <a:r>
              <a:rPr lang="en-US" b="1" dirty="0" smtClean="0"/>
              <a:t>May arise from infected </a:t>
            </a:r>
            <a:r>
              <a:rPr lang="en-US" b="1" dirty="0" err="1" smtClean="0"/>
              <a:t>splenic</a:t>
            </a:r>
            <a:r>
              <a:rPr lang="en-US" b="1" dirty="0" smtClean="0"/>
              <a:t> </a:t>
            </a:r>
            <a:r>
              <a:rPr lang="en-US" b="1" dirty="0" err="1" smtClean="0"/>
              <a:t>embolism.or</a:t>
            </a:r>
            <a:r>
              <a:rPr lang="en-US" b="1" dirty="0" smtClean="0"/>
              <a:t> associated with typhoid ,</a:t>
            </a:r>
            <a:r>
              <a:rPr lang="en-US" b="1" dirty="0" err="1" smtClean="0"/>
              <a:t>paratyphoid,or</a:t>
            </a:r>
            <a:r>
              <a:rPr lang="en-US" b="1" dirty="0" smtClean="0"/>
              <a:t> pancreatic </a:t>
            </a:r>
            <a:r>
              <a:rPr lang="en-US" b="1" dirty="0" err="1" smtClean="0"/>
              <a:t>necrosis,the</a:t>
            </a:r>
            <a:r>
              <a:rPr lang="en-US" b="1" dirty="0" smtClean="0"/>
              <a:t> abscess may rapture and cause sub </a:t>
            </a:r>
            <a:r>
              <a:rPr lang="en-US" b="1" dirty="0" err="1" smtClean="0"/>
              <a:t>phrenic</a:t>
            </a:r>
            <a:r>
              <a:rPr lang="en-US" b="1" dirty="0" smtClean="0"/>
              <a:t> abscess or </a:t>
            </a:r>
            <a:r>
              <a:rPr lang="en-US" b="1" dirty="0" err="1" smtClean="0"/>
              <a:t>peritonitis.treatment</a:t>
            </a:r>
            <a:r>
              <a:rPr lang="en-US" b="1" dirty="0" smtClean="0"/>
              <a:t> by </a:t>
            </a:r>
            <a:r>
              <a:rPr lang="en-US" b="1" dirty="0" err="1" smtClean="0"/>
              <a:t>percutaneouse</a:t>
            </a:r>
            <a:r>
              <a:rPr lang="en-US" b="1" dirty="0" smtClean="0"/>
              <a:t> drainage under radiological guidance.</a:t>
            </a:r>
          </a:p>
          <a:p>
            <a:endParaRPr lang="ar-YE" dirty="0"/>
          </a:p>
        </p:txBody>
      </p:sp>
    </p:spTree>
  </p:cSld>
  <p:clrMapOvr>
    <a:masterClrMapping/>
  </p:clrMapOvr>
  <p:transition spd="slow">
    <p:wheel spokes="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20000"/>
          </a:bodyPr>
          <a:lstStyle/>
          <a:p>
            <a:r>
              <a:rPr lang="en-US" dirty="0" smtClean="0"/>
              <a:t> </a:t>
            </a:r>
          </a:p>
          <a:p>
            <a:pPr algn="l">
              <a:buNone/>
            </a:pPr>
            <a:r>
              <a:rPr lang="en-US" b="1" i="1" u="sng" dirty="0" smtClean="0">
                <a:solidFill>
                  <a:srgbClr val="C00000"/>
                </a:solidFill>
              </a:rPr>
              <a:t>I.T.P</a:t>
            </a:r>
            <a:endParaRPr lang="en-US" dirty="0" smtClean="0">
              <a:solidFill>
                <a:srgbClr val="C00000"/>
              </a:solidFill>
            </a:endParaRPr>
          </a:p>
          <a:p>
            <a:pPr algn="l">
              <a:buNone/>
            </a:pPr>
            <a:r>
              <a:rPr lang="en-US" b="1" dirty="0" smtClean="0"/>
              <a:t>This condition is due to circulating </a:t>
            </a:r>
            <a:r>
              <a:rPr lang="en-US" b="1" dirty="0" err="1" smtClean="0"/>
              <a:t>igg</a:t>
            </a:r>
            <a:r>
              <a:rPr lang="en-US" b="1" dirty="0" smtClean="0"/>
              <a:t> exists that is directed against </a:t>
            </a:r>
            <a:r>
              <a:rPr lang="en-US" b="1" dirty="0" err="1" smtClean="0"/>
              <a:t>platlet</a:t>
            </a:r>
            <a:r>
              <a:rPr lang="en-US" b="1" dirty="0" smtClean="0"/>
              <a:t>- associated antigen resulting in </a:t>
            </a:r>
            <a:r>
              <a:rPr lang="en-US" b="1" dirty="0" err="1" smtClean="0"/>
              <a:t>destraction</a:t>
            </a:r>
            <a:r>
              <a:rPr lang="en-US" b="1" dirty="0" smtClean="0"/>
              <a:t> of platelets by the </a:t>
            </a:r>
            <a:r>
              <a:rPr lang="en-US" b="1" dirty="0" err="1" smtClean="0"/>
              <a:t>reticuloendothelial</a:t>
            </a:r>
            <a:r>
              <a:rPr lang="en-US" b="1" dirty="0" smtClean="0"/>
              <a:t> system.</a:t>
            </a:r>
            <a:endParaRPr lang="en-US" dirty="0" smtClean="0"/>
          </a:p>
          <a:p>
            <a:pPr algn="l">
              <a:buNone/>
            </a:pPr>
            <a:r>
              <a:rPr lang="en-US" b="1" dirty="0" smtClean="0"/>
              <a:t>This condition associated with low </a:t>
            </a:r>
            <a:r>
              <a:rPr lang="en-US" b="1" dirty="0" err="1" smtClean="0"/>
              <a:t>platlets</a:t>
            </a:r>
            <a:r>
              <a:rPr lang="en-US" b="1" dirty="0" smtClean="0"/>
              <a:t> count easy </a:t>
            </a:r>
            <a:r>
              <a:rPr lang="en-US" b="1" dirty="0" err="1" smtClean="0"/>
              <a:t>brusing</a:t>
            </a:r>
            <a:r>
              <a:rPr lang="en-US" b="1" dirty="0" smtClean="0"/>
              <a:t> </a:t>
            </a:r>
            <a:r>
              <a:rPr lang="en-US" b="1" dirty="0" err="1" smtClean="0"/>
              <a:t>petechiae</a:t>
            </a:r>
            <a:r>
              <a:rPr lang="en-US" b="1" dirty="0" smtClean="0"/>
              <a:t> mucosal bleeding </a:t>
            </a:r>
            <a:r>
              <a:rPr lang="en-US" b="1" dirty="0" err="1" smtClean="0"/>
              <a:t>menorrhgia</a:t>
            </a:r>
            <a:r>
              <a:rPr lang="en-US" b="1" dirty="0" smtClean="0"/>
              <a:t> increase </a:t>
            </a:r>
            <a:r>
              <a:rPr lang="en-US" b="1" dirty="0" err="1" smtClean="0"/>
              <a:t>megakaryocyte</a:t>
            </a:r>
            <a:r>
              <a:rPr lang="en-US" b="1" dirty="0" smtClean="0"/>
              <a:t> count on bone marrow </a:t>
            </a:r>
            <a:r>
              <a:rPr lang="en-US" b="1" dirty="0" err="1" smtClean="0"/>
              <a:t>aspiration.its</a:t>
            </a:r>
            <a:r>
              <a:rPr lang="en-US" b="1" dirty="0" smtClean="0"/>
              <a:t> </a:t>
            </a:r>
            <a:r>
              <a:rPr lang="en-US" b="1" dirty="0" err="1" smtClean="0"/>
              <a:t>mor</a:t>
            </a:r>
            <a:r>
              <a:rPr lang="en-US" b="1" dirty="0" smtClean="0"/>
              <a:t> common in </a:t>
            </a:r>
            <a:r>
              <a:rPr lang="en-US" b="1" dirty="0" err="1" smtClean="0"/>
              <a:t>womens</a:t>
            </a:r>
            <a:r>
              <a:rPr lang="en-US" b="1" dirty="0" smtClean="0"/>
              <a:t> .</a:t>
            </a:r>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pPr algn="l">
              <a:buNone/>
            </a:pPr>
            <a:r>
              <a:rPr lang="en-US" b="1" dirty="0" smtClean="0">
                <a:solidFill>
                  <a:srgbClr val="C00000"/>
                </a:solidFill>
              </a:rPr>
              <a:t>Treatments</a:t>
            </a:r>
            <a:endParaRPr lang="en-US" dirty="0" smtClean="0">
              <a:solidFill>
                <a:srgbClr val="C00000"/>
              </a:solidFill>
            </a:endParaRPr>
          </a:p>
          <a:p>
            <a:pPr algn="l">
              <a:buNone/>
            </a:pPr>
            <a:r>
              <a:rPr lang="en-US" b="1" dirty="0" smtClean="0"/>
              <a:t>Medical treatments (</a:t>
            </a:r>
            <a:r>
              <a:rPr lang="en-US" b="1" dirty="0" err="1" smtClean="0"/>
              <a:t>predinsolon</a:t>
            </a:r>
            <a:r>
              <a:rPr lang="en-US" b="1" dirty="0" smtClean="0"/>
              <a:t>, </a:t>
            </a:r>
            <a:r>
              <a:rPr lang="en-US" b="1" dirty="0" err="1" smtClean="0"/>
              <a:t>platlet</a:t>
            </a:r>
            <a:r>
              <a:rPr lang="en-US" b="1" dirty="0" smtClean="0"/>
              <a:t> transfusion, </a:t>
            </a:r>
            <a:r>
              <a:rPr lang="en-US" b="1" dirty="0" err="1" smtClean="0"/>
              <a:t>plasmaphoresis</a:t>
            </a:r>
            <a:r>
              <a:rPr lang="en-US" b="1" dirty="0" smtClean="0"/>
              <a:t>).if treatment failed we treat condition by </a:t>
            </a:r>
            <a:r>
              <a:rPr lang="en-US" b="1" dirty="0" err="1" smtClean="0"/>
              <a:t>splenactomy</a:t>
            </a:r>
            <a:r>
              <a:rPr lang="en-US" b="1" dirty="0" smtClean="0"/>
              <a:t> ,about 75% of cases need </a:t>
            </a:r>
            <a:r>
              <a:rPr lang="en-US" b="1" dirty="0" err="1" smtClean="0"/>
              <a:t>splenactomy</a:t>
            </a:r>
            <a:r>
              <a:rPr lang="en-US" b="1" dirty="0" smtClean="0"/>
              <a:t>.</a:t>
            </a:r>
            <a:endParaRPr lang="en-US" dirty="0" smtClean="0"/>
          </a:p>
          <a:p>
            <a:pPr algn="l">
              <a:buNone/>
            </a:pPr>
            <a:r>
              <a:rPr lang="en-US" b="1" dirty="0" smtClean="0"/>
              <a:t>What are prognosis after </a:t>
            </a:r>
            <a:r>
              <a:rPr lang="en-US" b="1" dirty="0" err="1" smtClean="0"/>
              <a:t>splenactomy</a:t>
            </a:r>
            <a:r>
              <a:rPr lang="en-US" b="1" dirty="0" smtClean="0"/>
              <a:t> </a:t>
            </a:r>
            <a:endParaRPr lang="en-US" dirty="0" smtClean="0"/>
          </a:p>
          <a:p>
            <a:endParaRPr lang="ar-YE"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10000"/>
          </a:bodyPr>
          <a:lstStyle/>
          <a:p>
            <a:pPr algn="l">
              <a:buNone/>
            </a:pPr>
            <a:r>
              <a:rPr lang="en-US" b="1" dirty="0" smtClean="0"/>
              <a:t>80% of cases </a:t>
            </a:r>
            <a:r>
              <a:rPr lang="en-US" b="1" dirty="0" err="1" smtClean="0"/>
              <a:t>platlets</a:t>
            </a:r>
            <a:r>
              <a:rPr lang="en-US" b="1" dirty="0" smtClean="0"/>
              <a:t> count return to normal level within 6 post operative wk .</a:t>
            </a:r>
            <a:endParaRPr lang="en-US" dirty="0" smtClean="0"/>
          </a:p>
          <a:p>
            <a:pPr algn="l">
              <a:buNone/>
            </a:pPr>
            <a:r>
              <a:rPr lang="en-US" b="1" dirty="0" smtClean="0"/>
              <a:t>Why some patients recur after </a:t>
            </a:r>
            <a:r>
              <a:rPr lang="en-US" b="1" dirty="0" err="1" smtClean="0"/>
              <a:t>splenactomy</a:t>
            </a:r>
            <a:r>
              <a:rPr lang="en-US" b="1" dirty="0" smtClean="0"/>
              <a:t> ?</a:t>
            </a:r>
            <a:endParaRPr lang="en-US" dirty="0" smtClean="0"/>
          </a:p>
          <a:p>
            <a:pPr algn="l">
              <a:buNone/>
            </a:pPr>
            <a:r>
              <a:rPr lang="en-US" b="1" dirty="0" smtClean="0"/>
              <a:t>Due to accessory spleen</a:t>
            </a:r>
            <a:endParaRPr lang="en-US" dirty="0" smtClean="0"/>
          </a:p>
          <a:p>
            <a:pPr algn="l">
              <a:buNone/>
            </a:pPr>
            <a:r>
              <a:rPr lang="en-US" b="1" dirty="0" err="1" smtClean="0">
                <a:solidFill>
                  <a:srgbClr val="C00000"/>
                </a:solidFill>
              </a:rPr>
              <a:t>Felty</a:t>
            </a:r>
            <a:r>
              <a:rPr lang="en-US" b="1" dirty="0" smtClean="0">
                <a:solidFill>
                  <a:srgbClr val="C00000"/>
                </a:solidFill>
              </a:rPr>
              <a:t> syndrome </a:t>
            </a:r>
            <a:endParaRPr lang="en-US" dirty="0" smtClean="0">
              <a:solidFill>
                <a:srgbClr val="C00000"/>
              </a:solidFill>
            </a:endParaRPr>
          </a:p>
          <a:p>
            <a:pPr algn="l">
              <a:buNone/>
            </a:pPr>
            <a:r>
              <a:rPr lang="en-US" b="1" dirty="0" smtClean="0"/>
              <a:t>Its </a:t>
            </a:r>
            <a:r>
              <a:rPr lang="en-US" b="1" dirty="0" err="1" smtClean="0"/>
              <a:t>traid</a:t>
            </a:r>
            <a:r>
              <a:rPr lang="en-US" b="1" dirty="0" smtClean="0"/>
              <a:t> of </a:t>
            </a:r>
            <a:r>
              <a:rPr lang="en-US" b="1" dirty="0" err="1" smtClean="0"/>
              <a:t>splenomegaly</a:t>
            </a:r>
            <a:r>
              <a:rPr lang="en-US" b="1" dirty="0" smtClean="0"/>
              <a:t>, R.A, </a:t>
            </a:r>
            <a:r>
              <a:rPr lang="en-US" b="1" dirty="0" err="1" smtClean="0"/>
              <a:t>granulocytopenia</a:t>
            </a:r>
            <a:endParaRPr lang="en-US" dirty="0" smtClean="0"/>
          </a:p>
          <a:p>
            <a:pPr algn="l">
              <a:buNone/>
            </a:pPr>
            <a:r>
              <a:rPr lang="en-US" b="1" dirty="0" smtClean="0"/>
              <a:t>Cause due to formation antibodies against granulocytes.</a:t>
            </a:r>
            <a:endParaRPr lang="en-US" dirty="0" smtClean="0"/>
          </a:p>
          <a:p>
            <a:pPr algn="l">
              <a:buNone/>
            </a:pPr>
            <a:r>
              <a:rPr lang="en-US" b="1" dirty="0" smtClean="0"/>
              <a:t>,</a:t>
            </a:r>
            <a:endParaRPr lang="en-US" dirty="0" smtClean="0"/>
          </a:p>
          <a:p>
            <a:endParaRPr lang="ar-YE" dirty="0"/>
          </a:p>
        </p:txBody>
      </p:sp>
    </p:spTree>
  </p:cSld>
  <p:clrMapOvr>
    <a:masterClrMapping/>
  </p:clrMapOvr>
  <p:transition>
    <p:cover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endParaRPr lang="en-US" dirty="0" smtClean="0"/>
          </a:p>
          <a:p>
            <a:endParaRPr lang="ar-YE" dirty="0"/>
          </a:p>
        </p:txBody>
      </p:sp>
      <p:pic>
        <p:nvPicPr>
          <p:cNvPr id="4" name="صورة 5" descr="Dissected specimen of the abdomen showing the sple">
            <a:hlinkClick r:id="rId2"/>
          </p:cNvPr>
          <p:cNvPicPr/>
          <p:nvPr/>
        </p:nvPicPr>
        <p:blipFill>
          <a:blip r:embed="rId3" cstate="print"/>
          <a:srcRect/>
          <a:stretch>
            <a:fillRect/>
          </a:stretch>
        </p:blipFill>
        <p:spPr bwMode="auto">
          <a:xfrm>
            <a:off x="1835696" y="1844825"/>
            <a:ext cx="5328592" cy="3888432"/>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Requires="p14">
      <p:transition spd="slow" p14:dur="4000">
        <p14:vortex/>
      </p:transition>
    </mc:Choice>
    <mc:Fallback>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10000"/>
          </a:bodyPr>
          <a:lstStyle/>
          <a:p>
            <a:pPr algn="l">
              <a:buNone/>
            </a:pPr>
            <a:r>
              <a:rPr lang="en-US" b="1" dirty="0" smtClean="0">
                <a:solidFill>
                  <a:srgbClr val="C00000"/>
                </a:solidFill>
              </a:rPr>
              <a:t>NEOPLASMS</a:t>
            </a:r>
            <a:endParaRPr lang="en-US" dirty="0" smtClean="0">
              <a:solidFill>
                <a:srgbClr val="C00000"/>
              </a:solidFill>
            </a:endParaRPr>
          </a:p>
          <a:p>
            <a:pPr algn="l">
              <a:buNone/>
            </a:pPr>
            <a:r>
              <a:rPr lang="en-US" b="1" dirty="0" err="1" smtClean="0"/>
              <a:t>Haemangioma</a:t>
            </a:r>
            <a:r>
              <a:rPr lang="en-US" b="1" dirty="0" smtClean="0"/>
              <a:t> is the most common benign </a:t>
            </a:r>
            <a:r>
              <a:rPr lang="en-US" b="1" dirty="0" err="1" smtClean="0"/>
              <a:t>tumour</a:t>
            </a:r>
            <a:r>
              <a:rPr lang="en-US" b="1" dirty="0" smtClean="0"/>
              <a:t> of the spleen and may rarely develop to </a:t>
            </a:r>
            <a:r>
              <a:rPr lang="en-US" b="1" dirty="0" err="1" smtClean="0"/>
              <a:t>haemangiosarcoma</a:t>
            </a:r>
            <a:r>
              <a:rPr lang="en-US" b="1" dirty="0" smtClean="0"/>
              <a:t> that is treated by </a:t>
            </a:r>
            <a:r>
              <a:rPr lang="en-US" b="1" dirty="0" err="1" smtClean="0"/>
              <a:t>splenactomy</a:t>
            </a:r>
            <a:r>
              <a:rPr lang="en-US" b="1" dirty="0" smtClean="0"/>
              <a:t>.</a:t>
            </a:r>
            <a:endParaRPr lang="en-US" dirty="0" smtClean="0"/>
          </a:p>
          <a:p>
            <a:pPr algn="l">
              <a:buNone/>
            </a:pPr>
            <a:r>
              <a:rPr lang="en-US" b="1" dirty="0" smtClean="0"/>
              <a:t>Lymphoma another neoplasm may affect spleen and </a:t>
            </a:r>
            <a:r>
              <a:rPr lang="en-US" b="1" dirty="0" err="1" smtClean="0"/>
              <a:t>splenoctomy</a:t>
            </a:r>
            <a:r>
              <a:rPr lang="en-US" b="1" dirty="0" smtClean="0"/>
              <a:t> may use for staging of lymphoma,</a:t>
            </a:r>
            <a:endParaRPr lang="en-US" dirty="0" smtClean="0"/>
          </a:p>
          <a:p>
            <a:pPr algn="l">
              <a:buNone/>
            </a:pPr>
            <a:r>
              <a:rPr lang="en-US" b="1" dirty="0" smtClean="0"/>
              <a:t>Secondary metastasis may </a:t>
            </a:r>
            <a:r>
              <a:rPr lang="en-US" b="1" dirty="0" err="1" smtClean="0"/>
              <a:t>envolve</a:t>
            </a:r>
            <a:r>
              <a:rPr lang="en-US" b="1" dirty="0" smtClean="0"/>
              <a:t> spleen</a:t>
            </a:r>
            <a:endParaRPr lang="en-US" dirty="0" smtClean="0"/>
          </a:p>
          <a:p>
            <a:pPr algn="l">
              <a:buNone/>
            </a:pPr>
            <a:r>
              <a:rPr lang="en-US" b="1" dirty="0" smtClean="0"/>
              <a:t> </a:t>
            </a:r>
            <a:endParaRPr lang="en-US" dirty="0" smtClean="0"/>
          </a:p>
          <a:p>
            <a:endParaRPr lang="ar-YE" dirty="0"/>
          </a:p>
        </p:txBody>
      </p:sp>
    </p:spTree>
  </p:cSld>
  <p:clrMapOvr>
    <a:masterClrMapping/>
  </p:clrMapOvr>
  <p:transition spd="slow"/>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10000"/>
          </a:bodyPr>
          <a:lstStyle/>
          <a:p>
            <a:pPr algn="l">
              <a:buNone/>
            </a:pPr>
            <a:r>
              <a:rPr lang="en-US" b="1" dirty="0"/>
              <a:t>80% of cases </a:t>
            </a:r>
            <a:r>
              <a:rPr lang="en-US" b="1" dirty="0" err="1"/>
              <a:t>platlets</a:t>
            </a:r>
            <a:r>
              <a:rPr lang="en-US" b="1" dirty="0"/>
              <a:t> count return to normal level within 6 post operative wk .</a:t>
            </a:r>
            <a:endParaRPr lang="en-US" dirty="0"/>
          </a:p>
          <a:p>
            <a:pPr algn="l">
              <a:buNone/>
            </a:pPr>
            <a:r>
              <a:rPr lang="en-US" b="1" dirty="0"/>
              <a:t>Why some patients recur after </a:t>
            </a:r>
            <a:r>
              <a:rPr lang="en-US" b="1" dirty="0" err="1"/>
              <a:t>splenactomy</a:t>
            </a:r>
            <a:r>
              <a:rPr lang="en-US" b="1" dirty="0"/>
              <a:t> ?</a:t>
            </a:r>
            <a:endParaRPr lang="en-US" dirty="0"/>
          </a:p>
          <a:p>
            <a:pPr algn="l">
              <a:buNone/>
            </a:pPr>
            <a:r>
              <a:rPr lang="en-US" b="1" dirty="0"/>
              <a:t>Due to accessory spleen</a:t>
            </a:r>
            <a:endParaRPr lang="en-US" dirty="0"/>
          </a:p>
          <a:p>
            <a:pPr algn="l">
              <a:buNone/>
            </a:pPr>
            <a:r>
              <a:rPr lang="en-US" b="1" dirty="0" smtClean="0"/>
              <a:t>.</a:t>
            </a:r>
            <a:endParaRPr lang="en-US" dirty="0"/>
          </a:p>
          <a:p>
            <a:pPr algn="l">
              <a:buNone/>
            </a:pPr>
            <a:r>
              <a:rPr lang="en-US" b="1" dirty="0">
                <a:solidFill>
                  <a:srgbClr val="C00000"/>
                </a:solidFill>
              </a:rPr>
              <a:t>What means of </a:t>
            </a:r>
            <a:r>
              <a:rPr lang="en-US" b="1" dirty="0" err="1">
                <a:solidFill>
                  <a:srgbClr val="C00000"/>
                </a:solidFill>
              </a:rPr>
              <a:t>hypersplenism</a:t>
            </a:r>
            <a:r>
              <a:rPr lang="en-US" b="1" dirty="0"/>
              <a:t>?</a:t>
            </a:r>
            <a:endParaRPr lang="en-US" dirty="0"/>
          </a:p>
          <a:p>
            <a:pPr algn="l">
              <a:buNone/>
            </a:pPr>
            <a:r>
              <a:rPr lang="en-US" b="1" dirty="0" err="1"/>
              <a:t>Acombination</a:t>
            </a:r>
            <a:r>
              <a:rPr lang="en-US" b="1" dirty="0"/>
              <a:t> of </a:t>
            </a:r>
            <a:r>
              <a:rPr lang="en-US" b="1" dirty="0" err="1"/>
              <a:t>splenomegaly</a:t>
            </a:r>
            <a:r>
              <a:rPr lang="en-US" b="1" dirty="0"/>
              <a:t>  </a:t>
            </a:r>
            <a:r>
              <a:rPr lang="en-US" b="1" dirty="0" err="1"/>
              <a:t>anaemia</a:t>
            </a:r>
            <a:r>
              <a:rPr lang="en-US" b="1" dirty="0"/>
              <a:t>, leucopenia, and or thrombocytopenia with bone marrow hyperplasia,</a:t>
            </a:r>
            <a:endParaRPr lang="en-US" dirty="0"/>
          </a:p>
          <a:p>
            <a:endParaRPr lang="ar-YE" dirty="0"/>
          </a:p>
        </p:txBody>
      </p:sp>
    </p:spTree>
  </p:cSld>
  <p:clrMapOvr>
    <a:masterClrMapping/>
  </p:clrMapOvr>
  <p:transition>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7500" lnSpcReduction="20000"/>
          </a:bodyPr>
          <a:lstStyle/>
          <a:p>
            <a:r>
              <a:rPr lang="en-US" b="1" dirty="0" smtClean="0"/>
              <a:t> </a:t>
            </a:r>
            <a:endParaRPr lang="en-US" dirty="0" smtClean="0"/>
          </a:p>
          <a:p>
            <a:pPr algn="l">
              <a:buNone/>
            </a:pPr>
            <a:r>
              <a:rPr lang="en-US" b="1" dirty="0" smtClean="0">
                <a:solidFill>
                  <a:srgbClr val="C00000"/>
                </a:solidFill>
              </a:rPr>
              <a:t>SPLENACTOMY</a:t>
            </a:r>
            <a:endParaRPr lang="en-US" dirty="0" smtClean="0">
              <a:solidFill>
                <a:srgbClr val="C00000"/>
              </a:solidFill>
            </a:endParaRPr>
          </a:p>
          <a:p>
            <a:pPr algn="l">
              <a:buNone/>
            </a:pPr>
            <a:r>
              <a:rPr lang="en-US" b="1" dirty="0" smtClean="0"/>
              <a:t>Indication</a:t>
            </a:r>
            <a:endParaRPr lang="en-US" dirty="0" smtClean="0"/>
          </a:p>
          <a:p>
            <a:pPr algn="l">
              <a:buNone/>
            </a:pPr>
            <a:r>
              <a:rPr lang="en-US" b="1" dirty="0" smtClean="0"/>
              <a:t>1-The most common cause of </a:t>
            </a:r>
            <a:r>
              <a:rPr lang="en-US" b="1" dirty="0" err="1" smtClean="0"/>
              <a:t>splenactomy</a:t>
            </a:r>
            <a:r>
              <a:rPr lang="en-US" b="1" dirty="0" smtClean="0"/>
              <a:t> is traumatic rapture of spleen</a:t>
            </a:r>
            <a:endParaRPr lang="en-US" dirty="0" smtClean="0"/>
          </a:p>
          <a:p>
            <a:pPr algn="l">
              <a:buNone/>
            </a:pPr>
            <a:r>
              <a:rPr lang="en-US" b="1" dirty="0" smtClean="0"/>
              <a:t>2-itp  3-primary </a:t>
            </a:r>
            <a:r>
              <a:rPr lang="en-US" b="1" dirty="0" err="1" smtClean="0"/>
              <a:t>tumour</a:t>
            </a:r>
            <a:r>
              <a:rPr lang="en-US" b="1" dirty="0" smtClean="0"/>
              <a:t> or </a:t>
            </a:r>
            <a:r>
              <a:rPr lang="en-US" b="1" dirty="0" err="1" smtClean="0"/>
              <a:t>ccyst</a:t>
            </a:r>
            <a:r>
              <a:rPr lang="en-US" b="1" dirty="0" smtClean="0"/>
              <a:t>  4-heredatory </a:t>
            </a:r>
            <a:r>
              <a:rPr lang="en-US" b="1" dirty="0" err="1" smtClean="0"/>
              <a:t>spherocytosis</a:t>
            </a:r>
            <a:endParaRPr lang="en-US" dirty="0" smtClean="0"/>
          </a:p>
          <a:p>
            <a:pPr algn="l">
              <a:buNone/>
            </a:pPr>
            <a:r>
              <a:rPr lang="en-US" b="1" dirty="0" smtClean="0"/>
              <a:t>5-autoimune </a:t>
            </a:r>
            <a:r>
              <a:rPr lang="en-US" b="1" dirty="0" err="1" smtClean="0"/>
              <a:t>anaemia</a:t>
            </a:r>
            <a:r>
              <a:rPr lang="en-US" b="1" dirty="0" smtClean="0"/>
              <a:t> 7- </a:t>
            </a:r>
            <a:r>
              <a:rPr lang="en-US" b="1" dirty="0" err="1" smtClean="0"/>
              <a:t>lymphoproliferative</a:t>
            </a:r>
            <a:r>
              <a:rPr lang="en-US" b="1" dirty="0" smtClean="0"/>
              <a:t> disorder 8- </a:t>
            </a:r>
            <a:r>
              <a:rPr lang="en-US" b="1" dirty="0" err="1" smtClean="0"/>
              <a:t>felty</a:t>
            </a:r>
            <a:r>
              <a:rPr lang="en-US" b="1" dirty="0" smtClean="0"/>
              <a:t> syndrome 9-sickle cell disease  9 aids 10- </a:t>
            </a:r>
            <a:r>
              <a:rPr lang="en-US" b="1" dirty="0" err="1" smtClean="0"/>
              <a:t>splenic</a:t>
            </a:r>
            <a:r>
              <a:rPr lang="en-US" b="1" dirty="0" smtClean="0"/>
              <a:t> vein thrombosis 11-thalasemia major 12 </a:t>
            </a:r>
            <a:r>
              <a:rPr lang="en-US" b="1" dirty="0" err="1" smtClean="0"/>
              <a:t>gaucher</a:t>
            </a:r>
            <a:r>
              <a:rPr lang="en-US" b="1" dirty="0" smtClean="0"/>
              <a:t> disease 13- in portal hypertension </a:t>
            </a:r>
            <a:endParaRPr lang="en-US" dirty="0" smtClean="0"/>
          </a:p>
          <a:p>
            <a:pPr algn="l">
              <a:buNone/>
            </a:pPr>
            <a:r>
              <a:rPr lang="en-US" b="1" dirty="0" smtClean="0"/>
              <a:t> </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0000" lnSpcReduction="20000"/>
          </a:bodyPr>
          <a:lstStyle/>
          <a:p>
            <a:r>
              <a:rPr lang="en-US" b="1" dirty="0" smtClean="0"/>
              <a:t> </a:t>
            </a:r>
            <a:endParaRPr lang="en-US" dirty="0" smtClean="0"/>
          </a:p>
          <a:p>
            <a:pPr algn="l">
              <a:buNone/>
            </a:pPr>
            <a:r>
              <a:rPr lang="en-US" sz="4200" b="1" dirty="0" smtClean="0">
                <a:solidFill>
                  <a:srgbClr val="C00000"/>
                </a:solidFill>
              </a:rPr>
              <a:t>Preoperative preparation;</a:t>
            </a:r>
            <a:endParaRPr lang="en-US" sz="4200" dirty="0" smtClean="0">
              <a:solidFill>
                <a:srgbClr val="C00000"/>
              </a:solidFill>
            </a:endParaRPr>
          </a:p>
          <a:p>
            <a:pPr algn="l">
              <a:buNone/>
            </a:pPr>
            <a:r>
              <a:rPr lang="en-US" sz="4200" b="1" dirty="0" smtClean="0"/>
              <a:t>1- blood or </a:t>
            </a:r>
            <a:r>
              <a:rPr lang="en-US" sz="4200" b="1" dirty="0" err="1" smtClean="0"/>
              <a:t>frb</a:t>
            </a:r>
            <a:r>
              <a:rPr lang="en-US" sz="4200" b="1" dirty="0" smtClean="0"/>
              <a:t> ,</a:t>
            </a:r>
            <a:r>
              <a:rPr lang="en-US" sz="4200" b="1" dirty="0" err="1" smtClean="0"/>
              <a:t>platlets</a:t>
            </a:r>
            <a:r>
              <a:rPr lang="en-US" sz="4200" b="1" dirty="0" smtClean="0"/>
              <a:t> if there is bleeding tendency</a:t>
            </a:r>
            <a:endParaRPr lang="en-US" sz="4200" dirty="0" smtClean="0"/>
          </a:p>
          <a:p>
            <a:pPr algn="l">
              <a:buNone/>
            </a:pPr>
            <a:r>
              <a:rPr lang="en-US" sz="4200" b="1" dirty="0" smtClean="0"/>
              <a:t>2-prophylaxic antibiotic .</a:t>
            </a:r>
            <a:endParaRPr lang="en-US" sz="4200" dirty="0" smtClean="0"/>
          </a:p>
          <a:p>
            <a:pPr algn="l">
              <a:buNone/>
            </a:pPr>
            <a:r>
              <a:rPr lang="en-US" sz="4200" b="1" dirty="0" smtClean="0"/>
              <a:t>3- in elective </a:t>
            </a:r>
            <a:r>
              <a:rPr lang="en-US" sz="4200" b="1" dirty="0" err="1" smtClean="0"/>
              <a:t>splenactomy</a:t>
            </a:r>
            <a:r>
              <a:rPr lang="en-US" sz="4200" b="1" dirty="0" smtClean="0"/>
              <a:t> must give vaccine against </a:t>
            </a:r>
            <a:r>
              <a:rPr lang="en-US" sz="4200" b="1" dirty="0" err="1" smtClean="0"/>
              <a:t>pneumococcus</a:t>
            </a:r>
            <a:r>
              <a:rPr lang="en-US" sz="4200" b="1" dirty="0" smtClean="0"/>
              <a:t>, H influenza and </a:t>
            </a:r>
            <a:r>
              <a:rPr lang="en-US" sz="4200" b="1" dirty="0" err="1" smtClean="0"/>
              <a:t>miningoccous,pneumococcal</a:t>
            </a:r>
            <a:r>
              <a:rPr lang="en-US" sz="4200" b="1" dirty="0" smtClean="0"/>
              <a:t> vaccination is recommended in those patients over age 2 years. </a:t>
            </a:r>
            <a:endParaRPr lang="en-US" sz="4200" dirty="0" smtClean="0"/>
          </a:p>
          <a:p>
            <a:pPr algn="l">
              <a:buNone/>
            </a:pPr>
            <a:r>
              <a:rPr lang="en-US" sz="4000" b="1" dirty="0" smtClean="0"/>
              <a:t> </a:t>
            </a:r>
            <a:endParaRPr lang="en-US" sz="4000" dirty="0" smtClean="0"/>
          </a:p>
          <a:p>
            <a:pPr algn="l">
              <a:buNone/>
            </a:pPr>
            <a:r>
              <a:rPr lang="en-US" sz="4000" b="1" dirty="0" smtClean="0"/>
              <a:t> </a:t>
            </a:r>
            <a:endParaRPr lang="en-US" sz="4000" dirty="0" smtClean="0"/>
          </a:p>
          <a:p>
            <a:pPr algn="l">
              <a:buNone/>
            </a:pPr>
            <a:r>
              <a:rPr lang="en-US" sz="4000" b="1" dirty="0" smtClean="0"/>
              <a:t> </a:t>
            </a:r>
            <a:endParaRPr lang="en-US" sz="4000" dirty="0" smtClean="0"/>
          </a:p>
          <a:p>
            <a:endParaRPr lang="en-US" dirty="0" smtClean="0"/>
          </a:p>
          <a:p>
            <a:endParaRPr lang="ar-YE" dirty="0"/>
          </a:p>
        </p:txBody>
      </p:sp>
    </p:spTree>
  </p:cSld>
  <p:clrMapOvr>
    <a:masterClrMapping/>
  </p:clrMapOvr>
  <p:transition>
    <p:strips dir="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a:bodyPr>
          <a:lstStyle/>
          <a:p>
            <a:pPr algn="l">
              <a:buNone/>
            </a:pPr>
            <a:r>
              <a:rPr lang="en-US" b="1" dirty="0">
                <a:solidFill>
                  <a:srgbClr val="C00000"/>
                </a:solidFill>
              </a:rPr>
              <a:t>Post </a:t>
            </a:r>
            <a:r>
              <a:rPr lang="en-US" b="1" dirty="0" err="1">
                <a:solidFill>
                  <a:srgbClr val="C00000"/>
                </a:solidFill>
              </a:rPr>
              <a:t>operativ</a:t>
            </a:r>
            <a:r>
              <a:rPr lang="en-US" b="1" dirty="0">
                <a:solidFill>
                  <a:srgbClr val="C00000"/>
                </a:solidFill>
              </a:rPr>
              <a:t> complication</a:t>
            </a:r>
            <a:endParaRPr lang="en-US" dirty="0">
              <a:solidFill>
                <a:srgbClr val="C00000"/>
              </a:solidFill>
            </a:endParaRPr>
          </a:p>
          <a:p>
            <a:pPr algn="l">
              <a:buNone/>
            </a:pPr>
            <a:r>
              <a:rPr lang="en-US" b="1" dirty="0"/>
              <a:t>1-atelectasis(left lower lobe </a:t>
            </a:r>
            <a:r>
              <a:rPr lang="en-US" b="1" dirty="0" err="1"/>
              <a:t>atelectasis</a:t>
            </a:r>
            <a:r>
              <a:rPr lang="en-US" b="1" dirty="0"/>
              <a:t> is the most common complication)</a:t>
            </a:r>
            <a:endParaRPr lang="en-US" dirty="0"/>
          </a:p>
          <a:p>
            <a:pPr algn="l">
              <a:buNone/>
            </a:pPr>
            <a:r>
              <a:rPr lang="en-US" b="1" dirty="0"/>
              <a:t>2-left pleural effusion</a:t>
            </a:r>
            <a:endParaRPr lang="en-US" dirty="0"/>
          </a:p>
          <a:p>
            <a:pPr algn="l">
              <a:buNone/>
            </a:pPr>
            <a:r>
              <a:rPr lang="en-US" b="1" dirty="0"/>
              <a:t>3-subdiaphragmatic abscess</a:t>
            </a:r>
            <a:endParaRPr lang="en-US" dirty="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lnSpcReduction="10000"/>
          </a:bodyPr>
          <a:lstStyle/>
          <a:p>
            <a:pPr algn="l">
              <a:buNone/>
            </a:pPr>
            <a:r>
              <a:rPr lang="en-US" b="1" dirty="0" smtClean="0"/>
              <a:t>4-bleeding  5-haematoma formation   6- injury to the tail of </a:t>
            </a:r>
            <a:r>
              <a:rPr lang="en-US" b="1" dirty="0" err="1" smtClean="0"/>
              <a:t>pancrease</a:t>
            </a:r>
            <a:r>
              <a:rPr lang="en-US" b="1" dirty="0" smtClean="0"/>
              <a:t>   7- gastric </a:t>
            </a:r>
            <a:r>
              <a:rPr lang="en-US" b="1" dirty="0" err="1" smtClean="0"/>
              <a:t>ileus</a:t>
            </a:r>
            <a:r>
              <a:rPr lang="en-US" b="1" dirty="0" smtClean="0"/>
              <a:t>  </a:t>
            </a:r>
            <a:endParaRPr lang="en-US" dirty="0" smtClean="0"/>
          </a:p>
          <a:p>
            <a:pPr algn="l">
              <a:buNone/>
            </a:pPr>
            <a:r>
              <a:rPr lang="en-US" b="1" dirty="0" smtClean="0"/>
              <a:t>8-post </a:t>
            </a:r>
            <a:r>
              <a:rPr lang="en-US" b="1" dirty="0" err="1" smtClean="0"/>
              <a:t>splenactomy</a:t>
            </a:r>
            <a:r>
              <a:rPr lang="en-US" b="1" dirty="0" smtClean="0"/>
              <a:t> sepsis which more common </a:t>
            </a:r>
            <a:r>
              <a:rPr lang="en-US" b="1" dirty="0" err="1" smtClean="0"/>
              <a:t>accure</a:t>
            </a:r>
            <a:r>
              <a:rPr lang="en-US" b="1" dirty="0" smtClean="0"/>
              <a:t> in </a:t>
            </a:r>
            <a:r>
              <a:rPr lang="en-US" b="1" dirty="0" err="1" smtClean="0"/>
              <a:t>children.it</a:t>
            </a:r>
            <a:r>
              <a:rPr lang="en-US" b="1" dirty="0" smtClean="0"/>
              <a:t> may result from </a:t>
            </a:r>
            <a:r>
              <a:rPr lang="en-US" b="1" dirty="0" err="1" smtClean="0"/>
              <a:t>strep.pneumonia,neiss.meningitis,H.influenzae</a:t>
            </a:r>
            <a:r>
              <a:rPr lang="en-US" b="1" dirty="0" smtClean="0"/>
              <a:t> and </a:t>
            </a:r>
            <a:r>
              <a:rPr lang="en-US" b="1" dirty="0" err="1" smtClean="0"/>
              <a:t>e.coli</a:t>
            </a:r>
            <a:r>
              <a:rPr lang="en-US" b="1" dirty="0" smtClean="0"/>
              <a:t>.</a:t>
            </a:r>
            <a:endParaRPr lang="en-US" dirty="0" smtClean="0"/>
          </a:p>
          <a:p>
            <a:pPr algn="l">
              <a:buNone/>
            </a:pPr>
            <a:r>
              <a:rPr lang="en-US" b="1" dirty="0" smtClean="0"/>
              <a:t>9- opportunist post-</a:t>
            </a:r>
            <a:r>
              <a:rPr lang="en-US" b="1" dirty="0" err="1" smtClean="0"/>
              <a:t>solenactomy</a:t>
            </a:r>
            <a:r>
              <a:rPr lang="en-US" b="1" dirty="0" smtClean="0"/>
              <a:t> infection(OPSI)(</a:t>
            </a:r>
            <a:r>
              <a:rPr lang="en-US" b="1" dirty="0" err="1" smtClean="0"/>
              <a:t>difined</a:t>
            </a:r>
            <a:r>
              <a:rPr lang="en-US" b="1" dirty="0" smtClean="0"/>
              <a:t> it?)</a:t>
            </a:r>
            <a:endParaRPr lang="en-US" dirty="0" smtClean="0"/>
          </a:p>
          <a:p>
            <a:r>
              <a:rPr lang="ar-YE" b="1" dirty="0" smtClean="0"/>
              <a:t> </a:t>
            </a:r>
            <a:endParaRPr lang="en-US" dirty="0" smtClean="0"/>
          </a:p>
          <a:p>
            <a:endParaRPr lang="ar-YE" dirty="0"/>
          </a:p>
        </p:txBody>
      </p:sp>
    </p:spTree>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pPr algn="l"/>
            <a:r>
              <a:rPr lang="en-US" b="1" dirty="0" smtClean="0"/>
              <a:t/>
            </a:r>
            <a:br>
              <a:rPr lang="en-US" b="1" dirty="0" smtClean="0"/>
            </a:br>
            <a:r>
              <a:rPr lang="en-US" b="1" dirty="0" smtClean="0"/>
              <a:t>Although protected under the bony rib cage, the spleen remains the most commonly affected organ in blunt injury to the left  lower chest and abdomen in all age groups.</a:t>
            </a:r>
            <a:r>
              <a:rPr lang="en-US" b="1" baseline="30000" dirty="0" smtClean="0"/>
              <a:t>{7}</a:t>
            </a:r>
            <a:r>
              <a:rPr lang="en-US" b="1" dirty="0" smtClean="0"/>
              <a:t>.</a:t>
            </a:r>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85000" lnSpcReduction="20000"/>
          </a:bodyPr>
          <a:lstStyle/>
          <a:p>
            <a:pPr algn="l"/>
            <a:r>
              <a:rPr lang="en-US" b="1" dirty="0" smtClean="0">
                <a:solidFill>
                  <a:srgbClr val="FF0000"/>
                </a:solidFill>
              </a:rPr>
              <a:t>Anatomy and embryology </a:t>
            </a:r>
            <a:r>
              <a:rPr lang="en-US" b="1" dirty="0" smtClean="0"/>
              <a:t>:</a:t>
            </a:r>
            <a:endParaRPr lang="en-US" dirty="0" smtClean="0"/>
          </a:p>
          <a:p>
            <a:pPr algn="l"/>
            <a:r>
              <a:rPr lang="en-US" b="1" dirty="0" smtClean="0"/>
              <a:t>It consist of an encapsulated mass of vascular and lymphoid tissue , it’s the largest </a:t>
            </a:r>
            <a:r>
              <a:rPr lang="en-US" b="1" dirty="0" err="1" smtClean="0"/>
              <a:t>reticuloendothelum</a:t>
            </a:r>
            <a:r>
              <a:rPr lang="en-US" b="1" dirty="0" smtClean="0"/>
              <a:t> organ in the body arising from the primitive mesoderm as an outgrowth of the left side of the dorsal </a:t>
            </a:r>
            <a:r>
              <a:rPr lang="en-US" b="1" dirty="0" err="1" smtClean="0"/>
              <a:t>mesogastrium</a:t>
            </a:r>
            <a:r>
              <a:rPr lang="en-US" b="1" dirty="0" smtClean="0"/>
              <a:t>. The most common anomaly of </a:t>
            </a:r>
            <a:r>
              <a:rPr lang="en-US" b="1" dirty="0" err="1" smtClean="0"/>
              <a:t>splenic</a:t>
            </a:r>
            <a:r>
              <a:rPr lang="en-US" b="1" dirty="0" smtClean="0"/>
              <a:t> embryology is the accessory of spleen, present in up to 20%of the population ,one or more accessory spleen may also occur in up to 30%in patient with hematological diseases over 80%of accessory spleen found in region of the </a:t>
            </a:r>
            <a:r>
              <a:rPr lang="en-US" b="1" dirty="0" err="1" smtClean="0"/>
              <a:t>splenic</a:t>
            </a:r>
            <a:r>
              <a:rPr lang="en-US" b="1" dirty="0" smtClean="0"/>
              <a:t> </a:t>
            </a:r>
            <a:r>
              <a:rPr lang="en-US" b="1" dirty="0" err="1" smtClean="0"/>
              <a:t>hilum</a:t>
            </a:r>
            <a:r>
              <a:rPr lang="en-US" b="1" dirty="0" smtClean="0"/>
              <a:t> and vascular pedicle</a:t>
            </a:r>
            <a:endParaRPr lang="en-US" dirty="0" smtClean="0"/>
          </a:p>
          <a:p>
            <a:endParaRPr lang="ar-YE" dirty="0"/>
          </a:p>
        </p:txBody>
      </p:sp>
    </p:spTree>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lnSpcReduction="10000"/>
          </a:bodyPr>
          <a:lstStyle/>
          <a:p>
            <a:pPr algn="l">
              <a:buNone/>
            </a:pPr>
            <a:r>
              <a:rPr lang="en-US" b="1" dirty="0" err="1">
                <a:solidFill>
                  <a:srgbClr val="C00000"/>
                </a:solidFill>
              </a:rPr>
              <a:t>Splenic</a:t>
            </a:r>
            <a:r>
              <a:rPr lang="en-US" b="1" dirty="0">
                <a:solidFill>
                  <a:srgbClr val="C00000"/>
                </a:solidFill>
              </a:rPr>
              <a:t> artery:</a:t>
            </a:r>
            <a:endParaRPr lang="en-US" dirty="0">
              <a:solidFill>
                <a:srgbClr val="C00000"/>
              </a:solidFill>
            </a:endParaRPr>
          </a:p>
          <a:p>
            <a:pPr algn="l">
              <a:buNone/>
            </a:pPr>
            <a:r>
              <a:rPr lang="en-US" b="1" dirty="0"/>
              <a:t>Its tortuous ,arise from the celiac trunk and runs along the upper border of the body and tail of pancreas, a- to which it give small branches     b- short gastric arteries to the stomach (greater curvature)    c-left </a:t>
            </a:r>
            <a:r>
              <a:rPr lang="en-US" b="1" dirty="0" err="1"/>
              <a:t>gastroepiploic</a:t>
            </a:r>
            <a:r>
              <a:rPr lang="en-US" b="1" dirty="0"/>
              <a:t> branches pass between the layer of the gastro </a:t>
            </a:r>
            <a:r>
              <a:rPr lang="en-US" b="1" dirty="0" err="1"/>
              <a:t>splenic</a:t>
            </a:r>
            <a:r>
              <a:rPr lang="en-US" b="1" dirty="0"/>
              <a:t> ligament</a:t>
            </a:r>
            <a:endParaRPr lang="en-US" dirty="0"/>
          </a:p>
          <a:p>
            <a:pPr algn="l">
              <a:buNone/>
            </a:pPr>
            <a:r>
              <a:rPr lang="en-US" b="1" dirty="0"/>
              <a:t>Main </a:t>
            </a:r>
            <a:r>
              <a:rPr lang="en-US" b="1" dirty="0" err="1"/>
              <a:t>splenic</a:t>
            </a:r>
            <a:r>
              <a:rPr lang="en-US" b="1" dirty="0"/>
              <a:t> artery divided to </a:t>
            </a:r>
            <a:endParaRPr lang="ar-YE" dirty="0"/>
          </a:p>
        </p:txBody>
      </p:sp>
    </p:spTree>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pPr algn="l">
              <a:buNone/>
            </a:pPr>
            <a:r>
              <a:rPr lang="en-US" b="1" dirty="0" err="1">
                <a:solidFill>
                  <a:srgbClr val="C00000"/>
                </a:solidFill>
              </a:rPr>
              <a:t>Splenic</a:t>
            </a:r>
            <a:r>
              <a:rPr lang="en-US" b="1" dirty="0">
                <a:solidFill>
                  <a:srgbClr val="C00000"/>
                </a:solidFill>
              </a:rPr>
              <a:t> vein</a:t>
            </a:r>
            <a:endParaRPr lang="en-US" dirty="0">
              <a:solidFill>
                <a:srgbClr val="C00000"/>
              </a:solidFill>
            </a:endParaRPr>
          </a:p>
          <a:p>
            <a:pPr algn="l">
              <a:buNone/>
            </a:pPr>
            <a:r>
              <a:rPr lang="en-US" b="1" dirty="0"/>
              <a:t>Is formed from several tributaries draining the helium, the vein run behind the </a:t>
            </a:r>
            <a:r>
              <a:rPr lang="en-US" b="1" dirty="0" err="1"/>
              <a:t>pancreas.and</a:t>
            </a:r>
            <a:r>
              <a:rPr lang="en-US" b="1" dirty="0"/>
              <a:t> it joined by the </a:t>
            </a:r>
            <a:r>
              <a:rPr lang="en-US" b="1" dirty="0" err="1"/>
              <a:t>sup.mesentric</a:t>
            </a:r>
            <a:r>
              <a:rPr lang="en-US" b="1" dirty="0"/>
              <a:t> vein  to form portal vein. </a:t>
            </a:r>
            <a:endParaRPr lang="en-US" dirty="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lnSpcReduction="10000"/>
          </a:bodyPr>
          <a:lstStyle/>
          <a:p>
            <a:pPr algn="l"/>
            <a:r>
              <a:rPr lang="en-US" b="1" dirty="0">
                <a:solidFill>
                  <a:srgbClr val="C00000"/>
                </a:solidFill>
              </a:rPr>
              <a:t>Functions of spleen</a:t>
            </a:r>
            <a:endParaRPr lang="en-US" dirty="0">
              <a:solidFill>
                <a:srgbClr val="C00000"/>
              </a:solidFill>
            </a:endParaRPr>
          </a:p>
          <a:p>
            <a:pPr algn="l"/>
            <a:r>
              <a:rPr lang="en-US" b="1" dirty="0"/>
              <a:t>  1-RBC and WBC production during fetal life </a:t>
            </a:r>
            <a:endParaRPr lang="en-US" dirty="0"/>
          </a:p>
          <a:p>
            <a:pPr algn="l"/>
            <a:r>
              <a:rPr lang="en-US" b="1" dirty="0"/>
              <a:t>2- removal of old or diseased RBC</a:t>
            </a:r>
            <a:endParaRPr lang="en-US" dirty="0"/>
          </a:p>
          <a:p>
            <a:pPr algn="l"/>
            <a:r>
              <a:rPr lang="en-US" b="1" dirty="0"/>
              <a:t>3-maturation of </a:t>
            </a:r>
            <a:r>
              <a:rPr lang="en-US" b="1" dirty="0" err="1"/>
              <a:t>reticulocyte</a:t>
            </a:r>
            <a:r>
              <a:rPr lang="en-US" b="1" dirty="0"/>
              <a:t> </a:t>
            </a:r>
            <a:endParaRPr lang="en-US" dirty="0"/>
          </a:p>
          <a:p>
            <a:pPr algn="l"/>
            <a:r>
              <a:rPr lang="en-US" b="1" dirty="0"/>
              <a:t>4-production of </a:t>
            </a:r>
            <a:r>
              <a:rPr lang="en-US" b="1" dirty="0" err="1"/>
              <a:t>IgM</a:t>
            </a:r>
            <a:r>
              <a:rPr lang="en-US" b="1" dirty="0"/>
              <a:t> and several </a:t>
            </a:r>
            <a:r>
              <a:rPr lang="en-US" b="1" dirty="0" err="1"/>
              <a:t>opsonins</a:t>
            </a:r>
            <a:r>
              <a:rPr lang="en-US" b="1" dirty="0"/>
              <a:t> </a:t>
            </a:r>
            <a:endParaRPr lang="en-US" dirty="0"/>
          </a:p>
          <a:p>
            <a:pPr algn="l"/>
            <a:r>
              <a:rPr lang="en-US" b="1" dirty="0"/>
              <a:t>5-removal of the fallowing from RBCs:</a:t>
            </a:r>
            <a:endParaRPr lang="en-US" dirty="0"/>
          </a:p>
          <a:p>
            <a:pPr algn="l"/>
            <a:r>
              <a:rPr lang="en-US" b="1" dirty="0"/>
              <a:t>a-Howell –jolly bodies (nuclear remnants)</a:t>
            </a:r>
            <a:endParaRPr lang="en-US" dirty="0"/>
          </a:p>
          <a:p>
            <a:pPr algn="l"/>
            <a:r>
              <a:rPr lang="en-US" b="1" dirty="0"/>
              <a:t>b-</a:t>
            </a:r>
            <a:r>
              <a:rPr lang="en-US" b="1" dirty="0" err="1"/>
              <a:t>pappenheimer</a:t>
            </a:r>
            <a:r>
              <a:rPr lang="en-US" b="1" dirty="0"/>
              <a:t> bodies(iron granules)</a:t>
            </a:r>
            <a:endParaRPr lang="en-US" dirty="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85000" lnSpcReduction="20000"/>
          </a:bodyPr>
          <a:lstStyle/>
          <a:p>
            <a:pPr algn="l"/>
            <a:r>
              <a:rPr lang="en-US" b="1" dirty="0" smtClean="0">
                <a:solidFill>
                  <a:srgbClr val="C00000"/>
                </a:solidFill>
              </a:rPr>
              <a:t>Strictures related to spleen </a:t>
            </a:r>
            <a:r>
              <a:rPr lang="en-US" b="1" dirty="0" smtClean="0"/>
              <a:t>are greater curvature of stomach, the tail of pancreas, left kidney, </a:t>
            </a:r>
            <a:r>
              <a:rPr lang="en-US" b="1" dirty="0" err="1" smtClean="0"/>
              <a:t>splenic</a:t>
            </a:r>
            <a:r>
              <a:rPr lang="en-US" b="1" dirty="0" smtClean="0"/>
              <a:t> flexure of colon, the parietal peritoneum adheres firmly to the </a:t>
            </a:r>
            <a:r>
              <a:rPr lang="en-US" b="1" dirty="0" err="1" smtClean="0"/>
              <a:t>splenic</a:t>
            </a:r>
            <a:r>
              <a:rPr lang="en-US" b="1" dirty="0" smtClean="0"/>
              <a:t> capsule except at </a:t>
            </a:r>
            <a:r>
              <a:rPr lang="en-US" b="1" dirty="0" err="1" smtClean="0"/>
              <a:t>splenic</a:t>
            </a:r>
            <a:r>
              <a:rPr lang="en-US" b="1" dirty="0" smtClean="0"/>
              <a:t> </a:t>
            </a:r>
            <a:r>
              <a:rPr lang="en-US" b="1" dirty="0" err="1" smtClean="0"/>
              <a:t>hilum</a:t>
            </a:r>
            <a:r>
              <a:rPr lang="en-US" b="1" dirty="0" smtClean="0"/>
              <a:t>. peritoneum  extend superior and lateral and inferior creating folds which form </a:t>
            </a:r>
            <a:r>
              <a:rPr lang="en-US" b="1" dirty="0" err="1" smtClean="0"/>
              <a:t>suspensory</a:t>
            </a:r>
            <a:r>
              <a:rPr lang="en-US" b="1" dirty="0" smtClean="0"/>
              <a:t> ligaments of spleen ,</a:t>
            </a:r>
            <a:r>
              <a:rPr lang="en-US" b="1" dirty="0" err="1" smtClean="0">
                <a:solidFill>
                  <a:srgbClr val="C00000"/>
                </a:solidFill>
              </a:rPr>
              <a:t>splenophreni</a:t>
            </a:r>
            <a:r>
              <a:rPr lang="en-US" b="1" dirty="0" err="1" smtClean="0"/>
              <a:t>c</a:t>
            </a:r>
            <a:r>
              <a:rPr lang="en-US" b="1" dirty="0" smtClean="0"/>
              <a:t> and </a:t>
            </a:r>
            <a:r>
              <a:rPr lang="en-US" b="1" dirty="0" err="1" smtClean="0">
                <a:solidFill>
                  <a:srgbClr val="C00000"/>
                </a:solidFill>
              </a:rPr>
              <a:t>splenocolic</a:t>
            </a:r>
            <a:r>
              <a:rPr lang="en-US" b="1" dirty="0" smtClean="0"/>
              <a:t> ligaments and </a:t>
            </a:r>
            <a:r>
              <a:rPr lang="en-US" b="1" dirty="0" smtClean="0">
                <a:solidFill>
                  <a:srgbClr val="C00000"/>
                </a:solidFill>
              </a:rPr>
              <a:t>gastro</a:t>
            </a:r>
            <a:r>
              <a:rPr lang="en-US" b="1" dirty="0" smtClean="0"/>
              <a:t> </a:t>
            </a:r>
            <a:r>
              <a:rPr lang="en-US" b="1" dirty="0" err="1" smtClean="0">
                <a:solidFill>
                  <a:srgbClr val="C00000"/>
                </a:solidFill>
              </a:rPr>
              <a:t>splenic</a:t>
            </a:r>
            <a:r>
              <a:rPr lang="en-US" b="1" dirty="0" smtClean="0"/>
              <a:t> ligament through which the short gastric arteries and veins course.</a:t>
            </a:r>
            <a:r>
              <a:rPr lang="en-US" b="1" baseline="30000" dirty="0" smtClean="0"/>
              <a:t>]</a:t>
            </a:r>
            <a:r>
              <a:rPr lang="en-US" b="1" dirty="0" smtClean="0"/>
              <a:t>the </a:t>
            </a:r>
            <a:r>
              <a:rPr lang="en-US" b="1" dirty="0" err="1" smtClean="0"/>
              <a:t>splenic</a:t>
            </a:r>
            <a:r>
              <a:rPr lang="en-US" b="1" dirty="0" smtClean="0"/>
              <a:t> artery which is the largest branch from celiac trunk.  enter the </a:t>
            </a:r>
            <a:r>
              <a:rPr lang="en-US" b="1" dirty="0" err="1" smtClean="0"/>
              <a:t>hilum</a:t>
            </a:r>
            <a:r>
              <a:rPr lang="en-US" b="1" dirty="0" smtClean="0"/>
              <a:t> of the spleen, branches in to </a:t>
            </a:r>
            <a:r>
              <a:rPr lang="en-US" b="1" dirty="0" err="1" smtClean="0"/>
              <a:t>trabicular</a:t>
            </a:r>
            <a:r>
              <a:rPr lang="en-US" b="1" dirty="0" smtClean="0"/>
              <a:t> arteries and then branches into the central arteries </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Requires="p14">
      <p:transition spd="slow" p14:dur="1600">
        <p14:prism dir="r" isContent="1" isInverted="1"/>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81</TotalTime>
  <Words>1397</Words>
  <Application>Microsoft Office PowerPoint</Application>
  <PresentationFormat>On-screen Show (4:3)</PresentationFormat>
  <Paragraphs>135</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Trek</vt:lpstr>
      <vt:lpstr>                                                           spleen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spleen</dc:title>
  <dc:creator>Dr. Alaa</dc:creator>
  <cp:lastModifiedBy>Dr. Alaa J. H</cp:lastModifiedBy>
  <cp:revision>11</cp:revision>
  <dcterms:created xsi:type="dcterms:W3CDTF">2012-04-23T13:59:34Z</dcterms:created>
  <dcterms:modified xsi:type="dcterms:W3CDTF">2012-09-24T20:01:25Z</dcterms:modified>
</cp:coreProperties>
</file>