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339" r:id="rId3"/>
    <p:sldId id="257" r:id="rId4"/>
    <p:sldId id="258" r:id="rId5"/>
    <p:sldId id="279" r:id="rId6"/>
    <p:sldId id="34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342" r:id="rId17"/>
    <p:sldId id="268" r:id="rId18"/>
    <p:sldId id="269" r:id="rId19"/>
    <p:sldId id="270" r:id="rId20"/>
    <p:sldId id="271" r:id="rId21"/>
    <p:sldId id="280" r:id="rId22"/>
    <p:sldId id="272" r:id="rId23"/>
    <p:sldId id="341" r:id="rId24"/>
    <p:sldId id="273" r:id="rId25"/>
    <p:sldId id="274" r:id="rId26"/>
    <p:sldId id="276" r:id="rId27"/>
    <p:sldId id="275" r:id="rId28"/>
    <p:sldId id="277" r:id="rId29"/>
    <p:sldId id="278" r:id="rId30"/>
    <p:sldId id="281" r:id="rId31"/>
    <p:sldId id="282" r:id="rId32"/>
    <p:sldId id="327" r:id="rId33"/>
    <p:sldId id="328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336" r:id="rId50"/>
    <p:sldId id="329" r:id="rId51"/>
    <p:sldId id="298" r:id="rId52"/>
    <p:sldId id="330" r:id="rId53"/>
    <p:sldId id="299" r:id="rId54"/>
    <p:sldId id="300" r:id="rId55"/>
    <p:sldId id="301" r:id="rId56"/>
    <p:sldId id="302" r:id="rId57"/>
    <p:sldId id="332" r:id="rId58"/>
    <p:sldId id="303" r:id="rId59"/>
    <p:sldId id="304" r:id="rId60"/>
    <p:sldId id="331" r:id="rId61"/>
    <p:sldId id="334" r:id="rId62"/>
    <p:sldId id="305" r:id="rId63"/>
    <p:sldId id="306" r:id="rId64"/>
    <p:sldId id="333" r:id="rId65"/>
    <p:sldId id="307" r:id="rId66"/>
    <p:sldId id="308" r:id="rId67"/>
    <p:sldId id="335" r:id="rId68"/>
    <p:sldId id="309" r:id="rId69"/>
    <p:sldId id="337" r:id="rId70"/>
    <p:sldId id="310" r:id="rId71"/>
    <p:sldId id="311" r:id="rId72"/>
    <p:sldId id="312" r:id="rId73"/>
    <p:sldId id="313" r:id="rId74"/>
    <p:sldId id="314" r:id="rId75"/>
    <p:sldId id="315" r:id="rId76"/>
    <p:sldId id="316" r:id="rId77"/>
    <p:sldId id="317" r:id="rId78"/>
    <p:sldId id="318" r:id="rId79"/>
    <p:sldId id="319" r:id="rId80"/>
    <p:sldId id="320" r:id="rId81"/>
    <p:sldId id="321" r:id="rId82"/>
    <p:sldId id="322" r:id="rId83"/>
    <p:sldId id="323" r:id="rId84"/>
    <p:sldId id="324" r:id="rId85"/>
    <p:sldId id="325" r:id="rId86"/>
    <p:sldId id="338" r:id="rId87"/>
    <p:sldId id="326" r:id="rId8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88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14ACCA-AE39-494D-B074-1C7B3EC0BB27}" type="datetimeFigureOut">
              <a:rPr lang="ar-IQ" smtClean="0"/>
              <a:pPr/>
              <a:t>25/02/1440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B2AF6F-46AD-4744-A7B2-332559B831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14ACCA-AE39-494D-B074-1C7B3EC0BB27}" type="datetimeFigureOut">
              <a:rPr lang="ar-IQ" smtClean="0"/>
              <a:pPr/>
              <a:t>25/02/1440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2AF6F-46AD-4744-A7B2-332559B831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14ACCA-AE39-494D-B074-1C7B3EC0BB27}" type="datetimeFigureOut">
              <a:rPr lang="ar-IQ" smtClean="0"/>
              <a:pPr/>
              <a:t>25/02/1440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2AF6F-46AD-4744-A7B2-332559B831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14ACCA-AE39-494D-B074-1C7B3EC0BB27}" type="datetimeFigureOut">
              <a:rPr lang="ar-IQ" smtClean="0"/>
              <a:pPr/>
              <a:t>25/02/1440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2AF6F-46AD-4744-A7B2-332559B831F6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14ACCA-AE39-494D-B074-1C7B3EC0BB27}" type="datetimeFigureOut">
              <a:rPr lang="ar-IQ" smtClean="0"/>
              <a:pPr/>
              <a:t>25/02/1440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2AF6F-46AD-4744-A7B2-332559B831F6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14ACCA-AE39-494D-B074-1C7B3EC0BB27}" type="datetimeFigureOut">
              <a:rPr lang="ar-IQ" smtClean="0"/>
              <a:pPr/>
              <a:t>25/02/1440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2AF6F-46AD-4744-A7B2-332559B831F6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14ACCA-AE39-494D-B074-1C7B3EC0BB27}" type="datetimeFigureOut">
              <a:rPr lang="ar-IQ" smtClean="0"/>
              <a:pPr/>
              <a:t>25/02/1440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2AF6F-46AD-4744-A7B2-332559B831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14ACCA-AE39-494D-B074-1C7B3EC0BB27}" type="datetimeFigureOut">
              <a:rPr lang="ar-IQ" smtClean="0"/>
              <a:pPr/>
              <a:t>25/02/1440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2AF6F-46AD-4744-A7B2-332559B831F6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14ACCA-AE39-494D-B074-1C7B3EC0BB27}" type="datetimeFigureOut">
              <a:rPr lang="ar-IQ" smtClean="0"/>
              <a:pPr/>
              <a:t>25/02/1440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2AF6F-46AD-4744-A7B2-332559B831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814ACCA-AE39-494D-B074-1C7B3EC0BB27}" type="datetimeFigureOut">
              <a:rPr lang="ar-IQ" smtClean="0"/>
              <a:pPr/>
              <a:t>25/02/1440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2AF6F-46AD-4744-A7B2-332559B831F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14ACCA-AE39-494D-B074-1C7B3EC0BB27}" type="datetimeFigureOut">
              <a:rPr lang="ar-IQ" smtClean="0"/>
              <a:pPr/>
              <a:t>25/02/1440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B2AF6F-46AD-4744-A7B2-332559B831F6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814ACCA-AE39-494D-B074-1C7B3EC0BB27}" type="datetimeFigureOut">
              <a:rPr lang="ar-IQ" smtClean="0"/>
              <a:pPr/>
              <a:t>25/02/1440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5B2AF6F-46AD-4744-A7B2-332559B831F6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stomach</a:t>
            </a:r>
            <a:r>
              <a:rPr lang="ar-IQ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ar-IQ" dirty="0" smtClean="0">
                <a:solidFill>
                  <a:srgbClr val="FF0000"/>
                </a:solidFill>
                <a:latin typeface="Algerian" pitchFamily="82" charset="0"/>
              </a:rPr>
            </a:b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pPr algn="ctr"/>
            <a:r>
              <a:rPr lang="en-US" sz="8000" dirty="0" smtClean="0">
                <a:solidFill>
                  <a:srgbClr val="002060"/>
                </a:solidFill>
                <a:latin typeface="Algerian" pitchFamily="82" charset="0"/>
              </a:rPr>
              <a:t>Assist. Prof</a:t>
            </a:r>
          </a:p>
          <a:p>
            <a:pPr algn="ctr"/>
            <a:r>
              <a:rPr lang="en-US" sz="8000" dirty="0" smtClean="0">
                <a:solidFill>
                  <a:srgbClr val="002060"/>
                </a:solidFill>
                <a:latin typeface="Algerian" pitchFamily="82" charset="0"/>
              </a:rPr>
              <a:t>Dr </a:t>
            </a:r>
            <a:r>
              <a:rPr lang="en-US" sz="8000" dirty="0" err="1" smtClean="0">
                <a:solidFill>
                  <a:srgbClr val="002060"/>
                </a:solidFill>
                <a:latin typeface="Algerian" pitchFamily="82" charset="0"/>
              </a:rPr>
              <a:t>alaa</a:t>
            </a:r>
            <a:r>
              <a:rPr lang="en-US" sz="80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Algerian" pitchFamily="82" charset="0"/>
              </a:rPr>
              <a:t>jamel</a:t>
            </a:r>
            <a:endParaRPr lang="en-US" sz="8000" dirty="0" smtClean="0">
              <a:solidFill>
                <a:srgbClr val="002060"/>
              </a:solidFill>
              <a:latin typeface="Algerian" pitchFamily="82" charset="0"/>
            </a:endParaRPr>
          </a:p>
          <a:p>
            <a:pPr algn="ctr"/>
            <a:r>
              <a:rPr lang="en-US" sz="8000" dirty="0" smtClean="0">
                <a:solidFill>
                  <a:srgbClr val="002060"/>
                </a:solidFill>
                <a:latin typeface="Algerian" pitchFamily="82" charset="0"/>
              </a:rPr>
              <a:t>Cabs, </a:t>
            </a:r>
            <a:r>
              <a:rPr lang="en-US" sz="8000" dirty="0" err="1" smtClean="0">
                <a:solidFill>
                  <a:srgbClr val="002060"/>
                </a:solidFill>
                <a:latin typeface="Algerian" pitchFamily="82" charset="0"/>
              </a:rPr>
              <a:t>mrcsi.mbchb</a:t>
            </a:r>
            <a:endParaRPr lang="en-US" sz="8000" dirty="0" smtClean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399088" y="5719158"/>
            <a:ext cx="228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itchFamily="82" charset="0"/>
                <a:ea typeface="+mj-ea"/>
                <a:cs typeface="+mj-cs"/>
              </a:rPr>
              <a:t>stomach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6951255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;</a:t>
            </a:r>
          </a:p>
          <a:p>
            <a:pPr algn="l">
              <a:buNone/>
            </a:pPr>
            <a:r>
              <a:rPr lang="en-US" b="1" dirty="0" smtClean="0"/>
              <a:t>less fixed end</a:t>
            </a:r>
          </a:p>
          <a:p>
            <a:pPr algn="l">
              <a:buNone/>
            </a:pPr>
            <a:r>
              <a:rPr lang="en-US" b="1" dirty="0" smtClean="0"/>
              <a:t>Site trans pyloric plane L1 </a:t>
            </a:r>
          </a:p>
          <a:p>
            <a:pPr algn="l">
              <a:buNone/>
            </a:pPr>
            <a:r>
              <a:rPr lang="en-US" b="1" dirty="0" smtClean="0"/>
              <a:t>Its connect with duodenum </a:t>
            </a:r>
          </a:p>
          <a:p>
            <a:pPr lvl="7" algn="l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Pyloric orifice indicated by </a:t>
            </a:r>
          </a:p>
          <a:p>
            <a:pPr algn="l">
              <a:buNone/>
            </a:pPr>
            <a:r>
              <a:rPr lang="en-US" b="1" dirty="0" smtClean="0"/>
              <a:t>A-pyloric constriction( circular groove)</a:t>
            </a:r>
          </a:p>
          <a:p>
            <a:pPr algn="l">
              <a:buNone/>
            </a:pPr>
            <a:r>
              <a:rPr lang="en-US" b="1" dirty="0" smtClean="0"/>
              <a:t>B- </a:t>
            </a:r>
            <a:r>
              <a:rPr lang="en-US" b="1" dirty="0" err="1" smtClean="0"/>
              <a:t>prepyloric</a:t>
            </a:r>
            <a:r>
              <a:rPr lang="en-US" b="1" dirty="0" smtClean="0"/>
              <a:t> vein of mayo </a:t>
            </a:r>
          </a:p>
          <a:p>
            <a:pPr algn="l">
              <a:buNone/>
            </a:pPr>
            <a:r>
              <a:rPr lang="en-US" b="1" dirty="0" smtClean="0"/>
              <a:t>This vein important it connect </a:t>
            </a:r>
            <a:r>
              <a:rPr lang="en-US" b="1" dirty="0" err="1" smtClean="0">
                <a:latin typeface="Copperplate Gothic Bold" pitchFamily="34" charset="0"/>
              </a:rPr>
              <a:t>rt</a:t>
            </a:r>
            <a:r>
              <a:rPr lang="en-US" b="1" dirty="0" smtClean="0"/>
              <a:t> gastric vein with </a:t>
            </a:r>
            <a:r>
              <a:rPr lang="en-US" b="1" dirty="0" err="1" smtClean="0">
                <a:latin typeface="Copperplate Gothic Bold" pitchFamily="34" charset="0"/>
              </a:rPr>
              <a:t>rt</a:t>
            </a:r>
            <a:r>
              <a:rPr lang="en-US" b="1" dirty="0" smtClean="0"/>
              <a:t> </a:t>
            </a:r>
            <a:r>
              <a:rPr lang="en-US" b="1" dirty="0" err="1" smtClean="0"/>
              <a:t>g.epiploic</a:t>
            </a:r>
            <a:r>
              <a:rPr lang="en-US" b="1" dirty="0" smtClean="0"/>
              <a:t> vein</a:t>
            </a:r>
          </a:p>
          <a:p>
            <a:pPr algn="l">
              <a:buNone/>
            </a:pPr>
            <a:r>
              <a:rPr lang="en-US" b="1" dirty="0" smtClean="0"/>
              <a:t>C- felling of thickness of pyloric sphincter </a:t>
            </a:r>
            <a:endParaRPr lang="ar-IQ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Pyloric </a:t>
            </a:r>
            <a:r>
              <a:rPr lang="en-US" dirty="0" err="1" smtClean="0">
                <a:solidFill>
                  <a:srgbClr val="FF0000"/>
                </a:solidFill>
              </a:rPr>
              <a:t>orfice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1255725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Anterior </a:t>
            </a:r>
            <a:r>
              <a:rPr lang="en-US" b="1" dirty="0" smtClean="0">
                <a:solidFill>
                  <a:srgbClr val="0070C0"/>
                </a:solidFill>
              </a:rPr>
              <a:t>quadrate</a:t>
            </a:r>
            <a:r>
              <a:rPr lang="en-US" b="1" dirty="0" smtClean="0"/>
              <a:t> lobe of liver </a:t>
            </a:r>
          </a:p>
          <a:p>
            <a:pPr algn="l"/>
            <a:r>
              <a:rPr lang="en-US" b="1" dirty="0" smtClean="0"/>
              <a:t>Posterior  neck of pancreas</a:t>
            </a:r>
          </a:p>
          <a:p>
            <a:pPr algn="l"/>
            <a:r>
              <a:rPr lang="en-US" b="1" dirty="0" smtClean="0"/>
              <a:t>pyloric region has a </a:t>
            </a:r>
            <a:r>
              <a:rPr lang="en-US" b="1" dirty="0" smtClean="0">
                <a:solidFill>
                  <a:srgbClr val="7030A0"/>
                </a:solidFill>
              </a:rPr>
              <a:t>true </a:t>
            </a:r>
            <a:r>
              <a:rPr lang="en-US" b="1" dirty="0" smtClean="0"/>
              <a:t>anatomical sphincter</a:t>
            </a:r>
            <a:endParaRPr lang="ar-IQ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Relations;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181850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Lesser curvature; angular notch in its lower part.</a:t>
            </a:r>
          </a:p>
          <a:p>
            <a:pPr algn="l"/>
            <a:r>
              <a:rPr lang="en-US" b="1" dirty="0" smtClean="0"/>
              <a:t>It give attachment to the lesser </a:t>
            </a:r>
            <a:r>
              <a:rPr lang="en-US" b="1" dirty="0" err="1" smtClean="0"/>
              <a:t>omentum</a:t>
            </a:r>
            <a:r>
              <a:rPr lang="en-US" b="1" dirty="0" smtClean="0"/>
              <a:t> </a:t>
            </a:r>
          </a:p>
          <a:p>
            <a:pPr algn="l"/>
            <a:r>
              <a:rPr lang="en-US" b="1" dirty="0" smtClean="0"/>
              <a:t>Its related to the lf and </a:t>
            </a:r>
            <a:r>
              <a:rPr lang="en-US" b="1" dirty="0" err="1" smtClean="0"/>
              <a:t>rt</a:t>
            </a:r>
            <a:r>
              <a:rPr lang="en-US" b="1" dirty="0" smtClean="0"/>
              <a:t> gastric vessels and gastric </a:t>
            </a:r>
            <a:r>
              <a:rPr lang="en-US" b="1" dirty="0" err="1" smtClean="0"/>
              <a:t>l.n</a:t>
            </a:r>
            <a:r>
              <a:rPr lang="en-US" b="1" dirty="0" smtClean="0"/>
              <a:t> which runs on lesser </a:t>
            </a:r>
            <a:r>
              <a:rPr lang="en-US" b="1" dirty="0" err="1" smtClean="0"/>
              <a:t>omentum</a:t>
            </a:r>
            <a:r>
              <a:rPr lang="en-US" b="1" dirty="0" smtClean="0"/>
              <a:t>.</a:t>
            </a:r>
          </a:p>
          <a:p>
            <a:pPr algn="l"/>
            <a:endParaRPr lang="ar-IQ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Borders of stomach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06508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Cardiac notch at </a:t>
            </a:r>
            <a:r>
              <a:rPr lang="en-US" b="1" dirty="0" err="1" smtClean="0">
                <a:latin typeface="Copperplate Gothic Bold" pitchFamily="34" charset="0"/>
              </a:rPr>
              <a:t>gej</a:t>
            </a:r>
            <a:endParaRPr lang="en-US" b="1" dirty="0" smtClean="0">
              <a:latin typeface="Copperplate Gothic Bold" pitchFamily="34" charset="0"/>
            </a:endParaRPr>
          </a:p>
          <a:p>
            <a:pPr lvl="8" algn="l"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Relation;</a:t>
            </a:r>
          </a:p>
          <a:p>
            <a:pPr algn="l">
              <a:buNone/>
            </a:pPr>
            <a:r>
              <a:rPr lang="en-US" b="1" dirty="0" smtClean="0"/>
              <a:t>It give attachment </a:t>
            </a:r>
            <a:r>
              <a:rPr lang="en-US" b="1" dirty="0" smtClean="0">
                <a:solidFill>
                  <a:srgbClr val="0070C0"/>
                </a:solidFill>
              </a:rPr>
              <a:t>to 3 ligaments </a:t>
            </a:r>
            <a:r>
              <a:rPr lang="en-US" b="1" dirty="0" smtClean="0"/>
              <a:t>from above down word;</a:t>
            </a:r>
          </a:p>
          <a:p>
            <a:pPr algn="l">
              <a:buNone/>
            </a:pPr>
            <a:r>
              <a:rPr lang="en-US" b="1" dirty="0" smtClean="0"/>
              <a:t>1- </a:t>
            </a:r>
            <a:r>
              <a:rPr lang="en-US" b="1" dirty="0" err="1" smtClean="0"/>
              <a:t>gastrophrenic</a:t>
            </a:r>
            <a:r>
              <a:rPr lang="en-US" b="1" dirty="0" smtClean="0"/>
              <a:t> ligament from fundus</a:t>
            </a:r>
          </a:p>
          <a:p>
            <a:pPr algn="l">
              <a:buNone/>
            </a:pPr>
            <a:r>
              <a:rPr lang="en-US" b="1" dirty="0" smtClean="0"/>
              <a:t>2-gastrosplenic ligament  from </a:t>
            </a:r>
            <a:r>
              <a:rPr lang="en-US" b="1" dirty="0" err="1" smtClean="0"/>
              <a:t>uper</a:t>
            </a:r>
            <a:r>
              <a:rPr lang="en-US" b="1" dirty="0" smtClean="0"/>
              <a:t> part of greater curvature to the spleen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Greater </a:t>
            </a:r>
            <a:r>
              <a:rPr lang="en-US" dirty="0" err="1" smtClean="0">
                <a:solidFill>
                  <a:srgbClr val="FF0000"/>
                </a:solidFill>
              </a:rPr>
              <a:t>curviture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170320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3-Greater </a:t>
            </a:r>
            <a:r>
              <a:rPr lang="en-US" b="1" dirty="0" err="1" smtClean="0"/>
              <a:t>omentum</a:t>
            </a:r>
            <a:r>
              <a:rPr lang="en-US" b="1" dirty="0" smtClean="0">
                <a:solidFill>
                  <a:srgbClr val="0070C0"/>
                </a:solidFill>
              </a:rPr>
              <a:t> ;</a:t>
            </a:r>
          </a:p>
          <a:p>
            <a:pPr algn="l">
              <a:buNone/>
            </a:pPr>
            <a:r>
              <a:rPr lang="en-US" b="1" dirty="0" smtClean="0"/>
              <a:t>From lower part of greater curvature</a:t>
            </a:r>
          </a:p>
          <a:p>
            <a:pPr algn="l">
              <a:buNone/>
            </a:pPr>
            <a:r>
              <a:rPr lang="en-US" b="1" dirty="0" smtClean="0"/>
              <a:t>Its related to the </a:t>
            </a:r>
            <a:r>
              <a:rPr lang="en-US" b="1" dirty="0" err="1" smtClean="0"/>
              <a:t>rt</a:t>
            </a:r>
            <a:r>
              <a:rPr lang="en-US" b="1" dirty="0" smtClean="0"/>
              <a:t> and lf gastro .</a:t>
            </a:r>
            <a:r>
              <a:rPr lang="en-US" b="1" dirty="0" err="1" smtClean="0"/>
              <a:t>epiploic</a:t>
            </a:r>
            <a:r>
              <a:rPr lang="en-US" b="1" dirty="0" smtClean="0"/>
              <a:t> vessels and </a:t>
            </a:r>
            <a:r>
              <a:rPr lang="en-US" b="1" dirty="0" err="1" smtClean="0"/>
              <a:t>l.n</a:t>
            </a:r>
            <a:r>
              <a:rPr lang="en-US" b="1" dirty="0" smtClean="0"/>
              <a:t> </a:t>
            </a:r>
            <a:endParaRPr lang="ar-IQ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03909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err="1" smtClean="0"/>
              <a:t>Fudus</a:t>
            </a:r>
            <a:r>
              <a:rPr lang="en-US" b="1" dirty="0" smtClean="0"/>
              <a:t>;   </a:t>
            </a:r>
          </a:p>
          <a:p>
            <a:pPr algn="l">
              <a:buNone/>
            </a:pPr>
            <a:r>
              <a:rPr lang="en-US" b="1" dirty="0" smtClean="0"/>
              <a:t>Body; </a:t>
            </a:r>
          </a:p>
          <a:p>
            <a:pPr algn="l">
              <a:buNone/>
            </a:pPr>
            <a:r>
              <a:rPr lang="en-US" b="1" dirty="0" smtClean="0"/>
              <a:t>Pyloric region </a:t>
            </a:r>
            <a:r>
              <a:rPr lang="en-US" b="1" dirty="0" smtClean="0">
                <a:solidFill>
                  <a:srgbClr val="FF0000"/>
                </a:solidFill>
              </a:rPr>
              <a:t>which consist of </a:t>
            </a:r>
          </a:p>
          <a:p>
            <a:pPr algn="l">
              <a:buNone/>
            </a:pPr>
            <a:r>
              <a:rPr lang="en-US" b="1" dirty="0" smtClean="0"/>
              <a:t>*</a:t>
            </a:r>
            <a:r>
              <a:rPr lang="en-US" b="1" dirty="0" smtClean="0">
                <a:solidFill>
                  <a:srgbClr val="002060"/>
                </a:solidFill>
              </a:rPr>
              <a:t>pyloric </a:t>
            </a:r>
            <a:r>
              <a:rPr lang="en-US" b="1" dirty="0" err="1" smtClean="0">
                <a:solidFill>
                  <a:srgbClr val="002060"/>
                </a:solidFill>
              </a:rPr>
              <a:t>antrum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* pyloric canal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* sphincter</a:t>
            </a:r>
            <a:r>
              <a:rPr lang="en-US" dirty="0" smtClean="0">
                <a:solidFill>
                  <a:srgbClr val="92D050"/>
                </a:solidFill>
              </a:rPr>
              <a:t>. </a:t>
            </a:r>
            <a:endParaRPr lang="ar-IQ" dirty="0">
              <a:solidFill>
                <a:srgbClr val="92D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Parts of the stomach 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8618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g\Desktop\stomac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40871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;</a:t>
            </a:r>
          </a:p>
          <a:p>
            <a:pPr algn="l">
              <a:buNone/>
            </a:pPr>
            <a:r>
              <a:rPr lang="en-US" b="1" dirty="0" err="1" smtClean="0">
                <a:solidFill>
                  <a:srgbClr val="92D050"/>
                </a:solidFill>
              </a:rPr>
              <a:t>Ant.sup</a:t>
            </a:r>
            <a:r>
              <a:rPr lang="en-US" b="1" dirty="0" smtClean="0">
                <a:solidFill>
                  <a:srgbClr val="92D050"/>
                </a:solidFill>
              </a:rPr>
              <a:t>. </a:t>
            </a:r>
            <a:r>
              <a:rPr lang="en-US" b="1" dirty="0" smtClean="0"/>
              <a:t>Completely cover by peritoneum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92D050"/>
                </a:solidFill>
              </a:rPr>
              <a:t>Post.inf</a:t>
            </a:r>
            <a:r>
              <a:rPr lang="en-US" b="1" dirty="0" smtClean="0"/>
              <a:t> covered by peritoneum of lesser sac except small area closed to the cardiac orifice (bare area of stomach</a:t>
            </a:r>
            <a:r>
              <a:rPr lang="en-US" dirty="0" smtClean="0"/>
              <a:t>)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Suface</a:t>
            </a:r>
            <a:r>
              <a:rPr lang="en-US" dirty="0" smtClean="0">
                <a:solidFill>
                  <a:srgbClr val="FF0000"/>
                </a:solidFill>
              </a:rPr>
              <a:t> of stomach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150936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;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 smtClean="0"/>
              <a:t>1-Fundus; diaphragm which separate from the pericardium and heart</a:t>
            </a:r>
          </a:p>
          <a:p>
            <a:pPr algn="l">
              <a:buNone/>
            </a:pPr>
            <a:r>
              <a:rPr lang="en-US" b="1" dirty="0" smtClean="0"/>
              <a:t>2-Ant. Sup. surface ; related to diaphragm ,lf costal margin , lf lobe of liver ,ant. abdominal wall</a:t>
            </a:r>
          </a:p>
          <a:p>
            <a:pPr algn="l">
              <a:buNone/>
            </a:pPr>
            <a:r>
              <a:rPr lang="en-US" b="1" dirty="0" smtClean="0"/>
              <a:t>3-post.inf.surface; related to the </a:t>
            </a:r>
            <a:r>
              <a:rPr lang="en-US" b="1" dirty="0" smtClean="0">
                <a:solidFill>
                  <a:srgbClr val="FF0000"/>
                </a:solidFill>
              </a:rPr>
              <a:t>stomach bed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Relation of stomach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56453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Lf side </a:t>
            </a:r>
            <a:r>
              <a:rPr lang="en-US" b="1" dirty="0" err="1" smtClean="0">
                <a:solidFill>
                  <a:srgbClr val="FF0000"/>
                </a:solidFill>
              </a:rPr>
              <a:t>stractuers</a:t>
            </a:r>
            <a:r>
              <a:rPr lang="en-US" b="1" dirty="0" smtClean="0">
                <a:solidFill>
                  <a:srgbClr val="FF0000"/>
                </a:solidFill>
              </a:rPr>
              <a:t> ;</a:t>
            </a:r>
          </a:p>
          <a:p>
            <a:pPr algn="l">
              <a:buNone/>
            </a:pPr>
            <a:r>
              <a:rPr lang="en-US" b="1" dirty="0" smtClean="0"/>
              <a:t>Spleen, lf crus of diaphragm, lf suprarenal gland,  lf kidney, 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Transverse </a:t>
            </a:r>
            <a:r>
              <a:rPr lang="en-US" b="1" dirty="0" err="1" smtClean="0">
                <a:solidFill>
                  <a:srgbClr val="FF0000"/>
                </a:solidFill>
              </a:rPr>
              <a:t>stracture</a:t>
            </a:r>
            <a:r>
              <a:rPr lang="en-US" b="1" dirty="0" smtClean="0">
                <a:solidFill>
                  <a:srgbClr val="FF0000"/>
                </a:solidFill>
              </a:rPr>
              <a:t>;</a:t>
            </a:r>
          </a:p>
          <a:p>
            <a:pPr algn="l">
              <a:buNone/>
            </a:pPr>
            <a:r>
              <a:rPr lang="en-US" b="1" dirty="0" smtClean="0"/>
              <a:t>Splenic artery, body of pancreas , transverse </a:t>
            </a:r>
            <a:r>
              <a:rPr lang="en-US" b="1" dirty="0" err="1" smtClean="0"/>
              <a:t>mesocolon</a:t>
            </a:r>
            <a:r>
              <a:rPr lang="en-US" b="1" dirty="0" smtClean="0"/>
              <a:t>, transverse colon </a:t>
            </a:r>
            <a:endParaRPr lang="ar-IQ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71899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Stomach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ch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Site,shape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size,ext.feature,orfice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r. Alaa J. H\Downloads\stomach\200802291412_41690_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13690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457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Pyloric end </a:t>
            </a:r>
            <a:r>
              <a:rPr lang="en-US" b="1" dirty="0" smtClean="0"/>
              <a:t>related anterior to the quadrate lobe of liver 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Posteriorly</a:t>
            </a:r>
            <a:r>
              <a:rPr lang="en-US" b="1" dirty="0" smtClean="0"/>
              <a:t> related to neck of pancreas and lesser sac</a:t>
            </a:r>
          </a:p>
          <a:p>
            <a:pPr algn="l"/>
            <a:r>
              <a:rPr lang="en-US" b="1" dirty="0" smtClean="0"/>
              <a:t>Post. Relation of stomach bar area related to the lf crus of diaphragm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58687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Dr. Alaa J. H\Downloads\stomach\human-anatomy-abdomen-400x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4968552" cy="498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4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1- lesser </a:t>
            </a:r>
            <a:r>
              <a:rPr lang="en-US" b="1" dirty="0" err="1" smtClean="0"/>
              <a:t>omentum</a:t>
            </a:r>
            <a:r>
              <a:rPr lang="en-US" b="1" dirty="0" smtClean="0"/>
              <a:t>;</a:t>
            </a:r>
          </a:p>
          <a:p>
            <a:pPr algn="l">
              <a:buNone/>
            </a:pPr>
            <a:r>
              <a:rPr lang="en-US" b="1" dirty="0" smtClean="0"/>
              <a:t>2- greater </a:t>
            </a:r>
            <a:r>
              <a:rPr lang="en-US" b="1" dirty="0" err="1" smtClean="0"/>
              <a:t>omentum</a:t>
            </a:r>
            <a:r>
              <a:rPr lang="en-US" b="1" dirty="0" smtClean="0"/>
              <a:t> </a:t>
            </a:r>
          </a:p>
          <a:p>
            <a:pPr algn="l">
              <a:buNone/>
            </a:pPr>
            <a:r>
              <a:rPr lang="en-US" b="1" dirty="0" smtClean="0"/>
              <a:t>3- </a:t>
            </a:r>
            <a:r>
              <a:rPr lang="en-US" b="1" dirty="0" err="1" smtClean="0"/>
              <a:t>gastrosplenic</a:t>
            </a:r>
            <a:r>
              <a:rPr lang="en-US" b="1" dirty="0" smtClean="0"/>
              <a:t> ligament(</a:t>
            </a:r>
            <a:r>
              <a:rPr lang="en-US" b="1" dirty="0" err="1" smtClean="0"/>
              <a:t>ferom</a:t>
            </a:r>
            <a:r>
              <a:rPr lang="en-US" b="1" dirty="0" smtClean="0"/>
              <a:t> upper 1/3 of greater curvature</a:t>
            </a:r>
          </a:p>
          <a:p>
            <a:pPr algn="l">
              <a:buNone/>
            </a:pPr>
            <a:r>
              <a:rPr lang="en-US" b="1" dirty="0" smtClean="0"/>
              <a:t>4- </a:t>
            </a:r>
            <a:r>
              <a:rPr lang="en-US" b="1" dirty="0" err="1" smtClean="0"/>
              <a:t>gastrophenic</a:t>
            </a:r>
            <a:r>
              <a:rPr lang="en-US" b="1" dirty="0" smtClean="0"/>
              <a:t> ligament;(from fundus to the diaphragm</a:t>
            </a:r>
            <a:r>
              <a:rPr lang="en-US" dirty="0" smtClean="0"/>
              <a:t>)</a:t>
            </a:r>
          </a:p>
          <a:p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Ligaments of stomach 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04981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Blood supply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g\Desktop\stomch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6895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1- lf gastric </a:t>
            </a:r>
            <a:r>
              <a:rPr lang="en-US" b="1" dirty="0" err="1" smtClean="0">
                <a:solidFill>
                  <a:srgbClr val="002060"/>
                </a:solidFill>
              </a:rPr>
              <a:t>art.largest</a:t>
            </a:r>
            <a:r>
              <a:rPr lang="en-US" b="1" dirty="0" smtClean="0">
                <a:solidFill>
                  <a:srgbClr val="002060"/>
                </a:solidFill>
              </a:rPr>
              <a:t>  art. Of stomach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2-rt gastric </a:t>
            </a:r>
            <a:r>
              <a:rPr lang="en-US" b="1" dirty="0" err="1" smtClean="0">
                <a:solidFill>
                  <a:srgbClr val="002060"/>
                </a:solidFill>
              </a:rPr>
              <a:t>art.branch</a:t>
            </a:r>
            <a:r>
              <a:rPr lang="en-US" b="1" dirty="0" smtClean="0">
                <a:solidFill>
                  <a:srgbClr val="002060"/>
                </a:solidFill>
              </a:rPr>
              <a:t> from hepatic </a:t>
            </a:r>
            <a:r>
              <a:rPr lang="en-US" b="1" dirty="0" err="1" smtClean="0">
                <a:solidFill>
                  <a:srgbClr val="002060"/>
                </a:solidFill>
              </a:rPr>
              <a:t>art.lower</a:t>
            </a:r>
            <a:r>
              <a:rPr lang="en-US" b="1" dirty="0" smtClean="0">
                <a:solidFill>
                  <a:srgbClr val="002060"/>
                </a:solidFill>
              </a:rPr>
              <a:t> lesser curvature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3-lf gastro </a:t>
            </a:r>
            <a:r>
              <a:rPr lang="en-US" b="1" dirty="0" err="1" smtClean="0">
                <a:solidFill>
                  <a:srgbClr val="002060"/>
                </a:solidFill>
              </a:rPr>
              <a:t>epiploic</a:t>
            </a:r>
            <a:r>
              <a:rPr lang="en-US" b="1" dirty="0" smtClean="0">
                <a:solidFill>
                  <a:srgbClr val="002060"/>
                </a:solidFill>
              </a:rPr>
              <a:t> art. Along greater </a:t>
            </a:r>
            <a:r>
              <a:rPr lang="en-US" b="1" dirty="0" err="1" smtClean="0">
                <a:solidFill>
                  <a:srgbClr val="002060"/>
                </a:solidFill>
              </a:rPr>
              <a:t>curv</a:t>
            </a:r>
            <a:r>
              <a:rPr lang="en-US" b="1" dirty="0" smtClean="0">
                <a:solidFill>
                  <a:srgbClr val="002060"/>
                </a:solidFill>
              </a:rPr>
              <a:t>.(splenic)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4- </a:t>
            </a:r>
            <a:r>
              <a:rPr lang="en-US" b="1" dirty="0" err="1" smtClean="0">
                <a:solidFill>
                  <a:srgbClr val="002060"/>
                </a:solidFill>
              </a:rPr>
              <a:t>rt</a:t>
            </a:r>
            <a:r>
              <a:rPr lang="en-US" b="1" dirty="0" smtClean="0">
                <a:solidFill>
                  <a:srgbClr val="002060"/>
                </a:solidFill>
              </a:rPr>
              <a:t> gastro </a:t>
            </a:r>
            <a:r>
              <a:rPr lang="en-US" b="1" dirty="0" err="1" smtClean="0">
                <a:solidFill>
                  <a:srgbClr val="002060"/>
                </a:solidFill>
              </a:rPr>
              <a:t>epiplo.art</a:t>
            </a:r>
            <a:r>
              <a:rPr lang="en-US" b="1" dirty="0" smtClean="0">
                <a:solidFill>
                  <a:srgbClr val="002060"/>
                </a:solidFill>
              </a:rPr>
              <a:t> –</a:t>
            </a:r>
            <a:r>
              <a:rPr lang="en-US" b="1" dirty="0" err="1" smtClean="0">
                <a:solidFill>
                  <a:srgbClr val="002060"/>
                </a:solidFill>
              </a:rPr>
              <a:t>gastrodud.art</a:t>
            </a:r>
            <a:r>
              <a:rPr lang="en-US" b="1" dirty="0" smtClean="0">
                <a:solidFill>
                  <a:srgbClr val="002060"/>
                </a:solidFill>
              </a:rPr>
              <a:t>---hepatic art.</a:t>
            </a:r>
          </a:p>
          <a:p>
            <a:pPr algn="l"/>
            <a:endParaRPr lang="ar-IQ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Blood supply of stomach;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150903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5- </a:t>
            </a:r>
            <a:r>
              <a:rPr lang="en-US" b="1" dirty="0" smtClean="0"/>
              <a:t>short gastric arts.– </a:t>
            </a:r>
            <a:r>
              <a:rPr lang="en-US" b="1" dirty="0" err="1" smtClean="0"/>
              <a:t>splenic</a:t>
            </a:r>
            <a:r>
              <a:rPr lang="en-US" b="1" dirty="0" smtClean="0"/>
              <a:t> art.to the fundus through </a:t>
            </a:r>
            <a:r>
              <a:rPr lang="en-US" b="1" dirty="0" err="1" smtClean="0"/>
              <a:t>gastrosplenic</a:t>
            </a:r>
            <a:r>
              <a:rPr lang="en-US" b="1" dirty="0" smtClean="0"/>
              <a:t> art.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Venous drainage</a:t>
            </a:r>
            <a:r>
              <a:rPr lang="en-US" b="1" dirty="0" smtClean="0"/>
              <a:t>;</a:t>
            </a:r>
          </a:p>
          <a:p>
            <a:pPr algn="l"/>
            <a:r>
              <a:rPr lang="en-US" b="1" dirty="0" smtClean="0">
                <a:solidFill>
                  <a:srgbClr val="0070C0"/>
                </a:solidFill>
              </a:rPr>
              <a:t>To the portal vein </a:t>
            </a:r>
          </a:p>
          <a:p>
            <a:pPr algn="l"/>
            <a:r>
              <a:rPr lang="en-US" b="1" dirty="0" smtClean="0"/>
              <a:t>Lf &amp;</a:t>
            </a:r>
            <a:r>
              <a:rPr lang="en-US" b="1" dirty="0" err="1" smtClean="0"/>
              <a:t>rt</a:t>
            </a:r>
            <a:r>
              <a:rPr lang="en-US" b="1" dirty="0" smtClean="0"/>
              <a:t> gastric vein to the portal vein </a:t>
            </a:r>
          </a:p>
          <a:p>
            <a:pPr algn="l"/>
            <a:r>
              <a:rPr lang="en-US" b="1" dirty="0" smtClean="0"/>
              <a:t>Lf gastro </a:t>
            </a:r>
            <a:r>
              <a:rPr lang="en-US" b="1" dirty="0" err="1" smtClean="0"/>
              <a:t>epiplo</a:t>
            </a:r>
            <a:r>
              <a:rPr lang="en-US" b="1" dirty="0" smtClean="0"/>
              <a:t>. and short gastric vein to </a:t>
            </a:r>
            <a:r>
              <a:rPr lang="en-US" b="1" dirty="0" smtClean="0">
                <a:solidFill>
                  <a:srgbClr val="0070C0"/>
                </a:solidFill>
              </a:rPr>
              <a:t>splenic vein </a:t>
            </a:r>
          </a:p>
          <a:p>
            <a:pPr algn="l"/>
            <a:r>
              <a:rPr lang="en-US" b="1" dirty="0" err="1" smtClean="0"/>
              <a:t>Rt</a:t>
            </a:r>
            <a:r>
              <a:rPr lang="en-US" b="1" dirty="0" smtClean="0"/>
              <a:t> gastro epiplo.to the sup mesenteric vein</a:t>
            </a:r>
            <a:endParaRPr lang="ar-IQ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04141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All lymph daring to the coeliac </a:t>
            </a:r>
            <a:r>
              <a:rPr lang="en-US" b="1" dirty="0" err="1" smtClean="0"/>
              <a:t>l,n</a:t>
            </a:r>
            <a:r>
              <a:rPr lang="en-US" b="1" dirty="0" smtClean="0"/>
              <a:t>  through </a:t>
            </a:r>
          </a:p>
          <a:p>
            <a:pPr algn="l"/>
            <a:r>
              <a:rPr lang="en-US" b="1" dirty="0" err="1" smtClean="0"/>
              <a:t>Supragastric</a:t>
            </a:r>
            <a:r>
              <a:rPr lang="en-US" b="1" dirty="0" smtClean="0"/>
              <a:t> </a:t>
            </a:r>
            <a:r>
              <a:rPr lang="en-US" b="1" dirty="0" err="1" smtClean="0"/>
              <a:t>l.n,infragastic</a:t>
            </a:r>
            <a:r>
              <a:rPr lang="en-US" b="1" dirty="0" smtClean="0"/>
              <a:t> </a:t>
            </a:r>
            <a:r>
              <a:rPr lang="en-US" b="1" dirty="0" err="1" smtClean="0"/>
              <a:t>l,n</a:t>
            </a:r>
            <a:r>
              <a:rPr lang="en-US" b="1" dirty="0" smtClean="0"/>
              <a:t> and </a:t>
            </a:r>
            <a:r>
              <a:rPr lang="en-US" b="1" dirty="0" err="1" smtClean="0"/>
              <a:t>pancreaticosplenic</a:t>
            </a:r>
            <a:r>
              <a:rPr lang="en-US" b="1" dirty="0" smtClean="0"/>
              <a:t> </a:t>
            </a:r>
            <a:r>
              <a:rPr lang="en-US" dirty="0" err="1" smtClean="0"/>
              <a:t>l.n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Lymphatic drainage;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67605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;</a:t>
            </a:r>
          </a:p>
          <a:p>
            <a:pPr algn="l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Sympathatic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fibers;arise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/>
              <a:t>from spinal cord segments from 	T6 to T10</a:t>
            </a:r>
          </a:p>
          <a:p>
            <a:pPr algn="l">
              <a:buNone/>
            </a:pPr>
            <a:r>
              <a:rPr lang="en-US" b="1" dirty="0" smtClean="0"/>
              <a:t>Runs along or via gastric &amp; </a:t>
            </a:r>
            <a:r>
              <a:rPr lang="en-US" b="1" dirty="0" err="1" smtClean="0"/>
              <a:t>gastroepiploic</a:t>
            </a:r>
            <a:r>
              <a:rPr lang="en-US" b="1" dirty="0" smtClean="0"/>
              <a:t> arteries</a:t>
            </a:r>
          </a:p>
          <a:p>
            <a:pPr algn="l">
              <a:buNone/>
            </a:pPr>
            <a:r>
              <a:rPr lang="en-US" b="1" dirty="0" smtClean="0"/>
              <a:t>Function;1- motor to pyloric sphincter but </a:t>
            </a:r>
            <a:r>
              <a:rPr lang="en-US" b="1" dirty="0" smtClean="0">
                <a:solidFill>
                  <a:srgbClr val="FF0000"/>
                </a:solidFill>
              </a:rPr>
              <a:t>inhibitory</a:t>
            </a:r>
            <a:r>
              <a:rPr lang="en-US" b="1" dirty="0" smtClean="0"/>
              <a:t> to the rest of stomach musculature</a:t>
            </a:r>
          </a:p>
          <a:p>
            <a:pPr algn="l">
              <a:buNone/>
            </a:pPr>
            <a:r>
              <a:rPr lang="en-US" b="1" dirty="0" smtClean="0"/>
              <a:t>2- chief pathway for pain sensation from stomach</a:t>
            </a:r>
            <a:endParaRPr lang="ar-IQ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Nerve supply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147947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err="1" smtClean="0">
                <a:solidFill>
                  <a:srgbClr val="0070C0"/>
                </a:solidFill>
              </a:rPr>
              <a:t>vagus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92D050"/>
                </a:solidFill>
              </a:rPr>
              <a:t>Ant. gastric nerve </a:t>
            </a:r>
            <a:r>
              <a:rPr lang="en-US" b="1" dirty="0" smtClean="0"/>
              <a:t>continuation of lf </a:t>
            </a:r>
            <a:r>
              <a:rPr lang="en-US" b="1" dirty="0" err="1" smtClean="0"/>
              <a:t>vagus</a:t>
            </a:r>
            <a:r>
              <a:rPr lang="en-US" b="1" dirty="0" smtClean="0"/>
              <a:t> supply ant. surface of stomach down to the pylorus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92D050"/>
                </a:solidFill>
              </a:rPr>
              <a:t>Post. gastric nerve </a:t>
            </a:r>
            <a:r>
              <a:rPr lang="en-US" b="1" dirty="0" smtClean="0"/>
              <a:t>continuation of RT </a:t>
            </a:r>
            <a:r>
              <a:rPr lang="en-US" b="1" dirty="0" err="1" smtClean="0"/>
              <a:t>vagus</a:t>
            </a:r>
            <a:r>
              <a:rPr lang="en-US" b="1" dirty="0" smtClean="0"/>
              <a:t> </a:t>
            </a:r>
          </a:p>
          <a:p>
            <a:pPr algn="l">
              <a:buNone/>
            </a:pPr>
            <a:r>
              <a:rPr lang="en-US" b="1" dirty="0" smtClean="0"/>
              <a:t>Supply post surface of stomach </a:t>
            </a:r>
            <a:r>
              <a:rPr lang="en-US" b="1" dirty="0" smtClean="0">
                <a:solidFill>
                  <a:srgbClr val="FF0000"/>
                </a:solidFill>
              </a:rPr>
              <a:t>except </a:t>
            </a:r>
            <a:r>
              <a:rPr lang="en-US" b="1" dirty="0" smtClean="0"/>
              <a:t>the pylorus .it give branch to </a:t>
            </a:r>
            <a:r>
              <a:rPr lang="en-US" b="1" dirty="0" err="1" smtClean="0"/>
              <a:t>cealiac</a:t>
            </a:r>
            <a:r>
              <a:rPr lang="en-US" b="1" dirty="0" smtClean="0"/>
              <a:t> plexus </a:t>
            </a:r>
          </a:p>
          <a:p>
            <a:pPr algn="l">
              <a:buNone/>
            </a:pPr>
            <a:r>
              <a:rPr lang="en-US" b="1" dirty="0" smtClean="0"/>
              <a:t>Function; motor to the gastric wall &amp;secretory to gastric juice </a:t>
            </a:r>
            <a:endParaRPr lang="ar-IQ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Parasympathatic</a:t>
            </a:r>
            <a:r>
              <a:rPr lang="en-US" dirty="0" smtClean="0">
                <a:solidFill>
                  <a:srgbClr val="FF0000"/>
                </a:solidFill>
              </a:rPr>
              <a:t> fiber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76912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Position: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/>
              <a:t>in the infra colic compartment of the greater sac occupying the central &amp; lower parts of the abdomen.</a:t>
            </a:r>
          </a:p>
          <a:p>
            <a:pPr marL="109728" indent="0" algn="l">
              <a:buNone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Relations: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/>
              <a:t>it is surrounded by the curve of the large intestine &amp; covered anteriorly by the greater </a:t>
            </a:r>
            <a:r>
              <a:rPr lang="en-US" b="1" dirty="0" err="1" smtClean="0"/>
              <a:t>omentum</a:t>
            </a:r>
            <a:r>
              <a:rPr lang="en-US" b="1" dirty="0" smtClean="0"/>
              <a:t> &amp; the ant. abdominal wall.</a:t>
            </a:r>
          </a:p>
          <a:p>
            <a:pPr marL="109728" indent="0" algn="l">
              <a:buNone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Beginning: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/>
              <a:t>at the </a:t>
            </a:r>
            <a:r>
              <a:rPr lang="en-US" b="1" dirty="0" err="1" smtClean="0"/>
              <a:t>pyloroduodenal</a:t>
            </a:r>
            <a:r>
              <a:rPr lang="en-US" b="1" dirty="0" smtClean="0"/>
              <a:t> junction.</a:t>
            </a:r>
            <a:br>
              <a:rPr lang="en-US" b="1" dirty="0" smtClean="0"/>
            </a:b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Termination: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/>
              <a:t>at the </a:t>
            </a:r>
            <a:r>
              <a:rPr lang="en-US" b="1" dirty="0" err="1" smtClean="0"/>
              <a:t>ileocaecal</a:t>
            </a:r>
            <a:r>
              <a:rPr lang="en-US" b="1" dirty="0" smtClean="0"/>
              <a:t> junction where it joints the caecum.</a:t>
            </a:r>
          </a:p>
          <a:p>
            <a:pPr marL="109728" indent="0" algn="l">
              <a:buNone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 &amp; Parts: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/>
              <a:t>it is 6 meters (20feet) long &amp; is formed by 3 parts.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l">
              <a:buNone/>
            </a:pPr>
            <a:endParaRPr lang="ar-IQ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Small intestine</a:t>
            </a:r>
            <a:endParaRPr lang="ar-IQ" i="1" u="sng" dirty="0">
              <a:solidFill>
                <a:srgbClr val="FF0000"/>
              </a:solidFill>
              <a:latin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8257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525963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It’s the widest &amp;most distensible part of the </a:t>
            </a:r>
            <a:r>
              <a:rPr lang="en-US" b="1" dirty="0" err="1" smtClean="0">
                <a:latin typeface="Copperplate Gothic Bold" pitchFamily="34" charset="0"/>
              </a:rPr>
              <a:t>git</a:t>
            </a:r>
            <a:r>
              <a:rPr lang="en-US" b="1" dirty="0" smtClean="0"/>
              <a:t>.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Site</a:t>
            </a:r>
            <a:r>
              <a:rPr lang="en-US" b="1" dirty="0" smtClean="0"/>
              <a:t> its lie obliquely in the lf </a:t>
            </a:r>
            <a:r>
              <a:rPr lang="en-US" b="1" dirty="0" err="1" smtClean="0"/>
              <a:t>hypochondrium</a:t>
            </a:r>
            <a:r>
              <a:rPr lang="en-US" b="1" dirty="0" smtClean="0"/>
              <a:t> ,</a:t>
            </a:r>
            <a:r>
              <a:rPr lang="en-US" b="1" dirty="0" err="1" smtClean="0"/>
              <a:t>epigastric</a:t>
            </a:r>
            <a:r>
              <a:rPr lang="en-US" b="1" dirty="0" smtClean="0"/>
              <a:t> and umbilical regions 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  <a:latin typeface="Copperplate Gothic Bold" pitchFamily="34" charset="0"/>
              </a:rPr>
              <a:t>Shape</a:t>
            </a:r>
            <a:r>
              <a:rPr lang="en-US" b="1" dirty="0" smtClean="0"/>
              <a:t>; j shape but its </a:t>
            </a:r>
            <a:r>
              <a:rPr lang="en-US" b="1" dirty="0" smtClean="0">
                <a:solidFill>
                  <a:srgbClr val="0070C0"/>
                </a:solidFill>
              </a:rPr>
              <a:t>shape depend on </a:t>
            </a:r>
          </a:p>
          <a:p>
            <a:pPr algn="l"/>
            <a:r>
              <a:rPr lang="en-US" b="1" dirty="0" smtClean="0"/>
              <a:t>1- the degree of its </a:t>
            </a:r>
            <a:r>
              <a:rPr lang="en-US" b="1" dirty="0" err="1" smtClean="0"/>
              <a:t>destension</a:t>
            </a:r>
            <a:endParaRPr lang="en-US" b="1" dirty="0" smtClean="0"/>
          </a:p>
          <a:p>
            <a:pPr algn="l"/>
            <a:r>
              <a:rPr lang="en-US" b="1" dirty="0" smtClean="0"/>
              <a:t>2- the body built short and obese more </a:t>
            </a:r>
            <a:r>
              <a:rPr lang="en-US" dirty="0" smtClean="0"/>
              <a:t>horizontal 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104332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/>
          <a:lstStyle/>
          <a:p>
            <a:pPr marL="109728" indent="0" algn="l">
              <a:buNone/>
            </a:pPr>
            <a:endParaRPr lang="en-US" b="1" u="sng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l">
              <a:buNone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Duodenum: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/>
              <a:t>the first 10 inches &amp; fixed to the </a:t>
            </a:r>
          </a:p>
          <a:p>
            <a:pPr marL="109728" indent="0" algn="l">
              <a:buNone/>
            </a:pPr>
            <a:r>
              <a:rPr lang="en-US" b="1" dirty="0" smtClean="0"/>
              <a:t>post. Abdominal wall.</a:t>
            </a:r>
          </a:p>
          <a:p>
            <a:pPr marL="109728" indent="0" algn="l">
              <a:buNone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Jejunum: </a:t>
            </a:r>
            <a:r>
              <a:rPr lang="en-US" b="1" dirty="0" smtClean="0"/>
              <a:t>follows the duodenum. It is 8 feet long and forms the proximal 2/5 of the small intestine.</a:t>
            </a:r>
          </a:p>
          <a:p>
            <a:pPr marL="109728" indent="0" algn="l">
              <a:buNone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Ileum: </a:t>
            </a:r>
            <a:r>
              <a:rPr lang="en-US" b="1" dirty="0" smtClean="0"/>
              <a:t>next to the jejunum. It is 12 feet long and forms the distal 3/5 of the small intestine. It ends by joining the caecum at the </a:t>
            </a:r>
            <a:r>
              <a:rPr lang="en-US" b="1" dirty="0" err="1" smtClean="0"/>
              <a:t>ileocaecal</a:t>
            </a:r>
            <a:r>
              <a:rPr lang="en-US" b="1" dirty="0" smtClean="0"/>
              <a:t> </a:t>
            </a:r>
            <a:endParaRPr lang="ar-IQ" b="1" dirty="0" smtClean="0"/>
          </a:p>
          <a:p>
            <a:pPr marL="109728" indent="0" algn="l">
              <a:buNone/>
            </a:pPr>
            <a:r>
              <a:rPr lang="en-US" b="1" dirty="0" smtClean="0"/>
              <a:t>valve.</a:t>
            </a:r>
          </a:p>
          <a:p>
            <a:pPr marL="109728" indent="0" algn="l">
              <a:buNone/>
            </a:pPr>
            <a:endParaRPr lang="en-US" b="1" dirty="0"/>
          </a:p>
          <a:p>
            <a:pPr marL="109728" indent="0" algn="l">
              <a:buNone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 both jejunum &amp; ileum have a mesentery attaching them to the post. </a:t>
            </a:r>
            <a:r>
              <a:rPr 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Wall</a:t>
            </a: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</a:t>
            </a:r>
            <a:endParaRPr lang="ar-IQ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498568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 lnSpcReduction="10000"/>
          </a:bodyPr>
          <a:lstStyle/>
          <a:p>
            <a:pPr marL="109728" indent="0" algn="l">
              <a:buNone/>
            </a:pPr>
            <a:r>
              <a:rPr lang="en-US" b="1" dirty="0" smtClean="0"/>
              <a:t>It is the shortest, widest &amp; the most fixed part of the small intestine.</a:t>
            </a:r>
          </a:p>
          <a:p>
            <a:pPr marL="109728" indent="0" algn="l">
              <a:buNone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 </a:t>
            </a:r>
            <a:r>
              <a:rPr lang="en-US" b="1" dirty="0" smtClean="0"/>
              <a:t>in the </a:t>
            </a:r>
            <a:r>
              <a:rPr lang="en-US" b="1" dirty="0" err="1" smtClean="0"/>
              <a:t>epigastric</a:t>
            </a:r>
            <a:r>
              <a:rPr lang="en-US" b="1" dirty="0" smtClean="0"/>
              <a:t> &amp; umbilical regions, above the level of the umbilicus. It is applied to the post. </a:t>
            </a:r>
            <a:r>
              <a:rPr lang="en-US" b="1" dirty="0" err="1" smtClean="0"/>
              <a:t>abd.wall</a:t>
            </a:r>
            <a:r>
              <a:rPr lang="en-US" b="1" dirty="0" smtClean="0"/>
              <a:t> against the upper 3 lumbar vertebrae.</a:t>
            </a:r>
          </a:p>
          <a:p>
            <a:pPr marL="109728" indent="0" algn="l">
              <a:buNone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Shape: </a:t>
            </a:r>
            <a:r>
              <a:rPr lang="en-US" b="1" dirty="0" smtClean="0"/>
              <a:t>C-shaped loop surrounding the head of pancreas.</a:t>
            </a:r>
          </a:p>
          <a:p>
            <a:pPr marL="109728" indent="0" algn="l">
              <a:buNone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Begins: </a:t>
            </a:r>
            <a:r>
              <a:rPr lang="en-US" b="1" dirty="0" smtClean="0"/>
              <a:t>at the pyloric end of the stomach ½ inch to the right of the median plane.</a:t>
            </a:r>
          </a:p>
          <a:p>
            <a:pPr marL="109728" indent="0" algn="l">
              <a:buNone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Ends: </a:t>
            </a:r>
            <a:r>
              <a:rPr lang="en-US" b="1" dirty="0" smtClean="0"/>
              <a:t>at the </a:t>
            </a:r>
            <a:r>
              <a:rPr lang="en-US" b="1" dirty="0" err="1" smtClean="0"/>
              <a:t>duodenojejunal</a:t>
            </a:r>
            <a:r>
              <a:rPr lang="en-US" b="1" dirty="0" smtClean="0"/>
              <a:t> flexure 1 inch to the left of the median plane. </a:t>
            </a:r>
            <a:endParaRPr lang="ar-IQ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1417638"/>
          </a:xfrm>
        </p:spPr>
        <p:txBody>
          <a:bodyPr/>
          <a:lstStyle/>
          <a:p>
            <a:pPr algn="ctr"/>
            <a:r>
              <a:rPr lang="en-US" i="1" u="sng" dirty="0" smtClean="0">
                <a:solidFill>
                  <a:schemeClr val="accent2"/>
                </a:solidFill>
              </a:rPr>
              <a:t>Duodenum </a:t>
            </a:r>
            <a:endParaRPr lang="ar-IQ" i="1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25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616624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13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62473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82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/>
          <a:lstStyle/>
          <a:p>
            <a:pPr marL="109728" indent="0" algn="l">
              <a:buNone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 &amp; Parts: it is 10 inches long &amp; is divided into 4 parts: </a:t>
            </a:r>
          </a:p>
          <a:p>
            <a:pPr marL="109728" indent="0" algn="l">
              <a:buNone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u="sng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(superior) </a:t>
            </a:r>
            <a:r>
              <a:rPr lang="en-US" b="1" dirty="0" smtClean="0"/>
              <a:t>2 inches long &amp; lies opposite the 1</a:t>
            </a:r>
            <a:r>
              <a:rPr lang="en-US" b="1" baseline="30000" dirty="0" smtClean="0"/>
              <a:t>st</a:t>
            </a:r>
            <a:r>
              <a:rPr lang="en-US" b="1" dirty="0" smtClean="0"/>
              <a:t> L. vertebra.</a:t>
            </a:r>
            <a:endParaRPr lang="en-US" b="1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l">
              <a:buNone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u="sng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(descending) </a:t>
            </a:r>
            <a:r>
              <a:rPr lang="en-US" b="1" dirty="0" smtClean="0"/>
              <a:t>3 inches long &amp; extends from L1 to L3 vertebra.</a:t>
            </a:r>
          </a:p>
          <a:p>
            <a:pPr marL="109728" indent="0" algn="l">
              <a:buNone/>
            </a:pPr>
            <a:endParaRPr lang="en-US" b="1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l">
              <a:buNone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u="sng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(horizontal) </a:t>
            </a:r>
            <a:r>
              <a:rPr lang="en-US" b="1" dirty="0" smtClean="0"/>
              <a:t>4 inches &amp; lies at the level of L3 vertebra.</a:t>
            </a:r>
          </a:p>
          <a:p>
            <a:pPr marL="109728" indent="0" algn="l">
              <a:buNone/>
            </a:pPr>
            <a:endParaRPr lang="en-US" b="1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l">
              <a:buNone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u="sng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(ascending) </a:t>
            </a:r>
            <a:r>
              <a:rPr lang="en-US" b="1" dirty="0" smtClean="0"/>
              <a:t>1 inch &amp; ascends from the level of L3 to L2.  </a:t>
            </a:r>
            <a:endParaRPr lang="ar-IQ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0800000"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4" name="مستطيل 3"/>
          <p:cNvSpPr/>
          <p:nvPr/>
        </p:nvSpPr>
        <p:spPr>
          <a:xfrm>
            <a:off x="3105150" y="-460077"/>
            <a:ext cx="228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700" b="1" dirty="0" smtClean="0">
                <a:solidFill>
                  <a:srgbClr val="DA1F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 &amp; Parts of </a:t>
            </a:r>
            <a:r>
              <a:rPr lang="en-US" sz="2700" b="1" dirty="0" err="1" smtClean="0">
                <a:solidFill>
                  <a:srgbClr val="DA1F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</a:t>
            </a:r>
            <a:r>
              <a:rPr lang="en-US" sz="2700" b="1" dirty="0" smtClean="0">
                <a:solidFill>
                  <a:srgbClr val="DA1F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53115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/>
          <a:lstStyle/>
          <a:p>
            <a:pPr marL="109728" indent="0" algn="l">
              <a:buNone/>
            </a:pPr>
            <a:r>
              <a:rPr lang="en-US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relations:</a:t>
            </a:r>
          </a:p>
          <a:p>
            <a:pPr marL="109728" indent="0" algn="l">
              <a:buNone/>
            </a:pPr>
            <a:r>
              <a:rPr lang="en-US" dirty="0" smtClean="0"/>
              <a:t>The duodenum is mostly retroperitoneal and fixed to the </a:t>
            </a:r>
            <a:r>
              <a:rPr lang="en-US" dirty="0" err="1" smtClean="0"/>
              <a:t>post.abd.wall</a:t>
            </a:r>
            <a:r>
              <a:rPr lang="en-US" dirty="0" smtClean="0"/>
              <a:t> except the following 2 mobile parts:</a:t>
            </a:r>
          </a:p>
          <a:p>
            <a:pPr marL="109728" indent="0" algn="l">
              <a:buNone/>
            </a:pP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The proximal 1 inch </a:t>
            </a:r>
            <a:r>
              <a:rPr lang="en-US" dirty="0" smtClean="0"/>
              <a:t>which is suspended by : a. lesser </a:t>
            </a:r>
            <a:r>
              <a:rPr lang="en-US" dirty="0" err="1" smtClean="0"/>
              <a:t>omentum</a:t>
            </a:r>
            <a:r>
              <a:rPr lang="en-US" dirty="0" smtClean="0"/>
              <a:t>: above</a:t>
            </a:r>
            <a:br>
              <a:rPr lang="en-US" dirty="0" smtClean="0"/>
            </a:br>
            <a:r>
              <a:rPr lang="en-US" dirty="0" smtClean="0"/>
              <a:t>b. greater </a:t>
            </a:r>
            <a:r>
              <a:rPr lang="en-US" dirty="0" err="1" smtClean="0"/>
              <a:t>omentum</a:t>
            </a:r>
            <a:r>
              <a:rPr lang="en-US" dirty="0" smtClean="0"/>
              <a:t>: below</a:t>
            </a:r>
          </a:p>
          <a:p>
            <a:pPr marL="109728" indent="0" algn="l">
              <a:buNone/>
            </a:pP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The distal end </a:t>
            </a:r>
            <a:r>
              <a:rPr lang="en-US" dirty="0" smtClean="0"/>
              <a:t>which is attached to the right crus of the diaphragm by a fibro muscular band called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suspensory muscle of duodenum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91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091428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l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Begins: </a:t>
            </a:r>
            <a:r>
              <a:rPr lang="en-US" dirty="0" smtClean="0"/>
              <a:t>as a continuation of the pylorus, ½ inch to the Rt. Of the median plane at the level of L1 (</a:t>
            </a:r>
            <a:r>
              <a:rPr lang="en-US" dirty="0" err="1" smtClean="0"/>
              <a:t>transpyloric</a:t>
            </a:r>
            <a:r>
              <a:rPr lang="en-US" dirty="0" smtClean="0"/>
              <a:t> plane).</a:t>
            </a:r>
          </a:p>
          <a:p>
            <a:pPr marL="109728" indent="0" algn="l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Course: </a:t>
            </a:r>
            <a:r>
              <a:rPr lang="en-US" dirty="0" smtClean="0"/>
              <a:t>it passes upwards, backwards &amp; to the Rt. undercover of </a:t>
            </a:r>
            <a:r>
              <a:rPr lang="en-US" b="1" dirty="0" smtClean="0">
                <a:solidFill>
                  <a:srgbClr val="7030A0"/>
                </a:solidFill>
              </a:rPr>
              <a:t>the quadrate lope </a:t>
            </a:r>
            <a:r>
              <a:rPr lang="en-US" dirty="0" smtClean="0"/>
              <a:t>of the liver.</a:t>
            </a:r>
          </a:p>
          <a:p>
            <a:pPr marL="109728" indent="0" algn="l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Ends: </a:t>
            </a:r>
            <a:r>
              <a:rPr lang="en-US" dirty="0" smtClean="0"/>
              <a:t>close to the </a:t>
            </a:r>
            <a:r>
              <a:rPr lang="en-US" b="1" dirty="0" smtClean="0">
                <a:solidFill>
                  <a:srgbClr val="7030A0"/>
                </a:solidFill>
              </a:rPr>
              <a:t>neck of the gall bladder</a:t>
            </a:r>
            <a:r>
              <a:rPr lang="en-US" dirty="0" smtClean="0"/>
              <a:t> by curving downwards to become the 2</a:t>
            </a:r>
            <a:r>
              <a:rPr lang="en-US" baseline="30000" dirty="0" smtClean="0"/>
              <a:t>nd</a:t>
            </a:r>
            <a:r>
              <a:rPr lang="en-US" dirty="0" smtClean="0"/>
              <a:t> part.</a:t>
            </a: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Part of Duodenum</a:t>
            </a:r>
            <a:endParaRPr lang="ar-IQ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84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/>
          <a:lstStyle/>
          <a:p>
            <a:pPr marL="109728" indent="0" algn="l">
              <a:buNone/>
            </a:pPr>
            <a:endParaRPr lang="en-U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Peritoneal connection: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109728" indent="0" algn="l">
              <a:buNone/>
            </a:pPr>
            <a:endParaRPr lang="en-US" b="1" dirty="0" smtClean="0"/>
          </a:p>
          <a:p>
            <a:pPr marL="109728" indent="0" algn="l">
              <a:buNone/>
            </a:pPr>
            <a:r>
              <a:rPr lang="en-US" b="1" dirty="0" smtClean="0"/>
              <a:t>- Its 1</a:t>
            </a:r>
            <a:r>
              <a:rPr lang="en-US" b="1" baseline="30000" dirty="0" smtClean="0"/>
              <a:t>st</a:t>
            </a:r>
            <a:r>
              <a:rPr lang="en-US" b="1" dirty="0" smtClean="0"/>
              <a:t> inch is completely covered by peritoneum &amp; and gives attachment to the lesser </a:t>
            </a:r>
            <a:r>
              <a:rPr lang="en-US" b="1" dirty="0" err="1" smtClean="0"/>
              <a:t>omentum</a:t>
            </a:r>
            <a:r>
              <a:rPr lang="en-US" b="1" dirty="0" smtClean="0"/>
              <a:t> above &amp; greater </a:t>
            </a:r>
            <a:r>
              <a:rPr lang="en-US" b="1" dirty="0" err="1" smtClean="0"/>
              <a:t>omentum</a:t>
            </a:r>
            <a:r>
              <a:rPr lang="en-US" b="1" dirty="0" smtClean="0"/>
              <a:t> below.</a:t>
            </a:r>
          </a:p>
          <a:p>
            <a:pPr marL="109728" indent="0" algn="l">
              <a:buNone/>
            </a:pPr>
            <a:endParaRPr lang="en-US" b="1" dirty="0" smtClean="0"/>
          </a:p>
          <a:p>
            <a:pPr marL="109728" indent="0" algn="l">
              <a:buNone/>
            </a:pPr>
            <a:endParaRPr lang="en-US" b="1" dirty="0"/>
          </a:p>
          <a:p>
            <a:pPr marL="109728" indent="0" algn="l">
              <a:buNone/>
            </a:pPr>
            <a:r>
              <a:rPr lang="en-US" b="1" dirty="0" smtClean="0"/>
              <a:t>- Its 2</a:t>
            </a:r>
            <a:r>
              <a:rPr lang="en-US" b="1" baseline="30000" dirty="0" smtClean="0"/>
              <a:t>nd</a:t>
            </a:r>
            <a:r>
              <a:rPr lang="en-US" b="1" dirty="0" smtClean="0"/>
              <a:t> inch is covered by peritoneum only </a:t>
            </a:r>
            <a:r>
              <a:rPr lang="en-US" b="1" dirty="0" err="1" smtClean="0"/>
              <a:t>infront</a:t>
            </a:r>
            <a:r>
              <a:rPr lang="en-US" b="1" dirty="0" smtClean="0"/>
              <a:t> &amp; above.</a:t>
            </a:r>
            <a:endParaRPr lang="ar-IQ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75212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4656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en-US" sz="36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the 1</a:t>
            </a:r>
            <a:r>
              <a:rPr lang="en-US" sz="3600" b="1" u="sng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6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</a:t>
            </a:r>
          </a:p>
          <a:p>
            <a:pPr marL="109728" indent="0" algn="l">
              <a:buNone/>
            </a:pP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I. Anteriorly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09728" indent="0" algn="l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1. Quadrate lope of liver</a:t>
            </a:r>
          </a:p>
          <a:p>
            <a:pPr marL="109728" indent="0" algn="l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2. Neck of gall bladder</a:t>
            </a:r>
          </a:p>
          <a:p>
            <a:pPr marL="109728" indent="0" algn="l">
              <a:buNone/>
            </a:pP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II. Superiorly</a:t>
            </a:r>
            <a:endParaRPr lang="ar-IQ" sz="28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09728" indent="0" algn="l">
              <a:buNone/>
            </a:pPr>
            <a:r>
              <a:rPr lang="en-US" sz="2400" dirty="0" smtClean="0">
                <a:latin typeface="Arial" pitchFamily="34" charset="0"/>
              </a:rPr>
              <a:t>1. </a:t>
            </a:r>
            <a:r>
              <a:rPr lang="en-US" sz="2400" dirty="0" err="1" smtClean="0">
                <a:latin typeface="Arial" pitchFamily="34" charset="0"/>
              </a:rPr>
              <a:t>Epiploic</a:t>
            </a:r>
            <a:r>
              <a:rPr lang="en-US" sz="2400" dirty="0" smtClean="0">
                <a:latin typeface="Arial" pitchFamily="34" charset="0"/>
              </a:rPr>
              <a:t> foramen</a:t>
            </a:r>
          </a:p>
          <a:p>
            <a:pPr marL="109728" indent="0" algn="l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2. Lesser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omentum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containing portal v., hepatic a.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C. bile duct.</a:t>
            </a:r>
          </a:p>
          <a:p>
            <a:pPr marL="109728" indent="0" algn="l">
              <a:buNone/>
            </a:pP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III. Inferiorly</a:t>
            </a:r>
          </a:p>
          <a:p>
            <a:pPr marL="109728" indent="0" algn="l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1. Head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pencreas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9728" indent="0" algn="l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2. Greater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omentum</a:t>
            </a:r>
            <a:endParaRPr lang="ar-IQ" sz="2400" dirty="0" smtClean="0">
              <a:latin typeface="Arial" pitchFamily="34" charset="0"/>
              <a:cs typeface="Arial" pitchFamily="34" charset="0"/>
            </a:endParaRPr>
          </a:p>
          <a:p>
            <a:pPr marL="109728" indent="0" algn="l">
              <a:buNone/>
            </a:pP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IV. Posteriorly</a:t>
            </a:r>
            <a:b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1.Neck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pencreas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109728" indent="0" algn="l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2. C.B. duct,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gastroduodenal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a. &amp; portal v.</a:t>
            </a:r>
            <a:r>
              <a:rPr lang="ar-IQ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ar-IQ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56765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/>
          <a:lstStyle/>
          <a:p>
            <a:pPr marL="109728" indent="0" algn="l">
              <a:buNone/>
            </a:pPr>
            <a:r>
              <a:rPr lang="en-US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Begins: </a:t>
            </a:r>
            <a:r>
              <a:rPr lang="en-US" b="1" dirty="0" smtClean="0"/>
              <a:t>at the level of L1 as a continuation of the </a:t>
            </a:r>
            <a:r>
              <a:rPr lang="en-US" b="1" u="sng" dirty="0" smtClean="0"/>
              <a:t>1</a:t>
            </a:r>
            <a:r>
              <a:rPr lang="en-US" b="1" u="sng" baseline="30000" dirty="0" smtClean="0"/>
              <a:t>st</a:t>
            </a:r>
            <a:r>
              <a:rPr lang="en-US" b="1" dirty="0" smtClean="0"/>
              <a:t> part.</a:t>
            </a:r>
          </a:p>
          <a:p>
            <a:pPr marL="109728" indent="0" algn="l">
              <a:buNone/>
            </a:pPr>
            <a:r>
              <a:rPr lang="en-US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 </a:t>
            </a:r>
            <a:r>
              <a:rPr lang="en-US" b="1" dirty="0" smtClean="0"/>
              <a:t>it descends vertically downwards </a:t>
            </a:r>
            <a:r>
              <a:rPr lang="en-US" b="1" dirty="0" err="1" smtClean="0"/>
              <a:t>infront</a:t>
            </a:r>
            <a:r>
              <a:rPr lang="en-US" b="1" dirty="0" smtClean="0"/>
              <a:t> of the hilum of the Rt. Kidney.</a:t>
            </a:r>
          </a:p>
          <a:p>
            <a:pPr marL="109728" indent="0" algn="l">
              <a:buNone/>
            </a:pPr>
            <a:r>
              <a:rPr lang="en-US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Ends: </a:t>
            </a:r>
            <a:r>
              <a:rPr lang="en-US" b="1" dirty="0" smtClean="0"/>
              <a:t>at the level of L3 by curving to the left to become the 3</a:t>
            </a:r>
            <a:r>
              <a:rPr lang="en-US" b="1" baseline="30000" dirty="0" smtClean="0"/>
              <a:t>rd</a:t>
            </a:r>
            <a:r>
              <a:rPr lang="en-US" b="1" dirty="0" smtClean="0"/>
              <a:t> part.</a:t>
            </a:r>
          </a:p>
          <a:p>
            <a:pPr marL="109728" indent="0" algn="l">
              <a:buNone/>
            </a:pPr>
            <a:r>
              <a:rPr lang="en-US" b="1" dirty="0" smtClean="0"/>
              <a:t>Peritoneum: it is covered by peritoneum only anteriorly except its middle part which is devoid of peritoneum &amp; is directly related to transverse colon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solidFill>
                  <a:schemeClr val="accent2"/>
                </a:solidFill>
              </a:rPr>
              <a:t>2</a:t>
            </a:r>
            <a:r>
              <a:rPr lang="en-US" u="sng" baseline="30000" dirty="0" smtClean="0">
                <a:solidFill>
                  <a:schemeClr val="accent2"/>
                </a:solidFill>
              </a:rPr>
              <a:t>nd</a:t>
            </a:r>
            <a:r>
              <a:rPr lang="en-US" u="sng" dirty="0" smtClean="0">
                <a:solidFill>
                  <a:schemeClr val="accent2"/>
                </a:solidFill>
              </a:rPr>
              <a:t> Part of Duodenum</a:t>
            </a:r>
            <a:endParaRPr lang="ar-IQ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60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3- the phase of respiration ; more vertical with inspiration</a:t>
            </a:r>
          </a:p>
          <a:p>
            <a:pPr algn="l"/>
            <a:r>
              <a:rPr lang="en-US" b="1" dirty="0" smtClean="0"/>
              <a:t>4- position of the body ; vertical on standing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Size </a:t>
            </a:r>
            <a:r>
              <a:rPr lang="en-US" b="1" dirty="0" smtClean="0"/>
              <a:t> ;it mean capacity 2 liters in adult 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External feature </a:t>
            </a:r>
            <a:r>
              <a:rPr lang="en-US" b="1" dirty="0" smtClean="0"/>
              <a:t>; it has 2 </a:t>
            </a:r>
            <a:r>
              <a:rPr lang="en-US" b="1" dirty="0" err="1" smtClean="0"/>
              <a:t>orfices</a:t>
            </a:r>
            <a:r>
              <a:rPr lang="en-US" b="1" dirty="0" smtClean="0"/>
              <a:t>   cardiac and pyloric</a:t>
            </a:r>
          </a:p>
          <a:p>
            <a:pPr algn="l"/>
            <a:r>
              <a:rPr lang="en-US" b="1" dirty="0" smtClean="0"/>
              <a:t>2 borders lesser and </a:t>
            </a:r>
            <a:r>
              <a:rPr lang="en-US" b="1" dirty="0" err="1" smtClean="0"/>
              <a:t>greter</a:t>
            </a:r>
            <a:r>
              <a:rPr lang="en-US" b="1" dirty="0" smtClean="0"/>
              <a:t> </a:t>
            </a:r>
            <a:r>
              <a:rPr lang="en-US" dirty="0" err="1" smtClean="0"/>
              <a:t>curviture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63851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62858"/>
            <a:ext cx="8229600" cy="5644434"/>
          </a:xfrm>
        </p:spPr>
        <p:txBody>
          <a:bodyPr/>
          <a:lstStyle/>
          <a:p>
            <a:pPr marL="109728" indent="0" algn="l">
              <a:buNone/>
            </a:pPr>
            <a:r>
              <a:rPr lang="en-US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 of 2</a:t>
            </a:r>
            <a:r>
              <a:rPr lang="en-US" b="1" i="1" u="sng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duodenum:</a:t>
            </a:r>
          </a:p>
          <a:p>
            <a:pPr marL="109728" indent="0" algn="l">
              <a:buNone/>
            </a:pPr>
            <a:r>
              <a:rPr lang="ar-IQ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Anteriorly</a:t>
            </a:r>
          </a:p>
          <a:p>
            <a:pPr marL="109728" indent="0" algn="l">
              <a:buNone/>
            </a:pPr>
            <a:r>
              <a:rPr lang="en-US" sz="2400" b="1" i="1" dirty="0" smtClean="0"/>
              <a:t>1. Rt. Lobe of liver       2. Transverse Colon</a:t>
            </a:r>
            <a:br>
              <a:rPr lang="en-US" sz="2400" b="1" i="1" dirty="0" smtClean="0"/>
            </a:br>
            <a:r>
              <a:rPr lang="en-US" sz="2400" b="1" i="1" dirty="0" smtClean="0"/>
              <a:t>3. Coils of jejunum</a:t>
            </a:r>
            <a:r>
              <a:rPr lang="en-US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(B) Posteriorly</a:t>
            </a:r>
          </a:p>
          <a:p>
            <a:pPr marL="109728" indent="0" algn="l">
              <a:buNone/>
            </a:pPr>
            <a:r>
              <a:rPr lang="en-US" sz="2400" b="1" i="1" dirty="0" smtClean="0"/>
              <a:t>1. The hilum of Rt. Kidney &amp; adjoining part of ant. Surface.</a:t>
            </a:r>
            <a:br>
              <a:rPr lang="en-US" sz="2400" b="1" i="1" dirty="0" smtClean="0"/>
            </a:br>
            <a:r>
              <a:rPr lang="en-US" sz="2400" b="1" i="1" dirty="0" smtClean="0"/>
              <a:t>2. Rt. Renal vessels     3. Rt. Psoas major muscle</a:t>
            </a:r>
            <a:endParaRPr lang="en-US" b="1" i="1" dirty="0" smtClean="0"/>
          </a:p>
          <a:p>
            <a:pPr marL="109728" indent="0" algn="l">
              <a:buNone/>
            </a:pPr>
            <a:r>
              <a:rPr lang="en-US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(C) Laterally</a:t>
            </a:r>
          </a:p>
          <a:p>
            <a:pPr marL="109728" indent="0" algn="l">
              <a:buNone/>
            </a:pPr>
            <a:r>
              <a:rPr lang="en-US" sz="2400" b="1" i="1" dirty="0" smtClean="0"/>
              <a:t>1. Fat </a:t>
            </a:r>
            <a:r>
              <a:rPr lang="en-US" sz="2400" b="1" i="1" dirty="0" err="1" smtClean="0"/>
              <a:t>infront</a:t>
            </a:r>
            <a:r>
              <a:rPr lang="en-US" sz="2400" b="1" i="1" dirty="0" smtClean="0"/>
              <a:t> of the right kidney</a:t>
            </a:r>
          </a:p>
          <a:p>
            <a:pPr marL="109728" indent="0" algn="l">
              <a:buNone/>
            </a:pPr>
            <a:r>
              <a:rPr lang="en-US" sz="2400" b="1" i="1" dirty="0" smtClean="0"/>
              <a:t>2. Rt. Colic flexure     </a:t>
            </a:r>
            <a:r>
              <a:rPr lang="en-US" sz="2400" i="1" dirty="0" smtClean="0"/>
              <a:t>3. ascending colon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145478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/>
          <a:lstStyle/>
          <a:p>
            <a:pPr marL="109728" indent="0" algn="l">
              <a:buNone/>
            </a:pPr>
            <a:r>
              <a:rPr lang="en-US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(D) Medially:</a:t>
            </a:r>
          </a:p>
          <a:p>
            <a:pPr marL="109728" indent="0" algn="l">
              <a:buNone/>
            </a:pPr>
            <a:r>
              <a:rPr lang="en-US" b="1" dirty="0" smtClean="0"/>
              <a:t>1. Head of </a:t>
            </a:r>
            <a:r>
              <a:rPr lang="en-US" b="1" dirty="0" err="1" smtClean="0"/>
              <a:t>pencreas</a:t>
            </a:r>
            <a:endParaRPr lang="en-US" b="1" dirty="0"/>
          </a:p>
          <a:p>
            <a:pPr marL="109728" indent="0" algn="l">
              <a:buNone/>
            </a:pPr>
            <a:endParaRPr lang="en-US" b="1" dirty="0" smtClean="0"/>
          </a:p>
          <a:p>
            <a:pPr marL="109728" indent="0" algn="l">
              <a:buNone/>
            </a:pPr>
            <a:r>
              <a:rPr lang="en-US" b="1" dirty="0" smtClean="0"/>
              <a:t>2. Ampulla of </a:t>
            </a:r>
            <a:r>
              <a:rPr lang="en-US" b="1" dirty="0" err="1" smtClean="0"/>
              <a:t>vater</a:t>
            </a:r>
            <a:r>
              <a:rPr lang="en-US" b="1" dirty="0" smtClean="0"/>
              <a:t> (</a:t>
            </a:r>
            <a:r>
              <a:rPr lang="en-US" b="1" dirty="0" err="1" smtClean="0"/>
              <a:t>hepato</a:t>
            </a:r>
            <a:r>
              <a:rPr lang="en-US" b="1" dirty="0" smtClean="0"/>
              <a:t>-pancreatic ampulla) opens in </a:t>
            </a:r>
            <a:r>
              <a:rPr lang="en-US" b="1" dirty="0" smtClean="0">
                <a:solidFill>
                  <a:srgbClr val="7030A0"/>
                </a:solidFill>
              </a:rPr>
              <a:t>the posteromedial </a:t>
            </a:r>
            <a:r>
              <a:rPr lang="en-US" b="1" dirty="0" smtClean="0"/>
              <a:t>aspect of 2</a:t>
            </a:r>
            <a:r>
              <a:rPr lang="en-US" b="1" baseline="30000" dirty="0" smtClean="0"/>
              <a:t>nd</a:t>
            </a:r>
            <a:r>
              <a:rPr lang="en-US" b="1" dirty="0" smtClean="0"/>
              <a:t> part of duodenum just below its middle.</a:t>
            </a:r>
          </a:p>
          <a:p>
            <a:pPr marL="109728" indent="0" algn="l">
              <a:buNone/>
            </a:pPr>
            <a:endParaRPr lang="en-US" b="1" dirty="0" smtClean="0"/>
          </a:p>
          <a:p>
            <a:pPr marL="109728" indent="0" algn="l">
              <a:buNone/>
            </a:pPr>
            <a:r>
              <a:rPr lang="en-US" b="1" dirty="0" smtClean="0"/>
              <a:t>3.  Sup. &amp; Inf. </a:t>
            </a:r>
            <a:r>
              <a:rPr lang="en-US" b="1" dirty="0" err="1" smtClean="0"/>
              <a:t>Pancreatico</a:t>
            </a:r>
            <a:r>
              <a:rPr lang="en-US" b="1" dirty="0" smtClean="0"/>
              <a:t>-duodenal vessels in the groove between head of pancreas &amp; 2</a:t>
            </a:r>
            <a:r>
              <a:rPr lang="en-US" b="1" baseline="30000" dirty="0" smtClean="0"/>
              <a:t>nd</a:t>
            </a:r>
            <a:r>
              <a:rPr lang="en-US" b="1" dirty="0" smtClean="0"/>
              <a:t> part of duodenum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075240" cy="158006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220478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2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b="1" u="sng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32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Duodenum </a:t>
            </a:r>
          </a:p>
          <a:p>
            <a:pPr marL="109728" indent="0" algn="l">
              <a:buNone/>
            </a:pP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longest part (4 inches long).</a:t>
            </a:r>
          </a:p>
          <a:p>
            <a:pPr marL="109728" indent="0" algn="l">
              <a:buNone/>
            </a:pPr>
            <a:endParaRPr lang="en-US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l">
              <a:buNone/>
            </a:pP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passes horizontally form Rt. To Lt. at the level of L3 vertebra.</a:t>
            </a:r>
          </a:p>
          <a:p>
            <a:pPr marL="109728" indent="0" algn="l">
              <a:buNone/>
            </a:pPr>
            <a:endParaRPr lang="en-US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l">
              <a:buNone/>
            </a:pP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Peritoneum: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covered by peritoneum anteriorly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inferiorly. </a:t>
            </a:r>
            <a:endParaRPr lang="ar-IQ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161664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 lnSpcReduction="10000"/>
          </a:bodyPr>
          <a:lstStyle/>
          <a:p>
            <a:pPr marL="109728" indent="0" algn="l">
              <a:buNone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Relations:</a:t>
            </a:r>
          </a:p>
          <a:p>
            <a:pPr marL="109728" indent="0" algn="l">
              <a:buNone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Superiorly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/>
              <a:t>head of pancreas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Inferiorly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/>
              <a:t>Coils of jejunum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Anteriorly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/>
              <a:t>1. Coils of jejunum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dirty="0" smtClean="0"/>
              <a:t>                     2. Root of mesentery</a:t>
            </a:r>
            <a:br>
              <a:rPr lang="en-US" b="1" dirty="0" smtClean="0"/>
            </a:br>
            <a:r>
              <a:rPr lang="en-US" b="1" dirty="0" smtClean="0"/>
              <a:t>                     3. Sup. Mesenteric vessels</a:t>
            </a:r>
          </a:p>
          <a:p>
            <a:pPr marL="109728" indent="0" algn="l">
              <a:buNone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Posteriorly (from right to left):</a:t>
            </a:r>
          </a:p>
          <a:p>
            <a:pPr marL="109728" indent="0" algn="l">
              <a:buNone/>
            </a:pPr>
            <a:r>
              <a:rPr lang="en-US" b="1" dirty="0" smtClean="0"/>
              <a:t>1. Rt. Psoas major m. (separated from duodenum by the Rt. Ureter).</a:t>
            </a:r>
          </a:p>
          <a:p>
            <a:pPr marL="109728" indent="0" algn="l">
              <a:buNone/>
            </a:pPr>
            <a:r>
              <a:rPr lang="en-US" b="1" dirty="0" smtClean="0"/>
              <a:t>2. Inferior vena cava (separated from duodenum by the Rt. Gonadal vessels) </a:t>
            </a:r>
          </a:p>
          <a:p>
            <a:pPr marL="109728" indent="0" algn="l">
              <a:buNone/>
            </a:pPr>
            <a:r>
              <a:rPr lang="en-US" b="1" dirty="0" smtClean="0"/>
              <a:t>3. Abdominal aorta (separated from </a:t>
            </a:r>
            <a:r>
              <a:rPr lang="en-US" b="1" dirty="0"/>
              <a:t>duodenum </a:t>
            </a:r>
            <a:r>
              <a:rPr lang="en-US" b="1" dirty="0" smtClean="0"/>
              <a:t>by the </a:t>
            </a:r>
            <a:r>
              <a:rPr lang="en-US" b="1" dirty="0"/>
              <a:t>inf</a:t>
            </a:r>
            <a:r>
              <a:rPr lang="en-US" b="1" dirty="0" smtClean="0"/>
              <a:t>. Mesenteric artery).   </a:t>
            </a:r>
            <a:endParaRPr lang="ar-IQ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58727989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2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b="1" i="1" u="sng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Duodenum</a:t>
            </a:r>
          </a:p>
          <a:p>
            <a:pPr marL="109728" indent="0" algn="l">
              <a:buNone/>
            </a:pPr>
            <a:endParaRPr lang="en-US" sz="2400" b="1" u="sng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l">
              <a:buNone/>
            </a:pPr>
            <a:r>
              <a:rPr lang="en-US" sz="24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shortest part (one inch long)</a:t>
            </a:r>
          </a:p>
          <a:p>
            <a:pPr marL="109728" indent="0" algn="l">
              <a:buNone/>
            </a:pPr>
            <a:endParaRPr lang="en-US" sz="2400" b="1" u="sng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l">
              <a:buNone/>
            </a:pPr>
            <a:endParaRPr lang="en-US" sz="2400" b="1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l">
              <a:buNone/>
            </a:pPr>
            <a:endParaRPr lang="en-US" sz="2400" b="1" u="sng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l">
              <a:buNone/>
            </a:pPr>
            <a:r>
              <a:rPr lang="en-US" sz="24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ascends along the Lt. side of the vertebral column (from L3 to L2).</a:t>
            </a:r>
          </a:p>
          <a:p>
            <a:pPr marL="109728" indent="0" algn="l">
              <a:buNone/>
            </a:pPr>
            <a:endParaRPr lang="en-US" sz="2400" b="1" u="sng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l">
              <a:buNone/>
            </a:pPr>
            <a:endParaRPr lang="en-US" sz="2400" b="1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l">
              <a:buNone/>
            </a:pPr>
            <a:endParaRPr lang="en-US" sz="2400" b="1" u="sng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l">
              <a:buNone/>
            </a:pPr>
            <a:r>
              <a:rPr lang="en-US" sz="24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Peritoneum: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covered by peritoneum anteriorly &amp;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left. </a:t>
            </a:r>
            <a:endParaRPr lang="ar-IQ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23969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/>
          <a:lstStyle/>
          <a:p>
            <a:pPr marL="109728" indent="0" algn="l">
              <a:buNone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the 4</a:t>
            </a:r>
            <a:r>
              <a:rPr lang="en-US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..</a:t>
            </a:r>
          </a:p>
          <a:p>
            <a:pPr marL="109728" indent="0" algn="l">
              <a:buNone/>
            </a:pPr>
            <a:endParaRPr lang="en-US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l">
              <a:buNone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</a:t>
            </a:r>
            <a:r>
              <a:rPr 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Anterolaterally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/>
              <a:t>Coils of Jejunum.</a:t>
            </a:r>
          </a:p>
          <a:p>
            <a:pPr marL="109728" indent="0" algn="l">
              <a:buNone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(b) Medially (to the Rt.): </a:t>
            </a:r>
            <a:r>
              <a:rPr lang="en-US" b="1" dirty="0" smtClean="0"/>
              <a:t>1. </a:t>
            </a:r>
            <a:r>
              <a:rPr lang="en-US" b="1" dirty="0" err="1" smtClean="0"/>
              <a:t>uncinate</a:t>
            </a:r>
            <a:r>
              <a:rPr lang="en-US" b="1" dirty="0" smtClean="0"/>
              <a:t> process of                                        pancreas</a:t>
            </a:r>
          </a:p>
          <a:p>
            <a:pPr marL="109728" indent="0" algn="l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      2. abdominal aorta</a:t>
            </a:r>
          </a:p>
          <a:p>
            <a:pPr marL="109728" indent="0" algn="l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      3. vertebral column</a:t>
            </a:r>
          </a:p>
          <a:p>
            <a:pPr marL="109728" indent="0" algn="l">
              <a:buNone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(c) Posteriorly:</a:t>
            </a:r>
          </a:p>
          <a:p>
            <a:pPr marL="109728" indent="0" algn="l">
              <a:buNone/>
            </a:pPr>
            <a:r>
              <a:rPr lang="en-US" b="1" dirty="0" smtClean="0"/>
              <a:t>1. med. Border of lt. psoas major M.</a:t>
            </a:r>
          </a:p>
          <a:p>
            <a:pPr marL="109728" indent="0" algn="l">
              <a:buNone/>
            </a:pPr>
            <a:r>
              <a:rPr lang="en-US" b="1" dirty="0" smtClean="0"/>
              <a:t>2. Lt. renal vessels</a:t>
            </a:r>
          </a:p>
          <a:p>
            <a:pPr marL="109728" indent="0" algn="l">
              <a:buNone/>
            </a:pPr>
            <a:r>
              <a:rPr lang="en-US" b="1" dirty="0" smtClean="0"/>
              <a:t>3. Lt. sympathetic chain</a:t>
            </a:r>
          </a:p>
          <a:p>
            <a:pPr marL="109728" indent="0" algn="l">
              <a:buNone/>
            </a:pPr>
            <a:r>
              <a:rPr lang="en-US" b="1" dirty="0" smtClean="0"/>
              <a:t>4. Lt Gonadal vessels</a:t>
            </a:r>
            <a:endParaRPr lang="ar-IQ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02751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 fontScale="92500" lnSpcReduction="10000"/>
          </a:bodyPr>
          <a:lstStyle/>
          <a:p>
            <a:pPr marL="109728" indent="0" algn="l">
              <a:buNone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Termination of 4</a:t>
            </a:r>
            <a:r>
              <a:rPr lang="en-US" b="1" u="sng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 </a:t>
            </a:r>
            <a:endParaRPr lang="en-US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l">
              <a:buNone/>
            </a:pPr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ends by curving forwards to form the </a:t>
            </a:r>
            <a:r>
              <a:rPr lang="en-US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duodeno-jejunal</a:t>
            </a:r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flexure on the </a:t>
            </a:r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Lt. side of L2</a:t>
            </a:r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09728" indent="0" algn="ctr">
              <a:buNone/>
            </a:pPr>
            <a:r>
              <a:rPr lang="en-US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Suspensory muscle of duodenum</a:t>
            </a:r>
          </a:p>
          <a:p>
            <a:pPr marL="109728" indent="0" algn="ctr">
              <a:buNone/>
            </a:pPr>
            <a:r>
              <a:rPr lang="en-US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</a:t>
            </a:r>
            <a:r>
              <a:rPr lang="en-US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Of </a:t>
            </a:r>
            <a:r>
              <a:rPr lang="en-US" b="1" i="1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Treitz</a:t>
            </a:r>
            <a:r>
              <a:rPr lang="en-US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09728" indent="0" algn="l">
              <a:buNone/>
            </a:pPr>
            <a:r>
              <a:rPr lang="en-US" sz="2600" b="1" dirty="0" smtClean="0"/>
              <a:t>- It is a </a:t>
            </a:r>
            <a:r>
              <a:rPr lang="en-US" sz="2600" b="1" dirty="0" err="1" smtClean="0"/>
              <a:t>fibromuscular</a:t>
            </a:r>
            <a:r>
              <a:rPr lang="en-US" sz="2600" b="1" dirty="0" smtClean="0"/>
              <a:t> band which suspends the </a:t>
            </a:r>
            <a:r>
              <a:rPr lang="en-US" sz="2600" b="1" dirty="0" err="1" smtClean="0"/>
              <a:t>duodenojejunal</a:t>
            </a:r>
            <a:r>
              <a:rPr lang="en-US" sz="2600" b="1" dirty="0" smtClean="0"/>
              <a:t> flexure.</a:t>
            </a:r>
          </a:p>
          <a:p>
            <a:pPr marL="109728" indent="0" algn="l">
              <a:buNone/>
            </a:pPr>
            <a:r>
              <a:rPr lang="en-US" sz="2600" b="1" dirty="0" smtClean="0"/>
              <a:t>- It </a:t>
            </a:r>
            <a:r>
              <a:rPr lang="en-US" sz="2600" b="1" u="sng" dirty="0" smtClean="0">
                <a:solidFill>
                  <a:schemeClr val="accent2"/>
                </a:solidFill>
              </a:rPr>
              <a:t>arises</a:t>
            </a:r>
            <a:r>
              <a:rPr lang="en-US" sz="2600" b="1" dirty="0" smtClean="0">
                <a:solidFill>
                  <a:schemeClr val="accent2"/>
                </a:solidFill>
              </a:rPr>
              <a:t> </a:t>
            </a:r>
            <a:r>
              <a:rPr lang="en-US" sz="2600" b="1" dirty="0" smtClean="0"/>
              <a:t>from the Rt. Crus of diaphragm close to the esophagus.</a:t>
            </a:r>
          </a:p>
          <a:p>
            <a:pPr marL="109728" indent="0" algn="l">
              <a:buNone/>
            </a:pPr>
            <a:r>
              <a:rPr lang="en-US" sz="2600" b="1" dirty="0" smtClean="0"/>
              <a:t>- It </a:t>
            </a:r>
            <a:r>
              <a:rPr lang="en-US" sz="2600" b="1" u="sng" dirty="0" smtClean="0">
                <a:solidFill>
                  <a:schemeClr val="accent2"/>
                </a:solidFill>
              </a:rPr>
              <a:t>descends</a:t>
            </a:r>
            <a:r>
              <a:rPr lang="en-US" sz="2600" b="1" dirty="0" smtClean="0">
                <a:solidFill>
                  <a:schemeClr val="accent2"/>
                </a:solidFill>
              </a:rPr>
              <a:t> </a:t>
            </a:r>
            <a:r>
              <a:rPr lang="en-US" sz="2600" b="1" dirty="0" smtClean="0">
                <a:solidFill>
                  <a:srgbClr val="7030A0"/>
                </a:solidFill>
              </a:rPr>
              <a:t>behind</a:t>
            </a:r>
            <a:r>
              <a:rPr lang="en-US" sz="2600" b="1" dirty="0" smtClean="0"/>
              <a:t> the pancreas to be attached to </a:t>
            </a:r>
            <a:r>
              <a:rPr lang="en-US" sz="2600" b="1" dirty="0" smtClean="0">
                <a:solidFill>
                  <a:srgbClr val="7030A0"/>
                </a:solidFill>
              </a:rPr>
              <a:t>post </a:t>
            </a:r>
            <a:r>
              <a:rPr lang="en-US" sz="2600" b="1" dirty="0" smtClean="0"/>
              <a:t>aspect of the </a:t>
            </a:r>
            <a:r>
              <a:rPr lang="en-US" sz="2600" b="1" dirty="0" err="1" smtClean="0"/>
              <a:t>duodenojejunal</a:t>
            </a:r>
            <a:r>
              <a:rPr lang="en-US" sz="2600" b="1" dirty="0" smtClean="0"/>
              <a:t> flexure &amp; the 3</a:t>
            </a:r>
            <a:r>
              <a:rPr lang="en-US" sz="2600" b="1" baseline="30000" dirty="0" smtClean="0"/>
              <a:t>rd</a:t>
            </a:r>
            <a:r>
              <a:rPr lang="en-US" sz="2600" b="1" dirty="0" smtClean="0"/>
              <a:t> &amp; the 4</a:t>
            </a:r>
            <a:r>
              <a:rPr lang="en-US" sz="2600" b="1" baseline="30000" dirty="0" smtClean="0"/>
              <a:t>th</a:t>
            </a:r>
            <a:r>
              <a:rPr lang="en-US" sz="2600" b="1" dirty="0" smtClean="0"/>
              <a:t> parts of duodenum.</a:t>
            </a:r>
          </a:p>
          <a:p>
            <a:pPr marL="109728" indent="0" algn="l">
              <a:buNone/>
            </a:pPr>
            <a:r>
              <a:rPr lang="en-US" sz="2600" b="1" dirty="0" smtClean="0"/>
              <a:t>- It </a:t>
            </a:r>
            <a:r>
              <a:rPr lang="en-US" sz="2600" b="1" u="sng" dirty="0" smtClean="0">
                <a:solidFill>
                  <a:schemeClr val="accent2"/>
                </a:solidFill>
              </a:rPr>
              <a:t>contains</a:t>
            </a:r>
            <a:r>
              <a:rPr lang="en-US" sz="2600" b="1" dirty="0" smtClean="0">
                <a:solidFill>
                  <a:schemeClr val="accent2"/>
                </a:solidFill>
              </a:rPr>
              <a:t> </a:t>
            </a:r>
            <a:r>
              <a:rPr lang="en-US" sz="2600" b="1" dirty="0" smtClean="0"/>
              <a:t>striated &amp; smooth muscle fibers &amp; also elastic fibers.</a:t>
            </a:r>
          </a:p>
          <a:p>
            <a:pPr algn="l">
              <a:buFont typeface="Wingdings 3" pitchFamily="18" charset="2"/>
              <a:buChar char=""/>
            </a:pPr>
            <a:endParaRPr lang="ar-IQ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1769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6120680"/>
          </a:xfrm>
        </p:spPr>
        <p:txBody>
          <a:bodyPr/>
          <a:lstStyle/>
          <a:p>
            <a:pPr marL="109728" indent="0" algn="l">
              <a:buNone/>
            </a:pP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 of duodenum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109728" indent="0" algn="l">
              <a:buNone/>
            </a:pPr>
            <a:r>
              <a:rPr lang="en-US" sz="2400" b="1" dirty="0" smtClean="0"/>
              <a:t>1. sup. </a:t>
            </a:r>
            <a:r>
              <a:rPr lang="en-US" sz="2400" b="1" dirty="0" err="1" smtClean="0"/>
              <a:t>pancreatico</a:t>
            </a:r>
            <a:r>
              <a:rPr lang="en-US" sz="2400" b="1" dirty="0" smtClean="0"/>
              <a:t> duodenal a. (branch of </a:t>
            </a:r>
            <a:r>
              <a:rPr lang="en-US" sz="2400" b="1" dirty="0" err="1" smtClean="0"/>
              <a:t>gastroduodenal</a:t>
            </a:r>
            <a:r>
              <a:rPr lang="en-US" sz="2400" b="1" dirty="0" smtClean="0"/>
              <a:t> a.)</a:t>
            </a:r>
          </a:p>
          <a:p>
            <a:pPr marL="109728" indent="0" algn="l">
              <a:buNone/>
            </a:pPr>
            <a:r>
              <a:rPr lang="en-US" sz="2400" b="1" dirty="0" smtClean="0"/>
              <a:t>2. inf. </a:t>
            </a:r>
            <a:r>
              <a:rPr lang="en-US" sz="2400" b="1" dirty="0" err="1" smtClean="0"/>
              <a:t>pancreatico</a:t>
            </a:r>
            <a:r>
              <a:rPr lang="en-US" sz="2400" b="1" dirty="0" smtClean="0"/>
              <a:t> duodenal a. (branch of sup. Mesenteric a.)</a:t>
            </a:r>
          </a:p>
          <a:p>
            <a:pPr marL="109728" indent="0" algn="l">
              <a:buNone/>
            </a:pPr>
            <a:r>
              <a:rPr lang="en-US" sz="2400" b="1" dirty="0" smtClean="0"/>
              <a:t>3. Branches from hepatic, Rt. Gastric, Rt. </a:t>
            </a:r>
            <a:r>
              <a:rPr lang="en-US" sz="2400" b="1" dirty="0" err="1" smtClean="0"/>
              <a:t>Gastroepiploic</a:t>
            </a:r>
            <a:r>
              <a:rPr lang="en-US" sz="2400" b="1" dirty="0" smtClean="0"/>
              <a:t> &amp; </a:t>
            </a:r>
            <a:r>
              <a:rPr lang="en-US" sz="2400" b="1" dirty="0" err="1" smtClean="0"/>
              <a:t>supraduodenal</a:t>
            </a:r>
            <a:r>
              <a:rPr lang="en-US" sz="2400" b="1" dirty="0" smtClean="0"/>
              <a:t> arteries.</a:t>
            </a:r>
          </a:p>
          <a:p>
            <a:pPr marL="109728" indent="0" algn="l">
              <a:buNone/>
            </a:pPr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Venous drainage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2400" b="1" dirty="0" smtClean="0"/>
              <a:t>into splenic, sup. Mesenteric &amp; portal veins.</a:t>
            </a:r>
          </a:p>
          <a:p>
            <a:pPr marL="109728" indent="0" algn="l">
              <a:buNone/>
            </a:pPr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 drainage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2400" b="1" dirty="0" smtClean="0"/>
              <a:t>into pyloric, sup. Mesenteric &amp; hepatic lymph nodes.</a:t>
            </a:r>
          </a:p>
          <a:p>
            <a:pPr marL="109728" indent="0" algn="l">
              <a:buNone/>
            </a:pP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2400" b="1" dirty="0" smtClean="0"/>
              <a:t>sympathetic nerves from T9 &amp; T10 </a:t>
            </a:r>
            <a:r>
              <a:rPr lang="ar-IQ" sz="2400" b="1" dirty="0" smtClean="0"/>
              <a:t> </a:t>
            </a:r>
            <a:r>
              <a:rPr lang="en-US" sz="2400" b="1" dirty="0" smtClean="0"/>
              <a:t>and </a:t>
            </a:r>
            <a:r>
              <a:rPr lang="en-US" sz="2400" b="1" dirty="0" err="1" smtClean="0"/>
              <a:t>parasymp</a:t>
            </a:r>
            <a:r>
              <a:rPr lang="en-US" sz="2400" b="1" dirty="0" smtClean="0"/>
              <a:t>. Nerves from </a:t>
            </a:r>
            <a:r>
              <a:rPr lang="en-US" sz="2400" b="1" dirty="0" err="1" smtClean="0"/>
              <a:t>vagi</a:t>
            </a:r>
            <a:r>
              <a:rPr lang="en-US" sz="2400" b="1" dirty="0" smtClean="0"/>
              <a:t> pass through the coeliac plexus &amp; accompany </a:t>
            </a:r>
            <a:r>
              <a:rPr lang="en-US" sz="2400" dirty="0" smtClean="0"/>
              <a:t>the arteries to duodenum </a:t>
            </a:r>
            <a:endParaRPr lang="ar-IQ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6120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28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 between </a:t>
            </a:r>
            <a:r>
              <a:rPr lang="en-US" sz="2800" b="1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Jejnum</a:t>
            </a:r>
            <a:r>
              <a:rPr lang="en-US" sz="28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Ileum</a:t>
            </a:r>
            <a:endParaRPr lang="en-US" sz="2800" dirty="0" smtClean="0">
              <a:solidFill>
                <a:schemeClr val="accent2"/>
              </a:solidFill>
            </a:endParaRPr>
          </a:p>
          <a:p>
            <a:pPr marL="109728" indent="0" algn="l">
              <a:buNone/>
            </a:pP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juj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2/5   8 feet</a:t>
            </a:r>
          </a:p>
          <a:p>
            <a:pPr marL="109728" indent="0" algn="ctr">
              <a:buNone/>
            </a:pP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umblical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region</a:t>
            </a:r>
          </a:p>
          <a:p>
            <a:pPr marL="109728" indent="0" algn="ctr">
              <a:buNone/>
            </a:pP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Lumen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wider</a:t>
            </a:r>
          </a:p>
          <a:p>
            <a:pPr marL="109728" indent="0" algn="ctr">
              <a:buNone/>
            </a:pP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thicker , thick mucosa and muscle</a:t>
            </a:r>
          </a:p>
          <a:p>
            <a:pPr marL="109728" indent="0" algn="ctr">
              <a:buNone/>
            </a:pP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 folds of mucosa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numorous</a:t>
            </a:r>
            <a:endParaRPr lang="ar-IQ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43868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juj.arteries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/>
              <a:t>anastemosis</a:t>
            </a:r>
            <a:r>
              <a:rPr lang="en-US" b="1" dirty="0" smtClean="0"/>
              <a:t> together forming 2 arcades (simple </a:t>
            </a:r>
            <a:r>
              <a:rPr lang="en-US" b="1" dirty="0" err="1" smtClean="0"/>
              <a:t>art.arcades</a:t>
            </a:r>
            <a:r>
              <a:rPr lang="en-US" b="1" dirty="0" smtClean="0"/>
              <a:t>) while ilium forming 3,4 or even 5 arcades.</a:t>
            </a:r>
          </a:p>
          <a:p>
            <a:pPr algn="l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Peyres</a:t>
            </a:r>
            <a:r>
              <a:rPr lang="en-US" b="1" dirty="0" smtClean="0">
                <a:solidFill>
                  <a:srgbClr val="FF0000"/>
                </a:solidFill>
              </a:rPr>
              <a:t> patches  </a:t>
            </a:r>
            <a:r>
              <a:rPr lang="en-US" b="1" dirty="0" smtClean="0"/>
              <a:t>(aggregation of lymphoid follicles in sub mucosa)</a:t>
            </a:r>
            <a:r>
              <a:rPr lang="en-US" b="1" dirty="0" err="1" smtClean="0"/>
              <a:t>abscent</a:t>
            </a:r>
            <a:r>
              <a:rPr lang="en-US" b="1" dirty="0" smtClean="0"/>
              <a:t> in </a:t>
            </a:r>
            <a:r>
              <a:rPr lang="en-US" b="1" dirty="0" err="1" smtClean="0"/>
              <a:t>juj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At operation </a:t>
            </a:r>
            <a:r>
              <a:rPr lang="en-US" b="1" dirty="0" err="1" smtClean="0">
                <a:solidFill>
                  <a:srgbClr val="FF0000"/>
                </a:solidFill>
              </a:rPr>
              <a:t>juj</a:t>
            </a:r>
            <a:r>
              <a:rPr lang="en-US" b="1" dirty="0" smtClean="0">
                <a:solidFill>
                  <a:srgbClr val="FF0000"/>
                </a:solidFill>
              </a:rPr>
              <a:t> wall felt as </a:t>
            </a:r>
            <a:r>
              <a:rPr lang="en-US" b="1" dirty="0" err="1" smtClean="0">
                <a:solidFill>
                  <a:srgbClr val="FF0000"/>
                </a:solidFill>
              </a:rPr>
              <a:t>douple</a:t>
            </a:r>
            <a:r>
              <a:rPr lang="en-US" b="1" dirty="0" smtClean="0">
                <a:solidFill>
                  <a:srgbClr val="FF0000"/>
                </a:solidFill>
              </a:rPr>
              <a:t> layer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5479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stomach</a:t>
            </a: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r. Alaa J. H\Downloads\stomach\200802291412_41690_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53650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457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484784"/>
            <a:ext cx="593516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2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marL="109728" indent="0" algn="l">
              <a:buNone/>
            </a:pPr>
            <a:r>
              <a:rPr lang="en-US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Definition: </a:t>
            </a:r>
            <a:r>
              <a:rPr lang="en-US" b="1" dirty="0" smtClean="0"/>
              <a:t>it is a peritoneal fold enclosing the free part of the small (jejunum &amp; ileum) &amp; connecting it to the post. Abdominal wall.</a:t>
            </a:r>
          </a:p>
          <a:p>
            <a:pPr marL="109728" indent="0" algn="l">
              <a:buNone/>
            </a:pPr>
            <a:r>
              <a:rPr lang="en-US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Shape: </a:t>
            </a:r>
            <a:r>
              <a:rPr lang="en-US" b="1" dirty="0" smtClean="0"/>
              <a:t>fan-shaped fold having broad free border &amp; narrow attached border:</a:t>
            </a:r>
          </a:p>
          <a:p>
            <a:pPr marL="109728" indent="0" algn="l">
              <a:buNone/>
            </a:pPr>
            <a:r>
              <a:rPr lang="en-US" b="1" u="sng" dirty="0" smtClean="0">
                <a:solidFill>
                  <a:schemeClr val="accent2"/>
                </a:solidFill>
              </a:rPr>
              <a:t>(a) Free border</a:t>
            </a:r>
            <a:r>
              <a:rPr lang="en-US" b="1" dirty="0" smtClean="0"/>
              <a:t>: is 6 meters (20feets) long &amp; encloses the jejunum &amp; ileum.</a:t>
            </a:r>
          </a:p>
          <a:p>
            <a:pPr marL="109728" indent="0" algn="l">
              <a:buNone/>
            </a:pPr>
            <a:r>
              <a:rPr lang="en-US" b="1" u="sng" dirty="0" smtClean="0">
                <a:solidFill>
                  <a:schemeClr val="accent2"/>
                </a:solidFill>
              </a:rPr>
              <a:t>(b) Attached border: </a:t>
            </a:r>
            <a:r>
              <a:rPr lang="en-US" b="1" dirty="0" smtClean="0"/>
              <a:t>(</a:t>
            </a:r>
            <a:r>
              <a:rPr lang="en-US" b="1" u="sng" dirty="0" smtClean="0"/>
              <a:t>Root of mesentery)</a:t>
            </a:r>
            <a:r>
              <a:rPr lang="en-US" b="1" dirty="0" smtClean="0"/>
              <a:t>: 6 inches long &amp; 6 inches away from the free </a:t>
            </a:r>
            <a:r>
              <a:rPr lang="en-US" dirty="0" smtClean="0"/>
              <a:t>border (depth).</a:t>
            </a: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n-US" i="1" u="sng" dirty="0" smtClean="0">
                <a:solidFill>
                  <a:schemeClr val="accent2"/>
                </a:solidFill>
              </a:rPr>
              <a:t>Mesentery of Small Intestine</a:t>
            </a:r>
            <a:endParaRPr lang="ar-IQ" i="1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90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484784"/>
            <a:ext cx="525658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05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5976664"/>
          </a:xfrm>
        </p:spPr>
        <p:txBody>
          <a:bodyPr/>
          <a:lstStyle/>
          <a:p>
            <a:pPr marL="109728" indent="0" algn="l">
              <a:buNone/>
            </a:pPr>
            <a:r>
              <a:rPr lang="en-US" dirty="0" smtClean="0"/>
              <a:t>- </a:t>
            </a:r>
            <a:r>
              <a:rPr lang="en-US" b="1" dirty="0" smtClean="0"/>
              <a:t>It is attached to the post. Abdominal wall extending from the </a:t>
            </a:r>
            <a:r>
              <a:rPr lang="en-US" b="1" dirty="0" err="1" smtClean="0">
                <a:solidFill>
                  <a:srgbClr val="00B050"/>
                </a:solidFill>
              </a:rPr>
              <a:t>duodenojejunal</a:t>
            </a:r>
            <a:r>
              <a:rPr lang="en-US" b="1" dirty="0" smtClean="0">
                <a:solidFill>
                  <a:srgbClr val="00B050"/>
                </a:solidFill>
              </a:rPr>
              <a:t> flexure </a:t>
            </a:r>
            <a:r>
              <a:rPr lang="en-US" b="1" dirty="0" smtClean="0"/>
              <a:t>(on the left side of L2) to </a:t>
            </a:r>
            <a:r>
              <a:rPr lang="en-US" b="1" dirty="0" err="1" smtClean="0">
                <a:solidFill>
                  <a:srgbClr val="00B050"/>
                </a:solidFill>
              </a:rPr>
              <a:t>ileocecal</a:t>
            </a:r>
            <a:r>
              <a:rPr lang="en-US" b="1" dirty="0" smtClean="0">
                <a:solidFill>
                  <a:srgbClr val="00B050"/>
                </a:solidFill>
              </a:rPr>
              <a:t> junction </a:t>
            </a:r>
            <a:r>
              <a:rPr lang="en-US" b="1" dirty="0" smtClean="0"/>
              <a:t>(above the Rt. Sacroiliac joint).</a:t>
            </a:r>
          </a:p>
          <a:p>
            <a:pPr marL="109728" indent="0" algn="l">
              <a:buNone/>
            </a:pPr>
            <a:r>
              <a:rPr lang="en-US" b="1" dirty="0" smtClean="0"/>
              <a:t>- </a:t>
            </a:r>
            <a:r>
              <a:rPr lang="en-US" b="1" dirty="0" smtClean="0">
                <a:solidFill>
                  <a:srgbClr val="00B050"/>
                </a:solidFill>
              </a:rPr>
              <a:t>Its attachment </a:t>
            </a:r>
            <a:r>
              <a:rPr lang="en-US" b="1" dirty="0" smtClean="0"/>
              <a:t>follow a curved course with its concavity directed to the Rt. Side.</a:t>
            </a:r>
          </a:p>
          <a:p>
            <a:pPr marL="109728" indent="0" algn="l">
              <a:buNone/>
            </a:pPr>
            <a:r>
              <a:rPr lang="en-US" b="1" dirty="0" smtClean="0"/>
              <a:t>- </a:t>
            </a:r>
            <a:r>
              <a:rPr lang="en-US" b="1" dirty="0" smtClean="0">
                <a:solidFill>
                  <a:srgbClr val="00B050"/>
                </a:solidFill>
              </a:rPr>
              <a:t>The root crosses </a:t>
            </a:r>
            <a:r>
              <a:rPr lang="en-US" b="1" dirty="0" smtClean="0"/>
              <a:t>6 structures on the post. </a:t>
            </a:r>
            <a:r>
              <a:rPr lang="en-US" b="1" dirty="0" err="1" smtClean="0"/>
              <a:t>Abd</a:t>
            </a:r>
            <a:r>
              <a:rPr lang="en-US" b="1" dirty="0" smtClean="0"/>
              <a:t>. wall. (</a:t>
            </a:r>
            <a:r>
              <a:rPr lang="en-US" b="1" dirty="0" smtClean="0">
                <a:solidFill>
                  <a:srgbClr val="C00000"/>
                </a:solidFill>
              </a:rPr>
              <a:t>2 parts of duodenum, 2 large vessels &amp; 2 muscles) :</a:t>
            </a:r>
          </a:p>
          <a:p>
            <a:pPr marL="109728" indent="0" algn="l">
              <a:buNone/>
            </a:pPr>
            <a:r>
              <a:rPr lang="en-US" b="1" dirty="0" smtClean="0"/>
              <a:t>1. The 3</a:t>
            </a:r>
            <a:r>
              <a:rPr lang="en-US" b="1" baseline="30000" dirty="0" smtClean="0"/>
              <a:t>rd</a:t>
            </a:r>
            <a:r>
              <a:rPr lang="en-US" b="1" dirty="0" smtClean="0"/>
              <a:t> part of </a:t>
            </a:r>
            <a:r>
              <a:rPr lang="en-US" b="1" dirty="0" err="1" smtClean="0"/>
              <a:t>duod</a:t>
            </a:r>
            <a:r>
              <a:rPr lang="en-US" b="1" dirty="0" smtClean="0"/>
              <a:t>.   2. the 4</a:t>
            </a:r>
            <a:r>
              <a:rPr lang="en-US" b="1" baseline="30000" dirty="0" smtClean="0"/>
              <a:t>th</a:t>
            </a:r>
            <a:r>
              <a:rPr lang="en-US" b="1" dirty="0" smtClean="0"/>
              <a:t> part of </a:t>
            </a:r>
            <a:r>
              <a:rPr lang="en-US" b="1" dirty="0" err="1" smtClean="0"/>
              <a:t>duod</a:t>
            </a:r>
            <a:r>
              <a:rPr lang="en-US" b="1" dirty="0" smtClean="0"/>
              <a:t>.</a:t>
            </a:r>
          </a:p>
          <a:p>
            <a:pPr marL="109728" indent="0" algn="l">
              <a:buNone/>
            </a:pPr>
            <a:r>
              <a:rPr lang="en-US" b="1" dirty="0" smtClean="0"/>
              <a:t>3. Abdominal aorta          4. Inferior vena cava</a:t>
            </a:r>
          </a:p>
          <a:p>
            <a:pPr marL="109728" indent="0" algn="l">
              <a:buNone/>
            </a:pPr>
            <a:r>
              <a:rPr lang="en-US" b="1" dirty="0" smtClean="0"/>
              <a:t>5. Rt. Psoas major m.       6. Rt. </a:t>
            </a:r>
            <a:r>
              <a:rPr lang="en-US" b="1" dirty="0" err="1" smtClean="0"/>
              <a:t>Iliacus</a:t>
            </a:r>
            <a:r>
              <a:rPr lang="en-US" b="1" dirty="0" smtClean="0"/>
              <a:t> m.  </a:t>
            </a:r>
            <a:endParaRPr lang="ar-IQ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8686800" cy="57606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Mesentery of Small Intestine .. </a:t>
            </a:r>
            <a:endParaRPr lang="ar-IQ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06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336704"/>
          </a:xfrm>
        </p:spPr>
        <p:txBody>
          <a:bodyPr/>
          <a:lstStyle/>
          <a:p>
            <a:pPr marL="109728" indent="0" algn="l">
              <a:buNone/>
            </a:pPr>
            <a:r>
              <a:rPr lang="en-US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 of the mesentery:</a:t>
            </a:r>
          </a:p>
          <a:p>
            <a:pPr marL="109728" indent="0" algn="l">
              <a:buNone/>
            </a:pPr>
            <a:r>
              <a:rPr lang="en-US" sz="2400" b="1" dirty="0" smtClean="0"/>
              <a:t>1</a:t>
            </a:r>
            <a:r>
              <a:rPr lang="en-US" sz="2400" b="1" dirty="0" smtClean="0">
                <a:solidFill>
                  <a:srgbClr val="00B050"/>
                </a:solidFill>
              </a:rPr>
              <a:t>. Coils of jejunum &amp; ileum in </a:t>
            </a:r>
            <a:r>
              <a:rPr lang="en-US" sz="2400" b="1" dirty="0" smtClean="0"/>
              <a:t>the free margin of the mesentery.</a:t>
            </a:r>
          </a:p>
          <a:p>
            <a:pPr marL="109728" indent="0" algn="l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2. Superior mesenteric artery &amp; its branches</a:t>
            </a:r>
            <a:r>
              <a:rPr lang="en-US" sz="2400" b="1" dirty="0" smtClean="0"/>
              <a:t>:</a:t>
            </a:r>
          </a:p>
          <a:p>
            <a:pPr marL="109728" indent="0" algn="l">
              <a:buNone/>
            </a:pPr>
            <a:r>
              <a:rPr lang="en-US" sz="2400" b="1" dirty="0" smtClean="0"/>
              <a:t>- It runs downwards &amp; to the Rt. In the root of mesentery.</a:t>
            </a:r>
          </a:p>
          <a:p>
            <a:pPr marL="109728" indent="0" algn="l">
              <a:buNone/>
            </a:pPr>
            <a:r>
              <a:rPr lang="en-US" sz="2400" b="1" dirty="0" smtClean="0"/>
              <a:t>- It gives </a:t>
            </a:r>
            <a:r>
              <a:rPr lang="en-US" sz="2400" b="1" dirty="0" smtClean="0">
                <a:solidFill>
                  <a:srgbClr val="00B050"/>
                </a:solidFill>
              </a:rPr>
              <a:t>12-16 </a:t>
            </a:r>
            <a:r>
              <a:rPr lang="en-US" sz="2400" b="1" dirty="0" err="1" smtClean="0"/>
              <a:t>jejunal</a:t>
            </a:r>
            <a:r>
              <a:rPr lang="en-US" sz="2400" b="1" dirty="0" smtClean="0"/>
              <a:t> &amp; </a:t>
            </a:r>
            <a:r>
              <a:rPr lang="en-US" sz="2400" b="1" dirty="0" err="1" smtClean="0"/>
              <a:t>ileal</a:t>
            </a:r>
            <a:r>
              <a:rPr lang="en-US" sz="2400" b="1" dirty="0" smtClean="0"/>
              <a:t> branches which run between the 2 layers of the mesentery to reach the coils of small intestine in the free border. </a:t>
            </a:r>
          </a:p>
          <a:p>
            <a:pPr marL="109728" indent="0" algn="l">
              <a:buNone/>
            </a:pPr>
            <a:r>
              <a:rPr lang="en-US" sz="2400" b="1" dirty="0" smtClean="0"/>
              <a:t>- Its branches anastomose together forming </a:t>
            </a:r>
            <a:r>
              <a:rPr lang="en-US" sz="2400" b="1" dirty="0" smtClean="0">
                <a:solidFill>
                  <a:srgbClr val="00B050"/>
                </a:solidFill>
              </a:rPr>
              <a:t>arterial arches.  </a:t>
            </a:r>
            <a:endParaRPr lang="ar-IQ" sz="2400" b="1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395536" y="116632"/>
            <a:ext cx="8229600" cy="144016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97104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904656"/>
          </a:xfrm>
        </p:spPr>
        <p:txBody>
          <a:bodyPr>
            <a:normAutofit/>
          </a:bodyPr>
          <a:lstStyle/>
          <a:p>
            <a:pPr marL="109728" indent="0" algn="l">
              <a:buNone/>
            </a:pPr>
            <a:r>
              <a:rPr lang="en-US" sz="28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8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 of the mesentery ..</a:t>
            </a:r>
          </a:p>
          <a:p>
            <a:pPr marL="109728" indent="0" algn="l">
              <a:buNone/>
            </a:pPr>
            <a:r>
              <a:rPr lang="en-US" sz="2400" b="1" dirty="0" smtClean="0"/>
              <a:t>3. </a:t>
            </a:r>
            <a:r>
              <a:rPr lang="en-US" sz="2400" b="1" dirty="0" smtClean="0">
                <a:solidFill>
                  <a:srgbClr val="00B050"/>
                </a:solidFill>
              </a:rPr>
              <a:t>Sup. Mesenteric V. &amp; its tributaries</a:t>
            </a:r>
            <a:r>
              <a:rPr lang="en-US" sz="2400" b="1" dirty="0" smtClean="0"/>
              <a:t>:</a:t>
            </a:r>
          </a:p>
          <a:p>
            <a:pPr marL="109728" indent="0" algn="l">
              <a:buNone/>
            </a:pPr>
            <a:r>
              <a:rPr lang="en-US" sz="2400" b="1" dirty="0" smtClean="0"/>
              <a:t>- Runs in the root of mesentery on the </a:t>
            </a:r>
            <a:r>
              <a:rPr lang="en-US" sz="2400" b="1" dirty="0" smtClean="0">
                <a:solidFill>
                  <a:srgbClr val="00B050"/>
                </a:solidFill>
              </a:rPr>
              <a:t>Rt. Side </a:t>
            </a:r>
            <a:r>
              <a:rPr lang="en-US" sz="2400" b="1" dirty="0" smtClean="0"/>
              <a:t>of the sup. Mesenteric artery.</a:t>
            </a:r>
          </a:p>
          <a:p>
            <a:pPr marL="109728" indent="0" algn="l">
              <a:buNone/>
            </a:pPr>
            <a:r>
              <a:rPr lang="en-US" sz="2400" b="1" dirty="0" smtClean="0"/>
              <a:t>- Receives tributaries </a:t>
            </a:r>
            <a:r>
              <a:rPr lang="en-US" sz="2400" b="1" dirty="0" smtClean="0">
                <a:solidFill>
                  <a:srgbClr val="00B050"/>
                </a:solidFill>
              </a:rPr>
              <a:t>corresponding to </a:t>
            </a:r>
            <a:r>
              <a:rPr lang="en-US" sz="2400" b="1" dirty="0" smtClean="0"/>
              <a:t>the branches of the sup. Mesenteric a.</a:t>
            </a:r>
          </a:p>
          <a:p>
            <a:pPr marL="109728" indent="0" algn="l">
              <a:buNone/>
            </a:pPr>
            <a:r>
              <a:rPr lang="en-US" sz="2400" b="1" dirty="0" smtClean="0"/>
              <a:t>- It ends by joining </a:t>
            </a:r>
            <a:r>
              <a:rPr lang="en-US" sz="2400" b="1" dirty="0" smtClean="0">
                <a:solidFill>
                  <a:srgbClr val="00B050"/>
                </a:solidFill>
              </a:rPr>
              <a:t>Splenic vein </a:t>
            </a:r>
            <a:r>
              <a:rPr lang="en-US" sz="2400" b="1" dirty="0" smtClean="0"/>
              <a:t>to form </a:t>
            </a:r>
            <a:r>
              <a:rPr lang="en-US" sz="2400" b="1" dirty="0" smtClean="0">
                <a:solidFill>
                  <a:srgbClr val="00B050"/>
                </a:solidFill>
              </a:rPr>
              <a:t>portal vein.</a:t>
            </a:r>
          </a:p>
          <a:p>
            <a:pPr marL="109728" indent="0" algn="l">
              <a:buNone/>
            </a:pPr>
            <a:r>
              <a:rPr lang="en-US" sz="2400" b="1" dirty="0" smtClean="0"/>
              <a:t>4. </a:t>
            </a:r>
            <a:r>
              <a:rPr lang="en-US" sz="2400" b="1" dirty="0" err="1" smtClean="0">
                <a:solidFill>
                  <a:srgbClr val="00B050"/>
                </a:solidFill>
              </a:rPr>
              <a:t>Lymphatics</a:t>
            </a:r>
            <a:r>
              <a:rPr lang="en-US" sz="2400" b="1" dirty="0" smtClean="0">
                <a:solidFill>
                  <a:srgbClr val="00B050"/>
                </a:solidFill>
              </a:rPr>
              <a:t> &amp; 3 </a:t>
            </a:r>
            <a:r>
              <a:rPr lang="en-US" sz="2400" b="1" dirty="0" err="1" smtClean="0">
                <a:solidFill>
                  <a:srgbClr val="00B050"/>
                </a:solidFill>
              </a:rPr>
              <a:t>raws</a:t>
            </a:r>
            <a:r>
              <a:rPr lang="en-US" sz="2400" b="1" dirty="0" smtClean="0">
                <a:solidFill>
                  <a:srgbClr val="00B050"/>
                </a:solidFill>
              </a:rPr>
              <a:t> of mesenteric L.Ns.</a:t>
            </a:r>
          </a:p>
          <a:p>
            <a:pPr marL="109728" indent="0" algn="l">
              <a:buNone/>
            </a:pPr>
            <a:r>
              <a:rPr lang="en-US" sz="2400" b="1" dirty="0" smtClean="0"/>
              <a:t>(a) </a:t>
            </a:r>
            <a:r>
              <a:rPr lang="en-US" sz="2400" b="1" dirty="0" smtClean="0">
                <a:solidFill>
                  <a:srgbClr val="00B050"/>
                </a:solidFill>
              </a:rPr>
              <a:t>Small </a:t>
            </a:r>
            <a:r>
              <a:rPr lang="en-US" sz="2400" b="1" dirty="0" smtClean="0"/>
              <a:t>lymph nodes near the intestine in the free border.</a:t>
            </a:r>
          </a:p>
          <a:p>
            <a:pPr marL="109728" indent="0" algn="l">
              <a:buNone/>
            </a:pPr>
            <a:r>
              <a:rPr lang="en-US" sz="2400" b="1" dirty="0" smtClean="0"/>
              <a:t>(b) </a:t>
            </a:r>
            <a:r>
              <a:rPr lang="en-US" sz="2400" b="1" dirty="0" smtClean="0">
                <a:solidFill>
                  <a:srgbClr val="00B050"/>
                </a:solidFill>
              </a:rPr>
              <a:t>Medium-</a:t>
            </a:r>
            <a:r>
              <a:rPr lang="en-US" sz="2400" b="1" dirty="0" smtClean="0"/>
              <a:t>sized L.Ns in the middle of the mesentery </a:t>
            </a:r>
          </a:p>
          <a:p>
            <a:pPr marL="109728" indent="0" algn="l">
              <a:buNone/>
            </a:pPr>
            <a:r>
              <a:rPr lang="en-US" sz="2400" b="1" dirty="0" smtClean="0"/>
              <a:t>(c) </a:t>
            </a:r>
            <a:r>
              <a:rPr lang="en-US" sz="2400" b="1" dirty="0" smtClean="0">
                <a:solidFill>
                  <a:srgbClr val="00B050"/>
                </a:solidFill>
              </a:rPr>
              <a:t>Large L.Ns</a:t>
            </a:r>
            <a:r>
              <a:rPr lang="en-US" sz="2400" b="1" dirty="0" smtClean="0"/>
              <a:t>: lie along the sup. Mesenteric vessels, </a:t>
            </a:r>
            <a:endParaRPr lang="ar-IQ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197362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/>
          <a:lstStyle/>
          <a:p>
            <a:pPr marL="109728" indent="0" algn="l">
              <a:buNone/>
            </a:pPr>
            <a:r>
              <a:rPr lang="en-US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 of Mesentery .. </a:t>
            </a:r>
          </a:p>
          <a:p>
            <a:pPr marL="109728" indent="0" algn="l">
              <a:buNone/>
            </a:pPr>
            <a:endParaRPr lang="en-US" b="1" dirty="0" smtClean="0"/>
          </a:p>
          <a:p>
            <a:pPr marL="109728" indent="0" algn="l">
              <a:buNone/>
            </a:pPr>
            <a:endParaRPr lang="en-US" b="1" dirty="0"/>
          </a:p>
          <a:p>
            <a:pPr marL="109728" indent="0" algn="l">
              <a:buNone/>
            </a:pPr>
            <a:r>
              <a:rPr lang="en-US" b="1" dirty="0" smtClean="0"/>
              <a:t>5. </a:t>
            </a:r>
            <a:r>
              <a:rPr lang="en-US" b="1" dirty="0" smtClean="0">
                <a:solidFill>
                  <a:srgbClr val="00B050"/>
                </a:solidFill>
              </a:rPr>
              <a:t>Dense </a:t>
            </a:r>
            <a:r>
              <a:rPr lang="en-US" b="1" u="sng" dirty="0" smtClean="0">
                <a:solidFill>
                  <a:srgbClr val="00B050"/>
                </a:solidFill>
              </a:rPr>
              <a:t>plexuses of autonomic nerve fibers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/>
              <a:t>around the arteries.</a:t>
            </a:r>
          </a:p>
          <a:p>
            <a:pPr marL="109728" indent="0" algn="l">
              <a:buNone/>
            </a:pPr>
            <a:endParaRPr lang="en-US" b="1" dirty="0" smtClean="0"/>
          </a:p>
          <a:p>
            <a:pPr marL="109728" indent="0" algn="l">
              <a:buNone/>
            </a:pPr>
            <a:endParaRPr lang="en-US" b="1" dirty="0"/>
          </a:p>
          <a:p>
            <a:pPr marL="109728" indent="0" algn="l">
              <a:buNone/>
            </a:pPr>
            <a:endParaRPr lang="en-US" b="1" dirty="0" smtClean="0"/>
          </a:p>
          <a:p>
            <a:pPr marL="109728" indent="0" algn="l">
              <a:buNone/>
            </a:pPr>
            <a:r>
              <a:rPr lang="en-US" b="1" dirty="0" smtClean="0"/>
              <a:t>6. </a:t>
            </a:r>
            <a:r>
              <a:rPr lang="en-US" b="1" dirty="0" err="1" smtClean="0">
                <a:solidFill>
                  <a:srgbClr val="00B050"/>
                </a:solidFill>
              </a:rPr>
              <a:t>Extraperitoneal</a:t>
            </a:r>
            <a:r>
              <a:rPr lang="en-US" b="1" dirty="0" smtClean="0">
                <a:solidFill>
                  <a:srgbClr val="00B050"/>
                </a:solidFill>
              </a:rPr>
              <a:t> fatty tissue</a:t>
            </a:r>
            <a:endParaRPr lang="ar-IQ" b="1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941636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504056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14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600" b="1" i="1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Ileocaecal</a:t>
            </a:r>
            <a:r>
              <a:rPr lang="en-US" sz="36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valve</a:t>
            </a:r>
          </a:p>
          <a:p>
            <a:pPr marL="109728" indent="0" algn="l">
              <a:buNone/>
            </a:pPr>
            <a:r>
              <a:rPr lang="en-US" sz="2400" b="1" dirty="0" smtClean="0"/>
              <a:t>It is the valve which guards the opening of the ileum into the caecum</a:t>
            </a:r>
          </a:p>
          <a:p>
            <a:pPr marL="109728" indent="0" algn="l">
              <a:buNone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&amp; surface anatomy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dirty="0" smtClean="0"/>
              <a:t>it lies in Rt. Iliac fossa at the point of junction between Rt. Lat. Vertical plane &amp; the </a:t>
            </a:r>
            <a:r>
              <a:rPr lang="en-US" sz="2400" b="1" dirty="0" err="1" smtClean="0"/>
              <a:t>intertubercular</a:t>
            </a:r>
            <a:r>
              <a:rPr lang="en-US" sz="2400" b="1" dirty="0" smtClean="0"/>
              <a:t> plane. </a:t>
            </a:r>
          </a:p>
          <a:p>
            <a:pPr marL="109728" indent="0" algn="l">
              <a:buNone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dirty="0" smtClean="0"/>
              <a:t>it has 2 lips (</a:t>
            </a:r>
            <a:r>
              <a:rPr lang="en-US" sz="2400" b="1" dirty="0" err="1" smtClean="0"/>
              <a:t>upper&amp;lower</a:t>
            </a:r>
            <a:r>
              <a:rPr lang="en-US" sz="2400" b="1" dirty="0" smtClean="0"/>
              <a:t>) &amp; 2 frenula (</a:t>
            </a:r>
            <a:r>
              <a:rPr lang="en-US" sz="2400" b="1" dirty="0" err="1" smtClean="0"/>
              <a:t>Rt&amp;Lt</a:t>
            </a:r>
            <a:r>
              <a:rPr lang="en-US" sz="2400" b="1" dirty="0" smtClean="0"/>
              <a:t>)</a:t>
            </a:r>
          </a:p>
          <a:p>
            <a:pPr marL="109728" indent="0" algn="l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dirty="0" smtClean="0"/>
              <a:t>it regulates the passage of </a:t>
            </a:r>
            <a:r>
              <a:rPr lang="en-US" sz="2400" b="1" dirty="0" err="1" smtClean="0"/>
              <a:t>ileal</a:t>
            </a:r>
            <a:r>
              <a:rPr lang="en-US" sz="2400" b="1" dirty="0" smtClean="0"/>
              <a:t> contents into the cecum &amp; prevents reflux from cecum to ileum.</a:t>
            </a:r>
          </a:p>
          <a:p>
            <a:pPr marL="109728" indent="0" algn="l">
              <a:buNone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dirty="0" smtClean="0"/>
              <a:t>it closes actively by </a:t>
            </a:r>
            <a:r>
              <a:rPr lang="en-US" sz="2400" b="1" dirty="0" err="1" smtClean="0"/>
              <a:t>symp</a:t>
            </a:r>
            <a:r>
              <a:rPr lang="en-US" sz="2400" b="1" dirty="0" smtClean="0"/>
              <a:t>. Stimulation &amp; passively by distention of cecum.</a:t>
            </a:r>
            <a:r>
              <a:rPr lang="en-US" sz="2400" dirty="0" smtClean="0"/>
              <a:t> </a:t>
            </a:r>
            <a:endParaRPr lang="ar-IQ" sz="3200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76757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Begning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; from </a:t>
            </a:r>
            <a:r>
              <a:rPr lang="en-US" b="1" dirty="0" err="1" smtClean="0">
                <a:solidFill>
                  <a:srgbClr val="00B050"/>
                </a:solidFill>
              </a:rPr>
              <a:t>iliocecal</a:t>
            </a:r>
            <a:r>
              <a:rPr lang="en-US" b="1" dirty="0" smtClean="0">
                <a:solidFill>
                  <a:srgbClr val="00B050"/>
                </a:solidFill>
              </a:rPr>
              <a:t> valve </a:t>
            </a:r>
            <a:r>
              <a:rPr lang="en-US" b="1" dirty="0" smtClean="0"/>
              <a:t>in the </a:t>
            </a:r>
            <a:r>
              <a:rPr lang="en-US" b="1" dirty="0" err="1" smtClean="0"/>
              <a:t>rt</a:t>
            </a:r>
            <a:r>
              <a:rPr lang="en-US" b="1" dirty="0" smtClean="0"/>
              <a:t> iliac fossa and end at </a:t>
            </a:r>
            <a:r>
              <a:rPr lang="en-US" b="1" dirty="0" smtClean="0">
                <a:solidFill>
                  <a:srgbClr val="00B050"/>
                </a:solidFill>
              </a:rPr>
              <a:t>anal </a:t>
            </a:r>
            <a:r>
              <a:rPr lang="en-US" b="1" dirty="0" err="1" smtClean="0">
                <a:solidFill>
                  <a:srgbClr val="00B050"/>
                </a:solidFill>
              </a:rPr>
              <a:t>orfice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/>
              <a:t>.</a:t>
            </a:r>
          </a:p>
          <a:p>
            <a:pPr algn="l"/>
            <a:r>
              <a:rPr lang="en-US" b="1" dirty="0" smtClean="0"/>
              <a:t>About </a:t>
            </a:r>
            <a:r>
              <a:rPr lang="en-US" b="1" dirty="0" smtClean="0">
                <a:solidFill>
                  <a:srgbClr val="00B050"/>
                </a:solidFill>
              </a:rPr>
              <a:t>5 feet (1.5) </a:t>
            </a:r>
            <a:r>
              <a:rPr lang="en-US" b="1" dirty="0" smtClean="0"/>
              <a:t>meters in length 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Parts </a:t>
            </a:r>
            <a:r>
              <a:rPr lang="en-US" b="1" dirty="0" smtClean="0"/>
              <a:t>; caecum and appendix---ascending colon –</a:t>
            </a:r>
            <a:r>
              <a:rPr lang="en-US" b="1" dirty="0" err="1" smtClean="0"/>
              <a:t>rt</a:t>
            </a:r>
            <a:r>
              <a:rPr lang="en-US" b="1" dirty="0" smtClean="0"/>
              <a:t>(colic hepatic flexure –transverse colon –</a:t>
            </a:r>
            <a:r>
              <a:rPr lang="en-US" b="1" dirty="0" err="1" smtClean="0"/>
              <a:t>lt</a:t>
            </a:r>
            <a:r>
              <a:rPr lang="en-US" b="1" dirty="0" smtClean="0"/>
              <a:t> colic(splenic) flexure—descending </a:t>
            </a:r>
            <a:r>
              <a:rPr lang="en-US" b="1" dirty="0"/>
              <a:t> </a:t>
            </a:r>
            <a:r>
              <a:rPr lang="en-US" b="1" dirty="0" smtClean="0"/>
              <a:t> colon – pelvic colon (sigmoid)--- rectum and anal canal.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Large 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intestin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419744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g\Desktop\stomach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468052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6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28800"/>
            <a:ext cx="521736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12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Differences between large and small intestine</a:t>
            </a:r>
          </a:p>
          <a:p>
            <a:pPr lvl="8" algn="l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Large intestine </a:t>
            </a:r>
            <a:r>
              <a:rPr lang="en-US" sz="3200" b="1" dirty="0" err="1" smtClean="0">
                <a:solidFill>
                  <a:srgbClr val="FF0000"/>
                </a:solidFill>
              </a:rPr>
              <a:t>ch.</a:t>
            </a:r>
            <a:r>
              <a:rPr lang="en-US" sz="3200" b="1" dirty="0" smtClean="0">
                <a:solidFill>
                  <a:srgbClr val="FF0000"/>
                </a:solidFill>
              </a:rPr>
              <a:t> By </a:t>
            </a:r>
          </a:p>
          <a:p>
            <a:pPr algn="l">
              <a:buNone/>
            </a:pPr>
            <a:r>
              <a:rPr lang="en-US" b="1" dirty="0" smtClean="0"/>
              <a:t>1- </a:t>
            </a:r>
            <a:r>
              <a:rPr lang="en-US" b="1" dirty="0" smtClean="0">
                <a:solidFill>
                  <a:srgbClr val="0070C0"/>
                </a:solidFill>
              </a:rPr>
              <a:t>appendices </a:t>
            </a:r>
            <a:r>
              <a:rPr lang="en-US" b="1" dirty="0" err="1" smtClean="0">
                <a:solidFill>
                  <a:srgbClr val="0070C0"/>
                </a:solidFill>
              </a:rPr>
              <a:t>epiploicae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/>
              <a:t>small peritoneal sac filled with fat scattered over the surface of large bowel </a:t>
            </a:r>
            <a:r>
              <a:rPr lang="en-US" b="1" dirty="0" smtClean="0">
                <a:solidFill>
                  <a:srgbClr val="00B050"/>
                </a:solidFill>
              </a:rPr>
              <a:t>except</a:t>
            </a:r>
            <a:r>
              <a:rPr lang="en-US" b="1" dirty="0" smtClean="0"/>
              <a:t> caecum ,appendix and rectum</a:t>
            </a:r>
          </a:p>
          <a:p>
            <a:pPr algn="l">
              <a:buNone/>
            </a:pPr>
            <a:r>
              <a:rPr lang="en-US" b="1" dirty="0" smtClean="0"/>
              <a:t>2- </a:t>
            </a:r>
            <a:r>
              <a:rPr lang="en-US" b="1" dirty="0" err="1" smtClean="0">
                <a:solidFill>
                  <a:srgbClr val="0070C0"/>
                </a:solidFill>
              </a:rPr>
              <a:t>taenia</a:t>
            </a:r>
            <a:r>
              <a:rPr lang="en-US" b="1" dirty="0" smtClean="0">
                <a:solidFill>
                  <a:srgbClr val="0070C0"/>
                </a:solidFill>
              </a:rPr>
              <a:t> coli </a:t>
            </a:r>
            <a:r>
              <a:rPr lang="en-US" b="1" dirty="0" smtClean="0"/>
              <a:t>longitudinal muscle fiber absent in appendix and rectum</a:t>
            </a:r>
          </a:p>
          <a:p>
            <a:pPr algn="l">
              <a:buNone/>
            </a:pPr>
            <a:r>
              <a:rPr lang="en-US" b="1" dirty="0" smtClean="0"/>
              <a:t>3-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saculation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/>
              <a:t>( </a:t>
            </a:r>
            <a:r>
              <a:rPr lang="en-US" b="1" dirty="0" err="1" smtClean="0"/>
              <a:t>hustration</a:t>
            </a:r>
            <a:r>
              <a:rPr lang="en-US" b="1" dirty="0" smtClean="0"/>
              <a:t>),it occur because length of </a:t>
            </a:r>
            <a:r>
              <a:rPr lang="en-US" b="1" dirty="0" err="1" smtClean="0"/>
              <a:t>tania</a:t>
            </a:r>
            <a:r>
              <a:rPr lang="en-US" b="1" dirty="0" smtClean="0"/>
              <a:t> coli is </a:t>
            </a:r>
            <a:r>
              <a:rPr lang="en-US" b="1" dirty="0" smtClean="0">
                <a:solidFill>
                  <a:srgbClr val="00B050"/>
                </a:solidFill>
              </a:rPr>
              <a:t>shorter</a:t>
            </a:r>
            <a:r>
              <a:rPr lang="en-US" b="1" dirty="0" smtClean="0"/>
              <a:t> than the true length of   large </a:t>
            </a:r>
            <a:r>
              <a:rPr lang="en-US" b="1" dirty="0" err="1" smtClean="0"/>
              <a:t>intestin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 smtClean="0"/>
              <a:t>4-</a:t>
            </a:r>
            <a:r>
              <a:rPr lang="en-US" b="1" dirty="0" smtClean="0">
                <a:solidFill>
                  <a:srgbClr val="0070C0"/>
                </a:solidFill>
              </a:rPr>
              <a:t>diameter</a:t>
            </a:r>
            <a:r>
              <a:rPr lang="en-US" b="1" dirty="0" smtClean="0"/>
              <a:t>.</a:t>
            </a:r>
          </a:p>
          <a:p>
            <a:pPr algn="l"/>
            <a:r>
              <a:rPr lang="en-US" b="1" dirty="0" smtClean="0"/>
              <a:t>5- </a:t>
            </a:r>
            <a:r>
              <a:rPr lang="en-US" b="1" dirty="0" smtClean="0">
                <a:solidFill>
                  <a:srgbClr val="0070C0"/>
                </a:solidFill>
              </a:rPr>
              <a:t>site</a:t>
            </a:r>
            <a:r>
              <a:rPr lang="en-US" b="1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067831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Site </a:t>
            </a:r>
            <a:r>
              <a:rPr lang="en-US" b="1" dirty="0" smtClean="0"/>
              <a:t>in </a:t>
            </a:r>
            <a:r>
              <a:rPr lang="en-US" b="1" dirty="0" err="1" smtClean="0"/>
              <a:t>rt</a:t>
            </a:r>
            <a:r>
              <a:rPr lang="en-US" b="1" dirty="0" smtClean="0"/>
              <a:t> iliac fossa above the lateral half of </a:t>
            </a:r>
            <a:r>
              <a:rPr lang="en-US" b="1" dirty="0" err="1" smtClean="0"/>
              <a:t>inguainal</a:t>
            </a:r>
            <a:r>
              <a:rPr lang="en-US" b="1" dirty="0" smtClean="0"/>
              <a:t> ligament.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Surface anatomy </a:t>
            </a:r>
            <a:r>
              <a:rPr lang="en-US" b="1" dirty="0" err="1" smtClean="0"/>
              <a:t>atriangular</a:t>
            </a:r>
            <a:r>
              <a:rPr lang="en-US" b="1" dirty="0" smtClean="0"/>
              <a:t> area in </a:t>
            </a:r>
            <a:r>
              <a:rPr lang="en-US" b="1" dirty="0" err="1" smtClean="0"/>
              <a:t>rt</a:t>
            </a:r>
            <a:r>
              <a:rPr lang="en-US" b="1" dirty="0" smtClean="0"/>
              <a:t> iliac fossa bounded by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Above-</a:t>
            </a:r>
            <a:r>
              <a:rPr lang="en-US" b="1" dirty="0" smtClean="0"/>
              <a:t>  </a:t>
            </a:r>
            <a:r>
              <a:rPr lang="en-US" b="1" dirty="0" err="1" smtClean="0"/>
              <a:t>intertubercular</a:t>
            </a:r>
            <a:r>
              <a:rPr lang="en-US" b="1" dirty="0" smtClean="0"/>
              <a:t> plain</a:t>
            </a:r>
          </a:p>
          <a:p>
            <a:pPr algn="l">
              <a:buNone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below -</a:t>
            </a:r>
            <a:r>
              <a:rPr lang="en-US" b="1" dirty="0" smtClean="0"/>
              <a:t>Lateral ½ of inguinal ligament</a:t>
            </a:r>
          </a:p>
          <a:p>
            <a:pPr algn="l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Medialy</a:t>
            </a:r>
            <a:r>
              <a:rPr lang="en-US" b="1" dirty="0" smtClean="0"/>
              <a:t> – </a:t>
            </a:r>
            <a:r>
              <a:rPr lang="en-US" b="1" dirty="0" err="1" smtClean="0"/>
              <a:t>rt</a:t>
            </a:r>
            <a:r>
              <a:rPr lang="en-US" b="1" dirty="0" smtClean="0"/>
              <a:t> lateral vertical plan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Shape </a:t>
            </a:r>
            <a:r>
              <a:rPr lang="en-US" b="1" dirty="0" smtClean="0"/>
              <a:t>blind pouch 3 inch in length</a:t>
            </a:r>
          </a:p>
          <a:p>
            <a:pPr algn="l"/>
            <a:r>
              <a:rPr lang="en-US" b="1" dirty="0" smtClean="0"/>
              <a:t> </a:t>
            </a:r>
            <a:endParaRPr lang="ar-IQ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caecum</a:t>
            </a:r>
            <a:endParaRPr lang="ar-IQ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31375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66888"/>
            <a:ext cx="5750768" cy="418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88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Comminication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 </a:t>
            </a:r>
          </a:p>
          <a:p>
            <a:pPr algn="l">
              <a:buNone/>
            </a:pPr>
            <a:r>
              <a:rPr lang="en-US" b="1" dirty="0" smtClean="0"/>
              <a:t>Above – medially –ilium </a:t>
            </a:r>
          </a:p>
          <a:p>
            <a:pPr algn="l">
              <a:buNone/>
            </a:pPr>
            <a:r>
              <a:rPr lang="en-US" b="1" dirty="0" err="1" smtClean="0"/>
              <a:t>Posteriomedial</a:t>
            </a:r>
            <a:r>
              <a:rPr lang="en-US" b="1" dirty="0" smtClean="0"/>
              <a:t>– appendix</a:t>
            </a:r>
          </a:p>
          <a:p>
            <a:pPr algn="l">
              <a:buNone/>
            </a:pPr>
            <a:r>
              <a:rPr lang="en-US" b="1" dirty="0" smtClean="0"/>
              <a:t>Peritoneal covering completely cover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Relation</a:t>
            </a:r>
            <a:r>
              <a:rPr lang="en-US" b="1" dirty="0" smtClean="0"/>
              <a:t> </a:t>
            </a:r>
          </a:p>
          <a:p>
            <a:pPr algn="l">
              <a:buNone/>
            </a:pPr>
            <a:r>
              <a:rPr lang="en-US" b="1" dirty="0" smtClean="0"/>
              <a:t>Anterior– ant .</a:t>
            </a:r>
            <a:r>
              <a:rPr lang="en-US" b="1" dirty="0" err="1" smtClean="0"/>
              <a:t>abd,wall</a:t>
            </a:r>
            <a:r>
              <a:rPr lang="en-US" b="1" dirty="0" smtClean="0"/>
              <a:t>, lower part of greater </a:t>
            </a:r>
            <a:r>
              <a:rPr lang="en-US" b="1" dirty="0" err="1" smtClean="0"/>
              <a:t>omentum</a:t>
            </a:r>
            <a:r>
              <a:rPr lang="en-US" b="1" dirty="0" smtClean="0"/>
              <a:t>..coil of small </a:t>
            </a:r>
            <a:r>
              <a:rPr lang="en-US" b="1" dirty="0" err="1" smtClean="0"/>
              <a:t>intestin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Posterior--  </a:t>
            </a:r>
            <a:r>
              <a:rPr lang="en-US" b="1" dirty="0" smtClean="0">
                <a:solidFill>
                  <a:srgbClr val="0070C0"/>
                </a:solidFill>
              </a:rPr>
              <a:t>2 muscles </a:t>
            </a:r>
            <a:r>
              <a:rPr lang="en-US" b="1" dirty="0" err="1" smtClean="0"/>
              <a:t>rt</a:t>
            </a:r>
            <a:r>
              <a:rPr lang="en-US" b="1" dirty="0" smtClean="0"/>
              <a:t> psoas major,,</a:t>
            </a:r>
            <a:r>
              <a:rPr lang="en-US" b="1" dirty="0" err="1" smtClean="0"/>
              <a:t>rt</a:t>
            </a:r>
            <a:r>
              <a:rPr lang="en-US" b="1" dirty="0" smtClean="0"/>
              <a:t> </a:t>
            </a:r>
            <a:r>
              <a:rPr lang="en-US" b="1" dirty="0" err="1" smtClean="0"/>
              <a:t>iliacus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2 nerve </a:t>
            </a:r>
            <a:r>
              <a:rPr lang="en-US" b="1" dirty="0" err="1" smtClean="0"/>
              <a:t>rt</a:t>
            </a:r>
            <a:r>
              <a:rPr lang="en-US" b="1" dirty="0" smtClean="0"/>
              <a:t> cut, n, of </a:t>
            </a:r>
            <a:r>
              <a:rPr lang="en-US" b="1" dirty="0" err="1" smtClean="0"/>
              <a:t>thigh,rt</a:t>
            </a:r>
            <a:r>
              <a:rPr lang="en-US" b="1" dirty="0" smtClean="0"/>
              <a:t> femoral n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2 vessels </a:t>
            </a:r>
            <a:r>
              <a:rPr lang="en-US" b="1" dirty="0" err="1" smtClean="0"/>
              <a:t>rt</a:t>
            </a:r>
            <a:r>
              <a:rPr lang="en-US" b="1" dirty="0" smtClean="0"/>
              <a:t> </a:t>
            </a:r>
            <a:r>
              <a:rPr lang="en-US" b="1" dirty="0" err="1" smtClean="0"/>
              <a:t>ext.iliac</a:t>
            </a:r>
            <a:r>
              <a:rPr lang="en-US" b="1" dirty="0" smtClean="0"/>
              <a:t> vessels&amp; </a:t>
            </a:r>
            <a:r>
              <a:rPr lang="en-US" b="1" dirty="0" err="1" smtClean="0"/>
              <a:t>rt</a:t>
            </a:r>
            <a:r>
              <a:rPr lang="en-US" b="1" dirty="0" smtClean="0"/>
              <a:t> gonadal (test or ovarian) </a:t>
            </a:r>
            <a:endParaRPr lang="ar-IQ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50324016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Site </a:t>
            </a:r>
            <a:r>
              <a:rPr lang="en-US" b="1" dirty="0" smtClean="0"/>
              <a:t>–</a:t>
            </a:r>
            <a:r>
              <a:rPr lang="en-US" b="1" dirty="0" err="1" smtClean="0"/>
              <a:t>rt</a:t>
            </a:r>
            <a:r>
              <a:rPr lang="en-US" b="1" dirty="0" smtClean="0"/>
              <a:t> iliac </a:t>
            </a:r>
            <a:r>
              <a:rPr lang="en-US" b="1" dirty="0" err="1" smtClean="0"/>
              <a:t>fossa</a:t>
            </a:r>
            <a:r>
              <a:rPr lang="en-US" b="1" dirty="0" smtClean="0"/>
              <a:t>, attach to post. medial aspect of caecum 1 inch below </a:t>
            </a:r>
            <a:r>
              <a:rPr lang="en-US" b="1" dirty="0" err="1" smtClean="0"/>
              <a:t>iliocaecal</a:t>
            </a:r>
            <a:r>
              <a:rPr lang="en-US" b="1" dirty="0" smtClean="0"/>
              <a:t> valve </a:t>
            </a:r>
          </a:p>
          <a:p>
            <a:pPr algn="l"/>
            <a:r>
              <a:rPr lang="en-US" b="1" dirty="0" smtClean="0">
                <a:solidFill>
                  <a:srgbClr val="C00000"/>
                </a:solidFill>
              </a:rPr>
              <a:t>Size </a:t>
            </a:r>
            <a:r>
              <a:rPr lang="en-US" b="1" dirty="0" smtClean="0"/>
              <a:t>½ -9 inch average 4 inch it’s the narrowest part of GIT </a:t>
            </a:r>
          </a:p>
          <a:p>
            <a:pPr algn="l"/>
            <a:r>
              <a:rPr lang="en-US" b="1" dirty="0" smtClean="0">
                <a:solidFill>
                  <a:srgbClr val="C00000"/>
                </a:solidFill>
              </a:rPr>
              <a:t>Shape</a:t>
            </a:r>
            <a:r>
              <a:rPr lang="en-US" b="1" dirty="0" smtClean="0"/>
              <a:t> worm like tube</a:t>
            </a:r>
          </a:p>
          <a:p>
            <a:pPr algn="l"/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appendix</a:t>
            </a:r>
            <a:r>
              <a:rPr lang="en-US" b="1" dirty="0" err="1" smtClean="0">
                <a:solidFill>
                  <a:srgbClr val="C00000"/>
                </a:solidFill>
              </a:rPr>
              <a:t>Pertonial</a:t>
            </a:r>
            <a:r>
              <a:rPr lang="en-US" b="1" dirty="0" smtClean="0">
                <a:solidFill>
                  <a:srgbClr val="C00000"/>
                </a:solidFill>
              </a:rPr>
              <a:t> covering </a:t>
            </a:r>
            <a:r>
              <a:rPr lang="en-US" b="1" dirty="0" smtClean="0"/>
              <a:t>completely cover</a:t>
            </a:r>
          </a:p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Mesoappendix</a:t>
            </a:r>
            <a:r>
              <a:rPr lang="en-US" b="1" dirty="0" smtClean="0">
                <a:solidFill>
                  <a:srgbClr val="FF0000"/>
                </a:solidFill>
              </a:rPr>
              <a:t> ;</a:t>
            </a:r>
          </a:p>
          <a:p>
            <a:pPr algn="l"/>
            <a:r>
              <a:rPr lang="en-US" b="1" dirty="0" smtClean="0"/>
              <a:t>Its peritoneal fold which suspends the </a:t>
            </a:r>
            <a:r>
              <a:rPr lang="en-US" dirty="0" smtClean="0"/>
              <a:t>appendix </a:t>
            </a: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appendix</a:t>
            </a:r>
            <a:endParaRPr lang="ar-IQ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53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00188"/>
            <a:ext cx="47625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26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Contains of </a:t>
            </a:r>
            <a:r>
              <a:rPr lang="en-US" b="1" dirty="0" err="1" smtClean="0">
                <a:solidFill>
                  <a:srgbClr val="FF0000"/>
                </a:solidFill>
              </a:rPr>
              <a:t>mesoappendix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/>
            <a:r>
              <a:rPr lang="en-US" b="1" dirty="0" smtClean="0"/>
              <a:t>1- </a:t>
            </a:r>
            <a:r>
              <a:rPr lang="en-US" b="1" dirty="0" err="1" smtClean="0"/>
              <a:t>app,vessels</a:t>
            </a:r>
            <a:r>
              <a:rPr lang="en-US" b="1" dirty="0" smtClean="0"/>
              <a:t> 2-lymphatic and </a:t>
            </a:r>
            <a:r>
              <a:rPr lang="en-US" b="1" dirty="0" err="1" smtClean="0"/>
              <a:t>l.n</a:t>
            </a:r>
            <a:r>
              <a:rPr lang="en-US" b="1" dirty="0" smtClean="0"/>
              <a:t>  3- autonomic nerve fiber  4- </a:t>
            </a:r>
            <a:r>
              <a:rPr lang="en-US" b="1" dirty="0" err="1" smtClean="0"/>
              <a:t>extrapertoneal</a:t>
            </a:r>
            <a:r>
              <a:rPr lang="en-US" b="1" dirty="0" smtClean="0"/>
              <a:t> fatty tissue.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Position of appendix;</a:t>
            </a:r>
          </a:p>
          <a:p>
            <a:pPr algn="l"/>
            <a:r>
              <a:rPr lang="en-US" b="1" dirty="0" err="1" smtClean="0">
                <a:solidFill>
                  <a:srgbClr val="002060"/>
                </a:solidFill>
              </a:rPr>
              <a:t>Retrocaecal</a:t>
            </a:r>
            <a:r>
              <a:rPr lang="en-US" b="1" dirty="0" smtClean="0">
                <a:solidFill>
                  <a:srgbClr val="002060"/>
                </a:solidFill>
              </a:rPr>
              <a:t>  65%</a:t>
            </a: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Pelvic 31%</a:t>
            </a:r>
          </a:p>
          <a:p>
            <a:pPr algn="l"/>
            <a:r>
              <a:rPr lang="en-US" b="1" dirty="0" err="1" smtClean="0">
                <a:solidFill>
                  <a:srgbClr val="002060"/>
                </a:solidFill>
              </a:rPr>
              <a:t>Preilial</a:t>
            </a:r>
            <a:r>
              <a:rPr lang="en-US" b="1" dirty="0" smtClean="0">
                <a:solidFill>
                  <a:srgbClr val="002060"/>
                </a:solidFill>
              </a:rPr>
              <a:t> 1.5%</a:t>
            </a: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Post </a:t>
            </a:r>
            <a:r>
              <a:rPr lang="en-US" b="1" dirty="0" err="1" smtClean="0">
                <a:solidFill>
                  <a:srgbClr val="002060"/>
                </a:solidFill>
              </a:rPr>
              <a:t>ilial</a:t>
            </a:r>
            <a:r>
              <a:rPr lang="en-US" b="1" dirty="0" smtClean="0">
                <a:solidFill>
                  <a:srgbClr val="002060"/>
                </a:solidFill>
              </a:rPr>
              <a:t> 0.5%</a:t>
            </a:r>
          </a:p>
          <a:p>
            <a:pPr algn="l"/>
            <a:r>
              <a:rPr lang="en-US" b="1" dirty="0" err="1" smtClean="0">
                <a:solidFill>
                  <a:srgbClr val="002060"/>
                </a:solidFill>
              </a:rPr>
              <a:t>Subcaecal</a:t>
            </a:r>
            <a:r>
              <a:rPr lang="en-US" b="1" dirty="0" smtClean="0">
                <a:solidFill>
                  <a:srgbClr val="002060"/>
                </a:solidFill>
              </a:rPr>
              <a:t> 2%</a:t>
            </a:r>
            <a:endParaRPr lang="ar-IQ" b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50842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7674"/>
            <a:ext cx="5670376" cy="43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77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2 surfaces </a:t>
            </a:r>
            <a:r>
              <a:rPr lang="en-US" b="1" dirty="0" smtClean="0"/>
              <a:t> </a:t>
            </a:r>
            <a:r>
              <a:rPr lang="en-US" b="1" dirty="0" err="1" smtClean="0"/>
              <a:t>ant.superior</a:t>
            </a:r>
            <a:r>
              <a:rPr lang="en-US" b="1" dirty="0" smtClean="0"/>
              <a:t>  and </a:t>
            </a:r>
            <a:r>
              <a:rPr lang="en-US" b="1" dirty="0" err="1" smtClean="0"/>
              <a:t>post.inferior</a:t>
            </a:r>
            <a:endParaRPr lang="en-US" b="1" dirty="0" smtClean="0"/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3 parts  </a:t>
            </a:r>
            <a:r>
              <a:rPr lang="en-US" b="1" dirty="0" smtClean="0"/>
              <a:t>fundus ,body and pyloric parts</a:t>
            </a:r>
          </a:p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orfices</a:t>
            </a:r>
            <a:r>
              <a:rPr lang="en-US" b="1" dirty="0" smtClean="0">
                <a:solidFill>
                  <a:srgbClr val="FF0000"/>
                </a:solidFill>
              </a:rPr>
              <a:t> of the stomach;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Cardiac </a:t>
            </a:r>
            <a:r>
              <a:rPr lang="en-US" b="1" dirty="0" err="1" smtClean="0">
                <a:solidFill>
                  <a:srgbClr val="FF0000"/>
                </a:solidFill>
              </a:rPr>
              <a:t>orfice</a:t>
            </a:r>
            <a:r>
              <a:rPr lang="en-US" b="1" dirty="0" smtClean="0">
                <a:solidFill>
                  <a:srgbClr val="FF0000"/>
                </a:solidFill>
              </a:rPr>
              <a:t>;</a:t>
            </a:r>
          </a:p>
          <a:p>
            <a:pPr algn="l"/>
            <a:r>
              <a:rPr lang="en-US" b="1" dirty="0" smtClean="0"/>
              <a:t>its more fixed part,   position,  it lie behind 7</a:t>
            </a:r>
            <a:r>
              <a:rPr lang="en-US" b="1" baseline="30000" dirty="0" smtClean="0"/>
              <a:t>th</a:t>
            </a:r>
            <a:r>
              <a:rPr lang="en-US" b="1" dirty="0" smtClean="0"/>
              <a:t> costal cartilage ,1 inch from median plain</a:t>
            </a:r>
          </a:p>
          <a:p>
            <a:pPr algn="l"/>
            <a:r>
              <a:rPr lang="en-US" b="1" dirty="0" smtClean="0"/>
              <a:t>Relations  ant .lf lobe of liver </a:t>
            </a:r>
          </a:p>
          <a:p>
            <a:pPr algn="l"/>
            <a:r>
              <a:rPr lang="en-US" b="1" dirty="0" smtClean="0"/>
              <a:t>Post. </a:t>
            </a:r>
            <a:r>
              <a:rPr lang="en-US" dirty="0" smtClean="0"/>
              <a:t>diaphragm </a:t>
            </a:r>
          </a:p>
          <a:p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13264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Surface anatomy; </a:t>
            </a:r>
          </a:p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Mc</a:t>
            </a:r>
            <a:r>
              <a:rPr lang="en-US" b="1" dirty="0" smtClean="0">
                <a:solidFill>
                  <a:srgbClr val="FF0000"/>
                </a:solidFill>
              </a:rPr>
              <a:t> Burney’s point;  what?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Arterial supply; </a:t>
            </a:r>
            <a:r>
              <a:rPr lang="en-US" b="1" dirty="0" err="1" smtClean="0"/>
              <a:t>appendicular</a:t>
            </a:r>
            <a:r>
              <a:rPr lang="en-US" b="1" dirty="0" smtClean="0"/>
              <a:t> artery  branch from </a:t>
            </a:r>
            <a:r>
              <a:rPr lang="en-US" b="1" dirty="0" err="1" smtClean="0"/>
              <a:t>iliocolic</a:t>
            </a:r>
            <a:r>
              <a:rPr lang="en-US" b="1" dirty="0" smtClean="0"/>
              <a:t> artery. run through free border of </a:t>
            </a:r>
            <a:r>
              <a:rPr lang="en-US" b="1" dirty="0" err="1" smtClean="0"/>
              <a:t>mesoappendix</a:t>
            </a:r>
            <a:r>
              <a:rPr lang="en-US" b="1" dirty="0" smtClean="0"/>
              <a:t> till reach the tip of appendix (it end artery).</a:t>
            </a:r>
            <a:endParaRPr lang="ar-IQ" b="1" dirty="0" smtClean="0"/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It </a:t>
            </a:r>
            <a:r>
              <a:rPr lang="en-US" b="1" dirty="0" smtClean="0"/>
              <a:t>accompanied with </a:t>
            </a:r>
            <a:r>
              <a:rPr lang="en-US" b="1" dirty="0" smtClean="0">
                <a:solidFill>
                  <a:srgbClr val="FF0000"/>
                </a:solidFill>
              </a:rPr>
              <a:t>app. vein</a:t>
            </a:r>
            <a:r>
              <a:rPr lang="en-US" b="1" dirty="0" smtClean="0"/>
              <a:t> which drain to the sup. </a:t>
            </a:r>
            <a:r>
              <a:rPr lang="en-US" b="1" dirty="0" err="1" smtClean="0"/>
              <a:t>mesent,vein</a:t>
            </a:r>
            <a:r>
              <a:rPr lang="en-US" b="1" dirty="0" smtClean="0"/>
              <a:t>.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Lymphatic drainage; 1-</a:t>
            </a:r>
            <a:r>
              <a:rPr lang="en-US" b="1" dirty="0" smtClean="0"/>
              <a:t>to the append. </a:t>
            </a:r>
            <a:r>
              <a:rPr lang="en-US" b="1" dirty="0" err="1" smtClean="0"/>
              <a:t>ln</a:t>
            </a:r>
            <a:endParaRPr lang="en-US" b="1" dirty="0">
              <a:solidFill>
                <a:srgbClr val="FF0000"/>
              </a:solidFill>
            </a:endParaRPr>
          </a:p>
          <a:p>
            <a:pPr algn="l"/>
            <a:r>
              <a:rPr lang="en-US" b="1" dirty="0" smtClean="0"/>
              <a:t>2-To the </a:t>
            </a:r>
            <a:r>
              <a:rPr lang="en-US" b="1" dirty="0" err="1" smtClean="0"/>
              <a:t>l.n</a:t>
            </a:r>
            <a:r>
              <a:rPr lang="en-US" b="1" dirty="0" smtClean="0"/>
              <a:t> along </a:t>
            </a:r>
            <a:r>
              <a:rPr lang="en-US" b="1" dirty="0" err="1" smtClean="0"/>
              <a:t>iliocolic</a:t>
            </a:r>
            <a:r>
              <a:rPr lang="en-US" b="1" dirty="0" smtClean="0"/>
              <a:t> art.</a:t>
            </a:r>
          </a:p>
          <a:p>
            <a:pPr algn="l"/>
            <a:r>
              <a:rPr lang="en-US" b="1" dirty="0" smtClean="0"/>
              <a:t>3-L.n along </a:t>
            </a:r>
            <a:r>
              <a:rPr lang="en-US" b="1" dirty="0" err="1" smtClean="0"/>
              <a:t>sup.mesentric</a:t>
            </a:r>
            <a:r>
              <a:rPr lang="en-US" b="1" dirty="0" smtClean="0"/>
              <a:t> artery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326323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Nerve supply </a:t>
            </a:r>
            <a:r>
              <a:rPr lang="en-US" b="1" dirty="0" smtClean="0"/>
              <a:t>;sympathetic  from T10 segment via sup mesenteric plexus </a:t>
            </a:r>
          </a:p>
          <a:p>
            <a:pPr algn="l">
              <a:buNone/>
            </a:pPr>
            <a:r>
              <a:rPr lang="en-US" b="1" dirty="0" smtClean="0"/>
              <a:t>Parasympathetic via </a:t>
            </a:r>
            <a:r>
              <a:rPr lang="en-US" b="1" dirty="0" err="1" smtClean="0"/>
              <a:t>vagus</a:t>
            </a:r>
            <a:r>
              <a:rPr lang="en-US" b="1" dirty="0" smtClean="0"/>
              <a:t> nerve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Applied anatomy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Acute appendicitis common --</a:t>
            </a:r>
            <a:r>
              <a:rPr lang="en-US" b="1" dirty="0" smtClean="0">
                <a:solidFill>
                  <a:srgbClr val="0070C0"/>
                </a:solidFill>
              </a:rPr>
              <a:t>why?             </a:t>
            </a:r>
            <a:r>
              <a:rPr lang="en-US" b="1" dirty="0" smtClean="0"/>
              <a:t>1- narrow lumen 2- rich in lymphoid tissue</a:t>
            </a:r>
          </a:p>
          <a:p>
            <a:pPr algn="l">
              <a:buNone/>
            </a:pPr>
            <a:r>
              <a:rPr lang="en-US" b="1" dirty="0" smtClean="0"/>
              <a:t>Necrosis and rapture because of </a:t>
            </a:r>
            <a:r>
              <a:rPr lang="en-US" b="1" dirty="0" smtClean="0">
                <a:solidFill>
                  <a:srgbClr val="0070C0"/>
                </a:solidFill>
              </a:rPr>
              <a:t>end artery</a:t>
            </a:r>
          </a:p>
          <a:p>
            <a:pPr algn="l">
              <a:buNone/>
            </a:pPr>
            <a:r>
              <a:rPr lang="en-US" b="1" dirty="0" smtClean="0"/>
              <a:t>Pain start around umbilicus because T10</a:t>
            </a:r>
          </a:p>
          <a:p>
            <a:pPr algn="l">
              <a:buNone/>
            </a:pPr>
            <a:r>
              <a:rPr lang="en-US" b="1" dirty="0" smtClean="0"/>
              <a:t>how reach to the base of appendix?</a:t>
            </a:r>
            <a:endParaRPr lang="ar-IQ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17349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Ascending colon ;</a:t>
            </a:r>
          </a:p>
          <a:p>
            <a:pPr algn="l">
              <a:buNone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site </a:t>
            </a:r>
            <a:r>
              <a:rPr lang="en-US" b="1" dirty="0" smtClean="0"/>
              <a:t>RT lumber region </a:t>
            </a:r>
          </a:p>
          <a:p>
            <a:pPr algn="l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Begning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/>
              <a:t>;from caecum to the </a:t>
            </a:r>
            <a:r>
              <a:rPr lang="en-US" b="1" dirty="0" err="1" smtClean="0"/>
              <a:t>RTcolic</a:t>
            </a:r>
            <a:r>
              <a:rPr lang="en-US" b="1" dirty="0" smtClean="0"/>
              <a:t> flexure.</a:t>
            </a:r>
          </a:p>
          <a:p>
            <a:pPr algn="l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Taenia</a:t>
            </a:r>
            <a:r>
              <a:rPr lang="en-US" b="1" dirty="0" smtClean="0">
                <a:solidFill>
                  <a:srgbClr val="0070C0"/>
                </a:solidFill>
              </a:rPr>
              <a:t> coli </a:t>
            </a:r>
            <a:r>
              <a:rPr lang="en-US" b="1" dirty="0" smtClean="0"/>
              <a:t>; 1ant&amp;2 post..</a:t>
            </a:r>
          </a:p>
          <a:p>
            <a:pPr algn="l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Pertonium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/>
              <a:t> </a:t>
            </a:r>
            <a:r>
              <a:rPr lang="en-US" b="1" dirty="0" err="1" smtClean="0"/>
              <a:t>ant.and</a:t>
            </a:r>
            <a:r>
              <a:rPr lang="en-US" b="1" dirty="0" smtClean="0"/>
              <a:t> sides only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Relation;</a:t>
            </a:r>
          </a:p>
          <a:p>
            <a:pPr algn="l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Anteriorly</a:t>
            </a:r>
            <a:r>
              <a:rPr lang="en-US" b="1" dirty="0" smtClean="0">
                <a:solidFill>
                  <a:srgbClr val="0070C0"/>
                </a:solidFill>
              </a:rPr>
              <a:t> and laterally;</a:t>
            </a:r>
          </a:p>
          <a:p>
            <a:pPr algn="l">
              <a:buNone/>
            </a:pPr>
            <a:r>
              <a:rPr lang="en-US" b="1" dirty="0" smtClean="0"/>
              <a:t>Ant. </a:t>
            </a:r>
            <a:r>
              <a:rPr lang="en-US" b="1" dirty="0" err="1" smtClean="0"/>
              <a:t>Abd</a:t>
            </a:r>
            <a:r>
              <a:rPr lang="en-US" b="1" dirty="0" smtClean="0"/>
              <a:t>. wall, </a:t>
            </a:r>
            <a:r>
              <a:rPr lang="en-US" b="1" dirty="0" err="1" smtClean="0"/>
              <a:t>rt</a:t>
            </a:r>
            <a:r>
              <a:rPr lang="en-US" b="1" dirty="0" smtClean="0"/>
              <a:t> border of greater </a:t>
            </a:r>
            <a:r>
              <a:rPr lang="en-US" b="1" dirty="0" err="1" smtClean="0"/>
              <a:t>omentum</a:t>
            </a:r>
            <a:r>
              <a:rPr lang="en-US" b="1" dirty="0" smtClean="0"/>
              <a:t>,, coil of ilium</a:t>
            </a:r>
          </a:p>
          <a:p>
            <a:pPr algn="l"/>
            <a:r>
              <a:rPr lang="en-US" b="1" dirty="0" smtClean="0">
                <a:solidFill>
                  <a:srgbClr val="0070C0"/>
                </a:solidFill>
              </a:rPr>
              <a:t>Medially</a:t>
            </a:r>
            <a:r>
              <a:rPr lang="en-US" b="1" dirty="0" smtClean="0"/>
              <a:t> coils of ilium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98114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Posteriorly;  </a:t>
            </a:r>
            <a:r>
              <a:rPr lang="en-US" dirty="0" smtClean="0">
                <a:solidFill>
                  <a:srgbClr val="00B050"/>
                </a:solidFill>
              </a:rPr>
              <a:t>from above down word</a:t>
            </a:r>
          </a:p>
          <a:p>
            <a:pPr marL="109728" indent="0" algn="l">
              <a:buNone/>
            </a:pPr>
            <a:r>
              <a:rPr lang="en-US" b="1" dirty="0" smtClean="0"/>
              <a:t>Lower  part of </a:t>
            </a:r>
            <a:r>
              <a:rPr lang="en-US" b="1" dirty="0" err="1" smtClean="0"/>
              <a:t>rt</a:t>
            </a:r>
            <a:r>
              <a:rPr lang="en-US" b="1" dirty="0" smtClean="0"/>
              <a:t> kidney</a:t>
            </a:r>
          </a:p>
          <a:p>
            <a:pPr marL="109728" indent="0" algn="l">
              <a:buNone/>
            </a:pPr>
            <a:r>
              <a:rPr lang="en-US" b="1" dirty="0" smtClean="0"/>
              <a:t>Origin of transverses abdomens </a:t>
            </a:r>
          </a:p>
          <a:p>
            <a:pPr marL="109728" indent="0" algn="l">
              <a:buNone/>
            </a:pPr>
            <a:r>
              <a:rPr lang="en-US" b="1" dirty="0" smtClean="0"/>
              <a:t>Quadrates </a:t>
            </a:r>
            <a:r>
              <a:rPr lang="en-US" b="1" dirty="0" err="1" smtClean="0"/>
              <a:t>lumborus</a:t>
            </a:r>
            <a:r>
              <a:rPr lang="en-US" b="1" dirty="0" smtClean="0"/>
              <a:t> muscle</a:t>
            </a:r>
          </a:p>
          <a:p>
            <a:pPr marL="109728" indent="0" algn="l">
              <a:buNone/>
            </a:pPr>
            <a:r>
              <a:rPr lang="en-US" b="1" dirty="0" err="1" smtClean="0"/>
              <a:t>Iliohypogastric</a:t>
            </a:r>
            <a:r>
              <a:rPr lang="en-US" b="1" dirty="0" smtClean="0"/>
              <a:t> and </a:t>
            </a:r>
            <a:r>
              <a:rPr lang="en-US" b="1" dirty="0" err="1" smtClean="0"/>
              <a:t>ilio</a:t>
            </a:r>
            <a:r>
              <a:rPr lang="en-US" b="1" dirty="0" smtClean="0"/>
              <a:t> inguinal nerve</a:t>
            </a:r>
          </a:p>
          <a:p>
            <a:pPr marL="109728" indent="0" algn="l">
              <a:buNone/>
            </a:pPr>
            <a:r>
              <a:rPr lang="en-US" b="1" dirty="0" smtClean="0"/>
              <a:t>Iliac crest and </a:t>
            </a:r>
            <a:r>
              <a:rPr lang="en-US" b="1" dirty="0" err="1" smtClean="0"/>
              <a:t>ilio</a:t>
            </a:r>
            <a:r>
              <a:rPr lang="en-US" b="1" dirty="0" smtClean="0"/>
              <a:t> lumber ligament</a:t>
            </a:r>
          </a:p>
          <a:p>
            <a:pPr marL="109728" indent="0" algn="l">
              <a:buNone/>
            </a:pPr>
            <a:r>
              <a:rPr lang="en-US" b="1" dirty="0" err="1" smtClean="0"/>
              <a:t>Iliacus</a:t>
            </a:r>
            <a:r>
              <a:rPr lang="en-US" b="1" dirty="0" smtClean="0"/>
              <a:t> muscle</a:t>
            </a:r>
          </a:p>
          <a:p>
            <a:pPr marL="109728" indent="0" algn="l">
              <a:buNone/>
            </a:pPr>
            <a:r>
              <a:rPr lang="en-US" b="1" dirty="0" smtClean="0"/>
              <a:t>Lateral </a:t>
            </a:r>
            <a:r>
              <a:rPr lang="en-US" b="1" dirty="0" err="1" smtClean="0"/>
              <a:t>cutnous</a:t>
            </a:r>
            <a:r>
              <a:rPr lang="en-US" b="1" dirty="0" smtClean="0"/>
              <a:t> nerve of the thigh</a:t>
            </a:r>
          </a:p>
          <a:p>
            <a:pPr marL="109728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Blood supply </a:t>
            </a:r>
            <a:r>
              <a:rPr lang="en-US" dirty="0" err="1" smtClean="0"/>
              <a:t>rt</a:t>
            </a:r>
            <a:r>
              <a:rPr lang="en-US" dirty="0" smtClean="0"/>
              <a:t> colic and ascending branch of </a:t>
            </a:r>
            <a:r>
              <a:rPr lang="en-US" dirty="0" err="1" smtClean="0"/>
              <a:t>iliocolic</a:t>
            </a:r>
            <a:r>
              <a:rPr lang="en-US" dirty="0" smtClean="0"/>
              <a:t> artery   </a:t>
            </a: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42306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Site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Begning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–</a:t>
            </a:r>
            <a:r>
              <a:rPr lang="en-US" b="1" dirty="0" err="1" smtClean="0"/>
              <a:t>rt</a:t>
            </a:r>
            <a:r>
              <a:rPr lang="en-US" b="1" dirty="0" smtClean="0"/>
              <a:t> </a:t>
            </a:r>
            <a:r>
              <a:rPr lang="en-US" b="1" dirty="0" err="1" smtClean="0"/>
              <a:t>hypochondirum</a:t>
            </a:r>
            <a:endParaRPr lang="en-US" b="1" dirty="0" smtClean="0"/>
          </a:p>
          <a:p>
            <a:pPr algn="l"/>
            <a:r>
              <a:rPr lang="en-US" b="1" dirty="0" smtClean="0"/>
              <a:t>End lf </a:t>
            </a:r>
            <a:r>
              <a:rPr lang="en-US" b="1" dirty="0" err="1" smtClean="0"/>
              <a:t>hypochond</a:t>
            </a:r>
            <a:r>
              <a:rPr lang="en-US" b="1" dirty="0" smtClean="0"/>
              <a:t>.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Size </a:t>
            </a:r>
            <a:r>
              <a:rPr lang="en-US" b="1" dirty="0" smtClean="0"/>
              <a:t>18-20 inches</a:t>
            </a:r>
          </a:p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Taenia</a:t>
            </a:r>
            <a:r>
              <a:rPr lang="en-US" b="1" dirty="0" smtClean="0">
                <a:solidFill>
                  <a:srgbClr val="FF0000"/>
                </a:solidFill>
              </a:rPr>
              <a:t> coli </a:t>
            </a:r>
            <a:r>
              <a:rPr lang="en-US" b="1" dirty="0" smtClean="0"/>
              <a:t>–2 ant .&amp;1 post.</a:t>
            </a:r>
          </a:p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Pertonium</a:t>
            </a:r>
            <a:r>
              <a:rPr lang="en-US" b="1" dirty="0" smtClean="0">
                <a:solidFill>
                  <a:srgbClr val="FF0000"/>
                </a:solidFill>
              </a:rPr>
              <a:t>; </a:t>
            </a:r>
            <a:r>
              <a:rPr lang="en-US" b="1" dirty="0" smtClean="0"/>
              <a:t>it completely covered with peritoneum except the </a:t>
            </a:r>
            <a:r>
              <a:rPr lang="en-US" b="1" dirty="0" err="1" smtClean="0"/>
              <a:t>rt</a:t>
            </a:r>
            <a:r>
              <a:rPr lang="en-US" b="1" dirty="0" smtClean="0"/>
              <a:t> 2 inch </a:t>
            </a:r>
            <a:r>
              <a:rPr lang="en-US" b="1" dirty="0" err="1" smtClean="0"/>
              <a:t>wher</a:t>
            </a:r>
            <a:r>
              <a:rPr lang="en-US" b="1" dirty="0" smtClean="0"/>
              <a:t> it adherent  to the 2</a:t>
            </a:r>
            <a:r>
              <a:rPr lang="en-US" b="1" baseline="30000" dirty="0" smtClean="0"/>
              <a:t>nd</a:t>
            </a:r>
            <a:r>
              <a:rPr lang="en-US" b="1" dirty="0" smtClean="0"/>
              <a:t> part of </a:t>
            </a:r>
            <a:r>
              <a:rPr lang="en-US" b="1" dirty="0" err="1" smtClean="0"/>
              <a:t>dued</a:t>
            </a:r>
            <a:r>
              <a:rPr lang="en-US" b="1" dirty="0" smtClean="0"/>
              <a:t>. and head of pancreas </a:t>
            </a:r>
          </a:p>
          <a:p>
            <a:pPr algn="l"/>
            <a:r>
              <a:rPr lang="en-US" b="1" dirty="0" smtClean="0"/>
              <a:t>It has transverse </a:t>
            </a:r>
            <a:r>
              <a:rPr lang="en-US" b="1" dirty="0" err="1" smtClean="0"/>
              <a:t>mesocolon</a:t>
            </a:r>
            <a:r>
              <a:rPr lang="en-US" b="1" dirty="0" smtClean="0"/>
              <a:t> </a:t>
            </a:r>
            <a:r>
              <a:rPr lang="ar-IQ" b="1" dirty="0" smtClean="0"/>
              <a:t> </a:t>
            </a:r>
            <a:endParaRPr lang="ar-IQ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Transverse colon</a:t>
            </a:r>
            <a:endParaRPr lang="ar-IQ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04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Relation of transverse colon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Anterior sup. from </a:t>
            </a:r>
            <a:r>
              <a:rPr lang="en-US" b="1" dirty="0" err="1" smtClean="0">
                <a:solidFill>
                  <a:srgbClr val="00B050"/>
                </a:solidFill>
              </a:rPr>
              <a:t>rt</a:t>
            </a:r>
            <a:r>
              <a:rPr lang="en-US" b="1" dirty="0" smtClean="0">
                <a:solidFill>
                  <a:srgbClr val="00B050"/>
                </a:solidFill>
              </a:rPr>
              <a:t> to lf</a:t>
            </a:r>
          </a:p>
          <a:p>
            <a:pPr algn="l">
              <a:buNone/>
            </a:pPr>
            <a:r>
              <a:rPr lang="en-US" b="1" dirty="0" err="1" smtClean="0"/>
              <a:t>Rt</a:t>
            </a:r>
            <a:r>
              <a:rPr lang="en-US" b="1" dirty="0" smtClean="0"/>
              <a:t> lobe of liver..gall bladder..great curvature of stomach…greater </a:t>
            </a:r>
            <a:r>
              <a:rPr lang="en-US" b="1" dirty="0" err="1" smtClean="0"/>
              <a:t>omentum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Posterior  from </a:t>
            </a:r>
            <a:r>
              <a:rPr lang="en-US" b="1" dirty="0" err="1" smtClean="0">
                <a:solidFill>
                  <a:srgbClr val="00B050"/>
                </a:solidFill>
              </a:rPr>
              <a:t>rt</a:t>
            </a:r>
            <a:r>
              <a:rPr lang="en-US" b="1" dirty="0" smtClean="0">
                <a:solidFill>
                  <a:srgbClr val="00B050"/>
                </a:solidFill>
              </a:rPr>
              <a:t> to lf</a:t>
            </a:r>
          </a:p>
          <a:p>
            <a:pPr algn="l">
              <a:buNone/>
            </a:pPr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part of </a:t>
            </a:r>
            <a:r>
              <a:rPr lang="en-US" b="1" dirty="0" err="1" smtClean="0"/>
              <a:t>dued</a:t>
            </a:r>
            <a:r>
              <a:rPr lang="en-US" b="1" dirty="0" smtClean="0"/>
              <a:t>…head of pancreas</a:t>
            </a:r>
          </a:p>
          <a:p>
            <a:pPr algn="l">
              <a:buNone/>
            </a:pPr>
            <a:r>
              <a:rPr lang="en-US" b="1" dirty="0" err="1" smtClean="0"/>
              <a:t>Dj</a:t>
            </a:r>
            <a:r>
              <a:rPr lang="en-US" b="1" dirty="0" smtClean="0"/>
              <a:t> flexure &amp;coil of </a:t>
            </a:r>
            <a:r>
              <a:rPr lang="en-US" b="1" dirty="0" err="1" smtClean="0"/>
              <a:t>jej</a:t>
            </a:r>
            <a:r>
              <a:rPr lang="en-US" b="1" dirty="0" smtClean="0"/>
              <a:t>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Inferiorly…</a:t>
            </a:r>
            <a:r>
              <a:rPr lang="en-US" b="1" dirty="0" smtClean="0"/>
              <a:t>coil of small intestine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Blood supply;  </a:t>
            </a:r>
            <a:r>
              <a:rPr lang="en-US" b="1" dirty="0" smtClean="0"/>
              <a:t>middle colic and ascending branches </a:t>
            </a:r>
            <a:r>
              <a:rPr lang="en-US" b="1" dirty="0"/>
              <a:t>o</a:t>
            </a:r>
            <a:r>
              <a:rPr lang="en-US" b="1" dirty="0" smtClean="0"/>
              <a:t>f upper lf colic art.</a:t>
            </a:r>
            <a:endParaRPr lang="ar-IQ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1920314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Rt</a:t>
            </a:r>
            <a:r>
              <a:rPr lang="en-US" b="1" dirty="0" smtClean="0">
                <a:solidFill>
                  <a:srgbClr val="FF0000"/>
                </a:solidFill>
              </a:rPr>
              <a:t> and lf colic flexures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Position </a:t>
            </a:r>
            <a:r>
              <a:rPr lang="en-US" b="1" dirty="0" err="1" smtClean="0"/>
              <a:t>rt</a:t>
            </a:r>
            <a:r>
              <a:rPr lang="en-US" b="1" dirty="0" smtClean="0"/>
              <a:t> L2 ,,LF L1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Shape </a:t>
            </a:r>
            <a:r>
              <a:rPr lang="en-US" b="1" dirty="0" smtClean="0"/>
              <a:t> </a:t>
            </a:r>
            <a:r>
              <a:rPr lang="en-US" b="1" dirty="0" err="1" smtClean="0"/>
              <a:t>rt</a:t>
            </a:r>
            <a:r>
              <a:rPr lang="en-US" b="1" dirty="0" smtClean="0"/>
              <a:t> a</a:t>
            </a:r>
            <a:r>
              <a:rPr lang="en-US" b="1" dirty="0"/>
              <a:t> </a:t>
            </a:r>
            <a:r>
              <a:rPr lang="en-US" b="1" dirty="0" smtClean="0"/>
              <a:t>blunt forming right angle  lf sharp  forming acute angle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Attachment to the diaphragm </a:t>
            </a:r>
            <a:r>
              <a:rPr lang="en-US" b="1" dirty="0" err="1" smtClean="0"/>
              <a:t>rt</a:t>
            </a:r>
            <a:r>
              <a:rPr lang="en-US" b="1" dirty="0" smtClean="0"/>
              <a:t> no lf  yes through </a:t>
            </a:r>
            <a:r>
              <a:rPr lang="en-US" b="1" dirty="0" err="1" smtClean="0"/>
              <a:t>phrencocolic</a:t>
            </a:r>
            <a:r>
              <a:rPr lang="en-US" b="1" dirty="0" smtClean="0"/>
              <a:t> ligament.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Relation </a:t>
            </a:r>
            <a:r>
              <a:rPr lang="en-US" b="1" dirty="0" err="1" smtClean="0"/>
              <a:t>rt</a:t>
            </a:r>
            <a:r>
              <a:rPr lang="en-US" b="1" dirty="0" smtClean="0"/>
              <a:t>  ant sup..</a:t>
            </a:r>
            <a:r>
              <a:rPr lang="en-US" b="1" dirty="0" err="1" smtClean="0"/>
              <a:t>rt</a:t>
            </a:r>
            <a:r>
              <a:rPr lang="en-US" b="1" dirty="0" smtClean="0"/>
              <a:t> lobe of liver,, post.inf.. </a:t>
            </a:r>
            <a:r>
              <a:rPr lang="en-US" b="1" dirty="0" err="1" smtClean="0"/>
              <a:t>Rt</a:t>
            </a:r>
            <a:r>
              <a:rPr lang="en-US" b="1" dirty="0" smtClean="0"/>
              <a:t> kidney   medially  2</a:t>
            </a:r>
            <a:r>
              <a:rPr lang="en-US" b="1" baseline="30000" dirty="0" smtClean="0"/>
              <a:t>nd</a:t>
            </a:r>
            <a:r>
              <a:rPr lang="en-US" b="1" dirty="0" smtClean="0"/>
              <a:t> part of duodenum</a:t>
            </a:r>
          </a:p>
          <a:p>
            <a:pPr algn="l">
              <a:buNone/>
            </a:pPr>
            <a:r>
              <a:rPr lang="en-US" b="1" dirty="0" smtClean="0"/>
              <a:t>Lf ant.sup spleen and tail of pancreas</a:t>
            </a:r>
          </a:p>
          <a:p>
            <a:pPr algn="l">
              <a:buNone/>
            </a:pPr>
            <a:r>
              <a:rPr lang="en-US" b="1" dirty="0" smtClean="0"/>
              <a:t>Post </a:t>
            </a:r>
            <a:r>
              <a:rPr lang="en-US" b="1" dirty="0" err="1" smtClean="0"/>
              <a:t>inf</a:t>
            </a:r>
            <a:r>
              <a:rPr lang="en-US" b="1" dirty="0" smtClean="0"/>
              <a:t> lf kid. and diaphragm </a:t>
            </a:r>
          </a:p>
          <a:p>
            <a:pPr algn="l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Medialy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/>
              <a:t>lf kidney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Blood supply; </a:t>
            </a:r>
            <a:r>
              <a:rPr lang="en-US" b="1" dirty="0" err="1" smtClean="0"/>
              <a:t>rt</a:t>
            </a:r>
            <a:r>
              <a:rPr lang="en-US" b="1" dirty="0" smtClean="0"/>
              <a:t>  </a:t>
            </a:r>
            <a:r>
              <a:rPr lang="en-US" b="1" dirty="0" err="1" smtClean="0"/>
              <a:t>rt</a:t>
            </a:r>
            <a:r>
              <a:rPr lang="en-US" b="1" dirty="0" smtClean="0"/>
              <a:t> colic </a:t>
            </a:r>
            <a:r>
              <a:rPr lang="en-US" b="1" dirty="0" err="1" smtClean="0"/>
              <a:t>art.lf</a:t>
            </a:r>
            <a:r>
              <a:rPr lang="en-US" b="1" dirty="0" smtClean="0"/>
              <a:t> lf colic art.  </a:t>
            </a:r>
            <a:endParaRPr lang="ar-IQ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Engravers MT" pitchFamily="18" charset="0"/>
              </a:rPr>
              <a:t>Colic flexures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14508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Site; </a:t>
            </a:r>
            <a:r>
              <a:rPr lang="en-US" b="1" dirty="0" smtClean="0"/>
              <a:t>in the lf lumber and lf iliac region ,start from lf colic flexure to the lf border of pelvic brim where it become pelvic colon(sigmoid)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Size </a:t>
            </a:r>
            <a:r>
              <a:rPr lang="en-US" b="1" dirty="0" smtClean="0"/>
              <a:t>10-12 inch double length of ascending colon but narrow lumen.</a:t>
            </a:r>
          </a:p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Taenia</a:t>
            </a:r>
            <a:r>
              <a:rPr lang="en-US" b="1" dirty="0" smtClean="0">
                <a:solidFill>
                  <a:srgbClr val="FF0000"/>
                </a:solidFill>
              </a:rPr>
              <a:t> coli; </a:t>
            </a:r>
            <a:r>
              <a:rPr lang="en-US" b="1" dirty="0" smtClean="0"/>
              <a:t>one ant .and 2 post, same ascending.</a:t>
            </a:r>
          </a:p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Peritonium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cover in front and sides same ascending</a:t>
            </a:r>
            <a:r>
              <a:rPr lang="en-US" dirty="0" smtClean="0"/>
              <a:t>. </a:t>
            </a: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Engravers MT" pitchFamily="18" charset="0"/>
              </a:rPr>
              <a:t>Descending colon</a:t>
            </a:r>
            <a:endParaRPr lang="ar-IQ" dirty="0">
              <a:solidFill>
                <a:srgbClr val="FF0000"/>
              </a:solidFill>
              <a:latin typeface="Engravers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99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Relation;  </a:t>
            </a:r>
            <a:r>
              <a:rPr lang="en-US" b="1" dirty="0" smtClean="0">
                <a:solidFill>
                  <a:srgbClr val="00B050"/>
                </a:solidFill>
              </a:rPr>
              <a:t>anterior and laterally </a:t>
            </a:r>
            <a:r>
              <a:rPr lang="en-US" b="1" dirty="0" smtClean="0"/>
              <a:t>;</a:t>
            </a:r>
          </a:p>
          <a:p>
            <a:pPr algn="l">
              <a:buNone/>
            </a:pPr>
            <a:r>
              <a:rPr lang="en-US" b="1" dirty="0" smtClean="0"/>
              <a:t>Ant. Abdominal wall</a:t>
            </a:r>
          </a:p>
          <a:p>
            <a:pPr algn="l">
              <a:buNone/>
            </a:pPr>
            <a:r>
              <a:rPr lang="en-US" b="1" dirty="0" smtClean="0"/>
              <a:t>Lf border of greater </a:t>
            </a:r>
            <a:r>
              <a:rPr lang="en-US" b="1" dirty="0" err="1" smtClean="0"/>
              <a:t>omentium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Coil of small intestine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Medial relation;</a:t>
            </a:r>
          </a:p>
          <a:p>
            <a:pPr algn="l">
              <a:buNone/>
            </a:pPr>
            <a:r>
              <a:rPr lang="en-US" b="1" dirty="0" smtClean="0"/>
              <a:t> coil of small intestine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Posterior relation;</a:t>
            </a:r>
          </a:p>
          <a:p>
            <a:pPr algn="l">
              <a:buNone/>
            </a:pPr>
            <a:r>
              <a:rPr lang="en-US" b="1" dirty="0" smtClean="0"/>
              <a:t>It descend on the fallowing strictures;</a:t>
            </a:r>
          </a:p>
          <a:p>
            <a:pPr algn="l">
              <a:buNone/>
            </a:pPr>
            <a:r>
              <a:rPr lang="en-US" b="1" dirty="0" smtClean="0"/>
              <a:t>Diaphragm</a:t>
            </a:r>
          </a:p>
          <a:p>
            <a:pPr algn="l">
              <a:buNone/>
            </a:pPr>
            <a:r>
              <a:rPr lang="en-US" b="1" dirty="0" smtClean="0"/>
              <a:t>Lower </a:t>
            </a:r>
            <a:r>
              <a:rPr lang="en-US" b="1" dirty="0" err="1" smtClean="0"/>
              <a:t>lat</a:t>
            </a:r>
            <a:r>
              <a:rPr lang="en-US" b="1" dirty="0" smtClean="0"/>
              <a:t> part of the lf kidney</a:t>
            </a:r>
            <a:endParaRPr lang="ar-IQ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417133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Origin of lf trans. </a:t>
            </a:r>
            <a:r>
              <a:rPr lang="en-US" b="1" dirty="0" err="1" smtClean="0">
                <a:solidFill>
                  <a:srgbClr val="00B050"/>
                </a:solidFill>
              </a:rPr>
              <a:t>abdominus</a:t>
            </a:r>
            <a:r>
              <a:rPr lang="en-US" b="1" dirty="0" smtClean="0">
                <a:solidFill>
                  <a:srgbClr val="00B050"/>
                </a:solidFill>
              </a:rPr>
              <a:t> m</a:t>
            </a:r>
            <a:r>
              <a:rPr lang="en-US" b="1" dirty="0" smtClean="0"/>
              <a:t>.</a:t>
            </a:r>
          </a:p>
          <a:p>
            <a:pPr marL="109728" indent="0"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Lf </a:t>
            </a:r>
            <a:r>
              <a:rPr lang="en-US" b="1" dirty="0" err="1" smtClean="0">
                <a:solidFill>
                  <a:srgbClr val="00B050"/>
                </a:solidFill>
              </a:rPr>
              <a:t>quadretous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lumborous</a:t>
            </a:r>
            <a:r>
              <a:rPr lang="en-US" b="1" dirty="0" smtClean="0">
                <a:solidFill>
                  <a:srgbClr val="00B050"/>
                </a:solidFill>
              </a:rPr>
              <a:t> m. and structures </a:t>
            </a:r>
            <a:r>
              <a:rPr lang="en-US" b="1" dirty="0" err="1" smtClean="0">
                <a:solidFill>
                  <a:srgbClr val="00B050"/>
                </a:solidFill>
              </a:rPr>
              <a:t>infront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/>
              <a:t>of it .a-subcostal n &amp;vessels</a:t>
            </a:r>
          </a:p>
          <a:p>
            <a:pPr marL="109728" indent="0" algn="l">
              <a:buNone/>
            </a:pPr>
            <a:r>
              <a:rPr lang="en-US" b="1" dirty="0" smtClean="0"/>
              <a:t>B-</a:t>
            </a:r>
            <a:r>
              <a:rPr lang="en-US" b="1" dirty="0" err="1" smtClean="0"/>
              <a:t>iliohypogastric</a:t>
            </a:r>
            <a:r>
              <a:rPr lang="en-US" b="1" dirty="0" smtClean="0"/>
              <a:t> n.</a:t>
            </a:r>
          </a:p>
          <a:p>
            <a:pPr marL="109728" indent="0" algn="l">
              <a:buNone/>
            </a:pPr>
            <a:r>
              <a:rPr lang="en-US" b="1" dirty="0" smtClean="0"/>
              <a:t>C- </a:t>
            </a:r>
            <a:r>
              <a:rPr lang="en-US" b="1" dirty="0" err="1" smtClean="0"/>
              <a:t>ilioinguinal</a:t>
            </a:r>
            <a:r>
              <a:rPr lang="en-US" b="1" dirty="0" smtClean="0"/>
              <a:t> n.</a:t>
            </a:r>
          </a:p>
          <a:p>
            <a:pPr marL="109728" indent="0"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Lf </a:t>
            </a:r>
            <a:r>
              <a:rPr lang="en-US" b="1" dirty="0" err="1" smtClean="0">
                <a:solidFill>
                  <a:srgbClr val="00B050"/>
                </a:solidFill>
              </a:rPr>
              <a:t>iliacus</a:t>
            </a:r>
            <a:r>
              <a:rPr lang="en-US" b="1" dirty="0" smtClean="0">
                <a:solidFill>
                  <a:srgbClr val="00B050"/>
                </a:solidFill>
              </a:rPr>
              <a:t> muscle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&amp; </a:t>
            </a:r>
            <a:r>
              <a:rPr lang="en-US" b="1" dirty="0" err="1" smtClean="0">
                <a:solidFill>
                  <a:srgbClr val="00B050"/>
                </a:solidFill>
              </a:rPr>
              <a:t>stracture</a:t>
            </a:r>
            <a:r>
              <a:rPr lang="en-US" b="1" dirty="0" smtClean="0">
                <a:solidFill>
                  <a:srgbClr val="00B050"/>
                </a:solidFill>
              </a:rPr>
              <a:t> related to it</a:t>
            </a:r>
          </a:p>
          <a:p>
            <a:pPr marL="109728" indent="0" algn="l">
              <a:buNone/>
            </a:pPr>
            <a:r>
              <a:rPr lang="en-US" b="1" dirty="0" smtClean="0"/>
              <a:t>A- lat. </a:t>
            </a:r>
            <a:r>
              <a:rPr lang="en-US" b="1" dirty="0" err="1" smtClean="0"/>
              <a:t>cutanous</a:t>
            </a:r>
            <a:r>
              <a:rPr lang="en-US" b="1" dirty="0" smtClean="0"/>
              <a:t> n . </a:t>
            </a:r>
            <a:r>
              <a:rPr lang="en-US" b="1" smtClean="0"/>
              <a:t>Of thigh</a:t>
            </a:r>
            <a:r>
              <a:rPr lang="en-US" b="1" dirty="0" smtClean="0"/>
              <a:t> </a:t>
            </a:r>
            <a:r>
              <a:rPr lang="en-US" b="1" smtClean="0"/>
              <a:t>B-femoral </a:t>
            </a:r>
            <a:r>
              <a:rPr lang="en-US" b="1" dirty="0" smtClean="0"/>
              <a:t>n.</a:t>
            </a:r>
          </a:p>
          <a:p>
            <a:pPr marL="109728" indent="0"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Lf </a:t>
            </a:r>
            <a:r>
              <a:rPr lang="en-US" b="1" dirty="0" err="1" smtClean="0">
                <a:solidFill>
                  <a:srgbClr val="00B050"/>
                </a:solidFill>
              </a:rPr>
              <a:t>psoase</a:t>
            </a:r>
            <a:r>
              <a:rPr lang="en-US" b="1" dirty="0" smtClean="0">
                <a:solidFill>
                  <a:srgbClr val="00B050"/>
                </a:solidFill>
              </a:rPr>
              <a:t> major m &amp; structure related to it</a:t>
            </a:r>
          </a:p>
          <a:p>
            <a:pPr marL="109728" indent="0" algn="l">
              <a:buNone/>
            </a:pPr>
            <a:r>
              <a:rPr lang="en-US" b="1" dirty="0" smtClean="0"/>
              <a:t>A-lf </a:t>
            </a:r>
            <a:r>
              <a:rPr lang="en-US" b="1" dirty="0" err="1" smtClean="0"/>
              <a:t>gonodal</a:t>
            </a:r>
            <a:r>
              <a:rPr lang="en-US" b="1" dirty="0" smtClean="0"/>
              <a:t> v.</a:t>
            </a:r>
          </a:p>
          <a:p>
            <a:pPr marL="109728" indent="0" algn="l">
              <a:buNone/>
            </a:pPr>
            <a:r>
              <a:rPr lang="en-US" b="1" dirty="0" smtClean="0"/>
              <a:t>B- lf </a:t>
            </a:r>
            <a:r>
              <a:rPr lang="en-US" b="1" dirty="0" err="1" smtClean="0"/>
              <a:t>genetofemoral</a:t>
            </a:r>
            <a:r>
              <a:rPr lang="en-US" b="1" dirty="0" smtClean="0"/>
              <a:t> n.</a:t>
            </a:r>
          </a:p>
          <a:p>
            <a:pPr marL="109728" indent="0" algn="l">
              <a:buNone/>
            </a:pPr>
            <a:r>
              <a:rPr lang="en-US" b="1" dirty="0" smtClean="0"/>
              <a:t>C- lf external iliac artery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31681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;</a:t>
            </a:r>
          </a:p>
          <a:p>
            <a:pPr algn="l"/>
            <a:r>
              <a:rPr lang="en-US" b="1" dirty="0" err="1" smtClean="0">
                <a:latin typeface="Copperplate Gothic Bold" pitchFamily="34" charset="0"/>
              </a:rPr>
              <a:t>G.e</a:t>
            </a:r>
            <a:r>
              <a:rPr lang="en-US" b="1" dirty="0" smtClean="0"/>
              <a:t> junction has no anatomical sphincter </a:t>
            </a:r>
          </a:p>
          <a:p>
            <a:pPr algn="l"/>
            <a:r>
              <a:rPr lang="en-US" b="1" dirty="0" smtClean="0"/>
              <a:t>Its closed by physiological sphincter which </a:t>
            </a:r>
            <a:r>
              <a:rPr lang="en-US" b="1" dirty="0" smtClean="0">
                <a:solidFill>
                  <a:srgbClr val="00B050"/>
                </a:solidFill>
              </a:rPr>
              <a:t>depend on </a:t>
            </a:r>
          </a:p>
          <a:p>
            <a:pPr algn="l"/>
            <a:r>
              <a:rPr lang="en-US" b="1" dirty="0" smtClean="0"/>
              <a:t>A-acute angle between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stomach and esophagus</a:t>
            </a:r>
            <a:endParaRPr lang="en-US" b="1" dirty="0" smtClean="0"/>
          </a:p>
          <a:p>
            <a:pPr algn="l"/>
            <a:r>
              <a:rPr lang="en-US" b="1" dirty="0" smtClean="0"/>
              <a:t>B- sphincter action of fiber of RT crus of diaphragm which encircle the lower end of esophagus.</a:t>
            </a:r>
            <a:endParaRPr lang="ar-IQ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Sphincter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121232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Relation same ascending colon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Engravers MT" pitchFamily="18" charset="0"/>
              </a:rPr>
              <a:t>Pelvic (sigmoid )colon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Site ;</a:t>
            </a:r>
            <a:r>
              <a:rPr lang="en-US" b="1" dirty="0" smtClean="0"/>
              <a:t>in lf iliac fossa ,in pelvic cavity 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Shape;  </a:t>
            </a:r>
            <a:r>
              <a:rPr lang="en-US" sz="4000" b="1" dirty="0" smtClean="0"/>
              <a:t>s</a:t>
            </a:r>
            <a:r>
              <a:rPr lang="en-US" b="1" dirty="0" smtClean="0"/>
              <a:t> shape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Size </a:t>
            </a:r>
            <a:r>
              <a:rPr lang="en-US" b="1" dirty="0" smtClean="0"/>
              <a:t>; 16 inches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Begins; </a:t>
            </a:r>
            <a:r>
              <a:rPr lang="en-US" b="1" dirty="0" err="1" smtClean="0"/>
              <a:t>infront</a:t>
            </a:r>
            <a:r>
              <a:rPr lang="en-US" b="1" dirty="0" smtClean="0"/>
              <a:t> of </a:t>
            </a:r>
            <a:r>
              <a:rPr lang="en-US" b="1" dirty="0" err="1" smtClean="0"/>
              <a:t>ext.iliac</a:t>
            </a:r>
            <a:r>
              <a:rPr lang="en-US" b="1" dirty="0" smtClean="0"/>
              <a:t> artery at the lf border of pelvic prim ,2 inch above the inguinal </a:t>
            </a:r>
            <a:r>
              <a:rPr lang="en-US" b="1" dirty="0" err="1" smtClean="0"/>
              <a:t>ligament.as</a:t>
            </a:r>
            <a:r>
              <a:rPr lang="en-US" b="1" dirty="0" smtClean="0"/>
              <a:t> a continuation of descending colon.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End ;</a:t>
            </a:r>
            <a:r>
              <a:rPr lang="en-US" b="1" dirty="0" smtClean="0"/>
              <a:t>opposite the 3</a:t>
            </a:r>
            <a:r>
              <a:rPr lang="en-US" b="1" baseline="30000" dirty="0" smtClean="0"/>
              <a:t>rd</a:t>
            </a:r>
            <a:r>
              <a:rPr lang="en-US" b="1" dirty="0" smtClean="0"/>
              <a:t> sacral piece by becoming rectum.</a:t>
            </a:r>
            <a:endParaRPr lang="ar-IQ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77221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algn="l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Sup.and</a:t>
            </a:r>
            <a:r>
              <a:rPr lang="en-US" b="1" dirty="0" smtClean="0">
                <a:solidFill>
                  <a:srgbClr val="FF0000"/>
                </a:solidFill>
              </a:rPr>
              <a:t> to the </a:t>
            </a:r>
            <a:r>
              <a:rPr lang="en-US" b="1" dirty="0" err="1" smtClean="0">
                <a:solidFill>
                  <a:srgbClr val="FF0000"/>
                </a:solidFill>
              </a:rPr>
              <a:t>rt</a:t>
            </a:r>
            <a:r>
              <a:rPr lang="en-US" b="1" dirty="0" smtClean="0"/>
              <a:t>;</a:t>
            </a:r>
          </a:p>
          <a:p>
            <a:pPr marL="109728" indent="0" algn="l">
              <a:buNone/>
            </a:pPr>
            <a:r>
              <a:rPr lang="en-US" b="1" dirty="0" smtClean="0"/>
              <a:t>Coil of</a:t>
            </a:r>
            <a:r>
              <a:rPr lang="en-US" b="1" dirty="0"/>
              <a:t> </a:t>
            </a:r>
            <a:r>
              <a:rPr lang="en-US" b="1" dirty="0" smtClean="0"/>
              <a:t>ilium</a:t>
            </a:r>
          </a:p>
          <a:p>
            <a:pPr marL="109728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Inferior</a:t>
            </a:r>
            <a:r>
              <a:rPr lang="en-US" b="1" dirty="0" smtClean="0"/>
              <a:t>;</a:t>
            </a:r>
          </a:p>
          <a:p>
            <a:pPr marL="109728" indent="0" algn="l">
              <a:buNone/>
            </a:pPr>
            <a:r>
              <a:rPr lang="en-US" b="1" dirty="0" smtClean="0"/>
              <a:t>According to the sex </a:t>
            </a:r>
          </a:p>
          <a:p>
            <a:pPr marL="109728" indent="0" algn="l">
              <a:buNone/>
            </a:pPr>
            <a:r>
              <a:rPr lang="en-US" b="1" dirty="0" smtClean="0"/>
              <a:t>In female uterus</a:t>
            </a:r>
          </a:p>
          <a:p>
            <a:pPr marL="109728" indent="0" algn="l">
              <a:buNone/>
            </a:pPr>
            <a:r>
              <a:rPr lang="en-US" b="1" dirty="0" smtClean="0"/>
              <a:t>In male  urinary bladder in both male and female</a:t>
            </a:r>
          </a:p>
          <a:p>
            <a:pPr marL="109728" indent="0" algn="l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Posreiorly</a:t>
            </a:r>
            <a:r>
              <a:rPr lang="en-US" b="1" dirty="0" smtClean="0"/>
              <a:t>;</a:t>
            </a:r>
          </a:p>
          <a:p>
            <a:pPr marL="109728" indent="0" algn="l">
              <a:buNone/>
            </a:pPr>
            <a:r>
              <a:rPr lang="en-US" b="1" dirty="0" smtClean="0"/>
              <a:t>Sacrum and structure </a:t>
            </a:r>
            <a:r>
              <a:rPr lang="en-US" b="1" dirty="0" err="1" smtClean="0"/>
              <a:t>infront</a:t>
            </a:r>
            <a:r>
              <a:rPr lang="en-US" b="1" dirty="0" smtClean="0"/>
              <a:t> of it;(</a:t>
            </a:r>
            <a:r>
              <a:rPr lang="en-US" b="1" dirty="0" err="1" smtClean="0"/>
              <a:t>piriformis</a:t>
            </a:r>
            <a:r>
              <a:rPr lang="en-US" b="1" dirty="0" smtClean="0"/>
              <a:t> and sacral plexus)</a:t>
            </a:r>
          </a:p>
          <a:p>
            <a:pPr marL="109728" indent="0" algn="l">
              <a:buNone/>
            </a:pPr>
            <a:r>
              <a:rPr lang="en-US" b="1" dirty="0" smtClean="0"/>
              <a:t>Lf ureter</a:t>
            </a:r>
          </a:p>
          <a:p>
            <a:pPr marL="109728" indent="0" algn="l">
              <a:buNone/>
            </a:pPr>
            <a:r>
              <a:rPr lang="en-US" b="1" dirty="0" smtClean="0"/>
              <a:t>Lf internal iliac vessels  </a:t>
            </a:r>
            <a:endParaRPr lang="ar-IQ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1023148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Blood supply; </a:t>
            </a:r>
            <a:r>
              <a:rPr lang="en-US" b="1" dirty="0" smtClean="0"/>
              <a:t>lower lf iliac (sigmoid arteries)</a:t>
            </a:r>
          </a:p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Pertonial</a:t>
            </a:r>
            <a:r>
              <a:rPr lang="en-US" b="1" dirty="0" smtClean="0">
                <a:solidFill>
                  <a:srgbClr val="FF0000"/>
                </a:solidFill>
              </a:rPr>
              <a:t> covering; </a:t>
            </a:r>
            <a:r>
              <a:rPr lang="en-US" b="1" dirty="0" smtClean="0"/>
              <a:t>completely covering</a:t>
            </a:r>
          </a:p>
          <a:p>
            <a:pPr algn="l"/>
            <a:r>
              <a:rPr lang="en-US" b="1" dirty="0" smtClean="0"/>
              <a:t>Has </a:t>
            </a:r>
            <a:r>
              <a:rPr lang="en-US" b="1" dirty="0" err="1" smtClean="0"/>
              <a:t>mesentry</a:t>
            </a:r>
            <a:r>
              <a:rPr lang="en-US" b="1" dirty="0" smtClean="0"/>
              <a:t> cold pelvic </a:t>
            </a:r>
            <a:r>
              <a:rPr lang="en-US" b="1" dirty="0" err="1" smtClean="0"/>
              <a:t>mesocolon</a:t>
            </a:r>
            <a:r>
              <a:rPr lang="en-US" b="1" dirty="0" smtClean="0"/>
              <a:t> connecting it to the </a:t>
            </a:r>
            <a:r>
              <a:rPr lang="en-US" b="1" dirty="0" err="1" smtClean="0"/>
              <a:t>post.abdominal</a:t>
            </a:r>
            <a:r>
              <a:rPr lang="en-US" b="1" dirty="0" smtClean="0"/>
              <a:t> wall</a:t>
            </a:r>
            <a:r>
              <a:rPr lang="en-US" dirty="0" smtClean="0"/>
              <a:t>.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Pelvic </a:t>
            </a:r>
            <a:r>
              <a:rPr lang="en-US" b="1" dirty="0" err="1" smtClean="0">
                <a:solidFill>
                  <a:srgbClr val="FF0000"/>
                </a:solidFill>
              </a:rPr>
              <a:t>mesocolon</a:t>
            </a:r>
            <a:endParaRPr lang="en-US" b="1" dirty="0" smtClean="0"/>
          </a:p>
          <a:p>
            <a:pPr algn="l"/>
            <a:r>
              <a:rPr lang="en-US" b="1" dirty="0" smtClean="0"/>
              <a:t>Its peritoneal fold attaching  the pelvic colon to the upper part of the post. wall of pelvis.</a:t>
            </a:r>
          </a:p>
          <a:p>
            <a:pPr algn="l"/>
            <a:r>
              <a:rPr lang="en-US" b="1" dirty="0" smtClean="0"/>
              <a:t>Shape; inverted v shape having 2 limb 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Lat. limb ascending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Med. limb descending.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4001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Attachment;</a:t>
            </a:r>
          </a:p>
          <a:p>
            <a:pPr marL="109728" indent="0" algn="l">
              <a:buNone/>
            </a:pPr>
            <a:r>
              <a:rPr lang="en-US" b="1" dirty="0" smtClean="0"/>
              <a:t>A- lat. Limb attach to the med. side of lf ext. iliac </a:t>
            </a:r>
          </a:p>
          <a:p>
            <a:pPr marL="109728" indent="0" algn="l">
              <a:buNone/>
            </a:pPr>
            <a:r>
              <a:rPr lang="en-US" b="1" dirty="0" smtClean="0"/>
              <a:t>B- medial limb attach to the front of sacrum till the 3</a:t>
            </a:r>
            <a:r>
              <a:rPr lang="en-US" b="1" baseline="30000" dirty="0" smtClean="0"/>
              <a:t>rd</a:t>
            </a:r>
            <a:r>
              <a:rPr lang="en-US" b="1" dirty="0" smtClean="0"/>
              <a:t> sacral piece </a:t>
            </a:r>
          </a:p>
          <a:p>
            <a:pPr marL="109728" indent="0" algn="l">
              <a:buNone/>
            </a:pPr>
            <a:r>
              <a:rPr lang="en-US" b="1" dirty="0" smtClean="0"/>
              <a:t>C-The apex ; attach </a:t>
            </a:r>
            <a:r>
              <a:rPr lang="en-US" b="1" dirty="0" err="1" smtClean="0"/>
              <a:t>infront</a:t>
            </a:r>
            <a:r>
              <a:rPr lang="en-US" b="1" dirty="0" smtClean="0"/>
              <a:t> of the lf ureter.</a:t>
            </a:r>
          </a:p>
          <a:p>
            <a:pPr marL="109728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Content of pelvic </a:t>
            </a:r>
            <a:r>
              <a:rPr lang="en-US" b="1" dirty="0" err="1" smtClean="0">
                <a:solidFill>
                  <a:srgbClr val="FF0000"/>
                </a:solidFill>
              </a:rPr>
              <a:t>mesocolon</a:t>
            </a:r>
            <a:r>
              <a:rPr lang="en-US" b="1" dirty="0" smtClean="0">
                <a:solidFill>
                  <a:srgbClr val="FF0000"/>
                </a:solidFill>
              </a:rPr>
              <a:t>;</a:t>
            </a:r>
          </a:p>
          <a:p>
            <a:pPr marL="109728" indent="0" algn="l">
              <a:buNone/>
            </a:pPr>
            <a:r>
              <a:rPr lang="en-US" b="1" dirty="0" smtClean="0"/>
              <a:t>1- </a:t>
            </a:r>
            <a:r>
              <a:rPr lang="en-US" b="1" dirty="0" err="1" smtClean="0"/>
              <a:t>segmoid</a:t>
            </a:r>
            <a:r>
              <a:rPr lang="en-US" b="1" dirty="0" smtClean="0"/>
              <a:t> colon in free margin</a:t>
            </a:r>
          </a:p>
          <a:p>
            <a:pPr marL="109728" indent="0" algn="l">
              <a:buNone/>
            </a:pPr>
            <a:r>
              <a:rPr lang="en-US" b="1" dirty="0" smtClean="0"/>
              <a:t>2- sigmoid artery;(lower lf colic)</a:t>
            </a:r>
          </a:p>
          <a:p>
            <a:pPr marL="109728" indent="0" algn="l">
              <a:buNone/>
            </a:pPr>
            <a:r>
              <a:rPr lang="en-US" b="1" dirty="0" smtClean="0"/>
              <a:t>3-sup.rectal v.</a:t>
            </a:r>
          </a:p>
          <a:p>
            <a:pPr marL="109728" indent="0" algn="l">
              <a:buNone/>
            </a:pPr>
            <a:r>
              <a:rPr lang="en-US" b="1" dirty="0" smtClean="0"/>
              <a:t>4- sympathetic fibers</a:t>
            </a:r>
          </a:p>
          <a:p>
            <a:pPr algn="l"/>
            <a:r>
              <a:rPr lang="en-US" b="1" dirty="0" smtClean="0"/>
              <a:t>5- </a:t>
            </a:r>
            <a:r>
              <a:rPr lang="en-US" b="1" dirty="0" err="1" smtClean="0"/>
              <a:t>extraperitonial</a:t>
            </a:r>
            <a:r>
              <a:rPr lang="en-US" b="1" dirty="0" smtClean="0"/>
              <a:t> fatty </a:t>
            </a:r>
            <a:r>
              <a:rPr lang="en-US" dirty="0" smtClean="0"/>
              <a:t>tissue</a:t>
            </a: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86210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l">
              <a:buNone/>
            </a:pPr>
            <a:r>
              <a:rPr lang="en-US" b="1" dirty="0" smtClean="0"/>
              <a:t>Caecum , ascending colon and </a:t>
            </a:r>
            <a:r>
              <a:rPr lang="en-US" b="1" dirty="0" err="1" smtClean="0"/>
              <a:t>rt</a:t>
            </a:r>
            <a:r>
              <a:rPr lang="en-US" b="1" dirty="0" smtClean="0"/>
              <a:t> 2/3 of </a:t>
            </a:r>
            <a:r>
              <a:rPr lang="en-US" b="1" dirty="0" err="1" smtClean="0"/>
              <a:t>transvese</a:t>
            </a:r>
            <a:r>
              <a:rPr lang="en-US" b="1" dirty="0" smtClean="0"/>
              <a:t> colon  supply by </a:t>
            </a:r>
            <a:r>
              <a:rPr lang="en-US" b="1" dirty="0" err="1" smtClean="0">
                <a:solidFill>
                  <a:srgbClr val="FF0000"/>
                </a:solidFill>
              </a:rPr>
              <a:t>sup.mesentric</a:t>
            </a:r>
            <a:r>
              <a:rPr lang="en-US" b="1" dirty="0" smtClean="0">
                <a:solidFill>
                  <a:srgbClr val="FF0000"/>
                </a:solidFill>
              </a:rPr>
              <a:t> artery through </a:t>
            </a:r>
            <a:r>
              <a:rPr lang="en-US" b="1" dirty="0" err="1" smtClean="0">
                <a:solidFill>
                  <a:srgbClr val="FF0000"/>
                </a:solidFill>
              </a:rPr>
              <a:t>iliocolic,rt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colic.middle</a:t>
            </a:r>
            <a:r>
              <a:rPr lang="en-US" b="1" dirty="0" smtClean="0">
                <a:solidFill>
                  <a:srgbClr val="FF0000"/>
                </a:solidFill>
              </a:rPr>
              <a:t> colic art</a:t>
            </a:r>
            <a:r>
              <a:rPr lang="en-US" b="1" dirty="0" smtClean="0"/>
              <a:t>.</a:t>
            </a:r>
          </a:p>
          <a:p>
            <a:pPr marL="109728" indent="0"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Venous </a:t>
            </a:r>
            <a:r>
              <a:rPr lang="en-US" b="1" dirty="0" err="1" smtClean="0">
                <a:solidFill>
                  <a:srgbClr val="002060"/>
                </a:solidFill>
              </a:rPr>
              <a:t>draing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corrsponding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109728" indent="0" algn="l">
              <a:buNone/>
            </a:pPr>
            <a:r>
              <a:rPr lang="en-US" b="1" dirty="0" smtClean="0"/>
              <a:t>Lf 1/3 of </a:t>
            </a:r>
            <a:r>
              <a:rPr lang="en-US" b="1" dirty="0" err="1" smtClean="0"/>
              <a:t>trans.colon</a:t>
            </a:r>
            <a:r>
              <a:rPr lang="en-US" b="1" dirty="0" smtClean="0"/>
              <a:t> descending colon sigmoid supply by </a:t>
            </a:r>
            <a:r>
              <a:rPr lang="en-US" b="1" dirty="0" err="1" smtClean="0">
                <a:solidFill>
                  <a:srgbClr val="FF0000"/>
                </a:solidFill>
              </a:rPr>
              <a:t>inf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mesentric</a:t>
            </a:r>
            <a:r>
              <a:rPr lang="en-US" b="1" dirty="0" smtClean="0">
                <a:solidFill>
                  <a:srgbClr val="FF0000"/>
                </a:solidFill>
              </a:rPr>
              <a:t> art through upper and lower lf colic art.</a:t>
            </a:r>
          </a:p>
          <a:p>
            <a:pPr marL="109728" indent="0"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Venous </a:t>
            </a:r>
            <a:r>
              <a:rPr lang="en-US" b="1" dirty="0" err="1" smtClean="0">
                <a:solidFill>
                  <a:srgbClr val="002060"/>
                </a:solidFill>
              </a:rPr>
              <a:t>drainge</a:t>
            </a:r>
            <a:r>
              <a:rPr lang="en-US" b="1" dirty="0" smtClean="0">
                <a:solidFill>
                  <a:srgbClr val="002060"/>
                </a:solidFill>
              </a:rPr>
              <a:t> corresponding</a:t>
            </a:r>
            <a:endParaRPr lang="ar-IQ" b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Blood supply of the colon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36706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b="1" dirty="0" smtClean="0">
                <a:solidFill>
                  <a:schemeClr val="accent2"/>
                </a:solidFill>
              </a:rPr>
              <a:t>Marginal artery ;</a:t>
            </a:r>
            <a:r>
              <a:rPr lang="en-US" b="1" dirty="0" smtClean="0"/>
              <a:t>its an arterial arcade lying along the concavity of colon . Its formed by </a:t>
            </a:r>
            <a:r>
              <a:rPr lang="en-US" b="1" dirty="0" err="1" smtClean="0"/>
              <a:t>anastemosis</a:t>
            </a:r>
            <a:r>
              <a:rPr lang="en-US" b="1" dirty="0" smtClean="0"/>
              <a:t> of </a:t>
            </a:r>
            <a:r>
              <a:rPr lang="en-US" b="1" dirty="0" err="1" smtClean="0"/>
              <a:t>iliocolic</a:t>
            </a:r>
            <a:r>
              <a:rPr lang="en-US" b="1" dirty="0" smtClean="0"/>
              <a:t>, middle colic, upper and lower lf colic a. </a:t>
            </a:r>
          </a:p>
          <a:p>
            <a:pPr algn="l"/>
            <a:r>
              <a:rPr lang="en-US" b="1" dirty="0" smtClean="0">
                <a:solidFill>
                  <a:schemeClr val="accent2"/>
                </a:solidFill>
              </a:rPr>
              <a:t>Lymphatic </a:t>
            </a:r>
            <a:r>
              <a:rPr lang="en-US" b="1" dirty="0" err="1" smtClean="0">
                <a:solidFill>
                  <a:schemeClr val="accent2"/>
                </a:solidFill>
              </a:rPr>
              <a:t>drainge</a:t>
            </a:r>
            <a:r>
              <a:rPr lang="en-US" b="1" dirty="0" smtClean="0">
                <a:solidFill>
                  <a:schemeClr val="accent2"/>
                </a:solidFill>
              </a:rPr>
              <a:t> of colon</a:t>
            </a:r>
          </a:p>
          <a:p>
            <a:pPr algn="l"/>
            <a:r>
              <a:rPr lang="en-US" b="1" dirty="0" smtClean="0">
                <a:solidFill>
                  <a:srgbClr val="0070C0"/>
                </a:solidFill>
              </a:rPr>
              <a:t>Pass through 4 groups of </a:t>
            </a:r>
            <a:r>
              <a:rPr lang="en-US" b="1" dirty="0" err="1" smtClean="0">
                <a:solidFill>
                  <a:srgbClr val="0070C0"/>
                </a:solidFill>
              </a:rPr>
              <a:t>l.n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l"/>
            <a:r>
              <a:rPr lang="en-US" b="1" dirty="0" smtClean="0"/>
              <a:t>1- </a:t>
            </a:r>
            <a:r>
              <a:rPr lang="en-US" b="1" dirty="0" err="1" smtClean="0"/>
              <a:t>epicolic</a:t>
            </a:r>
            <a:r>
              <a:rPr lang="en-US" b="1" dirty="0" smtClean="0"/>
              <a:t> </a:t>
            </a:r>
            <a:r>
              <a:rPr lang="en-US" b="1" dirty="0" err="1" smtClean="0"/>
              <a:t>l.n</a:t>
            </a:r>
            <a:r>
              <a:rPr lang="en-US" b="1" dirty="0" smtClean="0"/>
              <a:t> on wall of colon</a:t>
            </a:r>
          </a:p>
          <a:p>
            <a:pPr algn="l"/>
            <a:r>
              <a:rPr lang="en-US" b="1" dirty="0" smtClean="0"/>
              <a:t>2- </a:t>
            </a:r>
            <a:r>
              <a:rPr lang="en-US" b="1" dirty="0" err="1" smtClean="0"/>
              <a:t>paracolic</a:t>
            </a:r>
            <a:r>
              <a:rPr lang="en-US" b="1" dirty="0" smtClean="0"/>
              <a:t> along inf. Border</a:t>
            </a:r>
          </a:p>
          <a:p>
            <a:pPr algn="l"/>
            <a:r>
              <a:rPr lang="en-US" b="1" dirty="0" smtClean="0"/>
              <a:t>3- intermediate </a:t>
            </a:r>
            <a:r>
              <a:rPr lang="en-US" b="1" dirty="0" err="1" smtClean="0"/>
              <a:t>l.n</a:t>
            </a:r>
            <a:r>
              <a:rPr lang="en-US" b="1" dirty="0" smtClean="0"/>
              <a:t> along the colic arteries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4- terminal </a:t>
            </a:r>
            <a:r>
              <a:rPr lang="en-US" b="1" dirty="0" err="1" smtClean="0">
                <a:solidFill>
                  <a:srgbClr val="FF0000"/>
                </a:solidFill>
              </a:rPr>
              <a:t>l.n</a:t>
            </a:r>
            <a:r>
              <a:rPr lang="en-US" b="1" dirty="0" smtClean="0">
                <a:solidFill>
                  <a:srgbClr val="FF0000"/>
                </a:solidFill>
              </a:rPr>
              <a:t> along the trunk of sup &amp; </a:t>
            </a:r>
            <a:r>
              <a:rPr lang="en-US" b="1" dirty="0" err="1" smtClean="0">
                <a:solidFill>
                  <a:srgbClr val="FF0000"/>
                </a:solidFill>
              </a:rPr>
              <a:t>inf</a:t>
            </a:r>
            <a:r>
              <a:rPr lang="en-US" b="1" dirty="0" smtClean="0">
                <a:solidFill>
                  <a:srgbClr val="FF0000"/>
                </a:solidFill>
              </a:rPr>
              <a:t> mesenteric a. which continuous with </a:t>
            </a:r>
            <a:r>
              <a:rPr lang="en-US" b="1" dirty="0" err="1" smtClean="0">
                <a:solidFill>
                  <a:srgbClr val="FF0000"/>
                </a:solidFill>
              </a:rPr>
              <a:t>para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oartic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l.n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27652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70 years old with </a:t>
            </a:r>
            <a:r>
              <a:rPr lang="en-US" sz="2800" b="1" dirty="0" err="1" smtClean="0">
                <a:solidFill>
                  <a:srgbClr val="FF0000"/>
                </a:solidFill>
              </a:rPr>
              <a:t>atrail</a:t>
            </a:r>
            <a:r>
              <a:rPr lang="en-US" sz="2800" b="1" dirty="0" smtClean="0">
                <a:solidFill>
                  <a:srgbClr val="FF0000"/>
                </a:solidFill>
              </a:rPr>
              <a:t> fibrillation complaining from acute abdomen due to small bowel gangrene .from anatomical point </a:t>
            </a:r>
            <a:r>
              <a:rPr lang="en-US" sz="2800" b="1" smtClean="0">
                <a:solidFill>
                  <a:srgbClr val="FF0000"/>
                </a:solidFill>
              </a:rPr>
              <a:t>of view </a:t>
            </a:r>
            <a:r>
              <a:rPr lang="en-US" sz="2800" b="1" dirty="0" smtClean="0">
                <a:solidFill>
                  <a:srgbClr val="FF0000"/>
                </a:solidFill>
              </a:rPr>
              <a:t>why gangrenous bowel occur mostly </a:t>
            </a:r>
            <a:endParaRPr lang="ar-SA" sz="28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in small bowel not large bowel</a:t>
            </a:r>
            <a:r>
              <a:rPr lang="en-US" sz="2800" dirty="0" smtClean="0"/>
              <a:t>?</a:t>
            </a:r>
          </a:p>
          <a:p>
            <a:endParaRPr lang="en-US" dirty="0" smtClean="0"/>
          </a:p>
          <a:p>
            <a:pPr algn="l"/>
            <a:r>
              <a:rPr lang="en-US" sz="3200" b="1" dirty="0" smtClean="0"/>
              <a:t>What is the location of </a:t>
            </a:r>
            <a:r>
              <a:rPr lang="en-US" sz="3200" b="1" dirty="0" smtClean="0">
                <a:solidFill>
                  <a:srgbClr val="FF0000"/>
                </a:solidFill>
              </a:rPr>
              <a:t>Mc Burney’s point;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ar-SA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quaz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ar-IQ" sz="96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99199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C- the thick mucosal fold of the lower end of </a:t>
            </a:r>
            <a:r>
              <a:rPr lang="en-US" b="1" dirty="0" err="1" smtClean="0"/>
              <a:t>esoph</a:t>
            </a:r>
            <a:r>
              <a:rPr lang="en-US" b="1" dirty="0" smtClean="0"/>
              <a:t>.</a:t>
            </a:r>
          </a:p>
          <a:p>
            <a:pPr algn="l"/>
            <a:r>
              <a:rPr lang="en-US" b="1" dirty="0" smtClean="0"/>
              <a:t>D- contraction of circular muscle fiber in the lower end of </a:t>
            </a:r>
            <a:r>
              <a:rPr lang="en-US" b="1" dirty="0" err="1" smtClean="0"/>
              <a:t>oesoph</a:t>
            </a:r>
            <a:r>
              <a:rPr lang="en-US" dirty="0" smtClean="0"/>
              <a:t>.</a:t>
            </a:r>
          </a:p>
          <a:p>
            <a:pPr algn="l"/>
            <a:endParaRPr lang="en-US" dirty="0" smtClean="0"/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So why occur of gastro esophageal reflex diseases?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405207194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2313</TotalTime>
  <Words>3800</Words>
  <Application>Microsoft Office PowerPoint</Application>
  <PresentationFormat>عرض على الشاشة (3:4)‏</PresentationFormat>
  <Paragraphs>473</Paragraphs>
  <Slides>87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87</vt:i4>
      </vt:variant>
    </vt:vector>
  </HeadingPairs>
  <TitlesOfParts>
    <vt:vector size="88" baseType="lpstr">
      <vt:lpstr>Concourse</vt:lpstr>
      <vt:lpstr>stomach </vt:lpstr>
      <vt:lpstr>Stomach ch. Site,shape, size,ext.feature,orfice,</vt:lpstr>
      <vt:lpstr>الشريحة 3</vt:lpstr>
      <vt:lpstr>الشريحة 4</vt:lpstr>
      <vt:lpstr>stomach</vt:lpstr>
      <vt:lpstr>الشريحة 6</vt:lpstr>
      <vt:lpstr>الشريحة 7</vt:lpstr>
      <vt:lpstr>Sphincter</vt:lpstr>
      <vt:lpstr>الشريحة 9</vt:lpstr>
      <vt:lpstr>Pyloric orfice </vt:lpstr>
      <vt:lpstr>Relations; </vt:lpstr>
      <vt:lpstr>Borders of stomach</vt:lpstr>
      <vt:lpstr>Greater curviture</vt:lpstr>
      <vt:lpstr>الشريحة 14</vt:lpstr>
      <vt:lpstr>Parts of the stomach  </vt:lpstr>
      <vt:lpstr>الشريحة 16</vt:lpstr>
      <vt:lpstr>Suface of stomach</vt:lpstr>
      <vt:lpstr>Relation of stomach</vt:lpstr>
      <vt:lpstr>الشريحة 19</vt:lpstr>
      <vt:lpstr>الشريحة 20</vt:lpstr>
      <vt:lpstr>الشريحة 21</vt:lpstr>
      <vt:lpstr>Ligaments of stomach  </vt:lpstr>
      <vt:lpstr>Blood supply</vt:lpstr>
      <vt:lpstr>Blood supply of stomach; </vt:lpstr>
      <vt:lpstr>الشريحة 25</vt:lpstr>
      <vt:lpstr>Lymphatic drainage; </vt:lpstr>
      <vt:lpstr>Nerve supply</vt:lpstr>
      <vt:lpstr>Parasympathatic fiber</vt:lpstr>
      <vt:lpstr>Small intestine</vt:lpstr>
      <vt:lpstr>الشريحة 30</vt:lpstr>
      <vt:lpstr>Duodenum </vt:lpstr>
      <vt:lpstr>الشريحة 32</vt:lpstr>
      <vt:lpstr>الشريحة 33</vt:lpstr>
      <vt:lpstr>الشريحة 34</vt:lpstr>
      <vt:lpstr>الشريحة 35</vt:lpstr>
      <vt:lpstr>First Part of Duodenum</vt:lpstr>
      <vt:lpstr>الشريحة 37</vt:lpstr>
      <vt:lpstr>الشريحة 38</vt:lpstr>
      <vt:lpstr>2nd Part of Duodenum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Mesentery of Small Intestine</vt:lpstr>
      <vt:lpstr>الشريحة 52</vt:lpstr>
      <vt:lpstr>Mesentery of Small Intestine .. </vt:lpstr>
      <vt:lpstr>الشريحة 54</vt:lpstr>
      <vt:lpstr>الشريحة 55</vt:lpstr>
      <vt:lpstr>الشريحة 56</vt:lpstr>
      <vt:lpstr>الشريحة 57</vt:lpstr>
      <vt:lpstr>الشريحة 58</vt:lpstr>
      <vt:lpstr>Large intestin </vt:lpstr>
      <vt:lpstr>الشريحة 60</vt:lpstr>
      <vt:lpstr>الشريحة 61</vt:lpstr>
      <vt:lpstr>الشريحة 62</vt:lpstr>
      <vt:lpstr>caecum</vt:lpstr>
      <vt:lpstr>الشريحة 64</vt:lpstr>
      <vt:lpstr>الشريحة 65</vt:lpstr>
      <vt:lpstr>appendix</vt:lpstr>
      <vt:lpstr>الشريحة 67</vt:lpstr>
      <vt:lpstr>الشريحة 68</vt:lpstr>
      <vt:lpstr>الشريحة 69</vt:lpstr>
      <vt:lpstr>الشريحة 70</vt:lpstr>
      <vt:lpstr>الشريحة 71</vt:lpstr>
      <vt:lpstr>الشريحة 72</vt:lpstr>
      <vt:lpstr>الشريحة 73</vt:lpstr>
      <vt:lpstr>Transverse colon</vt:lpstr>
      <vt:lpstr>الشريحة 75</vt:lpstr>
      <vt:lpstr>Colic flexures </vt:lpstr>
      <vt:lpstr>Descending colon</vt:lpstr>
      <vt:lpstr>الشريحة 78</vt:lpstr>
      <vt:lpstr>الشريحة 79</vt:lpstr>
      <vt:lpstr>` </vt:lpstr>
      <vt:lpstr>relations</vt:lpstr>
      <vt:lpstr>الشريحة 82</vt:lpstr>
      <vt:lpstr>الشريحة 83</vt:lpstr>
      <vt:lpstr>Blood supply of the colon </vt:lpstr>
      <vt:lpstr>الشريحة 85</vt:lpstr>
      <vt:lpstr>quaz</vt:lpstr>
      <vt:lpstr>الشريحة 87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stomach</dc:title>
  <dc:creator>Dr. Alaa J. H</dc:creator>
  <cp:lastModifiedBy>ALI SAHIUNY</cp:lastModifiedBy>
  <cp:revision>152</cp:revision>
  <dcterms:created xsi:type="dcterms:W3CDTF">2012-10-22T12:28:50Z</dcterms:created>
  <dcterms:modified xsi:type="dcterms:W3CDTF">2018-11-04T21:10:30Z</dcterms:modified>
</cp:coreProperties>
</file>