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9" r:id="rId2"/>
    <p:sldId id="257" r:id="rId3"/>
    <p:sldId id="261" r:id="rId4"/>
    <p:sldId id="269" r:id="rId5"/>
    <p:sldId id="260" r:id="rId6"/>
    <p:sldId id="259" r:id="rId7"/>
    <p:sldId id="258" r:id="rId8"/>
    <p:sldId id="264" r:id="rId9"/>
    <p:sldId id="263" r:id="rId10"/>
    <p:sldId id="262" r:id="rId11"/>
    <p:sldId id="268" r:id="rId12"/>
    <p:sldId id="267" r:id="rId13"/>
    <p:sldId id="278"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5" d="100"/>
          <a:sy n="75" d="100"/>
        </p:scale>
        <p:origin x="-1014" y="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06/07/1440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06/07/1440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06/07/1440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06/07/1440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06/07/1440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06/07/1440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06/07/1440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06/07/1440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06/07/1440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06/07/1440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06/07/1440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06/07/1440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003177"/>
            <a:ext cx="7772400" cy="1656183"/>
          </a:xfrm>
        </p:spPr>
        <p:txBody>
          <a:bodyPr/>
          <a:lstStyle/>
          <a:p>
            <a:r>
              <a:rPr lang="en-US" b="1" dirty="0" smtClean="0"/>
              <a:t>Adolescence health</a:t>
            </a:r>
            <a:endParaRPr lang="ar-IQ" dirty="0"/>
          </a:p>
        </p:txBody>
      </p:sp>
      <p:sp>
        <p:nvSpPr>
          <p:cNvPr id="3" name="عنوان فرعي 2"/>
          <p:cNvSpPr>
            <a:spLocks noGrp="1"/>
          </p:cNvSpPr>
          <p:nvPr>
            <p:ph type="subTitle" idx="1"/>
          </p:nvPr>
        </p:nvSpPr>
        <p:spPr>
          <a:xfrm>
            <a:off x="827584" y="2659360"/>
            <a:ext cx="7776864" cy="3001888"/>
          </a:xfrm>
        </p:spPr>
        <p:txBody>
          <a:bodyPr>
            <a:normAutofit/>
          </a:bodyPr>
          <a:lstStyle/>
          <a:p>
            <a:r>
              <a:rPr lang="en-US" sz="4000" b="1" dirty="0" smtClean="0"/>
              <a:t>Dr. Muslim N. </a:t>
            </a:r>
            <a:r>
              <a:rPr lang="en-US" sz="4000" b="1" dirty="0" err="1" smtClean="0"/>
              <a:t>Saeed</a:t>
            </a:r>
            <a:r>
              <a:rPr lang="en-US" sz="4000" b="1" dirty="0" smtClean="0"/>
              <a:t/>
            </a:r>
            <a:br>
              <a:rPr lang="en-US" sz="4000" b="1" dirty="0" smtClean="0"/>
            </a:br>
            <a:r>
              <a:rPr lang="en-US" sz="4000" b="1" dirty="0" smtClean="0"/>
              <a:t>Family &amp; Community Medicine </a:t>
            </a:r>
            <a:r>
              <a:rPr lang="en-US" sz="4000" b="1" dirty="0" smtClean="0"/>
              <a:t>Department</a:t>
            </a:r>
            <a:endParaRPr lang="en-US" sz="4000" b="1" dirty="0" smtClean="0"/>
          </a:p>
          <a:p>
            <a:r>
              <a:rPr lang="en-US" sz="4000" b="1" dirty="0" smtClean="0"/>
              <a:t>March 12</a:t>
            </a:r>
            <a:r>
              <a:rPr lang="en-US" sz="4000" b="1" baseline="30000" dirty="0" smtClean="0"/>
              <a:t>th</a:t>
            </a:r>
            <a:r>
              <a:rPr lang="en-US" sz="4000" b="1" dirty="0" smtClean="0"/>
              <a:t>,2019</a:t>
            </a:r>
            <a:endParaRPr lang="ar-IQ" sz="4000" b="1" dirty="0" smtClean="0"/>
          </a:p>
          <a:p>
            <a:endParaRPr lang="ar-IQ" sz="4000" b="1" dirty="0" smtClean="0"/>
          </a:p>
          <a:p>
            <a:endParaRPr lang="ar-IQ" sz="4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88640"/>
            <a:ext cx="8229600" cy="864096"/>
          </a:xfrm>
        </p:spPr>
        <p:txBody>
          <a:bodyPr>
            <a:normAutofit/>
          </a:bodyPr>
          <a:lstStyle/>
          <a:p>
            <a:r>
              <a:rPr lang="en-US" sz="3600" b="1" dirty="0" smtClean="0"/>
              <a:t>Safe teens</a:t>
            </a:r>
            <a:endParaRPr lang="ar-IQ" sz="3600" dirty="0"/>
          </a:p>
        </p:txBody>
      </p:sp>
      <p:sp>
        <p:nvSpPr>
          <p:cNvPr id="3" name="عنصر نائب للمحتوى 2"/>
          <p:cNvSpPr>
            <a:spLocks noGrp="1"/>
          </p:cNvSpPr>
          <p:nvPr>
            <p:ph idx="1"/>
          </p:nvPr>
        </p:nvSpPr>
        <p:spPr>
          <a:xfrm>
            <a:off x="457200" y="980728"/>
            <a:ext cx="8229600" cy="5145435"/>
          </a:xfrm>
        </p:spPr>
        <p:txBody>
          <a:bodyPr>
            <a:normAutofit fontScale="77500" lnSpcReduction="20000"/>
          </a:bodyPr>
          <a:lstStyle/>
          <a:p>
            <a:pPr algn="l" rtl="0">
              <a:buNone/>
            </a:pPr>
            <a:r>
              <a:rPr lang="en-US" dirty="0" smtClean="0"/>
              <a:t>-Injuries are the most significant health problem of adolescents, providing safety guidelines for teens is thus crucial in decreasing mortality from high risk behavior.</a:t>
            </a:r>
          </a:p>
          <a:p>
            <a:pPr marL="514350" indent="-514350" algn="l" rtl="0">
              <a:buFont typeface="+mj-lt"/>
              <a:buAutoNum type="arabicPeriod"/>
            </a:pPr>
            <a:r>
              <a:rPr lang="en-US" dirty="0" smtClean="0"/>
              <a:t>Sexuality: health education regarding contraception, STI, sexual abuse</a:t>
            </a:r>
          </a:p>
          <a:p>
            <a:pPr marL="514350" indent="-514350" algn="l" rtl="0">
              <a:buFont typeface="+mj-lt"/>
              <a:buAutoNum type="arabicPeriod"/>
            </a:pPr>
            <a:r>
              <a:rPr lang="en-US" dirty="0" smtClean="0"/>
              <a:t>Accident</a:t>
            </a:r>
          </a:p>
          <a:p>
            <a:pPr marL="514350" indent="-514350" algn="l" rtl="0">
              <a:buFont typeface="+mj-lt"/>
              <a:buAutoNum type="arabicPeriod"/>
            </a:pPr>
            <a:r>
              <a:rPr lang="en-US" dirty="0" smtClean="0"/>
              <a:t>Fire arms / Homicide: safely used legal issue with guns</a:t>
            </a:r>
          </a:p>
          <a:p>
            <a:pPr marL="514350" indent="-514350" algn="l" rtl="0">
              <a:buFont typeface="+mj-lt"/>
              <a:buAutoNum type="arabicPeriod"/>
            </a:pPr>
            <a:r>
              <a:rPr lang="en-US" dirty="0" smtClean="0"/>
              <a:t>Emotions / suicide</a:t>
            </a:r>
          </a:p>
          <a:p>
            <a:pPr marL="514350" indent="-514350" algn="l" rtl="0">
              <a:buFont typeface="+mj-lt"/>
              <a:buAutoNum type="arabicPeriod"/>
            </a:pPr>
            <a:r>
              <a:rPr lang="en-US" dirty="0" smtClean="0"/>
              <a:t>Toxins / drug abuse</a:t>
            </a:r>
          </a:p>
          <a:p>
            <a:pPr marL="514350" indent="-514350" algn="l" rtl="0">
              <a:buFont typeface="+mj-lt"/>
              <a:buAutoNum type="arabicPeriod"/>
            </a:pPr>
            <a:r>
              <a:rPr lang="en-US" dirty="0" smtClean="0"/>
              <a:t>Environment (school, home, friends)</a:t>
            </a:r>
          </a:p>
          <a:p>
            <a:pPr marL="514350" indent="-514350" algn="l" rtl="0">
              <a:buFont typeface="+mj-lt"/>
              <a:buAutoNum type="arabicPeriod"/>
            </a:pPr>
            <a:r>
              <a:rPr lang="en-US" dirty="0" smtClean="0"/>
              <a:t>Eating</a:t>
            </a:r>
          </a:p>
          <a:p>
            <a:pPr marL="514350" indent="-514350" algn="l" rtl="0">
              <a:buFont typeface="+mj-lt"/>
              <a:buAutoNum type="arabicPeriod"/>
            </a:pPr>
            <a:r>
              <a:rPr lang="en-US" dirty="0" smtClean="0"/>
              <a:t>Nutrition</a:t>
            </a:r>
          </a:p>
          <a:p>
            <a:pPr marL="514350" indent="-514350" algn="l" rtl="0">
              <a:buFont typeface="+mj-lt"/>
              <a:buAutoNum type="arabicPeriod"/>
            </a:pPr>
            <a:r>
              <a:rPr lang="en-US" dirty="0" smtClean="0"/>
              <a:t>Shots / immunization</a:t>
            </a:r>
            <a:endParaRPr lang="ar-IQ"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78098"/>
          </a:xfrm>
        </p:spPr>
        <p:txBody>
          <a:bodyPr>
            <a:normAutofit/>
          </a:bodyPr>
          <a:lstStyle/>
          <a:p>
            <a:r>
              <a:rPr lang="en-US" sz="3600" b="1" dirty="0" smtClean="0"/>
              <a:t>Consent and confidentiality</a:t>
            </a:r>
            <a:endParaRPr lang="ar-IQ" sz="3600" dirty="0"/>
          </a:p>
        </p:txBody>
      </p:sp>
      <p:sp>
        <p:nvSpPr>
          <p:cNvPr id="3" name="عنصر نائب للمحتوى 2"/>
          <p:cNvSpPr>
            <a:spLocks noGrp="1"/>
          </p:cNvSpPr>
          <p:nvPr>
            <p:ph idx="1"/>
          </p:nvPr>
        </p:nvSpPr>
        <p:spPr>
          <a:xfrm>
            <a:off x="457200" y="980728"/>
            <a:ext cx="8229600" cy="5145435"/>
          </a:xfrm>
        </p:spPr>
        <p:txBody>
          <a:bodyPr>
            <a:normAutofit fontScale="92500" lnSpcReduction="20000"/>
          </a:bodyPr>
          <a:lstStyle/>
          <a:p>
            <a:pPr algn="l" rtl="0">
              <a:buNone/>
            </a:pPr>
            <a:r>
              <a:rPr lang="en-US" dirty="0" smtClean="0"/>
              <a:t>-Adolescents may fail to seek or delay seeking of health care for number of reasons like lack of access, finances, and may have concerns about confidentiality.</a:t>
            </a:r>
          </a:p>
          <a:p>
            <a:pPr algn="l" rtl="0">
              <a:buNone/>
            </a:pPr>
            <a:r>
              <a:rPr lang="en-US" dirty="0" smtClean="0"/>
              <a:t>-Adolescents are more likely to seek care about sensitive issues yet they fear that the health provider will not disclose the information to their parents.</a:t>
            </a:r>
          </a:p>
          <a:p>
            <a:pPr algn="l" rtl="0">
              <a:buNone/>
            </a:pPr>
            <a:r>
              <a:rPr lang="en-US" dirty="0" smtClean="0"/>
              <a:t>-Laws about confidentiality vary from country to another.</a:t>
            </a:r>
          </a:p>
          <a:p>
            <a:pPr algn="l" rtl="0">
              <a:buNone/>
            </a:pPr>
            <a:r>
              <a:rPr lang="en-US" dirty="0" smtClean="0"/>
              <a:t>-Issues of confidentiality and consent are best managed in the contest of a long term physician- family relationship.</a:t>
            </a:r>
            <a:endParaRPr lang="ar-IQ"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620688"/>
            <a:ext cx="8229600" cy="360040"/>
          </a:xfrm>
        </p:spPr>
        <p:txBody>
          <a:bodyPr>
            <a:normAutofit fontScale="90000"/>
          </a:bodyPr>
          <a:lstStyle/>
          <a:p>
            <a:r>
              <a:rPr lang="en-US" b="1" dirty="0" smtClean="0"/>
              <a:t>Sexuality</a:t>
            </a:r>
            <a:br>
              <a:rPr lang="en-US" b="1" dirty="0" smtClean="0"/>
            </a:br>
            <a:endParaRPr lang="ar-IQ" dirty="0"/>
          </a:p>
        </p:txBody>
      </p:sp>
      <p:sp>
        <p:nvSpPr>
          <p:cNvPr id="3" name="عنصر نائب للمحتوى 2"/>
          <p:cNvSpPr>
            <a:spLocks noGrp="1"/>
          </p:cNvSpPr>
          <p:nvPr>
            <p:ph idx="1"/>
          </p:nvPr>
        </p:nvSpPr>
        <p:spPr>
          <a:xfrm>
            <a:off x="457200" y="1124744"/>
            <a:ext cx="8229600" cy="5184576"/>
          </a:xfrm>
        </p:spPr>
        <p:txBody>
          <a:bodyPr>
            <a:normAutofit fontScale="85000" lnSpcReduction="20000"/>
          </a:bodyPr>
          <a:lstStyle/>
          <a:p>
            <a:pPr algn="l" rtl="0">
              <a:buNone/>
            </a:pPr>
            <a:r>
              <a:rPr lang="en-US" dirty="0" smtClean="0"/>
              <a:t> Differing family values, cultural values and personal experiences may give rise to varying sexual education needs which may include understanding body functions, exploring personal values and setting sexual limits with partners.</a:t>
            </a:r>
          </a:p>
          <a:p>
            <a:pPr algn="l" rtl="0">
              <a:buNone/>
            </a:pPr>
            <a:r>
              <a:rPr lang="en-US" dirty="0" smtClean="0"/>
              <a:t> Parents and clinicians maybe unprepared to discuss sexually related issues with adolescents.</a:t>
            </a:r>
          </a:p>
          <a:p>
            <a:pPr algn="l" rtl="0">
              <a:buNone/>
            </a:pPr>
            <a:r>
              <a:rPr lang="en-US" dirty="0" smtClean="0"/>
              <a:t> Teens may be uncomfortable discussing sexual issues with their peers and with adults.</a:t>
            </a:r>
          </a:p>
          <a:p>
            <a:pPr algn="l" rtl="0">
              <a:buNone/>
            </a:pPr>
            <a:r>
              <a:rPr lang="en-US" dirty="0" smtClean="0"/>
              <a:t> Lack of comprehensive sex education program</a:t>
            </a:r>
          </a:p>
          <a:p>
            <a:pPr algn="l" rtl="0">
              <a:buNone/>
            </a:pPr>
            <a:r>
              <a:rPr lang="en-US" dirty="0" smtClean="0"/>
              <a:t> All the above put adolescents at increased risk for unwanted or unhealthy consequences of sexual activity.</a:t>
            </a:r>
            <a:endParaRPr lang="ar-IQ"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lgn="ctr">
              <a:buNone/>
            </a:pPr>
            <a:r>
              <a:rPr lang="en-US" sz="9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End </a:t>
            </a:r>
            <a:endParaRPr lang="ar-IQ" sz="9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Adolescence health</a:t>
            </a:r>
            <a:endParaRPr lang="ar-IQ" dirty="0"/>
          </a:p>
        </p:txBody>
      </p:sp>
      <p:sp>
        <p:nvSpPr>
          <p:cNvPr id="3" name="عنصر نائب للمحتوى 2"/>
          <p:cNvSpPr>
            <a:spLocks noGrp="1"/>
          </p:cNvSpPr>
          <p:nvPr>
            <p:ph idx="1"/>
          </p:nvPr>
        </p:nvSpPr>
        <p:spPr>
          <a:xfrm>
            <a:off x="457200" y="1196752"/>
            <a:ext cx="8229600" cy="4929411"/>
          </a:xfrm>
        </p:spPr>
        <p:txBody>
          <a:bodyPr>
            <a:normAutofit fontScale="85000" lnSpcReduction="10000"/>
          </a:bodyPr>
          <a:lstStyle/>
          <a:p>
            <a:pPr algn="l" rtl="0">
              <a:buNone/>
            </a:pPr>
            <a:r>
              <a:rPr lang="en-US" b="1" dirty="0" smtClean="0"/>
              <a:t>Objectives:</a:t>
            </a:r>
          </a:p>
          <a:p>
            <a:pPr algn="l" rtl="0">
              <a:buNone/>
            </a:pPr>
            <a:r>
              <a:rPr lang="en-US" i="1" dirty="0" smtClean="0"/>
              <a:t>by the end of this session you’ll be able to:</a:t>
            </a:r>
          </a:p>
          <a:p>
            <a:pPr marL="514350" indent="-514350" algn="l" rtl="0">
              <a:buFont typeface="+mj-lt"/>
              <a:buAutoNum type="alphaUcPeriod"/>
            </a:pPr>
            <a:r>
              <a:rPr lang="en-US" dirty="0" smtClean="0"/>
              <a:t>Define adolescence period &amp; its stages.</a:t>
            </a:r>
          </a:p>
          <a:p>
            <a:pPr marL="514350" indent="-514350" algn="l" rtl="0">
              <a:buFont typeface="+mj-lt"/>
              <a:buAutoNum type="alphaUcPeriod"/>
            </a:pPr>
            <a:r>
              <a:rPr lang="en-US" dirty="0" smtClean="0"/>
              <a:t>Be familiar with the recommendation of (GAPS).</a:t>
            </a:r>
          </a:p>
          <a:p>
            <a:pPr marL="514350" indent="-514350" algn="l" rtl="0">
              <a:buFont typeface="+mj-lt"/>
              <a:buAutoNum type="alphaUcPeriod"/>
            </a:pPr>
            <a:r>
              <a:rPr lang="en-US" dirty="0" smtClean="0"/>
              <a:t>Understand Adolescence preventive services: screening, lab tests, immunization.</a:t>
            </a:r>
          </a:p>
          <a:p>
            <a:pPr marL="514350" indent="-514350" algn="l" rtl="0">
              <a:buFont typeface="+mj-lt"/>
              <a:buAutoNum type="alphaUcPeriod"/>
            </a:pPr>
            <a:r>
              <a:rPr lang="en-US" dirty="0" smtClean="0"/>
              <a:t>Recognize HEADSS Assessment.</a:t>
            </a:r>
          </a:p>
          <a:p>
            <a:pPr marL="514350" indent="-514350" algn="l" rtl="0">
              <a:buFont typeface="+mj-lt"/>
              <a:buAutoNum type="alphaUcPeriod"/>
            </a:pPr>
            <a:r>
              <a:rPr lang="en-US" dirty="0" smtClean="0"/>
              <a:t>Be familiar with Safe teens.</a:t>
            </a:r>
          </a:p>
          <a:p>
            <a:pPr marL="514350" indent="-514350" algn="l" rtl="0">
              <a:buFont typeface="+mj-lt"/>
              <a:buAutoNum type="alphaUcPeriod"/>
            </a:pPr>
            <a:r>
              <a:rPr lang="en-US" dirty="0" smtClean="0"/>
              <a:t>Know Anticipatory guidance.</a:t>
            </a:r>
          </a:p>
          <a:p>
            <a:pPr marL="514350" indent="-514350" algn="l" rtl="0">
              <a:buFont typeface="+mj-lt"/>
              <a:buAutoNum type="alphaUcPeriod"/>
            </a:pPr>
            <a:r>
              <a:rPr lang="en-US" dirty="0" smtClean="0"/>
              <a:t>Understand the Consent &amp; confidentiality.</a:t>
            </a:r>
          </a:p>
          <a:p>
            <a:pPr marL="514350" indent="-514350" algn="l" rtl="0">
              <a:buFont typeface="+mj-lt"/>
              <a:buAutoNum type="alphaUcPeriod"/>
            </a:pPr>
            <a:r>
              <a:rPr lang="en-US" dirty="0" smtClean="0"/>
              <a:t>Recognize Sexuality concept.</a:t>
            </a:r>
            <a:endParaRPr lang="ar-IQ"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922114"/>
          </a:xfrm>
        </p:spPr>
        <p:txBody>
          <a:bodyPr>
            <a:normAutofit/>
          </a:bodyPr>
          <a:lstStyle/>
          <a:p>
            <a:r>
              <a:rPr lang="en-US" sz="3600" b="1" dirty="0" smtClean="0"/>
              <a:t>Definition</a:t>
            </a:r>
            <a:endParaRPr lang="ar-IQ" sz="3600" dirty="0"/>
          </a:p>
        </p:txBody>
      </p:sp>
      <p:sp>
        <p:nvSpPr>
          <p:cNvPr id="3" name="عنصر نائب للمحتوى 2"/>
          <p:cNvSpPr>
            <a:spLocks noGrp="1"/>
          </p:cNvSpPr>
          <p:nvPr>
            <p:ph idx="1"/>
          </p:nvPr>
        </p:nvSpPr>
        <p:spPr>
          <a:xfrm>
            <a:off x="457200" y="1052736"/>
            <a:ext cx="8229600" cy="5400600"/>
          </a:xfrm>
        </p:spPr>
        <p:txBody>
          <a:bodyPr>
            <a:normAutofit fontScale="77500" lnSpcReduction="20000"/>
          </a:bodyPr>
          <a:lstStyle/>
          <a:p>
            <a:pPr algn="l" rtl="0">
              <a:buNone/>
            </a:pPr>
            <a:r>
              <a:rPr lang="en-US" dirty="0" smtClean="0"/>
              <a:t>-Adolescence is a time of a physical, emotional, mental &amp; psychosocial changes. It also a time for experimentation &amp;risk taking, its also a time for a relatively good health for most.</a:t>
            </a:r>
          </a:p>
          <a:p>
            <a:pPr algn="l" rtl="0">
              <a:buNone/>
            </a:pPr>
            <a:r>
              <a:rPr lang="en-US" dirty="0" smtClean="0"/>
              <a:t>*Stages of adolescence:</a:t>
            </a:r>
          </a:p>
          <a:p>
            <a:pPr algn="l" rtl="0">
              <a:buNone/>
            </a:pPr>
            <a:r>
              <a:rPr lang="en-US" dirty="0" smtClean="0"/>
              <a:t>1- Early adolescence: Occurs at 11-13 years of age &amp;merges with mid adolescence at14-15 years. characterized by concrete thinking &amp; body image disruption.</a:t>
            </a:r>
          </a:p>
          <a:p>
            <a:pPr algn="l" rtl="0">
              <a:buNone/>
            </a:pPr>
            <a:r>
              <a:rPr lang="en-US" dirty="0" smtClean="0"/>
              <a:t>2- Mid adolescence: Begins around 14-15 years of age till 17 years, involves autonomy may lead to parental conflict.</a:t>
            </a:r>
          </a:p>
          <a:p>
            <a:pPr algn="l" rtl="0">
              <a:buNone/>
            </a:pPr>
            <a:r>
              <a:rPr lang="en-US" dirty="0" smtClean="0"/>
              <a:t>3- Late adolescence: from 17-21yr.the upper end is particularly variable &amp; depends on cultural, economic,&amp; educational factors. adolescents begin to think about the future &amp; form stable intimate relationship.</a:t>
            </a:r>
            <a:endParaRPr lang="ar-IQ"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Grp="1" noChangeAspect="1" noChangeArrowheads="1"/>
          </p:cNvPicPr>
          <p:nvPr>
            <p:ph idx="1"/>
          </p:nvPr>
        </p:nvPicPr>
        <p:blipFill>
          <a:blip r:embed="rId2" cstate="print"/>
          <a:srcRect/>
          <a:stretch>
            <a:fillRect/>
          </a:stretch>
        </p:blipFill>
        <p:spPr bwMode="auto">
          <a:xfrm>
            <a:off x="179512" y="836712"/>
            <a:ext cx="8712968" cy="43924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850106"/>
          </a:xfrm>
        </p:spPr>
        <p:txBody>
          <a:bodyPr>
            <a:normAutofit/>
          </a:bodyPr>
          <a:lstStyle/>
          <a:p>
            <a:r>
              <a:rPr lang="en-US" sz="3200" b="1" dirty="0" smtClean="0"/>
              <a:t>Guideline of adolescence preventive services:</a:t>
            </a:r>
            <a:endParaRPr lang="ar-IQ" sz="3200" dirty="0"/>
          </a:p>
        </p:txBody>
      </p:sp>
      <p:sp>
        <p:nvSpPr>
          <p:cNvPr id="3" name="عنصر نائب للمحتوى 2"/>
          <p:cNvSpPr>
            <a:spLocks noGrp="1"/>
          </p:cNvSpPr>
          <p:nvPr>
            <p:ph idx="1"/>
          </p:nvPr>
        </p:nvSpPr>
        <p:spPr>
          <a:xfrm>
            <a:off x="251520" y="1052736"/>
            <a:ext cx="8640960" cy="5073427"/>
          </a:xfrm>
        </p:spPr>
        <p:txBody>
          <a:bodyPr>
            <a:normAutofit lnSpcReduction="10000"/>
          </a:bodyPr>
          <a:lstStyle/>
          <a:p>
            <a:pPr algn="l" rtl="0">
              <a:buNone/>
            </a:pPr>
            <a:r>
              <a:rPr lang="en-US" dirty="0" smtClean="0"/>
              <a:t>A series of recommendations regarding the delivery of health services ,promotion of well-being, screening for common conditions ,&amp; provision of immunization for adolescents &amp; young adults between the age of 11-21y it includes:</a:t>
            </a:r>
          </a:p>
          <a:p>
            <a:pPr marL="514350" indent="-514350" algn="l" rtl="0">
              <a:buFont typeface="+mj-lt"/>
              <a:buAutoNum type="arabicParenR"/>
            </a:pPr>
            <a:r>
              <a:rPr lang="en-US" dirty="0" smtClean="0"/>
              <a:t>Annual health visits: (3 complete physical examinations, one at each stage).</a:t>
            </a:r>
          </a:p>
          <a:p>
            <a:pPr marL="514350" indent="-514350" algn="l" rtl="0">
              <a:buFont typeface="+mj-lt"/>
              <a:buAutoNum type="arabicParenR"/>
            </a:pPr>
            <a:r>
              <a:rPr lang="en-US" dirty="0" smtClean="0"/>
              <a:t>Counseling for both parents &amp; adolescent.</a:t>
            </a:r>
          </a:p>
          <a:p>
            <a:pPr marL="514350" indent="-514350" algn="l" rtl="0">
              <a:buFont typeface="+mj-lt"/>
              <a:buAutoNum type="arabicParenR"/>
            </a:pPr>
            <a:r>
              <a:rPr lang="en-US" dirty="0" smtClean="0"/>
              <a:t>Screening</a:t>
            </a:r>
            <a:endParaRPr lang="ar-IQ"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78098"/>
          </a:xfrm>
        </p:spPr>
        <p:txBody>
          <a:bodyPr>
            <a:normAutofit/>
          </a:bodyPr>
          <a:lstStyle/>
          <a:p>
            <a:r>
              <a:rPr lang="en-US" sz="3600" b="1" dirty="0" smtClean="0"/>
              <a:t>Adolescence preventive services:</a:t>
            </a:r>
            <a:endParaRPr lang="ar-IQ" sz="3600" dirty="0"/>
          </a:p>
        </p:txBody>
      </p:sp>
      <p:sp>
        <p:nvSpPr>
          <p:cNvPr id="3" name="عنصر نائب للمحتوى 2"/>
          <p:cNvSpPr>
            <a:spLocks noGrp="1"/>
          </p:cNvSpPr>
          <p:nvPr>
            <p:ph idx="1"/>
          </p:nvPr>
        </p:nvSpPr>
        <p:spPr>
          <a:xfrm>
            <a:off x="457200" y="1196752"/>
            <a:ext cx="8229600" cy="4929411"/>
          </a:xfrm>
        </p:spPr>
        <p:txBody>
          <a:bodyPr>
            <a:normAutofit fontScale="92500" lnSpcReduction="10000"/>
          </a:bodyPr>
          <a:lstStyle/>
          <a:p>
            <a:pPr algn="l" rtl="0">
              <a:buNone/>
            </a:pPr>
            <a:r>
              <a:rPr lang="en-US" b="1" dirty="0" smtClean="0"/>
              <a:t>1) Routine screening: </a:t>
            </a:r>
            <a:r>
              <a:rPr lang="en-US" dirty="0" smtClean="0"/>
              <a:t>For several medical, behavioral,&amp; emotional conditions:</a:t>
            </a:r>
          </a:p>
          <a:p>
            <a:pPr marL="514350" indent="-514350" algn="l" rtl="0">
              <a:buFont typeface="+mj-lt"/>
              <a:buAutoNum type="arabicParenR"/>
            </a:pPr>
            <a:r>
              <a:rPr lang="en-US" dirty="0" smtClean="0"/>
              <a:t>Hypertension (measuring Bp)</a:t>
            </a:r>
          </a:p>
          <a:p>
            <a:pPr marL="514350" indent="-514350" algn="l" rtl="0">
              <a:buFont typeface="+mj-lt"/>
              <a:buAutoNum type="arabicParenR"/>
            </a:pPr>
            <a:r>
              <a:rPr lang="en-US" dirty="0" smtClean="0"/>
              <a:t>Hearing ( conduct objective test at 12-15-18 yr.)</a:t>
            </a:r>
          </a:p>
          <a:p>
            <a:pPr marL="514350" indent="-514350" algn="l" rtl="0">
              <a:buFont typeface="+mj-lt"/>
              <a:buAutoNum type="arabicParenR"/>
            </a:pPr>
            <a:r>
              <a:rPr lang="en-US" dirty="0" smtClean="0"/>
              <a:t>Visual acuity (</a:t>
            </a:r>
            <a:r>
              <a:rPr lang="en-US" dirty="0" err="1" smtClean="0"/>
              <a:t>Snellen’s</a:t>
            </a:r>
            <a:r>
              <a:rPr lang="en-US" dirty="0" smtClean="0"/>
              <a:t> test)</a:t>
            </a:r>
          </a:p>
          <a:p>
            <a:pPr marL="514350" indent="-514350" algn="l" rtl="0">
              <a:buFont typeface="+mj-lt"/>
              <a:buAutoNum type="arabicParenR"/>
            </a:pPr>
            <a:r>
              <a:rPr lang="en-US" dirty="0" smtClean="0"/>
              <a:t>High risk or symptomatic adolescents( TB. ,anemia , cholesterol)</a:t>
            </a:r>
          </a:p>
          <a:p>
            <a:pPr marL="514350" indent="-514350" algn="l" rtl="0">
              <a:buFont typeface="+mj-lt"/>
              <a:buAutoNum type="arabicParenR"/>
            </a:pPr>
            <a:r>
              <a:rPr lang="en-US" dirty="0" smtClean="0"/>
              <a:t>eating disorder &amp; obesity (BMI)</a:t>
            </a:r>
          </a:p>
          <a:p>
            <a:pPr marL="514350" indent="-514350" algn="l" rtl="0">
              <a:buFont typeface="+mj-lt"/>
              <a:buAutoNum type="arabicParenR"/>
            </a:pPr>
            <a:r>
              <a:rPr lang="en-US" dirty="0" smtClean="0"/>
              <a:t>Use of tobacco , alcohol &amp; other </a:t>
            </a:r>
            <a:r>
              <a:rPr lang="en-US" dirty="0" err="1" smtClean="0"/>
              <a:t>abusable</a:t>
            </a:r>
            <a:r>
              <a:rPr lang="en-US" dirty="0" smtClean="0"/>
              <a:t> substances</a:t>
            </a:r>
            <a:endParaRPr lang="ar-IQ"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476672"/>
            <a:ext cx="8640960" cy="5760640"/>
          </a:xfrm>
        </p:spPr>
        <p:txBody>
          <a:bodyPr>
            <a:normAutofit lnSpcReduction="10000"/>
          </a:bodyPr>
          <a:lstStyle/>
          <a:p>
            <a:pPr algn="l" rtl="0">
              <a:buNone/>
            </a:pPr>
            <a:r>
              <a:rPr lang="en-US" b="1" dirty="0" smtClean="0"/>
              <a:t>2) Laboratory test:</a:t>
            </a:r>
          </a:p>
          <a:p>
            <a:pPr algn="l" rtl="0">
              <a:buNone/>
            </a:pPr>
            <a:r>
              <a:rPr lang="en-US" dirty="0" smtClean="0"/>
              <a:t>In the asymptomatic teenager, screening lab. tests should be kept at a minimum.</a:t>
            </a:r>
          </a:p>
          <a:p>
            <a:pPr algn="l" rtl="0">
              <a:buNone/>
            </a:pPr>
            <a:r>
              <a:rPr lang="en-US" dirty="0" smtClean="0"/>
              <a:t> </a:t>
            </a:r>
            <a:r>
              <a:rPr lang="en-US" dirty="0" err="1" smtClean="0"/>
              <a:t>Hb</a:t>
            </a:r>
            <a:r>
              <a:rPr lang="en-US" dirty="0" smtClean="0"/>
              <a:t> or </a:t>
            </a:r>
            <a:r>
              <a:rPr lang="en-US" dirty="0" err="1" smtClean="0"/>
              <a:t>Hematocrit</a:t>
            </a:r>
            <a:r>
              <a:rPr lang="en-US" dirty="0" smtClean="0"/>
              <a:t> : anemia screening is recommended at the end of puberty.</a:t>
            </a:r>
          </a:p>
          <a:p>
            <a:pPr algn="l" rtl="0">
              <a:buNone/>
            </a:pPr>
            <a:r>
              <a:rPr lang="en-US" dirty="0" smtClean="0"/>
              <a:t> Lipid profile.</a:t>
            </a:r>
          </a:p>
          <a:p>
            <a:pPr algn="l" rtl="0">
              <a:buNone/>
            </a:pPr>
            <a:r>
              <a:rPr lang="en-US" dirty="0" smtClean="0"/>
              <a:t> Sexually active adolescents :</a:t>
            </a:r>
          </a:p>
          <a:p>
            <a:pPr algn="l" rtl="0">
              <a:buNone/>
            </a:pPr>
            <a:r>
              <a:rPr lang="en-US" dirty="0" smtClean="0"/>
              <a:t>-Males: gonorrhea, Chlamydia, annual syphilis serology, HBV (homosexual).</a:t>
            </a:r>
          </a:p>
          <a:p>
            <a:pPr algn="l" rtl="0">
              <a:buNone/>
            </a:pPr>
            <a:r>
              <a:rPr lang="en-US" dirty="0" smtClean="0"/>
              <a:t>- Female: Pap smear starting at age 21 in vulnerable groups.</a:t>
            </a:r>
            <a:endParaRPr lang="ar-IQ"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normAutofit fontScale="85000" lnSpcReduction="20000"/>
          </a:bodyPr>
          <a:lstStyle/>
          <a:p>
            <a:pPr algn="l" rtl="0">
              <a:buNone/>
            </a:pPr>
            <a:r>
              <a:rPr lang="en-US" b="1" dirty="0" smtClean="0"/>
              <a:t>3) Immunization:</a:t>
            </a:r>
          </a:p>
          <a:p>
            <a:pPr algn="l" rtl="0">
              <a:buNone/>
            </a:pPr>
            <a:r>
              <a:rPr lang="en-US" dirty="0" smtClean="0"/>
              <a:t> Diphtheria, tetanus: a booster of tetanus </a:t>
            </a:r>
            <a:r>
              <a:rPr lang="en-US" dirty="0" err="1" smtClean="0"/>
              <a:t>toxoid</a:t>
            </a:r>
            <a:r>
              <a:rPr lang="en-US" dirty="0" smtClean="0"/>
              <a:t>, reduced diphtheria </a:t>
            </a:r>
            <a:r>
              <a:rPr lang="en-US" dirty="0" err="1" smtClean="0"/>
              <a:t>toxoid</a:t>
            </a:r>
            <a:r>
              <a:rPr lang="en-US" dirty="0" smtClean="0"/>
              <a:t> and </a:t>
            </a:r>
            <a:r>
              <a:rPr lang="en-US" dirty="0" err="1" smtClean="0"/>
              <a:t>acellular</a:t>
            </a:r>
            <a:r>
              <a:rPr lang="en-US" dirty="0" smtClean="0"/>
              <a:t> </a:t>
            </a:r>
            <a:r>
              <a:rPr lang="en-US" dirty="0" err="1" smtClean="0"/>
              <a:t>pertussis</a:t>
            </a:r>
            <a:r>
              <a:rPr lang="en-US" dirty="0" smtClean="0"/>
              <a:t> (</a:t>
            </a:r>
            <a:r>
              <a:rPr lang="en-US" dirty="0" err="1" smtClean="0"/>
              <a:t>Tdap</a:t>
            </a:r>
            <a:r>
              <a:rPr lang="en-US" dirty="0" smtClean="0"/>
              <a:t>) is recommended 10 years after the initial series.</a:t>
            </a:r>
          </a:p>
          <a:p>
            <a:pPr algn="l" rtl="0">
              <a:buNone/>
            </a:pPr>
            <a:r>
              <a:rPr lang="en-US" dirty="0" smtClean="0"/>
              <a:t> Meningococcal conjugate vaccine: administer to unvaccinated adolescents at high school entry (15y)</a:t>
            </a:r>
          </a:p>
          <a:p>
            <a:pPr algn="l" rtl="0">
              <a:buNone/>
            </a:pPr>
            <a:r>
              <a:rPr lang="en-US" dirty="0" smtClean="0"/>
              <a:t> Influenza vaccine recommended for adolescents with certain risk factors</a:t>
            </a:r>
          </a:p>
          <a:p>
            <a:pPr algn="l" rtl="0">
              <a:buNone/>
            </a:pPr>
            <a:r>
              <a:rPr lang="en-US" dirty="0" smtClean="0"/>
              <a:t> Hepatitis A and B: if not received during childhood</a:t>
            </a:r>
          </a:p>
          <a:p>
            <a:pPr algn="l" rtl="0">
              <a:buNone/>
            </a:pPr>
            <a:r>
              <a:rPr lang="en-US" dirty="0" smtClean="0"/>
              <a:t> Pneumococcal vaccine: for adolescents with chronic illnesses (HIV, B-cell immune deficiency) and those with cardiovascular and pulmonary disease.</a:t>
            </a:r>
          </a:p>
          <a:p>
            <a:pPr algn="l" rtl="0">
              <a:buNone/>
            </a:pPr>
            <a:r>
              <a:rPr lang="en-US" dirty="0" smtClean="0"/>
              <a:t> HPV vaccine: all females 11-12 years of age should receive the 3 dose series</a:t>
            </a:r>
          </a:p>
          <a:p>
            <a:pPr algn="l" rtl="0">
              <a:buNone/>
            </a:pPr>
            <a:r>
              <a:rPr lang="en-US" dirty="0" smtClean="0"/>
              <a:t> Rubella: unimmunized females.</a:t>
            </a:r>
            <a:endParaRPr lang="ar-IQ"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20688"/>
            <a:ext cx="8229600" cy="5505475"/>
          </a:xfrm>
        </p:spPr>
        <p:txBody>
          <a:bodyPr>
            <a:normAutofit fontScale="92500"/>
          </a:bodyPr>
          <a:lstStyle/>
          <a:p>
            <a:pPr algn="l" rtl="0">
              <a:buNone/>
            </a:pPr>
            <a:r>
              <a:rPr lang="en-US" b="1" dirty="0" smtClean="0"/>
              <a:t>HEADSS Assessment:</a:t>
            </a:r>
          </a:p>
          <a:p>
            <a:pPr algn="l" rtl="0">
              <a:buNone/>
            </a:pPr>
            <a:r>
              <a:rPr lang="en-US" dirty="0" smtClean="0"/>
              <a:t>-Adolescent psychosocial screening:</a:t>
            </a:r>
          </a:p>
          <a:p>
            <a:pPr algn="l" rtl="0">
              <a:buNone/>
            </a:pPr>
            <a:r>
              <a:rPr lang="en-US" dirty="0" smtClean="0"/>
              <a:t>1-Home</a:t>
            </a:r>
          </a:p>
          <a:p>
            <a:pPr algn="l" rtl="0">
              <a:buNone/>
            </a:pPr>
            <a:r>
              <a:rPr lang="en-US" dirty="0" smtClean="0"/>
              <a:t>2-Education/ employment</a:t>
            </a:r>
          </a:p>
          <a:p>
            <a:pPr marL="514350" indent="-514350" algn="l" rtl="0">
              <a:buNone/>
            </a:pPr>
            <a:r>
              <a:rPr lang="en-US" dirty="0" smtClean="0"/>
              <a:t>3-Activities</a:t>
            </a:r>
          </a:p>
          <a:p>
            <a:pPr marL="514350" indent="-514350" algn="l" rtl="0">
              <a:buNone/>
            </a:pPr>
            <a:r>
              <a:rPr lang="en-US" dirty="0" smtClean="0"/>
              <a:t>4-Drugs</a:t>
            </a:r>
          </a:p>
          <a:p>
            <a:pPr marL="514350" indent="-514350" algn="l" rtl="0">
              <a:buNone/>
            </a:pPr>
            <a:r>
              <a:rPr lang="en-US" dirty="0" smtClean="0"/>
              <a:t>5-Sexuality</a:t>
            </a:r>
          </a:p>
          <a:p>
            <a:pPr marL="514350" indent="-514350" algn="l" rtl="0">
              <a:buNone/>
            </a:pPr>
            <a:r>
              <a:rPr lang="en-US" dirty="0" smtClean="0"/>
              <a:t>6-Suicide/ depression screen/ referral (the area of sex, school performance, family, peer group, identity, and future should all be explored)</a:t>
            </a:r>
            <a:endParaRPr lang="ar-IQ"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TotalTime>
  <Words>820</Words>
  <Application>Microsoft Office PowerPoint</Application>
  <PresentationFormat>عرض على الشاشة (3:4)‏</PresentationFormat>
  <Paragraphs>79</Paragraphs>
  <Slides>13</Slides>
  <Notes>0</Notes>
  <HiddenSlides>0</HiddenSlides>
  <MMClips>0</MMClips>
  <ScaleCrop>false</ScaleCrop>
  <HeadingPairs>
    <vt:vector size="4" baseType="variant">
      <vt:variant>
        <vt:lpstr>سمة</vt:lpstr>
      </vt:variant>
      <vt:variant>
        <vt:i4>1</vt:i4>
      </vt:variant>
      <vt:variant>
        <vt:lpstr>عناوين الشرائح</vt:lpstr>
      </vt:variant>
      <vt:variant>
        <vt:i4>13</vt:i4>
      </vt:variant>
    </vt:vector>
  </HeadingPairs>
  <TitlesOfParts>
    <vt:vector size="14" baseType="lpstr">
      <vt:lpstr>سمة Office</vt:lpstr>
      <vt:lpstr>Adolescence health</vt:lpstr>
      <vt:lpstr>Adolescence health</vt:lpstr>
      <vt:lpstr>Definition</vt:lpstr>
      <vt:lpstr>الشريحة 4</vt:lpstr>
      <vt:lpstr>Guideline of adolescence preventive services:</vt:lpstr>
      <vt:lpstr>Adolescence preventive services:</vt:lpstr>
      <vt:lpstr>الشريحة 7</vt:lpstr>
      <vt:lpstr>الشريحة 8</vt:lpstr>
      <vt:lpstr>الشريحة 9</vt:lpstr>
      <vt:lpstr>Safe teens</vt:lpstr>
      <vt:lpstr>Consent and confidentiality</vt:lpstr>
      <vt:lpstr>Sexuality </vt:lpstr>
      <vt:lpstr>الشريحة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 Muslim Saeed</dc:creator>
  <cp:lastModifiedBy>Dr Muslim Al-Hilaly</cp:lastModifiedBy>
  <cp:revision>20</cp:revision>
  <dcterms:created xsi:type="dcterms:W3CDTF">2017-04-09T21:06:51Z</dcterms:created>
  <dcterms:modified xsi:type="dcterms:W3CDTF">2019-03-12T09:24:59Z</dcterms:modified>
</cp:coreProperties>
</file>