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1011-F2E6-4AF1-A2FE-FAB48E9D5773}" type="datetimeFigureOut">
              <a:rPr lang="ar-IQ" smtClean="0"/>
              <a:t>28/01/1434</a:t>
            </a:fld>
            <a:endParaRPr lang="ar-IQ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78DBA6-D8F2-4F34-B0BF-4DB343C27CE1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1011-F2E6-4AF1-A2FE-FAB48E9D5773}" type="datetimeFigureOut">
              <a:rPr lang="ar-IQ" smtClean="0"/>
              <a:t>28/01/1434</a:t>
            </a:fld>
            <a:endParaRPr lang="ar-IQ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DBA6-D8F2-4F34-B0BF-4DB343C27CE1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1011-F2E6-4AF1-A2FE-FAB48E9D5773}" type="datetimeFigureOut">
              <a:rPr lang="ar-IQ" smtClean="0"/>
              <a:t>28/01/1434</a:t>
            </a:fld>
            <a:endParaRPr lang="ar-IQ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DBA6-D8F2-4F34-B0BF-4DB343C27CE1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1011-F2E6-4AF1-A2FE-FAB48E9D5773}" type="datetimeFigureOut">
              <a:rPr lang="ar-IQ" smtClean="0"/>
              <a:t>28/01/1434</a:t>
            </a:fld>
            <a:endParaRPr lang="ar-IQ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DBA6-D8F2-4F34-B0BF-4DB343C27CE1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1011-F2E6-4AF1-A2FE-FAB48E9D5773}" type="datetimeFigureOut">
              <a:rPr lang="ar-IQ" smtClean="0"/>
              <a:t>28/01/1434</a:t>
            </a:fld>
            <a:endParaRPr lang="ar-IQ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78DBA6-D8F2-4F34-B0BF-4DB343C27CE1}" type="slidenum">
              <a:rPr lang="ar-IQ" smtClean="0"/>
              <a:t>‹#›</a:t>
            </a:fld>
            <a:endParaRPr lang="ar-IQ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1011-F2E6-4AF1-A2FE-FAB48E9D5773}" type="datetimeFigureOut">
              <a:rPr lang="ar-IQ" smtClean="0"/>
              <a:t>28/01/1434</a:t>
            </a:fld>
            <a:endParaRPr lang="ar-IQ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DBA6-D8F2-4F34-B0BF-4DB343C27CE1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1011-F2E6-4AF1-A2FE-FAB48E9D5773}" type="datetimeFigureOut">
              <a:rPr lang="ar-IQ" smtClean="0"/>
              <a:t>28/01/1434</a:t>
            </a:fld>
            <a:endParaRPr lang="ar-IQ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DBA6-D8F2-4F34-B0BF-4DB343C27CE1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1011-F2E6-4AF1-A2FE-FAB48E9D5773}" type="datetimeFigureOut">
              <a:rPr lang="ar-IQ" smtClean="0"/>
              <a:t>28/01/1434</a:t>
            </a:fld>
            <a:endParaRPr lang="ar-IQ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DBA6-D8F2-4F34-B0BF-4DB343C27CE1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1011-F2E6-4AF1-A2FE-FAB48E9D5773}" type="datetimeFigureOut">
              <a:rPr lang="ar-IQ" smtClean="0"/>
              <a:t>28/01/1434</a:t>
            </a:fld>
            <a:endParaRPr lang="ar-IQ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DBA6-D8F2-4F34-B0BF-4DB343C27CE1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1011-F2E6-4AF1-A2FE-FAB48E9D5773}" type="datetimeFigureOut">
              <a:rPr lang="ar-IQ" smtClean="0"/>
              <a:t>28/01/1434</a:t>
            </a:fld>
            <a:endParaRPr lang="ar-IQ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DBA6-D8F2-4F34-B0BF-4DB343C27CE1}" type="slidenum">
              <a:rPr lang="ar-IQ" smtClean="0"/>
              <a:t>‹#›</a:t>
            </a:fld>
            <a:endParaRPr lang="ar-IQ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1011-F2E6-4AF1-A2FE-FAB48E9D5773}" type="datetimeFigureOut">
              <a:rPr lang="ar-IQ" smtClean="0"/>
              <a:t>28/01/1434</a:t>
            </a:fld>
            <a:endParaRPr lang="ar-IQ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78DBA6-D8F2-4F34-B0BF-4DB343C27CE1}" type="slidenum">
              <a:rPr lang="ar-IQ" smtClean="0"/>
              <a:t>‹#›</a:t>
            </a:fld>
            <a:endParaRPr lang="ar-IQ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6EC1011-F2E6-4AF1-A2FE-FAB48E9D5773}" type="datetimeFigureOut">
              <a:rPr lang="ar-IQ" smtClean="0"/>
              <a:t>28/01/1434</a:t>
            </a:fld>
            <a:endParaRPr lang="ar-IQ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IQ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F78DBA6-D8F2-4F34-B0BF-4DB343C27CE1}" type="slidenum">
              <a:rPr lang="ar-IQ" smtClean="0"/>
              <a:t>‹#›</a:t>
            </a:fld>
            <a:endParaRPr lang="ar-IQ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772400" cy="864096"/>
          </a:xfrm>
        </p:spPr>
        <p:txBody>
          <a:bodyPr/>
          <a:lstStyle/>
          <a:p>
            <a:r>
              <a:rPr lang="en-US" dirty="0" smtClean="0"/>
              <a:t>Cellular organism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712968" cy="5400600"/>
          </a:xfrm>
        </p:spPr>
        <p:txBody>
          <a:bodyPr/>
          <a:lstStyle/>
          <a:p>
            <a:pPr algn="l"/>
            <a:r>
              <a:rPr lang="en-US" dirty="0" smtClean="0"/>
              <a:t>Introduction</a:t>
            </a:r>
          </a:p>
          <a:p>
            <a:pPr algn="l"/>
            <a:r>
              <a:rPr lang="en-US" dirty="0" smtClean="0"/>
              <a:t>Cell</a:t>
            </a:r>
          </a:p>
          <a:p>
            <a:pPr algn="l"/>
            <a:r>
              <a:rPr lang="en-US" dirty="0" smtClean="0"/>
              <a:t>Protoplasm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Water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Electrolyte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Protein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Liquid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CHO</a:t>
            </a:r>
          </a:p>
          <a:p>
            <a:pPr marL="457200" indent="-457200" algn="l">
              <a:buFont typeface="Arial" charset="0"/>
              <a:buChar char="•"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03846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-</a:t>
            </a:r>
            <a:r>
              <a:rPr lang="en-US" dirty="0" err="1" smtClean="0"/>
              <a:t>ve</a:t>
            </a:r>
            <a:r>
              <a:rPr lang="en-US" dirty="0" smtClean="0"/>
              <a:t> charge</a:t>
            </a:r>
          </a:p>
          <a:p>
            <a:pPr algn="l"/>
            <a:r>
              <a:rPr lang="en-US" dirty="0" err="1" smtClean="0"/>
              <a:t>Glycocalyx</a:t>
            </a:r>
            <a:endParaRPr lang="en-US" dirty="0" smtClean="0"/>
          </a:p>
          <a:p>
            <a:pPr algn="l"/>
            <a:r>
              <a:rPr lang="en-US" dirty="0" smtClean="0"/>
              <a:t>Receptors to the binding proteins as insulin</a:t>
            </a:r>
          </a:p>
          <a:p>
            <a:pPr algn="l"/>
            <a:r>
              <a:rPr lang="en-US" dirty="0" smtClean="0"/>
              <a:t>Immune reaction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9797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cytoplasm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err="1" smtClean="0"/>
              <a:t>Cytosole</a:t>
            </a:r>
            <a:endParaRPr lang="en-US" dirty="0" smtClean="0"/>
          </a:p>
          <a:p>
            <a:pPr algn="l"/>
            <a:r>
              <a:rPr lang="en-US" dirty="0" smtClean="0"/>
              <a:t>Ectoplasm</a:t>
            </a:r>
          </a:p>
          <a:p>
            <a:pPr algn="l"/>
            <a:r>
              <a:rPr lang="en-US" dirty="0" smtClean="0"/>
              <a:t>Endoplasm</a:t>
            </a:r>
          </a:p>
          <a:p>
            <a:pPr algn="l"/>
            <a:r>
              <a:rPr lang="en-US" dirty="0" smtClean="0"/>
              <a:t>Fat globules, glycogen, ribosomes, secretory vesicles and five organelles</a:t>
            </a:r>
          </a:p>
          <a:p>
            <a:pPr algn="l"/>
            <a:r>
              <a:rPr lang="en-US" dirty="0" smtClean="0"/>
              <a:t>ER, Golgi apparatus, mitochondria, lysosomes</a:t>
            </a:r>
            <a:r>
              <a:rPr lang="en-US" smtClean="0"/>
              <a:t>, peroxisome.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66669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Endoplasmic reticulum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12776"/>
            <a:ext cx="7488832" cy="5184576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Tubular &amp; Flat vesicular structure ,surface area 30-40 time the cell membrane. </a:t>
            </a:r>
          </a:p>
          <a:p>
            <a:pPr marL="0" indent="0" algn="l">
              <a:buNone/>
            </a:pPr>
            <a:r>
              <a:rPr lang="en-US" dirty="0" smtClean="0"/>
              <a:t>Ribosome rough and smooth ER.(protein and lipid).</a:t>
            </a:r>
          </a:p>
          <a:p>
            <a:pPr marL="0" indent="0" algn="l">
              <a:buNone/>
            </a:pPr>
            <a:r>
              <a:rPr lang="en-US" dirty="0" smtClean="0"/>
              <a:t>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21502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Golgi Apparatus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Four or more of stoked layers =</a:t>
            </a:r>
            <a:r>
              <a:rPr lang="en-US" dirty="0" err="1" smtClean="0"/>
              <a:t>Agranular</a:t>
            </a:r>
            <a:r>
              <a:rPr lang="en-US" dirty="0" smtClean="0"/>
              <a:t> ER</a:t>
            </a:r>
          </a:p>
          <a:p>
            <a:pPr marL="0" indent="0" algn="l">
              <a:buNone/>
            </a:pPr>
            <a:r>
              <a:rPr lang="en-US" dirty="0" smtClean="0"/>
              <a:t>Sub from ER to Golgi apparatus to form lysosome.</a:t>
            </a:r>
          </a:p>
          <a:p>
            <a:pPr marL="0" indent="0" algn="l">
              <a:buNone/>
            </a:pPr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07177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lysosome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Intracellular digestive system</a:t>
            </a:r>
          </a:p>
          <a:p>
            <a:pPr marL="0" indent="0" algn="l">
              <a:buNone/>
            </a:pPr>
            <a:r>
              <a:rPr lang="en-US" dirty="0" smtClean="0"/>
              <a:t>Contain 40 hydrolase enzymes-digest protein, lipid, CHO.</a:t>
            </a:r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75632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peroxisome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Formed by smoothed ER</a:t>
            </a:r>
          </a:p>
          <a:p>
            <a:pPr marL="0" indent="0" algn="l">
              <a:buNone/>
            </a:pPr>
            <a:r>
              <a:rPr lang="en-US" dirty="0" smtClean="0"/>
              <a:t>Contain oxidase and catalase enzymes.</a:t>
            </a:r>
          </a:p>
          <a:p>
            <a:pPr marL="0" indent="0" algn="l">
              <a:buNone/>
            </a:pPr>
            <a:r>
              <a:rPr lang="en-US" dirty="0" smtClean="0"/>
              <a:t>Oxidation of alcohol by liver peroxisome.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Secretary vesicles: formed from ER –Golgi apparatus.</a:t>
            </a:r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51420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mitochondria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Power house</a:t>
            </a:r>
          </a:p>
          <a:p>
            <a:pPr marL="0" indent="0" algn="l">
              <a:buNone/>
            </a:pPr>
            <a:r>
              <a:rPr lang="en-US" dirty="0" smtClean="0"/>
              <a:t>Consist of two lipid bilayer , contain oxidative enzymes. </a:t>
            </a:r>
          </a:p>
          <a:p>
            <a:pPr marL="0" indent="0" algn="l">
              <a:buNone/>
            </a:pPr>
            <a:r>
              <a:rPr lang="en-US" dirty="0" smtClean="0"/>
              <a:t>ATP</a:t>
            </a:r>
          </a:p>
          <a:p>
            <a:pPr marL="0" indent="0" algn="l">
              <a:buNone/>
            </a:pPr>
            <a:r>
              <a:rPr lang="en-US" dirty="0" smtClean="0"/>
              <a:t>Self </a:t>
            </a:r>
            <a:r>
              <a:rPr lang="en-US" dirty="0" err="1" smtClean="0"/>
              <a:t>ruplication</a:t>
            </a:r>
            <a:endParaRPr lang="en-US" dirty="0" smtClean="0"/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37040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Filament and tubular structure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Tubular </a:t>
            </a:r>
            <a:r>
              <a:rPr lang="en-US" smtClean="0"/>
              <a:t>protein- filaments.</a:t>
            </a:r>
          </a:p>
          <a:p>
            <a:pPr marL="0" indent="0" algn="l">
              <a:buNone/>
            </a:pP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4451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nucleus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Chromosomes- chromatin- genes- mitosis</a:t>
            </a:r>
          </a:p>
          <a:p>
            <a:pPr marL="0" indent="0" algn="l">
              <a:buNone/>
            </a:pPr>
            <a:r>
              <a:rPr lang="en-US" dirty="0" smtClean="0"/>
              <a:t>Nuclear membrane</a:t>
            </a:r>
          </a:p>
          <a:p>
            <a:pPr marL="0" indent="0" algn="l">
              <a:buNone/>
            </a:pPr>
            <a:r>
              <a:rPr lang="en-US" dirty="0" smtClean="0"/>
              <a:t>Nucleoli- RNA&amp; protein.</a:t>
            </a:r>
          </a:p>
          <a:p>
            <a:pPr marL="0" indent="0" algn="l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0967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system of the cell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Endocytosis</a:t>
            </a:r>
          </a:p>
          <a:p>
            <a:pPr marL="0" indent="0" algn="l">
              <a:buNone/>
            </a:pPr>
            <a:r>
              <a:rPr lang="en-US" dirty="0" smtClean="0"/>
              <a:t>Diffusion &amp; active transport</a:t>
            </a:r>
          </a:p>
          <a:p>
            <a:pPr marL="0" indent="0" algn="l">
              <a:buNone/>
            </a:pPr>
            <a:r>
              <a:rPr lang="en-US" dirty="0" smtClean="0"/>
              <a:t>Diffusion through pores or lipid matrix</a:t>
            </a:r>
          </a:p>
          <a:p>
            <a:pPr marL="0" indent="0" algn="l">
              <a:buNone/>
            </a:pPr>
            <a:r>
              <a:rPr lang="en-US" dirty="0" smtClean="0"/>
              <a:t>Active transport through protein matrix</a:t>
            </a:r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8454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70-90% of cell mass</a:t>
            </a:r>
          </a:p>
          <a:p>
            <a:pPr marL="0" indent="0" algn="l">
              <a:buNone/>
            </a:pPr>
            <a:r>
              <a:rPr lang="en-US" dirty="0" smtClean="0"/>
              <a:t>Cellular chemical are dissolved in the water</a:t>
            </a:r>
          </a:p>
          <a:p>
            <a:pPr marL="0" indent="0" algn="l">
              <a:buNone/>
            </a:pPr>
            <a:r>
              <a:rPr lang="en-US" dirty="0" smtClean="0"/>
              <a:t>Suspended particles in the water.</a:t>
            </a:r>
          </a:p>
          <a:p>
            <a:pPr marL="0" indent="0" algn="l">
              <a:buNone/>
            </a:pPr>
            <a:r>
              <a:rPr lang="en-US" dirty="0" smtClean="0"/>
              <a:t>Reactions take place in the water</a:t>
            </a:r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807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endocytosis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Pinocytosis</a:t>
            </a:r>
          </a:p>
          <a:p>
            <a:pPr marL="0" indent="0" algn="l">
              <a:buNone/>
            </a:pPr>
            <a:r>
              <a:rPr lang="en-US" dirty="0" smtClean="0"/>
              <a:t>Extremely small vesicles </a:t>
            </a:r>
          </a:p>
          <a:p>
            <a:pPr marL="0" indent="0" algn="l">
              <a:buNone/>
            </a:pPr>
            <a:r>
              <a:rPr lang="en-US" dirty="0" smtClean="0"/>
              <a:t>Coated pit- invagination- actin &amp;myosin- smaller mouth- separation</a:t>
            </a:r>
          </a:p>
          <a:p>
            <a:pPr marL="0" indent="0" algn="l">
              <a:buNone/>
            </a:pPr>
            <a:r>
              <a:rPr lang="en-US" dirty="0" smtClean="0"/>
              <a:t>Need ATP and </a:t>
            </a:r>
            <a:r>
              <a:rPr lang="en-US" dirty="0" err="1" smtClean="0"/>
              <a:t>Ca</a:t>
            </a:r>
            <a:r>
              <a:rPr lang="en-US" dirty="0" smtClean="0"/>
              <a:t> that reacts with actin and myosin.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43977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phagocytosis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Involves large particles.</a:t>
            </a:r>
          </a:p>
          <a:p>
            <a:pPr marL="0" indent="0" algn="l">
              <a:buNone/>
            </a:pPr>
            <a:r>
              <a:rPr lang="en-US" dirty="0" smtClean="0"/>
              <a:t>Macrophages and WBC</a:t>
            </a:r>
          </a:p>
          <a:p>
            <a:pPr marL="0" indent="0" algn="l">
              <a:buNone/>
            </a:pPr>
            <a:r>
              <a:rPr lang="en-US" dirty="0"/>
              <a:t>proteins or large polysaccharide  or dead </a:t>
            </a:r>
            <a:r>
              <a:rPr lang="en-US" dirty="0" smtClean="0"/>
              <a:t>cells ,bacteria </a:t>
            </a:r>
            <a:r>
              <a:rPr lang="en-US" dirty="0"/>
              <a:t>or other tissue </a:t>
            </a:r>
            <a:r>
              <a:rPr lang="en-US" dirty="0" smtClean="0"/>
              <a:t>debris.</a:t>
            </a:r>
          </a:p>
          <a:p>
            <a:pPr marL="0" indent="0" algn="l">
              <a:buNone/>
            </a:pPr>
            <a:r>
              <a:rPr lang="en-US" dirty="0" smtClean="0"/>
              <a:t>Lysosomes open and secrete hydrolytic enzymes.</a:t>
            </a:r>
          </a:p>
          <a:p>
            <a:pPr marL="0" indent="0" algn="l">
              <a:buNone/>
            </a:pPr>
            <a:r>
              <a:rPr lang="en-US" dirty="0" smtClean="0"/>
              <a:t>Residual body-exocytosis</a:t>
            </a:r>
          </a:p>
        </p:txBody>
      </p:sp>
    </p:spTree>
    <p:extLst>
      <p:ext uri="{BB962C8B-B14F-4D97-AF65-F5344CB8AC3E}">
        <p14:creationId xmlns:p14="http://schemas.microsoft.com/office/powerpoint/2010/main" val="3291359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Regression of tissues and autolysis of the cells.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Lysosomes-regression</a:t>
            </a:r>
          </a:p>
          <a:p>
            <a:pPr marL="0" indent="0" algn="l">
              <a:buNone/>
            </a:pPr>
            <a:r>
              <a:rPr lang="en-US" dirty="0" smtClean="0"/>
              <a:t>Autolysis: damage of the cells cause release </a:t>
            </a:r>
            <a:r>
              <a:rPr lang="en-US" dirty="0"/>
              <a:t>of </a:t>
            </a:r>
            <a:endParaRPr lang="ar-IQ" dirty="0" smtClean="0"/>
          </a:p>
          <a:p>
            <a:pPr marL="0" indent="0" algn="l">
              <a:buNone/>
            </a:pPr>
            <a:r>
              <a:rPr lang="en-US" dirty="0" err="1" smtClean="0"/>
              <a:t>lysosomal</a:t>
            </a:r>
            <a:r>
              <a:rPr lang="en-US" dirty="0" smtClean="0"/>
              <a:t> hydrolytic enzyme.</a:t>
            </a:r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83223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580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ar-IQ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8817" y="1752600"/>
            <a:ext cx="6196766" cy="437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3007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the ATP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Membrane transport-Na motion.</a:t>
            </a:r>
          </a:p>
          <a:p>
            <a:pPr marL="0" indent="0" algn="l">
              <a:buNone/>
            </a:pPr>
            <a:r>
              <a:rPr lang="en-US" dirty="0" smtClean="0"/>
              <a:t>Synthesis of chemical compound.</a:t>
            </a:r>
          </a:p>
          <a:p>
            <a:pPr marL="0" indent="0" algn="l">
              <a:buNone/>
            </a:pPr>
            <a:r>
              <a:rPr lang="en-US" smtClean="0"/>
              <a:t>Mechanical work.</a:t>
            </a:r>
            <a:endParaRPr lang="en-US" dirty="0" smtClean="0"/>
          </a:p>
          <a:p>
            <a:pPr marL="0" indent="0" algn="l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59946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52718"/>
            <a:ext cx="8208912" cy="828010"/>
          </a:xfrm>
        </p:spPr>
        <p:txBody>
          <a:bodyPr/>
          <a:lstStyle/>
          <a:p>
            <a:pPr algn="ctr"/>
            <a:r>
              <a:rPr lang="en-US" dirty="0" smtClean="0"/>
              <a:t>Body fluid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54461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60% of adult human body is fluid.</a:t>
            </a:r>
          </a:p>
          <a:p>
            <a:pPr algn="l"/>
            <a:r>
              <a:rPr lang="en-US" dirty="0" smtClean="0"/>
              <a:t>2\3 is intracellular  and   1\3 is extracellular, other is called interstitial 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Homeostatic mechanism</a:t>
            </a:r>
          </a:p>
          <a:p>
            <a:pPr algn="l"/>
            <a:r>
              <a:rPr lang="en-US" dirty="0" smtClean="0"/>
              <a:t>GIT= constant nutrients,  lung= constant O2 &amp; CO2,  kidney= constant ions</a:t>
            </a:r>
          </a:p>
          <a:p>
            <a:pPr algn="l"/>
            <a:r>
              <a:rPr lang="en-US" dirty="0" smtClean="0"/>
              <a:t>Origin of nutrients in extracellular fluid and homeostasis</a:t>
            </a:r>
          </a:p>
          <a:p>
            <a:pPr algn="l"/>
            <a:r>
              <a:rPr lang="en-US" dirty="0" smtClean="0"/>
              <a:t>Respiratory system</a:t>
            </a:r>
          </a:p>
          <a:p>
            <a:pPr algn="l"/>
            <a:r>
              <a:rPr lang="en-US" dirty="0" smtClean="0"/>
              <a:t>GIT</a:t>
            </a:r>
          </a:p>
          <a:p>
            <a:pPr algn="l"/>
            <a:r>
              <a:rPr lang="en-US" dirty="0" smtClean="0"/>
              <a:t>Liver</a:t>
            </a:r>
          </a:p>
          <a:p>
            <a:pPr algn="l"/>
            <a:r>
              <a:rPr lang="en-US" dirty="0" smtClean="0"/>
              <a:t>Musculoskeletal</a:t>
            </a:r>
          </a:p>
          <a:p>
            <a:pPr algn="l"/>
            <a:r>
              <a:rPr lang="en-US" dirty="0" smtClean="0"/>
              <a:t>Removal of metabolic end products</a:t>
            </a:r>
          </a:p>
          <a:p>
            <a:pPr algn="l"/>
            <a:r>
              <a:rPr lang="en-US" dirty="0" smtClean="0"/>
              <a:t>Lung  &amp;kidneys </a:t>
            </a:r>
          </a:p>
          <a:p>
            <a:pPr algn="l"/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151718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8092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Regulation of body function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712968" cy="5472608"/>
          </a:xfrm>
        </p:spPr>
        <p:txBody>
          <a:bodyPr/>
          <a:lstStyle/>
          <a:p>
            <a:pPr algn="l"/>
            <a:r>
              <a:rPr lang="en-US" dirty="0" smtClean="0"/>
              <a:t>--Nervous system</a:t>
            </a:r>
          </a:p>
          <a:p>
            <a:pPr algn="l"/>
            <a:r>
              <a:rPr lang="en-US" dirty="0" smtClean="0"/>
              <a:t>by </a:t>
            </a:r>
            <a:r>
              <a:rPr lang="en-US" dirty="0"/>
              <a:t>sensory input portion </a:t>
            </a:r>
            <a:r>
              <a:rPr lang="en-US" dirty="0" smtClean="0"/>
              <a:t>(</a:t>
            </a:r>
            <a:r>
              <a:rPr lang="en-US" dirty="0" err="1" smtClean="0"/>
              <a:t>eye,smile</a:t>
            </a:r>
            <a:r>
              <a:rPr lang="en-US" dirty="0" smtClean="0"/>
              <a:t>, skin)= desire to eat</a:t>
            </a:r>
          </a:p>
          <a:p>
            <a:pPr algn="l"/>
            <a:r>
              <a:rPr lang="en-US" dirty="0" smtClean="0"/>
              <a:t> </a:t>
            </a:r>
            <a:r>
              <a:rPr lang="en-US" dirty="0"/>
              <a:t>motor output </a:t>
            </a:r>
            <a:r>
              <a:rPr lang="en-US" dirty="0" smtClean="0"/>
              <a:t>portion= movement to eat </a:t>
            </a:r>
            <a:endParaRPr lang="en-US" dirty="0"/>
          </a:p>
          <a:p>
            <a:pPr algn="l"/>
            <a:r>
              <a:rPr lang="en-US" dirty="0" smtClean="0"/>
              <a:t>and </a:t>
            </a:r>
            <a:r>
              <a:rPr lang="en-US" dirty="0"/>
              <a:t>autonomic </a:t>
            </a:r>
            <a:r>
              <a:rPr lang="en-US" dirty="0" smtClean="0"/>
              <a:t>system(glandular, heart, GIT).</a:t>
            </a:r>
          </a:p>
          <a:p>
            <a:pPr algn="l"/>
            <a:r>
              <a:rPr lang="en-US" dirty="0" smtClean="0"/>
              <a:t>--Hormonal( insulin, thyroid, parathyroid, adrenocortical system)  </a:t>
            </a:r>
          </a:p>
          <a:p>
            <a:pPr algn="l"/>
            <a:r>
              <a:rPr lang="en-US" dirty="0" smtClean="0"/>
              <a:t>--Reproduction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04221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52718"/>
            <a:ext cx="8568952" cy="68399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control system of the body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712968" cy="5760640"/>
          </a:xfrm>
        </p:spPr>
        <p:txBody>
          <a:bodyPr/>
          <a:lstStyle/>
          <a:p>
            <a:pPr algn="l"/>
            <a:r>
              <a:rPr lang="en-US" dirty="0" smtClean="0"/>
              <a:t>O2 = diffusion</a:t>
            </a:r>
          </a:p>
          <a:p>
            <a:pPr algn="l"/>
            <a:r>
              <a:rPr lang="en-US" dirty="0" smtClean="0"/>
              <a:t>CO2= tachypnea</a:t>
            </a:r>
          </a:p>
          <a:p>
            <a:pPr algn="l"/>
            <a:r>
              <a:rPr lang="en-US" dirty="0" smtClean="0"/>
              <a:t>Normal ion levels in the serum beyond which the action of the organs will be disrupted.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Negative feedback mechanism</a:t>
            </a:r>
          </a:p>
          <a:p>
            <a:pPr algn="l"/>
            <a:r>
              <a:rPr lang="en-US" dirty="0" smtClean="0"/>
              <a:t>Positive feedback mechanism(vicious cycle)</a:t>
            </a:r>
          </a:p>
          <a:p>
            <a:pPr algn="l"/>
            <a:r>
              <a:rPr lang="en-US" dirty="0" smtClean="0"/>
              <a:t>Feed foreword control mechanism may lead to adaptive control mechanism(delay negative feed back mechanism).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84821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52718"/>
            <a:ext cx="8568952" cy="756002"/>
          </a:xfrm>
        </p:spPr>
        <p:txBody>
          <a:bodyPr/>
          <a:lstStyle/>
          <a:p>
            <a:pPr algn="ctr"/>
            <a:r>
              <a:rPr lang="en-US" dirty="0"/>
              <a:t>Body fluid compartment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784976" cy="5472608"/>
          </a:xfrm>
        </p:spPr>
        <p:txBody>
          <a:bodyPr/>
          <a:lstStyle/>
          <a:p>
            <a:pPr algn="l"/>
            <a:r>
              <a:rPr lang="en-US" dirty="0" smtClean="0"/>
              <a:t>Daily intake of water 2100 ml</a:t>
            </a:r>
          </a:p>
          <a:p>
            <a:pPr algn="l"/>
            <a:r>
              <a:rPr lang="en-US" dirty="0" smtClean="0"/>
              <a:t>Oxidative process add 200 ml</a:t>
            </a:r>
          </a:p>
          <a:p>
            <a:pPr algn="l"/>
            <a:r>
              <a:rPr lang="en-US" dirty="0" smtClean="0"/>
              <a:t>Total=2300 ml </a:t>
            </a:r>
          </a:p>
          <a:p>
            <a:pPr algn="l"/>
            <a:endParaRPr lang="en-US" dirty="0"/>
          </a:p>
          <a:p>
            <a:pPr algn="l"/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09" y="2379663"/>
            <a:ext cx="9150927" cy="3651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1254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756002"/>
          </a:xfrm>
        </p:spPr>
        <p:txBody>
          <a:bodyPr/>
          <a:lstStyle/>
          <a:p>
            <a:pPr algn="ctr"/>
            <a:r>
              <a:rPr lang="en-US" dirty="0" smtClean="0"/>
              <a:t>Body fluid compartments</a:t>
            </a:r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8" y="1340768"/>
            <a:ext cx="8969447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149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electrolytes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/>
              <a:t>K, Mg, </a:t>
            </a:r>
            <a:r>
              <a:rPr lang="en-US" dirty="0" err="1" smtClean="0"/>
              <a:t>Ph</a:t>
            </a:r>
            <a:r>
              <a:rPr lang="en-US" dirty="0" smtClean="0"/>
              <a:t>, S, bicarbonate, --small amount Na, </a:t>
            </a:r>
            <a:r>
              <a:rPr lang="en-US" dirty="0" err="1" smtClean="0"/>
              <a:t>Cl</a:t>
            </a:r>
            <a:r>
              <a:rPr lang="en-US" dirty="0" smtClean="0"/>
              <a:t>,</a:t>
            </a:r>
          </a:p>
          <a:p>
            <a:pPr marL="0" indent="0" algn="l">
              <a:buNone/>
            </a:pPr>
            <a:r>
              <a:rPr lang="en-US" dirty="0" smtClean="0"/>
              <a:t> </a:t>
            </a:r>
            <a:r>
              <a:rPr lang="en-US" dirty="0" err="1" smtClean="0"/>
              <a:t>Ca</a:t>
            </a:r>
            <a:endParaRPr lang="en-US" dirty="0" smtClean="0"/>
          </a:p>
          <a:p>
            <a:pPr marL="0" indent="0" algn="l">
              <a:buNone/>
            </a:pPr>
            <a:endParaRPr lang="en-US" dirty="0"/>
          </a:p>
          <a:p>
            <a:pPr marL="514350" indent="-514350" algn="l">
              <a:buAutoNum type="arabicPeriod"/>
            </a:pPr>
            <a:r>
              <a:rPr lang="en-US" dirty="0" smtClean="0"/>
              <a:t>Inorganic chemicals for cellular reactions</a:t>
            </a:r>
          </a:p>
          <a:p>
            <a:pPr marL="0" indent="0" algn="l">
              <a:buNone/>
            </a:pPr>
            <a:r>
              <a:rPr lang="en-US" dirty="0" smtClean="0"/>
              <a:t>Necessary for cellular control mechanism</a:t>
            </a:r>
            <a:endParaRPr lang="en-US" dirty="0"/>
          </a:p>
          <a:p>
            <a:pPr marL="0" indent="0" algn="l">
              <a:buNone/>
            </a:pPr>
            <a:r>
              <a:rPr lang="en-US" dirty="0" smtClean="0"/>
              <a:t>Transmission of electrochemical reactions in the nerves and muscles.</a:t>
            </a:r>
          </a:p>
          <a:p>
            <a:pPr marL="0" indent="0" algn="l">
              <a:buNone/>
            </a:pPr>
            <a:r>
              <a:rPr lang="en-US" dirty="0" smtClean="0"/>
              <a:t>Intracellular, enzymatic reactions for cellular metabolism.</a:t>
            </a:r>
          </a:p>
          <a:p>
            <a:pPr marL="0" indent="0" algn="l">
              <a:buNone/>
            </a:pPr>
            <a:r>
              <a:rPr lang="en-US" dirty="0" smtClean="0"/>
              <a:t>Acid base balance. </a:t>
            </a:r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76709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.</a:t>
            </a:r>
            <a:endParaRPr lang="ar-IQ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819" y="1052736"/>
            <a:ext cx="7404459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95633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2718"/>
            <a:ext cx="5780856" cy="4679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6237312"/>
          </a:xfrm>
        </p:spPr>
        <p:txBody>
          <a:bodyPr/>
          <a:lstStyle/>
          <a:p>
            <a:pPr algn="l"/>
            <a:r>
              <a:rPr lang="en-US" dirty="0"/>
              <a:t>Water average is about 60% of the body </a:t>
            </a:r>
            <a:r>
              <a:rPr lang="en-US" dirty="0" smtClean="0"/>
              <a:t>weight</a:t>
            </a:r>
          </a:p>
          <a:p>
            <a:pPr algn="l"/>
            <a:r>
              <a:rPr lang="en-US" dirty="0" smtClean="0"/>
              <a:t> </a:t>
            </a:r>
            <a:r>
              <a:rPr lang="en-US" dirty="0"/>
              <a:t>equal to 42 liters in normal 70 kg adult </a:t>
            </a:r>
            <a:r>
              <a:rPr lang="en-US" dirty="0" smtClean="0"/>
              <a:t>human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Fat  #  water</a:t>
            </a:r>
          </a:p>
          <a:p>
            <a:pPr algn="l"/>
            <a:r>
              <a:rPr lang="en-US" dirty="0"/>
              <a:t> Intracellular fluid constitute about 40 % of the total body weight </a:t>
            </a:r>
            <a:r>
              <a:rPr lang="en-US" dirty="0" smtClean="0"/>
              <a:t>. </a:t>
            </a:r>
            <a:r>
              <a:rPr lang="en-US" dirty="0"/>
              <a:t>concentration of intracellular constituents of the cells is equal in all cells even of different animals.</a:t>
            </a:r>
          </a:p>
          <a:p>
            <a:pPr algn="l"/>
            <a:r>
              <a:rPr lang="en-US" dirty="0"/>
              <a:t>       Extracellular fluid compartments constitute about 20 % of the body weight.</a:t>
            </a:r>
          </a:p>
          <a:p>
            <a:pPr algn="l"/>
            <a:r>
              <a:rPr lang="en-US" dirty="0"/>
              <a:t>Interstitial fluid constitutes about 3\4 of the extracellular compartment.</a:t>
            </a:r>
          </a:p>
          <a:p>
            <a:pPr algn="l"/>
            <a:r>
              <a:rPr lang="en-US" dirty="0"/>
              <a:t>Plasma constitutes about 1\4 of the extracellular compartment.</a:t>
            </a:r>
          </a:p>
        </p:txBody>
      </p:sp>
    </p:spTree>
    <p:extLst>
      <p:ext uri="{BB962C8B-B14F-4D97-AF65-F5344CB8AC3E}">
        <p14:creationId xmlns:p14="http://schemas.microsoft.com/office/powerpoint/2010/main" val="10918379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2718"/>
            <a:ext cx="7920880" cy="39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904656"/>
          </a:xfrm>
        </p:spPr>
        <p:txBody>
          <a:bodyPr/>
          <a:lstStyle/>
          <a:p>
            <a:pPr algn="l"/>
            <a:r>
              <a:rPr lang="en-US" dirty="0"/>
              <a:t> Blood volume contains intracellular and extracellular fluid (regarding RBCs), with average bout 8% of body weight  or about 5 liters ,</a:t>
            </a:r>
            <a:r>
              <a:rPr lang="en-US" dirty="0" smtClean="0"/>
              <a:t>60%plasma </a:t>
            </a:r>
            <a:r>
              <a:rPr lang="en-US" dirty="0"/>
              <a:t>and 40% RBCs</a:t>
            </a:r>
            <a:r>
              <a:rPr lang="en-US" dirty="0" smtClean="0"/>
              <a:t>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Hematocrit</a:t>
            </a:r>
          </a:p>
          <a:p>
            <a:pPr algn="l"/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</a:rPr>
              <a:t>in man it is 40% </a:t>
            </a:r>
            <a:r>
              <a:rPr lang="en-US" dirty="0" smtClean="0">
                <a:latin typeface="Times New Roman"/>
                <a:ea typeface="Times New Roman"/>
              </a:rPr>
              <a:t>0.40</a:t>
            </a:r>
          </a:p>
          <a:p>
            <a:pPr algn="l"/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</a:rPr>
              <a:t>in women ,</a:t>
            </a:r>
            <a:r>
              <a:rPr lang="en-US" dirty="0" smtClean="0">
                <a:latin typeface="Times New Roman"/>
                <a:ea typeface="Times New Roman"/>
              </a:rPr>
              <a:t>36%36.0</a:t>
            </a:r>
          </a:p>
          <a:p>
            <a:pPr algn="l"/>
            <a:r>
              <a:rPr lang="en-US" dirty="0" smtClean="0">
                <a:latin typeface="Times New Roman"/>
                <a:ea typeface="Times New Roman"/>
              </a:rPr>
              <a:t>  </a:t>
            </a:r>
            <a:r>
              <a:rPr lang="en-US" dirty="0">
                <a:latin typeface="Times New Roman"/>
                <a:ea typeface="Times New Roman"/>
              </a:rPr>
              <a:t>anemia 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</a:rPr>
              <a:t>as low as 0.10 which is the minimum to sustained life </a:t>
            </a:r>
          </a:p>
          <a:p>
            <a:pPr algn="l"/>
            <a:r>
              <a:rPr lang="en-US" dirty="0" smtClean="0">
                <a:latin typeface="Times New Roman"/>
                <a:ea typeface="Times New Roman"/>
              </a:rPr>
              <a:t>increase up to 0.65 </a:t>
            </a:r>
            <a:r>
              <a:rPr lang="en-US" dirty="0">
                <a:latin typeface="Times New Roman"/>
                <a:ea typeface="Times New Roman"/>
              </a:rPr>
              <a:t>or more in patient with </a:t>
            </a:r>
            <a:r>
              <a:rPr lang="en-US" dirty="0" smtClean="0">
                <a:latin typeface="Times New Roman"/>
                <a:ea typeface="Times New Roman"/>
              </a:rPr>
              <a:t>polycythemia</a:t>
            </a:r>
          </a:p>
          <a:p>
            <a:pPr algn="l"/>
            <a:endParaRPr lang="en-US" dirty="0">
              <a:latin typeface="Times New Roman"/>
            </a:endParaRPr>
          </a:p>
          <a:p>
            <a:pPr algn="l"/>
            <a:r>
              <a:rPr lang="en-US" dirty="0" smtClean="0">
                <a:latin typeface="Times New Roman"/>
              </a:rPr>
              <a:t>Protein is extracellular compartment</a:t>
            </a:r>
            <a:r>
              <a:rPr lang="en-US" dirty="0" smtClean="0"/>
              <a:t> (-</a:t>
            </a:r>
            <a:r>
              <a:rPr lang="en-US" dirty="0" err="1" smtClean="0"/>
              <a:t>ve</a:t>
            </a:r>
            <a:r>
              <a:rPr lang="en-US" dirty="0" smtClean="0"/>
              <a:t> charge  and large particles)</a:t>
            </a:r>
            <a:endParaRPr lang="en-US" dirty="0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16516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61198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Donnan</a:t>
            </a:r>
            <a:r>
              <a:rPr lang="en-US" dirty="0" smtClean="0"/>
              <a:t> effect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616624"/>
          </a:xfrm>
        </p:spPr>
        <p:txBody>
          <a:bodyPr/>
          <a:lstStyle/>
          <a:p>
            <a:pPr algn="l"/>
            <a:r>
              <a:rPr lang="en-US" dirty="0"/>
              <a:t> The concentration of positively charged ions (</a:t>
            </a:r>
            <a:r>
              <a:rPr lang="en-US" dirty="0" err="1"/>
              <a:t>cations</a:t>
            </a:r>
            <a:r>
              <a:rPr lang="en-US" dirty="0"/>
              <a:t>) is slightly greater about (2%)in the plasma than the interstitial fluid ,this effect the following :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1.Extra </a:t>
            </a:r>
            <a:r>
              <a:rPr lang="en-US" dirty="0"/>
              <a:t>amount of </a:t>
            </a:r>
            <a:r>
              <a:rPr lang="en-US" dirty="0" err="1"/>
              <a:t>cations</a:t>
            </a:r>
            <a:r>
              <a:rPr lang="en-US" dirty="0"/>
              <a:t> (+</a:t>
            </a:r>
            <a:r>
              <a:rPr lang="en-US" dirty="0" err="1"/>
              <a:t>ve</a:t>
            </a:r>
            <a:r>
              <a:rPr lang="en-US" dirty="0"/>
              <a:t>) as Na and K hold together with the (-</a:t>
            </a:r>
            <a:r>
              <a:rPr lang="en-US" dirty="0" err="1"/>
              <a:t>ve</a:t>
            </a:r>
            <a:r>
              <a:rPr lang="en-US" dirty="0"/>
              <a:t>) proteins in the plasma.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2.the </a:t>
            </a:r>
            <a:r>
              <a:rPr lang="en-US" dirty="0"/>
              <a:t>(-</a:t>
            </a:r>
            <a:r>
              <a:rPr lang="en-US" dirty="0" err="1"/>
              <a:t>ve</a:t>
            </a:r>
            <a:r>
              <a:rPr lang="en-US" dirty="0"/>
              <a:t>) proteins repel the anions (-</a:t>
            </a:r>
            <a:r>
              <a:rPr lang="en-US" dirty="0" err="1"/>
              <a:t>ve</a:t>
            </a:r>
            <a:r>
              <a:rPr lang="en-US" dirty="0"/>
              <a:t>)in the plasma to the interstitial fluid that has a high concentrations of anions.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617599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04403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Measurements of body compartments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400600"/>
          </a:xfrm>
        </p:spPr>
        <p:txBody>
          <a:bodyPr/>
          <a:lstStyle/>
          <a:p>
            <a:pPr algn="l"/>
            <a:r>
              <a:rPr lang="en-US" dirty="0" smtClean="0"/>
              <a:t>Indicator </a:t>
            </a:r>
            <a:r>
              <a:rPr lang="en-US" dirty="0"/>
              <a:t>dilution </a:t>
            </a:r>
            <a:r>
              <a:rPr lang="en-US" dirty="0" smtClean="0"/>
              <a:t>principle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    Indicator mass A=volume A *concentration A</a:t>
            </a:r>
          </a:p>
          <a:p>
            <a:pPr algn="l"/>
            <a:r>
              <a:rPr lang="en-US" dirty="0"/>
              <a:t>                            (B)            (B)                        (B)</a:t>
            </a:r>
          </a:p>
          <a:p>
            <a:pPr algn="l"/>
            <a:r>
              <a:rPr lang="en-US" dirty="0" smtClean="0"/>
              <a:t>… Measurement of total body water=</a:t>
            </a:r>
            <a:endParaRPr lang="en-US" dirty="0"/>
          </a:p>
          <a:p>
            <a:pPr algn="l"/>
            <a:r>
              <a:rPr lang="en-US" dirty="0"/>
              <a:t>Radioactive water 3H2O (tritium) or heavy water (</a:t>
            </a:r>
            <a:r>
              <a:rPr lang="en-US" dirty="0" smtClean="0"/>
              <a:t>deuterium</a:t>
            </a:r>
            <a:r>
              <a:rPr lang="en-US" dirty="0"/>
              <a:t>)</a:t>
            </a:r>
            <a:endParaRPr lang="en-US" dirty="0" smtClean="0"/>
          </a:p>
          <a:p>
            <a:pPr algn="l"/>
            <a:r>
              <a:rPr lang="en-US" dirty="0" smtClean="0"/>
              <a:t>… </a:t>
            </a:r>
            <a:r>
              <a:rPr lang="en-US" dirty="0"/>
              <a:t>Measurement of extracellular fluid </a:t>
            </a:r>
            <a:r>
              <a:rPr lang="en-US" dirty="0" smtClean="0"/>
              <a:t>volume</a:t>
            </a:r>
            <a:r>
              <a:rPr lang="en-US" dirty="0"/>
              <a:t>=</a:t>
            </a:r>
            <a:r>
              <a:rPr lang="en-US" dirty="0" smtClean="0"/>
              <a:t> </a:t>
            </a:r>
            <a:r>
              <a:rPr lang="en-US" dirty="0"/>
              <a:t>We use radioactive </a:t>
            </a:r>
            <a:r>
              <a:rPr lang="en-US" dirty="0" smtClean="0"/>
              <a:t>Na, radioactive </a:t>
            </a:r>
            <a:r>
              <a:rPr lang="en-US" dirty="0" err="1"/>
              <a:t>Cl</a:t>
            </a:r>
            <a:r>
              <a:rPr lang="en-US" dirty="0" smtClean="0"/>
              <a:t>…</a:t>
            </a:r>
          </a:p>
          <a:p>
            <a:pPr algn="l"/>
            <a:r>
              <a:rPr lang="en-US" dirty="0" smtClean="0"/>
              <a:t>…Intracellular </a:t>
            </a:r>
            <a:r>
              <a:rPr lang="en-US" dirty="0"/>
              <a:t>volume =total body water –extracellular volume </a:t>
            </a:r>
            <a:r>
              <a:rPr lang="en-US" dirty="0" smtClean="0"/>
              <a:t>…measurement </a:t>
            </a:r>
            <a:r>
              <a:rPr lang="en-US" dirty="0"/>
              <a:t>of plasma </a:t>
            </a:r>
            <a:r>
              <a:rPr lang="en-US" dirty="0" smtClean="0"/>
              <a:t>volume= </a:t>
            </a:r>
            <a:r>
              <a:rPr lang="en-US" dirty="0"/>
              <a:t>serum albumin labeled with radioactive iodine (Iodin125-albumin) or as Evans- blue dye (T1824</a:t>
            </a:r>
            <a:r>
              <a:rPr lang="en-US" dirty="0" smtClean="0"/>
              <a:t>)</a:t>
            </a:r>
          </a:p>
          <a:p>
            <a:pPr algn="l"/>
            <a:r>
              <a:rPr lang="en-US" dirty="0" smtClean="0"/>
              <a:t>…Interstitial </a:t>
            </a:r>
            <a:r>
              <a:rPr lang="en-US" dirty="0"/>
              <a:t>fluid volume=extracellular fluid volume-plasma </a:t>
            </a:r>
            <a:r>
              <a:rPr lang="en-US" dirty="0" smtClean="0"/>
              <a:t>volume</a:t>
            </a:r>
          </a:p>
          <a:p>
            <a:pPr lvl="0" algn="l"/>
            <a:r>
              <a:rPr lang="en-US" dirty="0" smtClean="0"/>
              <a:t>…measurement </a:t>
            </a:r>
            <a:r>
              <a:rPr lang="en-US" dirty="0"/>
              <a:t>of blood </a:t>
            </a:r>
            <a:r>
              <a:rPr lang="en-US" dirty="0" smtClean="0"/>
              <a:t>volume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8987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52718"/>
            <a:ext cx="8208912" cy="1188050"/>
          </a:xfrm>
        </p:spPr>
        <p:txBody>
          <a:bodyPr>
            <a:normAutofit fontScale="90000"/>
          </a:bodyPr>
          <a:lstStyle/>
          <a:p>
            <a:pPr lvl="0" algn="ctr" rtl="0"/>
            <a:r>
              <a:rPr lang="en-US" dirty="0"/>
              <a:t>measurement of blood volume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dirty="0"/>
          </a:p>
          <a:p>
            <a:pPr algn="l"/>
            <a:r>
              <a:rPr lang="en-US" dirty="0"/>
              <a:t>a.    Total blood volume=plasma volume\1—hematocrit</a:t>
            </a:r>
          </a:p>
          <a:p>
            <a:pPr algn="l"/>
            <a:r>
              <a:rPr lang="en-US" dirty="0"/>
              <a:t>b.    by injection of RBC labeled with radioactive chromium (Cr51)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2578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10-20% of cell mass.</a:t>
            </a:r>
          </a:p>
          <a:p>
            <a:pPr marL="0" indent="0" algn="l">
              <a:buNone/>
            </a:pPr>
            <a:r>
              <a:rPr lang="en-US" dirty="0" smtClean="0"/>
              <a:t>Structural protein and globular protein.</a:t>
            </a:r>
          </a:p>
          <a:p>
            <a:pPr marL="0" indent="0" algn="l">
              <a:buNone/>
            </a:pPr>
            <a:r>
              <a:rPr lang="en-US" dirty="0" smtClean="0"/>
              <a:t>Contractile mechanisms  of all muscles intracellularly.</a:t>
            </a:r>
          </a:p>
          <a:p>
            <a:pPr marL="0" indent="0" algn="l">
              <a:buNone/>
            </a:pPr>
            <a:r>
              <a:rPr lang="en-US" dirty="0" smtClean="0"/>
              <a:t>Cytoskeleton- cilia, nerve axon, mitotic spindle, tendons, ligaments.</a:t>
            </a:r>
          </a:p>
        </p:txBody>
      </p:sp>
    </p:spTree>
    <p:extLst>
      <p:ext uri="{BB962C8B-B14F-4D97-AF65-F5344CB8AC3E}">
        <p14:creationId xmlns:p14="http://schemas.microsoft.com/office/powerpoint/2010/main" val="1091192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Globular protein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Enzymes</a:t>
            </a:r>
          </a:p>
          <a:p>
            <a:pPr algn="l"/>
            <a:r>
              <a:rPr lang="en-US" dirty="0" smtClean="0"/>
              <a:t>Soluble in cell fluid or </a:t>
            </a:r>
          </a:p>
          <a:p>
            <a:pPr algn="l"/>
            <a:r>
              <a:rPr lang="en-US" dirty="0" err="1" smtClean="0"/>
              <a:t>adhernt</a:t>
            </a:r>
            <a:r>
              <a:rPr lang="en-US" dirty="0" smtClean="0"/>
              <a:t> from inside the cell.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86947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en-US" dirty="0" smtClean="0"/>
              <a:t>Soluble in fat solvents 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/>
              <a:t>Phospholipids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err="1" smtClean="0"/>
              <a:t>Cholestrol</a:t>
            </a:r>
            <a:endParaRPr lang="en-US" dirty="0" smtClean="0"/>
          </a:p>
          <a:p>
            <a:pPr algn="l">
              <a:buFont typeface="Wingdings" pitchFamily="2" charset="2"/>
              <a:buChar char="v"/>
            </a:pPr>
            <a:endParaRPr lang="en-US" dirty="0"/>
          </a:p>
          <a:p>
            <a:pPr algn="l">
              <a:buFont typeface="Wingdings" pitchFamily="2" charset="2"/>
              <a:buChar char="v"/>
            </a:pPr>
            <a:endParaRPr lang="en-US" dirty="0" smtClean="0"/>
          </a:p>
          <a:p>
            <a:pPr algn="l">
              <a:buFont typeface="Wingdings" pitchFamily="2" charset="2"/>
              <a:buChar char="v"/>
            </a:pPr>
            <a:r>
              <a:rPr lang="en-US" dirty="0" smtClean="0"/>
              <a:t>Cell membrane barrier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/>
              <a:t>Triglyceride—neutral fat,  fat cells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18238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Glycoproteins</a:t>
            </a:r>
          </a:p>
          <a:p>
            <a:pPr algn="l"/>
            <a:r>
              <a:rPr lang="en-US" dirty="0" smtClean="0"/>
              <a:t>Nutrition of the cells</a:t>
            </a:r>
          </a:p>
          <a:p>
            <a:pPr algn="l"/>
            <a:r>
              <a:rPr lang="en-US" dirty="0" smtClean="0"/>
              <a:t>Glycogen intracellularly, glucose </a:t>
            </a:r>
            <a:r>
              <a:rPr lang="en-US" dirty="0" err="1" smtClean="0"/>
              <a:t>extracellularly</a:t>
            </a:r>
            <a:endParaRPr lang="en-US" dirty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2148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organelles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Cell membrane</a:t>
            </a:r>
          </a:p>
          <a:p>
            <a:pPr algn="l"/>
            <a:r>
              <a:rPr lang="en-US" dirty="0" smtClean="0"/>
              <a:t>Nuclear membrane</a:t>
            </a:r>
          </a:p>
          <a:p>
            <a:pPr algn="l"/>
            <a:r>
              <a:rPr lang="en-US" dirty="0" smtClean="0"/>
              <a:t>Endoplasmic reticulum</a:t>
            </a:r>
          </a:p>
          <a:p>
            <a:pPr algn="l"/>
            <a:r>
              <a:rPr lang="en-US" dirty="0" smtClean="0"/>
              <a:t>Golgi apparatus</a:t>
            </a:r>
          </a:p>
          <a:p>
            <a:pPr algn="l"/>
            <a:r>
              <a:rPr lang="en-US" dirty="0" smtClean="0"/>
              <a:t>Mitochondria</a:t>
            </a:r>
          </a:p>
          <a:p>
            <a:pPr algn="l"/>
            <a:r>
              <a:rPr lang="en-US" dirty="0" smtClean="0"/>
              <a:t>Lysosomes</a:t>
            </a:r>
          </a:p>
          <a:p>
            <a:pPr algn="l"/>
            <a:r>
              <a:rPr lang="en-US" dirty="0" smtClean="0"/>
              <a:t>centriole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60631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membrane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7.5-10 nanometer</a:t>
            </a:r>
          </a:p>
          <a:p>
            <a:pPr algn="l"/>
            <a:r>
              <a:rPr lang="en-US" dirty="0" smtClean="0"/>
              <a:t>Lipid bilayer penetrated by large protein particles.</a:t>
            </a:r>
          </a:p>
          <a:p>
            <a:pPr algn="l"/>
            <a:r>
              <a:rPr lang="en-US" dirty="0" smtClean="0"/>
              <a:t>Water soluble substances—ions, glucose, </a:t>
            </a:r>
            <a:r>
              <a:rPr lang="en-US" dirty="0" err="1" smtClean="0"/>
              <a:t>uria</a:t>
            </a:r>
            <a:endParaRPr lang="en-US" dirty="0" smtClean="0"/>
          </a:p>
          <a:p>
            <a:pPr algn="l"/>
            <a:r>
              <a:rPr lang="en-US" dirty="0" smtClean="0"/>
              <a:t>Fat soluble substances—O2, CO2, alcohol</a:t>
            </a:r>
          </a:p>
          <a:p>
            <a:pPr algn="l"/>
            <a:r>
              <a:rPr lang="en-US" dirty="0" err="1" smtClean="0"/>
              <a:t>Cholestrol</a:t>
            </a:r>
            <a:r>
              <a:rPr lang="en-US" dirty="0" smtClean="0"/>
              <a:t>—control permeability and fluidity to the water soluble substances.</a:t>
            </a:r>
          </a:p>
          <a:p>
            <a:pPr algn="l"/>
            <a:r>
              <a:rPr lang="en-US" dirty="0" smtClean="0"/>
              <a:t>Integral protein –pores to transport sub in active way</a:t>
            </a:r>
          </a:p>
          <a:p>
            <a:pPr algn="l"/>
            <a:r>
              <a:rPr lang="en-US" dirty="0" err="1" smtClean="0"/>
              <a:t>Glycocalyx</a:t>
            </a:r>
            <a:endParaRPr lang="en-US" dirty="0" smtClean="0"/>
          </a:p>
          <a:p>
            <a:pPr algn="l"/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24757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435</TotalTime>
  <Words>1016</Words>
  <Application>Microsoft Office PowerPoint</Application>
  <PresentationFormat>On-screen Show (4:3)</PresentationFormat>
  <Paragraphs>222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Essential</vt:lpstr>
      <vt:lpstr>Cellular organism</vt:lpstr>
      <vt:lpstr>water</vt:lpstr>
      <vt:lpstr>electrolytes</vt:lpstr>
      <vt:lpstr>proteins</vt:lpstr>
      <vt:lpstr>Globular protein</vt:lpstr>
      <vt:lpstr>lipids</vt:lpstr>
      <vt:lpstr>carbohydrate</vt:lpstr>
      <vt:lpstr>Cell organelles</vt:lpstr>
      <vt:lpstr>Cell membrane</vt:lpstr>
      <vt:lpstr>CHO</vt:lpstr>
      <vt:lpstr>cytoplasm</vt:lpstr>
      <vt:lpstr>Endoplasmic reticulum</vt:lpstr>
      <vt:lpstr>Golgi Apparatus</vt:lpstr>
      <vt:lpstr>lysosome</vt:lpstr>
      <vt:lpstr>peroxisome</vt:lpstr>
      <vt:lpstr>mitochondria</vt:lpstr>
      <vt:lpstr>Filament and tubular structure</vt:lpstr>
      <vt:lpstr>nucleus</vt:lpstr>
      <vt:lpstr>Functional system of the cell</vt:lpstr>
      <vt:lpstr>endocytosis</vt:lpstr>
      <vt:lpstr>phagocytosis</vt:lpstr>
      <vt:lpstr>Regression of tissues and autolysis of the cells.</vt:lpstr>
      <vt:lpstr>.</vt:lpstr>
      <vt:lpstr>Function of the ATP</vt:lpstr>
      <vt:lpstr>Body fluid</vt:lpstr>
      <vt:lpstr>Regulation of body function</vt:lpstr>
      <vt:lpstr>control system of the body</vt:lpstr>
      <vt:lpstr>Body fluid compartment</vt:lpstr>
      <vt:lpstr>Body fluid compartments</vt:lpstr>
      <vt:lpstr>.</vt:lpstr>
      <vt:lpstr>.</vt:lpstr>
      <vt:lpstr>.</vt:lpstr>
      <vt:lpstr>Donnan effect</vt:lpstr>
      <vt:lpstr>Measurements of body compartments</vt:lpstr>
      <vt:lpstr>measurement of blood volume </vt:lpstr>
    </vt:vector>
  </TitlesOfParts>
  <Company>2011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organism</dc:title>
  <dc:creator>EnGiNeeRX</dc:creator>
  <cp:lastModifiedBy>EnGiNeeRX</cp:lastModifiedBy>
  <cp:revision>92</cp:revision>
  <dcterms:created xsi:type="dcterms:W3CDTF">2012-09-16T09:29:16Z</dcterms:created>
  <dcterms:modified xsi:type="dcterms:W3CDTF">2012-12-11T10:58:29Z</dcterms:modified>
</cp:coreProperties>
</file>