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2" r:id="rId2"/>
    <p:sldId id="297" r:id="rId3"/>
    <p:sldId id="260" r:id="rId4"/>
    <p:sldId id="259" r:id="rId5"/>
    <p:sldId id="258" r:id="rId6"/>
    <p:sldId id="257" r:id="rId7"/>
    <p:sldId id="261" r:id="rId8"/>
    <p:sldId id="267" r:id="rId9"/>
    <p:sldId id="266" r:id="rId10"/>
    <p:sldId id="265" r:id="rId11"/>
    <p:sldId id="268" r:id="rId12"/>
    <p:sldId id="269" r:id="rId13"/>
    <p:sldId id="263" r:id="rId14"/>
    <p:sldId id="262" r:id="rId15"/>
    <p:sldId id="272" r:id="rId16"/>
    <p:sldId id="275" r:id="rId17"/>
    <p:sldId id="276" r:id="rId18"/>
    <p:sldId id="277" r:id="rId19"/>
    <p:sldId id="278" r:id="rId20"/>
    <p:sldId id="279"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26/08/1440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476672"/>
            <a:ext cx="7955224" cy="3172334"/>
          </a:xfrm>
        </p:spPr>
        <p:txBody>
          <a:bodyPr>
            <a:normAutofit/>
          </a:bodyPr>
          <a:lstStyle/>
          <a:p>
            <a:pPr algn="ctr"/>
            <a:r>
              <a:rPr lang="en-US" sz="4000" b="1" dirty="0" smtClean="0"/>
              <a:t>Child health services</a:t>
            </a:r>
            <a:br>
              <a:rPr lang="en-US" sz="4000" b="1" dirty="0" smtClean="0"/>
            </a:br>
            <a:r>
              <a:rPr lang="en-US" sz="4000" b="1" dirty="0" smtClean="0"/>
              <a:t>Expanded Program on Immunization</a:t>
            </a:r>
            <a:endParaRPr lang="ar-IQ" sz="4000" b="1" dirty="0"/>
          </a:p>
        </p:txBody>
      </p:sp>
      <p:sp>
        <p:nvSpPr>
          <p:cNvPr id="3" name="عنوان فرعي 2"/>
          <p:cNvSpPr>
            <a:spLocks noGrp="1"/>
          </p:cNvSpPr>
          <p:nvPr>
            <p:ph type="subTitle" idx="1"/>
          </p:nvPr>
        </p:nvSpPr>
        <p:spPr>
          <a:xfrm>
            <a:off x="1043608" y="2708920"/>
            <a:ext cx="7056784" cy="2592288"/>
          </a:xfrm>
        </p:spPr>
        <p:txBody>
          <a:bodyPr>
            <a:noAutofit/>
          </a:bodyPr>
          <a:lstStyle/>
          <a:p>
            <a:pPr algn="ctr"/>
            <a:r>
              <a:rPr lang="en-US" sz="3600" b="1" dirty="0" smtClean="0"/>
              <a:t>Dr. Muslim N. </a:t>
            </a:r>
            <a:r>
              <a:rPr lang="en-US" sz="3600" b="1" dirty="0" err="1" smtClean="0"/>
              <a:t>Saeed</a:t>
            </a:r>
            <a:r>
              <a:rPr lang="en-US" sz="3600" b="1" dirty="0" smtClean="0"/>
              <a:t/>
            </a:r>
            <a:br>
              <a:rPr lang="en-US" sz="3600" b="1" dirty="0" smtClean="0"/>
            </a:br>
            <a:r>
              <a:rPr lang="en-US" sz="3600" b="1" dirty="0" smtClean="0"/>
              <a:t>Family &amp; Community Medicine Dept. </a:t>
            </a:r>
          </a:p>
          <a:p>
            <a:pPr algn="ctr"/>
            <a:r>
              <a:rPr lang="en-US" sz="3600" b="1" dirty="0" smtClean="0"/>
              <a:t>Tuesday , March 19</a:t>
            </a:r>
            <a:r>
              <a:rPr lang="en-US" sz="3600" b="1" baseline="30000" dirty="0" smtClean="0"/>
              <a:t>th</a:t>
            </a:r>
            <a:r>
              <a:rPr lang="en-US" sz="3600" b="1" dirty="0" smtClean="0"/>
              <a:t> ,2019</a:t>
            </a:r>
            <a:endParaRPr lang="ar-IQ" sz="3600" b="1" dirty="0" smtClean="0"/>
          </a:p>
          <a:p>
            <a:pPr algn="ctr"/>
            <a:endParaRPr lang="ar-IQ"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normAutofit/>
          </a:bodyPr>
          <a:lstStyle/>
          <a:p>
            <a:r>
              <a:rPr lang="en-US" sz="3600" b="1" dirty="0" smtClean="0"/>
              <a:t>National Immunization Schedule/Iraq:</a:t>
            </a:r>
            <a:endParaRPr lang="ar-IQ" sz="3600" dirty="0"/>
          </a:p>
        </p:txBody>
      </p:sp>
      <p:sp>
        <p:nvSpPr>
          <p:cNvPr id="3" name="عنصر نائب للمحتوى 2"/>
          <p:cNvSpPr>
            <a:spLocks noGrp="1"/>
          </p:cNvSpPr>
          <p:nvPr>
            <p:ph idx="1"/>
          </p:nvPr>
        </p:nvSpPr>
        <p:spPr>
          <a:xfrm>
            <a:off x="457200" y="1412776"/>
            <a:ext cx="8229600" cy="4713387"/>
          </a:xfrm>
        </p:spPr>
        <p:txBody>
          <a:bodyPr/>
          <a:lstStyle/>
          <a:p>
            <a:pPr algn="l" rtl="0">
              <a:buNone/>
            </a:pPr>
            <a:r>
              <a:rPr lang="en-US" dirty="0" smtClean="0"/>
              <a:t>It is a recommended series of vaccination including the suggested timing of all doses.</a:t>
            </a:r>
          </a:p>
          <a:p>
            <a:pPr algn="l" rtl="0">
              <a:buNone/>
            </a:pPr>
            <a:r>
              <a:rPr lang="en-US" dirty="0" smtClean="0"/>
              <a:t>It including vaccines given over the child’s first year and tetanus vaccination is given</a:t>
            </a:r>
          </a:p>
          <a:p>
            <a:pPr algn="l" rtl="0">
              <a:buNone/>
            </a:pPr>
            <a:r>
              <a:rPr lang="en-US" dirty="0" smtClean="0"/>
              <a:t>to women of childbearing age.</a:t>
            </a:r>
            <a:endParaRPr lang="ar-IQ"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b="1" dirty="0" smtClean="0"/>
              <a:t>National Immunization Schedule/Iraq: </a:t>
            </a:r>
            <a:r>
              <a:rPr lang="en-US" sz="2400" b="1" dirty="0" smtClean="0"/>
              <a:t/>
            </a:r>
            <a:br>
              <a:rPr lang="en-US" sz="2400" b="1" dirty="0" smtClean="0"/>
            </a:br>
            <a:r>
              <a:rPr lang="en-US" sz="2400" b="1" dirty="0" smtClean="0"/>
              <a:t>    after 2011                                 before 2011</a:t>
            </a:r>
            <a:endParaRPr lang="ar-IQ" sz="2400" dirty="0"/>
          </a:p>
        </p:txBody>
      </p:sp>
      <p:sp>
        <p:nvSpPr>
          <p:cNvPr id="4" name="عنصر نائب للمحتوى 3"/>
          <p:cNvSpPr>
            <a:spLocks noGrp="1"/>
          </p:cNvSpPr>
          <p:nvPr>
            <p:ph sz="half" idx="2"/>
          </p:nvPr>
        </p:nvSpPr>
        <p:spPr>
          <a:xfrm>
            <a:off x="4067944" y="1340768"/>
            <a:ext cx="4896544" cy="4968552"/>
          </a:xfrm>
        </p:spPr>
        <p:txBody>
          <a:bodyPr>
            <a:normAutofit fontScale="85000" lnSpcReduction="10000"/>
          </a:bodyPr>
          <a:lstStyle/>
          <a:p>
            <a:pPr algn="l" rtl="0">
              <a:buNone/>
            </a:pPr>
            <a:r>
              <a:rPr lang="en-US" b="1" dirty="0" smtClean="0"/>
              <a:t>      Child Age                     Vaccine</a:t>
            </a:r>
          </a:p>
          <a:p>
            <a:pPr algn="l" rtl="0">
              <a:buNone/>
            </a:pPr>
            <a:r>
              <a:rPr lang="en-US" sz="2600" dirty="0" smtClean="0"/>
              <a:t>End of 1</a:t>
            </a:r>
            <a:r>
              <a:rPr lang="en-US" sz="2600" baseline="30000" dirty="0" smtClean="0"/>
              <a:t>st</a:t>
            </a:r>
            <a:r>
              <a:rPr lang="en-US" sz="2600" dirty="0" smtClean="0"/>
              <a:t> week ------BCG+OPV0+HBV1</a:t>
            </a:r>
          </a:p>
          <a:p>
            <a:pPr algn="l" rtl="0">
              <a:buNone/>
            </a:pPr>
            <a:r>
              <a:rPr lang="en-US" sz="2600" dirty="0" smtClean="0"/>
              <a:t>End of 2nd month-----DPT1+OPV1+HBV2</a:t>
            </a:r>
          </a:p>
          <a:p>
            <a:pPr algn="l" rtl="0">
              <a:buNone/>
            </a:pPr>
            <a:r>
              <a:rPr lang="en-US" sz="2600" dirty="0" smtClean="0"/>
              <a:t>End of 4th month-------DPT2+OPV2</a:t>
            </a:r>
          </a:p>
          <a:p>
            <a:pPr algn="l" rtl="0">
              <a:buNone/>
            </a:pPr>
            <a:r>
              <a:rPr lang="en-US" sz="2600" dirty="0" smtClean="0"/>
              <a:t>End of 6th month-------DPT3+OPV3+HBV3</a:t>
            </a:r>
          </a:p>
          <a:p>
            <a:pPr algn="l" rtl="0">
              <a:buNone/>
            </a:pPr>
            <a:r>
              <a:rPr lang="en-US" sz="2600" dirty="0" smtClean="0"/>
              <a:t>End of 9th month------ Measles</a:t>
            </a:r>
          </a:p>
          <a:p>
            <a:pPr algn="l" rtl="0">
              <a:buNone/>
            </a:pPr>
            <a:r>
              <a:rPr lang="en-US" sz="2600" dirty="0" smtClean="0"/>
              <a:t>- End of 15th month--------MMR</a:t>
            </a:r>
          </a:p>
          <a:p>
            <a:pPr algn="l" rtl="0">
              <a:buNone/>
            </a:pPr>
            <a:r>
              <a:rPr lang="en-US" sz="2600" dirty="0" smtClean="0"/>
              <a:t>- End of 18th month------DPT+OPV (1st  booster)</a:t>
            </a:r>
          </a:p>
          <a:p>
            <a:pPr algn="l" rtl="0">
              <a:buFontTx/>
              <a:buChar char="-"/>
            </a:pPr>
            <a:r>
              <a:rPr lang="en-US" sz="2600" dirty="0" smtClean="0"/>
              <a:t>School entry (4-6) years ----DPT+OPV (2nd booster)</a:t>
            </a:r>
          </a:p>
          <a:p>
            <a:pPr algn="l" rtl="0">
              <a:buNone/>
            </a:pPr>
            <a:r>
              <a:rPr lang="en-US" sz="2600" dirty="0" smtClean="0"/>
              <a:t>-MMR= measles, mumps, rubella. -OPV= oral polio vaccine</a:t>
            </a:r>
            <a:endParaRPr lang="ar-IQ" sz="26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179512" y="1340768"/>
            <a:ext cx="3888432"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2" cstate="print"/>
          <a:srcRect/>
          <a:stretch>
            <a:fillRect/>
          </a:stretch>
        </p:blipFill>
        <p:spPr bwMode="auto">
          <a:xfrm>
            <a:off x="703770" y="1125538"/>
            <a:ext cx="3547047" cy="5000625"/>
          </a:xfrm>
          <a:prstGeom prst="rect">
            <a:avLst/>
          </a:prstGeom>
          <a:noFill/>
          <a:ln w="9525">
            <a:noFill/>
            <a:miter lim="800000"/>
            <a:headEnd/>
            <a:tailEnd/>
          </a:ln>
        </p:spPr>
      </p:pic>
      <p:pic>
        <p:nvPicPr>
          <p:cNvPr id="3075" name="Picture 3"/>
          <p:cNvPicPr>
            <a:picLocks noGrp="1" noChangeAspect="1" noChangeArrowheads="1"/>
          </p:cNvPicPr>
          <p:nvPr>
            <p:ph sz="quarter" idx="4"/>
          </p:nvPr>
        </p:nvPicPr>
        <p:blipFill>
          <a:blip r:embed="rId3" cstate="print"/>
          <a:srcRect/>
          <a:stretch>
            <a:fillRect/>
          </a:stretch>
        </p:blipFill>
        <p:spPr bwMode="auto">
          <a:xfrm>
            <a:off x="4645025" y="1698863"/>
            <a:ext cx="4041775" cy="38539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normAutofit fontScale="55000" lnSpcReduction="20000"/>
          </a:bodyPr>
          <a:lstStyle/>
          <a:p>
            <a:pPr algn="l" rtl="0">
              <a:buNone/>
            </a:pPr>
            <a:r>
              <a:rPr lang="en-US" dirty="0" smtClean="0"/>
              <a:t> </a:t>
            </a:r>
            <a:r>
              <a:rPr lang="en-US" b="1" dirty="0" smtClean="0"/>
              <a:t>Forms of immunization</a:t>
            </a:r>
          </a:p>
          <a:p>
            <a:pPr algn="l" rtl="0">
              <a:buNone/>
            </a:pPr>
            <a:r>
              <a:rPr lang="en-US" dirty="0" smtClean="0"/>
              <a:t> </a:t>
            </a:r>
            <a:r>
              <a:rPr lang="en-US" b="1" dirty="0" smtClean="0"/>
              <a:t>Active immunization:</a:t>
            </a:r>
          </a:p>
          <a:p>
            <a:pPr algn="l" rtl="0">
              <a:buNone/>
            </a:pPr>
            <a:r>
              <a:rPr lang="en-US" dirty="0" smtClean="0"/>
              <a:t>Development of sensitized lymphocytes and active antibodies by giving</a:t>
            </a:r>
          </a:p>
          <a:p>
            <a:pPr algn="l" rtl="0">
              <a:buNone/>
            </a:pPr>
            <a:r>
              <a:rPr lang="en-US" dirty="0" smtClean="0"/>
              <a:t>immunogenic material from organism (viral/bacterial protein, </a:t>
            </a:r>
            <a:r>
              <a:rPr lang="en-US" b="1" dirty="0" smtClean="0"/>
              <a:t>killed viral particles,</a:t>
            </a:r>
          </a:p>
          <a:p>
            <a:pPr algn="l" rtl="0">
              <a:buNone/>
            </a:pPr>
            <a:r>
              <a:rPr lang="en-US" dirty="0" smtClean="0"/>
              <a:t>or changed virus/bacterial particles). Protects for many years. </a:t>
            </a:r>
            <a:r>
              <a:rPr lang="en-US" b="1" dirty="0" err="1" smtClean="0"/>
              <a:t>E.g</a:t>
            </a:r>
            <a:r>
              <a:rPr lang="en-US" b="1" dirty="0" smtClean="0"/>
              <a:t> </a:t>
            </a:r>
            <a:r>
              <a:rPr lang="en-US" b="1" dirty="0" err="1" smtClean="0"/>
              <a:t>injectable</a:t>
            </a:r>
            <a:r>
              <a:rPr lang="en-US" b="1" dirty="0" smtClean="0"/>
              <a:t> polio</a:t>
            </a:r>
          </a:p>
          <a:p>
            <a:pPr algn="l" rtl="0">
              <a:buNone/>
            </a:pPr>
            <a:r>
              <a:rPr lang="en-US" dirty="0" smtClean="0"/>
              <a:t>vaccine.</a:t>
            </a:r>
          </a:p>
          <a:p>
            <a:pPr algn="l" rtl="0">
              <a:buNone/>
            </a:pPr>
            <a:r>
              <a:rPr lang="en-US" dirty="0" smtClean="0"/>
              <a:t> </a:t>
            </a:r>
            <a:r>
              <a:rPr lang="en-US" b="1" dirty="0" smtClean="0"/>
              <a:t>Live virus immunization:</a:t>
            </a:r>
          </a:p>
          <a:p>
            <a:pPr algn="l" rtl="0">
              <a:buNone/>
            </a:pPr>
            <a:r>
              <a:rPr lang="en-US" dirty="0" smtClean="0"/>
              <a:t>Uses live, but modified, non-pathogenic </a:t>
            </a:r>
            <a:r>
              <a:rPr lang="en-US" b="1" dirty="0" smtClean="0"/>
              <a:t>(live attenuated virus/bacterial particles).</a:t>
            </a:r>
          </a:p>
          <a:p>
            <a:pPr algn="l" rtl="0">
              <a:buNone/>
            </a:pPr>
            <a:r>
              <a:rPr lang="en-US" dirty="0" smtClean="0"/>
              <a:t>Generally must be refrigerated to preserve potency. </a:t>
            </a:r>
            <a:r>
              <a:rPr lang="en-US" b="1" dirty="0" smtClean="0"/>
              <a:t>Examples – oral polio, measles.</a:t>
            </a:r>
          </a:p>
          <a:p>
            <a:pPr algn="l" rtl="0">
              <a:buNone/>
            </a:pPr>
            <a:r>
              <a:rPr lang="en-US" dirty="0" smtClean="0"/>
              <a:t> </a:t>
            </a:r>
            <a:r>
              <a:rPr lang="en-US" b="1" dirty="0" err="1" smtClean="0"/>
              <a:t>Toxoid</a:t>
            </a:r>
            <a:r>
              <a:rPr lang="en-US" b="1" dirty="0" smtClean="0"/>
              <a:t> immunization:</a:t>
            </a:r>
          </a:p>
          <a:p>
            <a:pPr algn="l" rtl="0">
              <a:buNone/>
            </a:pPr>
            <a:r>
              <a:rPr lang="en-US" dirty="0" smtClean="0"/>
              <a:t>Uses </a:t>
            </a:r>
            <a:r>
              <a:rPr lang="en-US" b="1" dirty="0" smtClean="0"/>
              <a:t>modified version of toxin that causes disease. Examples – tetanus, diphtheria.</a:t>
            </a:r>
          </a:p>
          <a:p>
            <a:pPr algn="l" rtl="0">
              <a:buNone/>
            </a:pPr>
            <a:r>
              <a:rPr lang="en-US" dirty="0" smtClean="0"/>
              <a:t> </a:t>
            </a:r>
            <a:r>
              <a:rPr lang="en-US" b="1" dirty="0" smtClean="0"/>
              <a:t>Passive immunization:</a:t>
            </a:r>
          </a:p>
          <a:p>
            <a:pPr algn="l" rtl="0">
              <a:buNone/>
            </a:pPr>
            <a:r>
              <a:rPr lang="en-US" dirty="0" smtClean="0"/>
              <a:t>Giving </a:t>
            </a:r>
            <a:r>
              <a:rPr lang="en-US" b="1" dirty="0" smtClean="0"/>
              <a:t>preformed antibodies, from animal or human origin</a:t>
            </a:r>
          </a:p>
          <a:p>
            <a:pPr algn="l" rtl="0">
              <a:buNone/>
            </a:pPr>
            <a:r>
              <a:rPr lang="en-US" dirty="0" smtClean="0"/>
              <a:t>Protects for short period, usually months only. </a:t>
            </a:r>
            <a:r>
              <a:rPr lang="en-US" b="1" dirty="0" smtClean="0"/>
              <a:t>Examples – gamma globulin for</a:t>
            </a:r>
          </a:p>
          <a:p>
            <a:pPr algn="l" rtl="0">
              <a:buNone/>
            </a:pPr>
            <a:r>
              <a:rPr lang="fr-FR" dirty="0" err="1" smtClean="0"/>
              <a:t>hepatitis</a:t>
            </a:r>
            <a:r>
              <a:rPr lang="fr-FR" dirty="0" smtClean="0"/>
              <a:t> or </a:t>
            </a:r>
            <a:r>
              <a:rPr lang="fr-FR" dirty="0" err="1" smtClean="0"/>
              <a:t>measles</a:t>
            </a:r>
            <a:r>
              <a:rPr lang="fr-FR" dirty="0" smtClean="0"/>
              <a:t> protection, </a:t>
            </a:r>
            <a:r>
              <a:rPr lang="fr-FR" dirty="0" err="1" smtClean="0"/>
              <a:t>tetanus</a:t>
            </a:r>
            <a:r>
              <a:rPr lang="fr-FR" dirty="0" smtClean="0"/>
              <a:t> immune globulin, </a:t>
            </a:r>
            <a:r>
              <a:rPr lang="fr-FR" dirty="0" err="1" smtClean="0"/>
              <a:t>rabies</a:t>
            </a:r>
            <a:r>
              <a:rPr lang="fr-FR" dirty="0" smtClean="0"/>
              <a:t> immune globulin.</a:t>
            </a:r>
          </a:p>
          <a:p>
            <a:pPr algn="l" rtl="0">
              <a:buNone/>
            </a:pPr>
            <a:r>
              <a:rPr lang="en-US" dirty="0" smtClean="0"/>
              <a:t> </a:t>
            </a:r>
            <a:r>
              <a:rPr lang="en-US" b="1" dirty="0" smtClean="0"/>
              <a:t>Biosynthetic vaccines: (such as </a:t>
            </a:r>
            <a:r>
              <a:rPr lang="en-US" b="1" dirty="0" err="1" smtClean="0"/>
              <a:t>Hib</a:t>
            </a:r>
            <a:r>
              <a:rPr lang="en-US" b="1" dirty="0" smtClean="0"/>
              <a:t> /H influenza B) contain synthetic substances.</a:t>
            </a:r>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20000"/>
          </a:bodyPr>
          <a:lstStyle/>
          <a:p>
            <a:pPr algn="l" rtl="0">
              <a:buNone/>
            </a:pPr>
            <a:r>
              <a:rPr lang="en-US" dirty="0" smtClean="0"/>
              <a:t> </a:t>
            </a:r>
            <a:r>
              <a:rPr lang="en-US" b="1" dirty="0" smtClean="0"/>
              <a:t>Vaccine Handling &amp; Storage (Cold Chain)</a:t>
            </a:r>
          </a:p>
          <a:p>
            <a:pPr algn="l" rtl="0">
              <a:buNone/>
            </a:pPr>
            <a:r>
              <a:rPr lang="en-US" dirty="0" smtClean="0"/>
              <a:t> “Cold Chain” is the system of transporting and storing vaccines. It refers to the process used to maintain optimal conditions during the transport, storage &amp; handling of vaccines, starting at the manufacturer &amp; ending with the administration of the vaccine to the client.</a:t>
            </a:r>
          </a:p>
          <a:p>
            <a:pPr algn="l" rtl="0">
              <a:buNone/>
            </a:pPr>
            <a:r>
              <a:rPr lang="en-US" dirty="0" smtClean="0"/>
              <a:t>The optimum temperature for refrigerated vaccines is between +2°C and +8°C. For frozen vaccines the optimum temperature is -15°C or lower. In addition, protection from light is a necessary condition for some vaccines.</a:t>
            </a:r>
            <a:endParaRPr lang="ar-IQ"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433467"/>
          </a:xfrm>
        </p:spPr>
        <p:txBody>
          <a:bodyPr>
            <a:normAutofit fontScale="77500" lnSpcReduction="20000"/>
          </a:bodyPr>
          <a:lstStyle/>
          <a:p>
            <a:pPr algn="l" rtl="0">
              <a:buNone/>
            </a:pPr>
            <a:r>
              <a:rPr lang="en-US" dirty="0" smtClean="0"/>
              <a:t> </a:t>
            </a:r>
            <a:r>
              <a:rPr lang="en-US" b="1" dirty="0" smtClean="0"/>
              <a:t>Chain Management:</a:t>
            </a:r>
          </a:p>
          <a:p>
            <a:pPr algn="l" rtl="0">
              <a:buNone/>
            </a:pPr>
            <a:r>
              <a:rPr lang="en-US" dirty="0" smtClean="0"/>
              <a:t> Anyone handling vaccines is responsible for their potency, at each step in transport, storage and administration of vaccines.</a:t>
            </a:r>
          </a:p>
          <a:p>
            <a:pPr algn="l" rtl="0">
              <a:buNone/>
            </a:pPr>
            <a:r>
              <a:rPr lang="en-US" dirty="0" smtClean="0"/>
              <a:t> Vaccines are delicate biological substances that can become less effective or destroyed if they are Frozen, Allowed to get too hot, Exposed to direct sunlight or fluorescent light.</a:t>
            </a:r>
          </a:p>
          <a:p>
            <a:pPr algn="l" rtl="0">
              <a:buNone/>
            </a:pPr>
            <a:r>
              <a:rPr lang="en-US" dirty="0" smtClean="0"/>
              <a:t> Vaccines should be maintained within the recommended temperature range.</a:t>
            </a:r>
          </a:p>
          <a:p>
            <a:pPr algn="l" rtl="0">
              <a:buNone/>
            </a:pPr>
            <a:r>
              <a:rPr lang="en-US" dirty="0" smtClean="0"/>
              <a:t>The optimum temperature for </a:t>
            </a:r>
            <a:r>
              <a:rPr lang="en-US" b="1" dirty="0" smtClean="0"/>
              <a:t>refrigerated vaccines is between +2°&amp; +8°C</a:t>
            </a:r>
          </a:p>
          <a:p>
            <a:pPr algn="l" rtl="0">
              <a:buNone/>
            </a:pPr>
            <a:r>
              <a:rPr lang="en-US" dirty="0" smtClean="0"/>
              <a:t>For </a:t>
            </a:r>
            <a:r>
              <a:rPr lang="en-US" b="1" dirty="0" smtClean="0"/>
              <a:t>frozen vaccines the optimum temperature is -15°C or lower. In </a:t>
            </a:r>
            <a:r>
              <a:rPr lang="en-US" dirty="0" smtClean="0"/>
              <a:t>addition, </a:t>
            </a:r>
            <a:r>
              <a:rPr lang="en-US" b="1" dirty="0" smtClean="0"/>
              <a:t>protection from light is a necessary condition for some vaccines</a:t>
            </a:r>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normAutofit fontScale="92500" lnSpcReduction="20000"/>
          </a:bodyPr>
          <a:lstStyle/>
          <a:p>
            <a:pPr algn="l" rtl="0">
              <a:buNone/>
            </a:pPr>
            <a:r>
              <a:rPr lang="en-US" dirty="0" smtClean="0"/>
              <a:t> </a:t>
            </a:r>
            <a:r>
              <a:rPr lang="en-US" b="1" dirty="0" smtClean="0"/>
              <a:t>Importance of Maintaining the Cold Chain</a:t>
            </a:r>
          </a:p>
          <a:p>
            <a:pPr algn="l" rtl="0">
              <a:buNone/>
            </a:pPr>
            <a:r>
              <a:rPr lang="en-US" dirty="0" smtClean="0"/>
              <a:t> Vaccines are sensitive biological products which may become less effective, or even</a:t>
            </a:r>
          </a:p>
          <a:p>
            <a:pPr algn="l" rtl="0">
              <a:buNone/>
            </a:pPr>
            <a:r>
              <a:rPr lang="en-US" dirty="0" smtClean="0"/>
              <a:t>destroyed, when exposed to temperatures outside the recommended range.</a:t>
            </a:r>
          </a:p>
          <a:p>
            <a:pPr algn="l" rtl="0">
              <a:buNone/>
            </a:pPr>
            <a:r>
              <a:rPr lang="en-US" dirty="0" smtClean="0"/>
              <a:t>Cold-sensitive vaccines experience an immediate loss of potency following freezing.</a:t>
            </a:r>
          </a:p>
          <a:p>
            <a:pPr algn="l" rtl="0">
              <a:buNone/>
            </a:pPr>
            <a:r>
              <a:rPr lang="en-US" dirty="0" smtClean="0"/>
              <a:t>Vaccines exposed to temperatures above the recommended temperature range</a:t>
            </a:r>
          </a:p>
          <a:p>
            <a:pPr algn="l" rtl="0">
              <a:buNone/>
            </a:pPr>
            <a:r>
              <a:rPr lang="en-US" dirty="0" smtClean="0"/>
              <a:t>experience some loss of potency with each episode of exposure. Repetitive exposure</a:t>
            </a:r>
          </a:p>
          <a:p>
            <a:pPr algn="l" rtl="0">
              <a:buNone/>
            </a:pPr>
            <a:r>
              <a:rPr lang="en-US" dirty="0" smtClean="0"/>
              <a:t>to heat episodes results in a cumulative loss of potency that is not reversible.</a:t>
            </a:r>
            <a:endParaRPr lang="ar-IQ"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669360"/>
          </a:xfrm>
        </p:spPr>
        <p:txBody>
          <a:bodyPr>
            <a:noAutofit/>
          </a:bodyPr>
          <a:lstStyle/>
          <a:p>
            <a:pPr algn="l" rtl="0">
              <a:buNone/>
            </a:pPr>
            <a:r>
              <a:rPr lang="en-US" sz="2400" dirty="0" smtClean="0"/>
              <a:t> Maintaining the potency of vaccines is important for several reasons:</a:t>
            </a:r>
          </a:p>
          <a:p>
            <a:pPr algn="l" rtl="0">
              <a:buNone/>
            </a:pPr>
            <a:r>
              <a:rPr lang="en-US" sz="2400" dirty="0" smtClean="0"/>
              <a:t>o Vaccine failures caused by administration of compromised vaccine may result in the re-emergence or occurrence of vaccine preventable disease.</a:t>
            </a:r>
          </a:p>
          <a:p>
            <a:pPr algn="l" rtl="0">
              <a:buNone/>
            </a:pPr>
            <a:r>
              <a:rPr lang="en-US" sz="2400" dirty="0" smtClean="0"/>
              <a:t>o Careful management of resources is important. Vaccines are expensive and can be in short supply resulting in lost opportunities to immunize.</a:t>
            </a:r>
          </a:p>
          <a:p>
            <a:pPr algn="l" rtl="0">
              <a:buNone/>
            </a:pPr>
            <a:r>
              <a:rPr lang="en-US" sz="2400" dirty="0" smtClean="0"/>
              <a:t>o Revaccination of people who have received an ineffective vaccine may cause a loss of public confidence in vaccines &amp; the health care system.</a:t>
            </a:r>
          </a:p>
          <a:p>
            <a:pPr algn="l" rtl="0">
              <a:buNone/>
            </a:pPr>
            <a:r>
              <a:rPr lang="en-US" sz="2400" dirty="0" smtClean="0"/>
              <a:t> Temperatures falling outside the recommended range require immediate action to avoid loss of product.</a:t>
            </a:r>
          </a:p>
          <a:p>
            <a:pPr algn="l" rtl="0">
              <a:buNone/>
            </a:pPr>
            <a:r>
              <a:rPr lang="en-US" sz="2400" dirty="0" smtClean="0"/>
              <a:t>o The cold chain (vaccine preservation): Many equipments are needed in transfer&amp; storage of vaccines like freezers, refrigerators, cool boxes, vaccine carriers, cold rooms &amp; thermometers</a:t>
            </a:r>
            <a:endParaRPr lang="ar-IQ"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115616" y="548680"/>
            <a:ext cx="6984776" cy="597666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normAutofit fontScale="92500"/>
          </a:bodyPr>
          <a:lstStyle/>
          <a:p>
            <a:pPr algn="l" rtl="0">
              <a:buNone/>
            </a:pPr>
            <a:r>
              <a:rPr lang="en-US" dirty="0" smtClean="0"/>
              <a:t>o </a:t>
            </a:r>
            <a:r>
              <a:rPr lang="en-US" b="1" dirty="0" smtClean="0"/>
              <a:t>Methods used to detect heat exposure;</a:t>
            </a:r>
          </a:p>
          <a:p>
            <a:pPr algn="l" rtl="0">
              <a:buNone/>
            </a:pPr>
            <a:r>
              <a:rPr lang="en-US" b="1" dirty="0" smtClean="0"/>
              <a:t> Cold chain monitor; (CCM): </a:t>
            </a:r>
            <a:r>
              <a:rPr lang="en-US" dirty="0" smtClean="0"/>
              <a:t>a card with special</a:t>
            </a:r>
          </a:p>
          <a:p>
            <a:pPr algn="l" rtl="0">
              <a:buNone/>
            </a:pPr>
            <a:r>
              <a:rPr lang="en-US" dirty="0" smtClean="0"/>
              <a:t>color index is supplied with each vaccine pack, if</a:t>
            </a:r>
          </a:p>
          <a:p>
            <a:pPr algn="l" rtl="0">
              <a:buNone/>
            </a:pPr>
            <a:r>
              <a:rPr lang="en-US" dirty="0" smtClean="0"/>
              <a:t>the color changes to a certain degree it means that</a:t>
            </a:r>
          </a:p>
          <a:p>
            <a:pPr algn="l" rtl="0">
              <a:buNone/>
            </a:pPr>
            <a:r>
              <a:rPr lang="en-US" dirty="0" smtClean="0"/>
              <a:t>the vaccine is exposed to higher temp. than allowed</a:t>
            </a:r>
          </a:p>
          <a:p>
            <a:pPr algn="l" rtl="0">
              <a:buNone/>
            </a:pPr>
            <a:r>
              <a:rPr lang="en-US" dirty="0" smtClean="0"/>
              <a:t>and this vaccine pack must not be used.</a:t>
            </a:r>
          </a:p>
          <a:p>
            <a:pPr algn="l" rtl="0">
              <a:buNone/>
            </a:pPr>
            <a:r>
              <a:rPr lang="en-US" b="1" dirty="0" smtClean="0"/>
              <a:t> Vaccine viral monitor (VVM); </a:t>
            </a:r>
            <a:r>
              <a:rPr lang="en-US" dirty="0" smtClean="0"/>
              <a:t>a sticker present on</a:t>
            </a:r>
          </a:p>
          <a:p>
            <a:pPr algn="l" rtl="0">
              <a:buNone/>
            </a:pPr>
            <a:r>
              <a:rPr lang="en-US" dirty="0" smtClean="0"/>
              <a:t>the vaccine vial with two lines, purple and white,</a:t>
            </a:r>
          </a:p>
          <a:p>
            <a:pPr algn="l" rtl="0">
              <a:buNone/>
            </a:pPr>
            <a:r>
              <a:rPr lang="en-US" dirty="0" smtClean="0"/>
              <a:t>when the vaccine is exposed to heat the white line</a:t>
            </a:r>
          </a:p>
          <a:p>
            <a:pPr algn="l" rtl="0">
              <a:buNone/>
            </a:pPr>
            <a:r>
              <a:rPr lang="en-US" dirty="0" smtClean="0"/>
              <a:t>become purple too, this vaccine must be discarded.</a:t>
            </a:r>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251520" y="404664"/>
            <a:ext cx="4244280" cy="5904656"/>
          </a:xfrm>
        </p:spPr>
        <p:txBody>
          <a:bodyPr>
            <a:normAutofit fontScale="77500" lnSpcReduction="20000"/>
          </a:bodyPr>
          <a:lstStyle/>
          <a:p>
            <a:pPr algn="l" rtl="0">
              <a:buNone/>
            </a:pPr>
            <a:r>
              <a:rPr lang="en-US" dirty="0" smtClean="0"/>
              <a:t> </a:t>
            </a:r>
            <a:r>
              <a:rPr lang="en-US" b="1" dirty="0" smtClean="0"/>
              <a:t>Herd immunity</a:t>
            </a:r>
          </a:p>
          <a:p>
            <a:pPr algn="l" rtl="0">
              <a:buNone/>
            </a:pPr>
            <a:r>
              <a:rPr lang="en-US" dirty="0" smtClean="0"/>
              <a:t> If the vast majority of the population is immune to a particular agent, the ability of that pathogen to infect another host is reduced; the cycle of transmission is interrupted, and the pathogen cannot reproduce and dies out.</a:t>
            </a:r>
          </a:p>
          <a:p>
            <a:pPr algn="l" rtl="0">
              <a:buNone/>
            </a:pPr>
            <a:r>
              <a:rPr lang="en-US" dirty="0" smtClean="0"/>
              <a:t> This concept, called community immunity or herd immunity, is</a:t>
            </a:r>
          </a:p>
          <a:p>
            <a:pPr algn="l" rtl="0">
              <a:buNone/>
            </a:pPr>
            <a:r>
              <a:rPr lang="en-US" dirty="0" smtClean="0"/>
              <a:t>important to disease eradication because if the number of susceptible individuals can be reduced to a small number through vaccination, the pathogen itself can also be eliminated.</a:t>
            </a:r>
            <a:endParaRPr lang="ar-IQ"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355976" y="692696"/>
            <a:ext cx="4536504" cy="554461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832648"/>
          </a:xfrm>
        </p:spPr>
        <p:txBody>
          <a:bodyPr>
            <a:normAutofit fontScale="70000" lnSpcReduction="20000"/>
          </a:bodyPr>
          <a:lstStyle/>
          <a:p>
            <a:pPr algn="l" rtl="0">
              <a:buNone/>
            </a:pPr>
            <a:r>
              <a:rPr lang="en-US" dirty="0" smtClean="0"/>
              <a:t> </a:t>
            </a:r>
            <a:r>
              <a:rPr lang="en-US" b="1" dirty="0" smtClean="0"/>
              <a:t>BCG vaccine</a:t>
            </a:r>
          </a:p>
          <a:p>
            <a:pPr algn="l" rtl="0">
              <a:buNone/>
            </a:pPr>
            <a:r>
              <a:rPr lang="en-US" dirty="0" smtClean="0"/>
              <a:t> Protects against tuberculosis, primarily in children</a:t>
            </a:r>
          </a:p>
          <a:p>
            <a:pPr algn="l" rtl="0">
              <a:buNone/>
            </a:pPr>
            <a:r>
              <a:rPr lang="en-US" dirty="0" smtClean="0"/>
              <a:t> Given by </a:t>
            </a:r>
            <a:r>
              <a:rPr lang="en-US" dirty="0" err="1" smtClean="0"/>
              <a:t>intradermal</a:t>
            </a:r>
            <a:r>
              <a:rPr lang="en-US" dirty="0" smtClean="0"/>
              <a:t> injection in arm at the insertion of the deltoid. usually produces an inflammatory reaction and small scar</a:t>
            </a:r>
          </a:p>
          <a:p>
            <a:pPr algn="l" rtl="0">
              <a:buNone/>
            </a:pPr>
            <a:r>
              <a:rPr lang="en-US" dirty="0" smtClean="0"/>
              <a:t> 60 – 80% effective in preventing TB in infants, but protection decreases significantly after 2-3 years. Much less effective in adults.</a:t>
            </a:r>
          </a:p>
          <a:p>
            <a:pPr algn="l" rtl="0">
              <a:buNone/>
            </a:pPr>
            <a:r>
              <a:rPr lang="en-US" dirty="0" smtClean="0"/>
              <a:t> </a:t>
            </a:r>
            <a:r>
              <a:rPr lang="en-US" b="1" dirty="0" smtClean="0"/>
              <a:t>Adverse effects: local reaction of inflammation - regional </a:t>
            </a:r>
            <a:r>
              <a:rPr lang="en-US" b="1" dirty="0" err="1" smtClean="0"/>
              <a:t>lymphadenopathy</a:t>
            </a:r>
            <a:endParaRPr lang="en-US" b="1" dirty="0" smtClean="0"/>
          </a:p>
          <a:p>
            <a:pPr algn="l" rtl="0">
              <a:buNone/>
            </a:pPr>
            <a:r>
              <a:rPr lang="en-US" dirty="0" smtClean="0"/>
              <a:t> </a:t>
            </a:r>
            <a:r>
              <a:rPr lang="en-US" b="1" dirty="0" smtClean="0"/>
              <a:t>Contra- indications:</a:t>
            </a:r>
          </a:p>
          <a:p>
            <a:pPr algn="l" rtl="0">
              <a:buNone/>
            </a:pPr>
            <a:r>
              <a:rPr lang="en-US" dirty="0" smtClean="0"/>
              <a:t>o Premature and low birth weight infants, so given later when infants discharged from neonatal care unit and his weight is 2500 gm.</a:t>
            </a:r>
          </a:p>
          <a:p>
            <a:pPr algn="l" rtl="0">
              <a:buNone/>
            </a:pPr>
            <a:r>
              <a:rPr lang="en-US" dirty="0" smtClean="0"/>
              <a:t>o Baby with immune deficiency.</a:t>
            </a:r>
          </a:p>
          <a:p>
            <a:pPr algn="l" rtl="0">
              <a:buNone/>
            </a:pPr>
            <a:r>
              <a:rPr lang="en-US" dirty="0" smtClean="0"/>
              <a:t>o Sever intractable diseases like septicemia &amp; RDS.</a:t>
            </a:r>
          </a:p>
          <a:p>
            <a:pPr algn="l" rtl="0">
              <a:buNone/>
            </a:pPr>
            <a:r>
              <a:rPr lang="en-US" dirty="0" smtClean="0"/>
              <a:t>o Neonatal jaundice is </a:t>
            </a:r>
            <a:r>
              <a:rPr lang="en-US" b="1" dirty="0" smtClean="0"/>
              <a:t>not a contraindication for vaccination.</a:t>
            </a:r>
            <a:endParaRPr lang="ar-IQ"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fontScale="85000" lnSpcReduction="20000"/>
          </a:bodyPr>
          <a:lstStyle/>
          <a:p>
            <a:pPr algn="l" rtl="0">
              <a:buNone/>
            </a:pPr>
            <a:r>
              <a:rPr lang="en-US" dirty="0" smtClean="0"/>
              <a:t> </a:t>
            </a:r>
            <a:r>
              <a:rPr lang="en-US" b="1" dirty="0" smtClean="0"/>
              <a:t>Triple Vaccine – DPT</a:t>
            </a:r>
          </a:p>
          <a:p>
            <a:pPr algn="l" rtl="0">
              <a:buNone/>
            </a:pPr>
            <a:r>
              <a:rPr lang="en-US" dirty="0" smtClean="0"/>
              <a:t> Protects against </a:t>
            </a:r>
            <a:r>
              <a:rPr lang="en-US" dirty="0" err="1" smtClean="0"/>
              <a:t>diptheria</a:t>
            </a:r>
            <a:r>
              <a:rPr lang="en-US" dirty="0" smtClean="0"/>
              <a:t>, tetanus &amp; </a:t>
            </a:r>
            <a:r>
              <a:rPr lang="en-US" dirty="0" err="1" smtClean="0"/>
              <a:t>pertussis</a:t>
            </a:r>
            <a:r>
              <a:rPr lang="en-US" dirty="0" smtClean="0"/>
              <a:t>.</a:t>
            </a:r>
          </a:p>
          <a:p>
            <a:pPr algn="l" rtl="0">
              <a:buNone/>
            </a:pPr>
            <a:r>
              <a:rPr lang="en-US" dirty="0" smtClean="0"/>
              <a:t> Require minimum of 3 doses &amp; 1 booster for full immunization</a:t>
            </a:r>
          </a:p>
          <a:p>
            <a:pPr algn="l" rtl="0">
              <a:buNone/>
            </a:pPr>
            <a:r>
              <a:rPr lang="en-US" dirty="0" smtClean="0"/>
              <a:t> </a:t>
            </a:r>
            <a:r>
              <a:rPr lang="en-US" b="1" dirty="0" smtClean="0"/>
              <a:t>Adverse effects: - Fever and malaise - Swelling at injection site</a:t>
            </a:r>
          </a:p>
          <a:p>
            <a:pPr algn="l" rtl="0">
              <a:buNone/>
            </a:pPr>
            <a:r>
              <a:rPr lang="en-US" dirty="0" smtClean="0"/>
              <a:t>- Severe problems closely following DPT immunization happen very rarely. These include a serious </a:t>
            </a:r>
            <a:r>
              <a:rPr lang="en-US" b="1" dirty="0" smtClean="0"/>
              <a:t>allergic reaction, prolonged seizures, a decrease in consciousness.</a:t>
            </a:r>
          </a:p>
          <a:p>
            <a:pPr algn="l" rtl="0">
              <a:buNone/>
            </a:pPr>
            <a:r>
              <a:rPr lang="en-US" dirty="0" smtClean="0"/>
              <a:t>Most of the reactions to DPT injection are thought to be from the </a:t>
            </a:r>
            <a:r>
              <a:rPr lang="en-US" dirty="0" err="1" smtClean="0"/>
              <a:t>pertussis</a:t>
            </a:r>
            <a:r>
              <a:rPr lang="en-US" dirty="0" smtClean="0"/>
              <a:t> component</a:t>
            </a:r>
          </a:p>
          <a:p>
            <a:pPr algn="l" rtl="0">
              <a:buNone/>
            </a:pPr>
            <a:r>
              <a:rPr lang="en-US" dirty="0" smtClean="0"/>
              <a:t> </a:t>
            </a:r>
            <a:r>
              <a:rPr lang="en-US" b="1" dirty="0" smtClean="0"/>
              <a:t>Contra-indications: Acute febrile illness. , Disease of the nervous system. , Severe </a:t>
            </a:r>
            <a:r>
              <a:rPr lang="en-US" dirty="0" smtClean="0"/>
              <a:t>reaction to a previous dose. DT given instead.</a:t>
            </a:r>
            <a:endParaRPr lang="ar-IQ"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904656"/>
          </a:xfrm>
        </p:spPr>
        <p:txBody>
          <a:bodyPr>
            <a:normAutofit fontScale="77500" lnSpcReduction="20000"/>
          </a:bodyPr>
          <a:lstStyle/>
          <a:p>
            <a:pPr algn="l" rtl="0">
              <a:buNone/>
            </a:pPr>
            <a:r>
              <a:rPr lang="en-US" dirty="0" smtClean="0"/>
              <a:t> </a:t>
            </a:r>
            <a:r>
              <a:rPr lang="en-US" b="1" dirty="0" smtClean="0"/>
              <a:t>Oral Polio:</a:t>
            </a:r>
          </a:p>
          <a:p>
            <a:pPr algn="l" rtl="0">
              <a:buNone/>
            </a:pPr>
            <a:r>
              <a:rPr lang="en-US" dirty="0" smtClean="0"/>
              <a:t> Protects against polio, which is a viral infection, begins in</a:t>
            </a:r>
          </a:p>
          <a:p>
            <a:pPr algn="l" rtl="0">
              <a:buNone/>
            </a:pPr>
            <a:r>
              <a:rPr lang="en-US" dirty="0" smtClean="0"/>
              <a:t>GI tract, that eventually lead to permanent damage to long</a:t>
            </a:r>
          </a:p>
          <a:p>
            <a:pPr algn="l" rtl="0">
              <a:buNone/>
            </a:pPr>
            <a:r>
              <a:rPr lang="en-US" dirty="0" smtClean="0"/>
              <a:t>nerves of the body and complete or partial paralysis.</a:t>
            </a:r>
          </a:p>
          <a:p>
            <a:pPr algn="l" rtl="0">
              <a:buNone/>
            </a:pPr>
            <a:r>
              <a:rPr lang="en-US" dirty="0" smtClean="0"/>
              <a:t> Live, attenuated (weakened) virus in vaccine.</a:t>
            </a:r>
          </a:p>
          <a:p>
            <a:pPr algn="l" rtl="0">
              <a:buNone/>
            </a:pPr>
            <a:r>
              <a:rPr lang="en-US" dirty="0" smtClean="0"/>
              <a:t> Requires minimum of three doses and one booster for</a:t>
            </a:r>
          </a:p>
          <a:p>
            <a:pPr algn="l" rtl="0">
              <a:buNone/>
            </a:pPr>
            <a:r>
              <a:rPr lang="en-US" dirty="0" smtClean="0"/>
              <a:t>maximum public immunity</a:t>
            </a:r>
          </a:p>
          <a:p>
            <a:pPr algn="l" rtl="0">
              <a:buNone/>
            </a:pPr>
            <a:r>
              <a:rPr lang="en-US" dirty="0" smtClean="0"/>
              <a:t> Provides “herd” immunity within a community.</a:t>
            </a:r>
          </a:p>
          <a:p>
            <a:pPr algn="l" rtl="0">
              <a:buNone/>
            </a:pPr>
            <a:r>
              <a:rPr lang="en-US" dirty="0" smtClean="0"/>
              <a:t> Given by oral administration.</a:t>
            </a:r>
          </a:p>
          <a:p>
            <a:pPr algn="l" rtl="0">
              <a:buNone/>
            </a:pPr>
            <a:r>
              <a:rPr lang="en-US" dirty="0" smtClean="0"/>
              <a:t> </a:t>
            </a:r>
            <a:r>
              <a:rPr lang="en-US" b="1" dirty="0" smtClean="0"/>
              <a:t>Adverse effects - very rare incidence of vaccine-related</a:t>
            </a:r>
          </a:p>
          <a:p>
            <a:pPr algn="l" rtl="0">
              <a:buNone/>
            </a:pPr>
            <a:r>
              <a:rPr lang="en-US" dirty="0" smtClean="0"/>
              <a:t>polio (&lt;1 per million children).</a:t>
            </a:r>
          </a:p>
          <a:p>
            <a:pPr algn="l" rtl="0">
              <a:buNone/>
            </a:pPr>
            <a:r>
              <a:rPr lang="fr-FR" dirty="0" smtClean="0"/>
              <a:t> </a:t>
            </a:r>
            <a:r>
              <a:rPr lang="fr-FR" b="1" dirty="0" err="1" smtClean="0"/>
              <a:t>Contraindications</a:t>
            </a:r>
            <a:r>
              <a:rPr lang="fr-FR" b="1" dirty="0" smtClean="0"/>
              <a:t>: Acute </a:t>
            </a:r>
            <a:r>
              <a:rPr lang="fr-FR" b="1" dirty="0" err="1" smtClean="0"/>
              <a:t>febrile</a:t>
            </a:r>
            <a:r>
              <a:rPr lang="fr-FR" b="1" dirty="0" smtClean="0"/>
              <a:t> </a:t>
            </a:r>
            <a:r>
              <a:rPr lang="fr-FR" b="1" dirty="0" err="1" smtClean="0"/>
              <a:t>illness</a:t>
            </a:r>
            <a:r>
              <a:rPr lang="fr-FR" b="1" dirty="0" smtClean="0"/>
              <a:t>, Immunosuppression</a:t>
            </a:r>
            <a:endParaRPr lang="ar-IQ"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395536" y="332656"/>
            <a:ext cx="8352928" cy="604867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normAutofit fontScale="92500" lnSpcReduction="10000"/>
          </a:bodyPr>
          <a:lstStyle/>
          <a:p>
            <a:pPr algn="l" rtl="0">
              <a:buNone/>
            </a:pPr>
            <a:r>
              <a:rPr lang="en-US" dirty="0" smtClean="0"/>
              <a:t> </a:t>
            </a:r>
            <a:r>
              <a:rPr lang="en-US" b="1" dirty="0" smtClean="0"/>
              <a:t>MMR (Measles, Mumps, Rubella) vaccine:</a:t>
            </a:r>
          </a:p>
          <a:p>
            <a:pPr algn="l" rtl="0">
              <a:buNone/>
            </a:pPr>
            <a:r>
              <a:rPr lang="en-US" dirty="0" smtClean="0"/>
              <a:t> Live attenuated, freeze dried, given by subcutaneous injection over the deltoid muscle at age of 15 months, it boosters immunity against measles and gives long lasting immunity against mumps and German measles infections.</a:t>
            </a:r>
          </a:p>
          <a:p>
            <a:pPr algn="l" rtl="0">
              <a:buNone/>
            </a:pPr>
            <a:r>
              <a:rPr lang="en-US" dirty="0" smtClean="0"/>
              <a:t> </a:t>
            </a:r>
            <a:r>
              <a:rPr lang="en-US" b="1" dirty="0" smtClean="0"/>
              <a:t>Rubella vaccine: Live attenuated freeze dried vaccine given to female at child </a:t>
            </a:r>
            <a:r>
              <a:rPr lang="en-US" dirty="0" smtClean="0"/>
              <a:t>bearing age subcutaneous injection, give long lasting immunity against German measles, given to girls below age of 15 years, </a:t>
            </a:r>
            <a:r>
              <a:rPr lang="en-US" b="1" dirty="0" smtClean="0"/>
              <a:t>contraindicated during pregnancy or </a:t>
            </a:r>
            <a:r>
              <a:rPr lang="en-US" dirty="0" smtClean="0"/>
              <a:t>females intend to be pregnant.</a:t>
            </a:r>
            <a:endParaRPr lang="ar-IQ"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fontScale="92500" lnSpcReduction="20000"/>
          </a:bodyPr>
          <a:lstStyle/>
          <a:p>
            <a:pPr algn="l" rtl="0">
              <a:buNone/>
            </a:pPr>
            <a:r>
              <a:rPr lang="en-US" dirty="0" smtClean="0"/>
              <a:t> </a:t>
            </a:r>
            <a:r>
              <a:rPr lang="en-US" b="1" dirty="0" smtClean="0"/>
              <a:t>Hepatitis B Vaccine:</a:t>
            </a:r>
          </a:p>
          <a:p>
            <a:pPr algn="l" rtl="0">
              <a:buNone/>
            </a:pPr>
            <a:r>
              <a:rPr lang="en-US" dirty="0" smtClean="0"/>
              <a:t> Protects against hepatitis B, but not against other forms of hepatitis (A, C, D).</a:t>
            </a:r>
          </a:p>
          <a:p>
            <a:pPr algn="l" rtl="0">
              <a:buNone/>
            </a:pPr>
            <a:r>
              <a:rPr lang="en-US" dirty="0" smtClean="0"/>
              <a:t> Requires total of 3 doses, first two one – two months apart, and 3rd at least 4 months later. I.M injection</a:t>
            </a:r>
          </a:p>
          <a:p>
            <a:pPr algn="l" rtl="0">
              <a:buNone/>
            </a:pPr>
            <a:r>
              <a:rPr lang="en-US" dirty="0" smtClean="0"/>
              <a:t> Protection is usually lifelong.</a:t>
            </a:r>
          </a:p>
          <a:p>
            <a:pPr algn="l" rtl="0">
              <a:buNone/>
            </a:pPr>
            <a:r>
              <a:rPr lang="en-US" dirty="0" smtClean="0"/>
              <a:t> Vaccine should be given to children in all countries with high or intermediate prevalence</a:t>
            </a:r>
          </a:p>
          <a:p>
            <a:pPr algn="l" rtl="0">
              <a:buNone/>
            </a:pPr>
            <a:r>
              <a:rPr lang="en-US" dirty="0" smtClean="0"/>
              <a:t>like Iraq. In countries with low prevalence it should be given only to high risk groups.</a:t>
            </a:r>
          </a:p>
          <a:p>
            <a:pPr algn="l" rtl="0">
              <a:buNone/>
            </a:pPr>
            <a:r>
              <a:rPr lang="en-US" dirty="0" smtClean="0"/>
              <a:t> </a:t>
            </a:r>
            <a:r>
              <a:rPr lang="en-US" b="1" dirty="0" smtClean="0"/>
              <a:t>Adverse effects: Mild fever and soreness at injection site.</a:t>
            </a:r>
            <a:endParaRPr lang="ar-IQ"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832648"/>
          </a:xfrm>
        </p:spPr>
        <p:txBody>
          <a:bodyPr>
            <a:normAutofit fontScale="85000" lnSpcReduction="20000"/>
          </a:bodyPr>
          <a:lstStyle/>
          <a:p>
            <a:pPr algn="l" rtl="0">
              <a:buNone/>
            </a:pPr>
            <a:r>
              <a:rPr lang="en-US" dirty="0" smtClean="0"/>
              <a:t> </a:t>
            </a:r>
            <a:r>
              <a:rPr lang="en-US" b="1" dirty="0" smtClean="0"/>
              <a:t>Tetanus </a:t>
            </a:r>
            <a:r>
              <a:rPr lang="en-US" b="1" dirty="0" err="1" smtClean="0"/>
              <a:t>Toxoid</a:t>
            </a:r>
            <a:r>
              <a:rPr lang="en-US" b="1" dirty="0" smtClean="0"/>
              <a:t> for pregnant women:</a:t>
            </a:r>
          </a:p>
          <a:p>
            <a:pPr algn="l" rtl="0">
              <a:buNone/>
            </a:pPr>
            <a:r>
              <a:rPr lang="en-US" dirty="0" smtClean="0"/>
              <a:t> Protects against tetanus of newborn child (called in some countries the “7th Day Disease” because many children died at one week of age with neonatal tetanus).</a:t>
            </a:r>
          </a:p>
          <a:p>
            <a:pPr algn="l" rtl="0">
              <a:buNone/>
            </a:pPr>
            <a:r>
              <a:rPr lang="en-US" dirty="0" smtClean="0"/>
              <a:t> Primary goal is to increase level of anti-tetanus antibody in mother, which is then passively transferred to the fetus through placenta.</a:t>
            </a:r>
          </a:p>
          <a:p>
            <a:pPr algn="l" rtl="0">
              <a:buNone/>
            </a:pPr>
            <a:r>
              <a:rPr lang="en-US" dirty="0" smtClean="0"/>
              <a:t> If mother never immunized against tetanus, must receive at least 2 doses (0.5 ml of tetanus </a:t>
            </a:r>
            <a:r>
              <a:rPr lang="en-US" dirty="0" err="1" smtClean="0"/>
              <a:t>toxoid</a:t>
            </a:r>
            <a:r>
              <a:rPr lang="en-US" dirty="0" smtClean="0"/>
              <a:t>) during pregnancy (beginning with 4th month of pregnancy), with subsequent doses after delivery.</a:t>
            </a:r>
          </a:p>
          <a:p>
            <a:pPr algn="l" rtl="0">
              <a:buNone/>
            </a:pPr>
            <a:r>
              <a:rPr lang="en-US" dirty="0" smtClean="0"/>
              <a:t> With previous tetanus immunizations, give single booster dose with each pregnancy.</a:t>
            </a:r>
          </a:p>
          <a:p>
            <a:pPr algn="l" rtl="0">
              <a:buNone/>
            </a:pPr>
            <a:r>
              <a:rPr lang="en-US" dirty="0" smtClean="0"/>
              <a:t> No known adverse effect of tetanus </a:t>
            </a:r>
            <a:r>
              <a:rPr lang="en-US" dirty="0" err="1" smtClean="0"/>
              <a:t>toxoid</a:t>
            </a:r>
            <a:r>
              <a:rPr lang="en-US" dirty="0" smtClean="0"/>
              <a:t> on developing fetus.</a:t>
            </a:r>
            <a:endParaRPr lang="ar-IQ"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normAutofit fontScale="85000" lnSpcReduction="20000"/>
          </a:bodyPr>
          <a:lstStyle/>
          <a:p>
            <a:pPr algn="l" rtl="0">
              <a:buNone/>
            </a:pPr>
            <a:r>
              <a:rPr lang="en-US" dirty="0" smtClean="0"/>
              <a:t> </a:t>
            </a:r>
            <a:r>
              <a:rPr lang="en-US" b="1" dirty="0" err="1" smtClean="0"/>
              <a:t>Haemophilus</a:t>
            </a:r>
            <a:r>
              <a:rPr lang="en-US" b="1" dirty="0" smtClean="0"/>
              <a:t> </a:t>
            </a:r>
            <a:r>
              <a:rPr lang="en-US" b="1" dirty="0" err="1" smtClean="0"/>
              <a:t>influenzae</a:t>
            </a:r>
            <a:r>
              <a:rPr lang="en-US" b="1" dirty="0" smtClean="0"/>
              <a:t> type B vaccine (</a:t>
            </a:r>
            <a:r>
              <a:rPr lang="en-US" b="1" dirty="0" err="1" smtClean="0"/>
              <a:t>Hib</a:t>
            </a:r>
            <a:r>
              <a:rPr lang="en-US" b="1" dirty="0" smtClean="0"/>
              <a:t>)</a:t>
            </a:r>
          </a:p>
          <a:p>
            <a:pPr algn="l" rtl="0">
              <a:buNone/>
            </a:pPr>
            <a:r>
              <a:rPr lang="en-US" dirty="0" smtClean="0"/>
              <a:t> Developed for the prevention of invasive disease caused by H. </a:t>
            </a:r>
            <a:r>
              <a:rPr lang="en-US" dirty="0" err="1" smtClean="0"/>
              <a:t>influenzae</a:t>
            </a:r>
            <a:r>
              <a:rPr lang="en-US" dirty="0" smtClean="0"/>
              <a:t> type b bacteria.</a:t>
            </a:r>
          </a:p>
          <a:p>
            <a:pPr algn="l" rtl="0">
              <a:buNone/>
            </a:pPr>
            <a:r>
              <a:rPr lang="en-US" dirty="0" smtClean="0"/>
              <a:t> Vaccinations against (</a:t>
            </a:r>
            <a:r>
              <a:rPr lang="en-US" dirty="0" err="1" smtClean="0"/>
              <a:t>Hib</a:t>
            </a:r>
            <a:r>
              <a:rPr lang="en-US" dirty="0" smtClean="0"/>
              <a:t>) have decreased early childhood meningitis significantly in developed countries and recently in developing countries.</a:t>
            </a:r>
          </a:p>
          <a:p>
            <a:pPr algn="l" rtl="0">
              <a:buNone/>
            </a:pPr>
            <a:r>
              <a:rPr lang="en-US" dirty="0" smtClean="0"/>
              <a:t> </a:t>
            </a:r>
            <a:r>
              <a:rPr lang="en-US" b="1" dirty="0" smtClean="0"/>
              <a:t>Influenza vaccine:</a:t>
            </a:r>
          </a:p>
          <a:p>
            <a:pPr algn="l" rtl="0">
              <a:buNone/>
            </a:pPr>
            <a:r>
              <a:rPr lang="en-US" dirty="0" smtClean="0"/>
              <a:t>o Protects against currently circulating strain of influenza A and/or B.</a:t>
            </a:r>
          </a:p>
          <a:p>
            <a:pPr algn="l" rtl="0">
              <a:buNone/>
            </a:pPr>
            <a:r>
              <a:rPr lang="en-US" dirty="0" smtClean="0"/>
              <a:t>o Is a killed virus vaccine, not live.</a:t>
            </a:r>
          </a:p>
          <a:p>
            <a:pPr algn="l" rtl="0">
              <a:buNone/>
            </a:pPr>
            <a:r>
              <a:rPr lang="en-US" dirty="0" smtClean="0"/>
              <a:t>o Because strain of influenza changes from year to year, vaccine must be reformulated each year, Usually given at start of “flu season” in October (northern hemisphere).</a:t>
            </a:r>
            <a:endParaRPr lang="ar-IQ"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fontScale="85000" lnSpcReduction="20000"/>
          </a:bodyPr>
          <a:lstStyle/>
          <a:p>
            <a:pPr algn="l" rtl="0">
              <a:buNone/>
            </a:pPr>
            <a:r>
              <a:rPr lang="en-US" dirty="0" smtClean="0"/>
              <a:t> </a:t>
            </a:r>
            <a:r>
              <a:rPr lang="en-US" b="1" dirty="0" smtClean="0"/>
              <a:t>Postponing vaccination to later time:</a:t>
            </a:r>
          </a:p>
          <a:p>
            <a:pPr algn="l" rtl="0">
              <a:buNone/>
            </a:pPr>
            <a:r>
              <a:rPr lang="en-US" dirty="0" smtClean="0"/>
              <a:t> Moderate illness with fever &gt;38</a:t>
            </a:r>
          </a:p>
          <a:p>
            <a:pPr algn="l" rtl="0">
              <a:buNone/>
            </a:pPr>
            <a:r>
              <a:rPr lang="en-US" dirty="0" smtClean="0"/>
              <a:t> Current high dose use of oral or injected corticosteroids</a:t>
            </a:r>
          </a:p>
          <a:p>
            <a:pPr algn="l" rtl="0">
              <a:buNone/>
            </a:pPr>
            <a:r>
              <a:rPr lang="en-US" dirty="0" smtClean="0"/>
              <a:t> </a:t>
            </a:r>
            <a:r>
              <a:rPr lang="en-US" b="1" dirty="0" smtClean="0"/>
              <a:t>Conditions which are NOT contraindications to immunization:</a:t>
            </a:r>
          </a:p>
          <a:p>
            <a:pPr algn="l" rtl="0">
              <a:buNone/>
            </a:pPr>
            <a:r>
              <a:rPr lang="en-US" dirty="0" smtClean="0"/>
              <a:t> Minor illness (URI) with fever &lt; 38.5 - Asthma, respiratory allergies</a:t>
            </a:r>
          </a:p>
          <a:p>
            <a:pPr algn="l" rtl="0">
              <a:buNone/>
            </a:pPr>
            <a:r>
              <a:rPr lang="en-US" dirty="0" smtClean="0"/>
              <a:t> Prematurity (&gt;1500 gm) – Malnutrition - Breastfeeding</a:t>
            </a:r>
          </a:p>
          <a:p>
            <a:pPr algn="l" rtl="0">
              <a:buNone/>
            </a:pPr>
            <a:r>
              <a:rPr lang="en-US" dirty="0" smtClean="0"/>
              <a:t> Family history of seizures or patient history of febrile convulsions</a:t>
            </a:r>
          </a:p>
          <a:p>
            <a:pPr algn="l" rtl="0">
              <a:buNone/>
            </a:pPr>
            <a:r>
              <a:rPr lang="en-US" dirty="0" smtClean="0"/>
              <a:t> Use of antibiotics or inhaled steroids - Chronic liver, renal, or heart disease</a:t>
            </a:r>
          </a:p>
          <a:p>
            <a:pPr algn="l" rtl="0">
              <a:buNone/>
            </a:pPr>
            <a:r>
              <a:rPr lang="en-US" dirty="0" smtClean="0"/>
              <a:t> Stable neurologic conditions such as cerebral palsy or Down’s syndrome.</a:t>
            </a: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Expanded Program of Immunization (EPI)</a:t>
            </a:r>
            <a:endParaRPr lang="ar-IQ" dirty="0"/>
          </a:p>
        </p:txBody>
      </p:sp>
      <p:sp>
        <p:nvSpPr>
          <p:cNvPr id="3" name="عنصر نائب للمحتوى 2"/>
          <p:cNvSpPr>
            <a:spLocks noGrp="1"/>
          </p:cNvSpPr>
          <p:nvPr>
            <p:ph idx="1"/>
          </p:nvPr>
        </p:nvSpPr>
        <p:spPr>
          <a:xfrm>
            <a:off x="395536" y="1340768"/>
            <a:ext cx="8291264" cy="5040560"/>
          </a:xfrm>
        </p:spPr>
        <p:txBody>
          <a:bodyPr>
            <a:normAutofit lnSpcReduction="10000"/>
          </a:bodyPr>
          <a:lstStyle/>
          <a:p>
            <a:pPr algn="l" rtl="0">
              <a:buNone/>
            </a:pPr>
            <a:r>
              <a:rPr lang="en-US" dirty="0" smtClean="0"/>
              <a:t>Four to five million annual deaths could be prevented by 2015 through sustained and</a:t>
            </a:r>
          </a:p>
          <a:p>
            <a:pPr algn="l" rtl="0">
              <a:buNone/>
            </a:pPr>
            <a:r>
              <a:rPr lang="en-US" dirty="0" smtClean="0"/>
              <a:t>appropriate immunization efforts, backed by financial support.</a:t>
            </a:r>
          </a:p>
          <a:p>
            <a:pPr algn="l" rtl="0">
              <a:buNone/>
            </a:pPr>
            <a:r>
              <a:rPr lang="en-US" dirty="0" smtClean="0"/>
              <a:t>Vaccination is one of the most successful and cost-effective public health interventions.</a:t>
            </a:r>
          </a:p>
          <a:p>
            <a:pPr algn="l" rtl="0">
              <a:buNone/>
            </a:pPr>
            <a:r>
              <a:rPr lang="en-US" b="1" dirty="0" smtClean="0"/>
              <a:t>Immunization: is the process whereby a person is made immune or resistant to an infectious disease, typically by the administration of a vaccine.</a:t>
            </a:r>
            <a:endParaRPr lang="ar-IQ" b="1"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640960" cy="6192688"/>
          </a:xfrm>
        </p:spPr>
        <p:txBody>
          <a:bodyPr>
            <a:normAutofit fontScale="70000" lnSpcReduction="20000"/>
          </a:bodyPr>
          <a:lstStyle/>
          <a:p>
            <a:pPr algn="l" rtl="0">
              <a:buNone/>
            </a:pPr>
            <a:r>
              <a:rPr lang="en-US" dirty="0" smtClean="0"/>
              <a:t> </a:t>
            </a:r>
            <a:r>
              <a:rPr lang="en-US" b="1" dirty="0" smtClean="0"/>
              <a:t>Contraindications to killed vaccines and </a:t>
            </a:r>
            <a:r>
              <a:rPr lang="en-US" b="1" dirty="0" err="1" smtClean="0"/>
              <a:t>toxoids</a:t>
            </a:r>
            <a:r>
              <a:rPr lang="en-US" b="1" dirty="0" smtClean="0"/>
              <a:t>;</a:t>
            </a:r>
          </a:p>
          <a:p>
            <a:pPr algn="l" rtl="0">
              <a:buNone/>
            </a:pPr>
            <a:r>
              <a:rPr lang="en-US" dirty="0" smtClean="0"/>
              <a:t> Diphtheria; full dose is contraindicated in individuals more than 6 years, reduced</a:t>
            </a:r>
          </a:p>
          <a:p>
            <a:pPr algn="l" rtl="0">
              <a:buNone/>
            </a:pPr>
            <a:r>
              <a:rPr lang="en-US" dirty="0" smtClean="0"/>
              <a:t>dose is given in such conditions Td.</a:t>
            </a:r>
          </a:p>
          <a:p>
            <a:pPr algn="l" rtl="0">
              <a:buNone/>
            </a:pPr>
            <a:r>
              <a:rPr lang="en-US" dirty="0" smtClean="0"/>
              <a:t> </a:t>
            </a:r>
            <a:r>
              <a:rPr lang="en-US" dirty="0" err="1" smtClean="0"/>
              <a:t>Pertussis</a:t>
            </a:r>
            <a:r>
              <a:rPr lang="en-US" dirty="0" smtClean="0"/>
              <a:t>; any abnormality in CNS like </a:t>
            </a:r>
            <a:r>
              <a:rPr lang="en-US" dirty="0" err="1" smtClean="0"/>
              <a:t>Spina</a:t>
            </a:r>
            <a:r>
              <a:rPr lang="en-US" dirty="0" smtClean="0"/>
              <a:t> </a:t>
            </a:r>
            <a:r>
              <a:rPr lang="en-US" dirty="0" err="1" smtClean="0"/>
              <a:t>Pefida</a:t>
            </a:r>
            <a:r>
              <a:rPr lang="en-US" dirty="0" smtClean="0"/>
              <a:t> or history of convulsion in a child, in</a:t>
            </a:r>
          </a:p>
          <a:p>
            <a:pPr algn="l" rtl="0">
              <a:buNone/>
            </a:pPr>
            <a:r>
              <a:rPr lang="en-US" dirty="0" smtClean="0"/>
              <a:t>acute febrile illness &amp; in severe local or general reaction to a previous </a:t>
            </a:r>
            <a:r>
              <a:rPr lang="en-US" dirty="0" err="1" smtClean="0"/>
              <a:t>pertussis</a:t>
            </a:r>
            <a:r>
              <a:rPr lang="en-US" dirty="0" smtClean="0"/>
              <a:t> vaccine.</a:t>
            </a:r>
          </a:p>
          <a:p>
            <a:pPr algn="l" rtl="0">
              <a:buNone/>
            </a:pPr>
            <a:r>
              <a:rPr lang="en-US" dirty="0" smtClean="0"/>
              <a:t> </a:t>
            </a:r>
            <a:r>
              <a:rPr lang="en-US" b="1" dirty="0" smtClean="0"/>
              <a:t>Contraindications to live vaccines;</a:t>
            </a:r>
          </a:p>
          <a:p>
            <a:pPr algn="l" rtl="0">
              <a:buNone/>
            </a:pPr>
            <a:r>
              <a:rPr lang="en-US" dirty="0" smtClean="0"/>
              <a:t> General contraindications;</a:t>
            </a:r>
          </a:p>
          <a:p>
            <a:pPr algn="l" rtl="0">
              <a:buNone/>
            </a:pPr>
            <a:r>
              <a:rPr lang="en-US" dirty="0" smtClean="0"/>
              <a:t>- Within three of another live vaccine - During pregnancy - Acute febrile illness.</a:t>
            </a:r>
          </a:p>
          <a:p>
            <a:pPr algn="l" rtl="0">
              <a:buNone/>
            </a:pPr>
            <a:r>
              <a:rPr lang="en-US" dirty="0" smtClean="0"/>
              <a:t>- Immunological dysfunction like </a:t>
            </a:r>
            <a:r>
              <a:rPr lang="en-US" dirty="0" err="1" smtClean="0"/>
              <a:t>hypogamaglobinemia</a:t>
            </a:r>
            <a:r>
              <a:rPr lang="en-US" dirty="0" smtClean="0"/>
              <a:t> - Malignant diseases.</a:t>
            </a:r>
          </a:p>
          <a:p>
            <a:pPr algn="l" rtl="0">
              <a:buNone/>
            </a:pPr>
            <a:r>
              <a:rPr lang="en-US" dirty="0" smtClean="0"/>
              <a:t>- Steroid therapy, </a:t>
            </a:r>
            <a:r>
              <a:rPr lang="en-US" dirty="0" err="1" smtClean="0"/>
              <a:t>immunosuppression</a:t>
            </a:r>
            <a:r>
              <a:rPr lang="en-US" dirty="0" smtClean="0"/>
              <a:t> and radiotherapy.</a:t>
            </a:r>
          </a:p>
          <a:p>
            <a:pPr algn="l" rtl="0">
              <a:buNone/>
            </a:pPr>
            <a:r>
              <a:rPr lang="en-US" dirty="0" smtClean="0"/>
              <a:t> </a:t>
            </a:r>
            <a:r>
              <a:rPr lang="en-US" b="1" dirty="0" smtClean="0"/>
              <a:t>Specific contraindications; </a:t>
            </a:r>
          </a:p>
          <a:p>
            <a:pPr algn="l" rtl="0">
              <a:buNone/>
            </a:pPr>
            <a:r>
              <a:rPr lang="en-US" b="1" dirty="0" smtClean="0"/>
              <a:t>- </a:t>
            </a:r>
            <a:r>
              <a:rPr lang="en-US" dirty="0" smtClean="0"/>
              <a:t>Oral poliomyelitis; diarrhea and vomiting.</a:t>
            </a:r>
          </a:p>
          <a:p>
            <a:pPr algn="l" rtl="0">
              <a:buNone/>
            </a:pPr>
            <a:r>
              <a:rPr lang="en-US" dirty="0" smtClean="0"/>
              <a:t>- BCG; premature &amp; LBW babies, local septic condition.</a:t>
            </a:r>
          </a:p>
          <a:p>
            <a:pPr algn="l" rtl="0">
              <a:buNone/>
            </a:pPr>
            <a:r>
              <a:rPr lang="en-US" dirty="0" smtClean="0"/>
              <a:t>- Rubella vaccine; Pregnancy</a:t>
            </a:r>
            <a:endParaRPr lang="ar-IQ"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476672"/>
            <a:ext cx="8496944" cy="6048672"/>
          </a:xfrm>
        </p:spPr>
        <p:txBody>
          <a:bodyPr>
            <a:normAutofit fontScale="77500" lnSpcReduction="20000"/>
          </a:bodyPr>
          <a:lstStyle/>
          <a:p>
            <a:pPr algn="l" rtl="0">
              <a:buNone/>
            </a:pPr>
            <a:r>
              <a:rPr lang="en-US" dirty="0" smtClean="0"/>
              <a:t> </a:t>
            </a:r>
            <a:r>
              <a:rPr lang="en-US" b="1" dirty="0" smtClean="0"/>
              <a:t>Vaccination of special groups</a:t>
            </a:r>
          </a:p>
          <a:p>
            <a:pPr algn="l" rtl="0">
              <a:buNone/>
            </a:pPr>
            <a:r>
              <a:rPr lang="en-US" dirty="0" smtClean="0"/>
              <a:t> </a:t>
            </a:r>
            <a:r>
              <a:rPr lang="en-US" b="1" dirty="0" err="1" smtClean="0"/>
              <a:t>Immuno</a:t>
            </a:r>
            <a:r>
              <a:rPr lang="en-US" b="1" dirty="0" smtClean="0"/>
              <a:t>-compromised children</a:t>
            </a:r>
          </a:p>
          <a:p>
            <a:pPr algn="l" rtl="0">
              <a:buNone/>
            </a:pPr>
            <a:r>
              <a:rPr lang="en-US" dirty="0" smtClean="0"/>
              <a:t> Children with leukemia, </a:t>
            </a:r>
            <a:r>
              <a:rPr lang="en-US" dirty="0" err="1" smtClean="0"/>
              <a:t>Hodgkins</a:t>
            </a:r>
            <a:r>
              <a:rPr lang="en-US" dirty="0" smtClean="0"/>
              <a:t>, cancer, chemotherapy, HIV/AIDS</a:t>
            </a:r>
          </a:p>
          <a:p>
            <a:pPr algn="l" rtl="0">
              <a:buNone/>
            </a:pPr>
            <a:r>
              <a:rPr lang="en-US" dirty="0" smtClean="0"/>
              <a:t> should NOT receive live virus vaccines, such as measles, oral polio,</a:t>
            </a:r>
          </a:p>
          <a:p>
            <a:pPr algn="l" rtl="0">
              <a:buNone/>
            </a:pPr>
            <a:r>
              <a:rPr lang="en-US" dirty="0" smtClean="0"/>
              <a:t> May receive inactivated virus vaccines (DPT, injected polio vaccine, hepatitis B, pneumococcal, </a:t>
            </a:r>
            <a:r>
              <a:rPr lang="en-US" dirty="0" err="1" smtClean="0"/>
              <a:t>HiB</a:t>
            </a:r>
            <a:r>
              <a:rPr lang="en-US" dirty="0" smtClean="0"/>
              <a:t>) or passive immunization (gamma globulin)</a:t>
            </a:r>
          </a:p>
          <a:p>
            <a:pPr algn="l" rtl="0">
              <a:buNone/>
            </a:pPr>
            <a:r>
              <a:rPr lang="en-US" dirty="0" smtClean="0"/>
              <a:t> </a:t>
            </a:r>
            <a:r>
              <a:rPr lang="en-US" b="1" dirty="0" err="1" smtClean="0"/>
              <a:t>Splenectomised</a:t>
            </a:r>
            <a:r>
              <a:rPr lang="en-US" b="1" dirty="0" smtClean="0"/>
              <a:t> children or adults –</a:t>
            </a:r>
          </a:p>
          <a:p>
            <a:pPr algn="l" rtl="0">
              <a:buNone/>
            </a:pPr>
            <a:r>
              <a:rPr lang="en-US" dirty="0" smtClean="0"/>
              <a:t>Need pneumococcal, </a:t>
            </a:r>
            <a:r>
              <a:rPr lang="en-US" dirty="0" err="1" smtClean="0"/>
              <a:t>HiB</a:t>
            </a:r>
            <a:r>
              <a:rPr lang="en-US" dirty="0" smtClean="0"/>
              <a:t>, meningococcal vaccine as soon as possible after surgery</a:t>
            </a:r>
          </a:p>
          <a:p>
            <a:pPr algn="l" rtl="0">
              <a:buNone/>
            </a:pPr>
            <a:r>
              <a:rPr lang="en-US" dirty="0" smtClean="0"/>
              <a:t> </a:t>
            </a:r>
            <a:r>
              <a:rPr lang="en-US" b="1" dirty="0" smtClean="0"/>
              <a:t>Sickle cell anemia </a:t>
            </a:r>
            <a:r>
              <a:rPr lang="en-US" dirty="0" smtClean="0"/>
              <a:t>– need pneumococcal vaccine; should have yearly influenza vaccine</a:t>
            </a:r>
          </a:p>
          <a:p>
            <a:pPr algn="l" rtl="0">
              <a:buNone/>
            </a:pPr>
            <a:r>
              <a:rPr lang="en-US" dirty="0" smtClean="0"/>
              <a:t> </a:t>
            </a:r>
            <a:r>
              <a:rPr lang="en-US" b="1" dirty="0" smtClean="0"/>
              <a:t>High risk for </a:t>
            </a:r>
            <a:r>
              <a:rPr lang="en-US" dirty="0" smtClean="0"/>
              <a:t>meningitis (</a:t>
            </a:r>
            <a:r>
              <a:rPr lang="en-US" dirty="0" err="1" smtClean="0"/>
              <a:t>ie</a:t>
            </a:r>
            <a:r>
              <a:rPr lang="en-US" dirty="0" smtClean="0"/>
              <a:t>, </a:t>
            </a:r>
            <a:r>
              <a:rPr lang="en-US" dirty="0" err="1" smtClean="0"/>
              <a:t>Haj</a:t>
            </a:r>
            <a:r>
              <a:rPr lang="en-US" dirty="0" smtClean="0"/>
              <a:t> travelers, preschool or nursery children and adult attendants) – need meningococcal immunization</a:t>
            </a:r>
            <a:endParaRPr lang="ar-IQ"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476672"/>
            <a:ext cx="8568952" cy="5976664"/>
          </a:xfrm>
        </p:spPr>
        <p:txBody>
          <a:bodyPr>
            <a:normAutofit fontScale="85000" lnSpcReduction="20000"/>
          </a:bodyPr>
          <a:lstStyle/>
          <a:p>
            <a:pPr algn="l" rtl="0">
              <a:buNone/>
            </a:pPr>
            <a:r>
              <a:rPr lang="en-US" dirty="0" smtClean="0"/>
              <a:t> </a:t>
            </a:r>
            <a:r>
              <a:rPr lang="en-US" b="1" dirty="0" smtClean="0"/>
              <a:t>Health promotion and patient education regarding immunization:</a:t>
            </a:r>
          </a:p>
          <a:p>
            <a:pPr algn="l" rtl="0">
              <a:buNone/>
            </a:pPr>
            <a:r>
              <a:rPr lang="en-US" dirty="0" smtClean="0"/>
              <a:t> Parents may need to be reminded of the value of immunization of children to protect them against serious diseases to protect the family and community against these diseases.</a:t>
            </a:r>
          </a:p>
          <a:p>
            <a:pPr algn="l" rtl="0">
              <a:buNone/>
            </a:pPr>
            <a:r>
              <a:rPr lang="en-US" dirty="0" smtClean="0"/>
              <a:t> Counsel parents about common potential side effects of vaccinations – mild fever, pain or soreness at injection site, delayed fever or rash with measles immunization.</a:t>
            </a:r>
          </a:p>
          <a:p>
            <a:pPr algn="l" rtl="0">
              <a:buNone/>
            </a:pPr>
            <a:r>
              <a:rPr lang="en-US" dirty="0" smtClean="0"/>
              <a:t> Give specific suggestions for dealing with adverse reactions of vaccination :</a:t>
            </a:r>
          </a:p>
          <a:p>
            <a:pPr algn="l" rtl="0">
              <a:buNone/>
            </a:pPr>
            <a:r>
              <a:rPr lang="en-US" dirty="0" smtClean="0"/>
              <a:t>a) acetaminophen dose for fever or fussiness of child</a:t>
            </a:r>
          </a:p>
          <a:p>
            <a:pPr algn="l" rtl="0">
              <a:buNone/>
            </a:pPr>
            <a:r>
              <a:rPr lang="en-US" dirty="0" smtClean="0"/>
              <a:t>b) observe rash for disappearance in 2-3 days</a:t>
            </a:r>
          </a:p>
          <a:p>
            <a:pPr algn="l" rtl="0">
              <a:buNone/>
            </a:pPr>
            <a:r>
              <a:rPr lang="en-US" dirty="0" smtClean="0"/>
              <a:t>c) cold compress to injection site if swollen or sore</a:t>
            </a:r>
          </a:p>
          <a:p>
            <a:pPr algn="l" rtl="0">
              <a:buNone/>
            </a:pPr>
            <a:r>
              <a:rPr lang="en-US" dirty="0" smtClean="0"/>
              <a:t> Inform parent of time of next scheduled immunization.</a:t>
            </a:r>
            <a:endParaRPr lang="ar-IQ"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ctr">
              <a:buNone/>
            </a:pPr>
            <a:r>
              <a:rPr lang="en-US" sz="9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End </a:t>
            </a:r>
            <a:endParaRPr lang="ar-IQ"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692696"/>
            <a:ext cx="8640960" cy="5433467"/>
          </a:xfrm>
        </p:spPr>
        <p:txBody>
          <a:bodyPr>
            <a:normAutofit/>
          </a:bodyPr>
          <a:lstStyle/>
          <a:p>
            <a:pPr algn="l" rtl="0">
              <a:buNone/>
            </a:pPr>
            <a:r>
              <a:rPr lang="en-US" dirty="0" smtClean="0"/>
              <a:t>Vaccines stimulate the body’s own immune system to protect the person against subsequent infection or disease.</a:t>
            </a:r>
          </a:p>
          <a:p>
            <a:pPr algn="l" rtl="0">
              <a:buNone/>
            </a:pPr>
            <a:r>
              <a:rPr lang="en-US" dirty="0" smtClean="0"/>
              <a:t>WHO recognized this more than three decades ago when they chose six diseases —</a:t>
            </a:r>
          </a:p>
          <a:p>
            <a:pPr algn="l" rtl="0">
              <a:buNone/>
            </a:pPr>
            <a:r>
              <a:rPr lang="en-US" dirty="0" smtClean="0"/>
              <a:t>tuberculosis, diphtheria, neonatal tetanus, whooping cough, poliomyelitis and measles —</a:t>
            </a:r>
          </a:p>
          <a:p>
            <a:pPr algn="l" rtl="0">
              <a:buNone/>
            </a:pPr>
            <a:r>
              <a:rPr lang="en-US" dirty="0" smtClean="0"/>
              <a:t>as the targets for an initiative called the Expanded Program on Immunization (EPI).</a:t>
            </a: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normAutofit fontScale="92500" lnSpcReduction="20000"/>
          </a:bodyPr>
          <a:lstStyle/>
          <a:p>
            <a:pPr algn="l" rtl="0">
              <a:buNone/>
            </a:pPr>
            <a:r>
              <a:rPr lang="en-US" b="1" dirty="0" smtClean="0"/>
              <a:t>Routine immunization is the basis of the EPI activities. </a:t>
            </a:r>
          </a:p>
          <a:p>
            <a:pPr algn="l" rtl="0">
              <a:buNone/>
            </a:pPr>
            <a:r>
              <a:rPr lang="en-US" dirty="0" smtClean="0"/>
              <a:t>On a regular basis vaccines for measles, rubella, diphtheria, </a:t>
            </a:r>
            <a:r>
              <a:rPr lang="en-US" dirty="0" err="1" smtClean="0"/>
              <a:t>pertussis</a:t>
            </a:r>
            <a:r>
              <a:rPr lang="en-US" dirty="0" smtClean="0"/>
              <a:t>, tetanus, polio, hepatitis B and tuberculosis, are provided in health facilities all over the country. Vaccinations are given in static, out-reach and mobile health facilities.</a:t>
            </a:r>
          </a:p>
          <a:p>
            <a:pPr algn="l" rtl="0">
              <a:buNone/>
            </a:pPr>
            <a:r>
              <a:rPr lang="en-US" dirty="0" smtClean="0"/>
              <a:t>EPI was introduced &amp; many countries adopted this program, among which Iraq since 1985. Through the application of EPI around the world, millions of death had been prevented . poliomyelitis is about to be eradicated, about two third of</a:t>
            </a:r>
          </a:p>
          <a:p>
            <a:pPr algn="l" rtl="0">
              <a:buNone/>
            </a:pPr>
            <a:r>
              <a:rPr lang="en-US" dirty="0" smtClean="0"/>
              <a:t>the developing countries have succeeded in eliminating neonatal tetanus.</a:t>
            </a: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Objectives of EPI</a:t>
            </a:r>
            <a:endParaRPr lang="ar-IQ" dirty="0"/>
          </a:p>
        </p:txBody>
      </p:sp>
      <p:sp>
        <p:nvSpPr>
          <p:cNvPr id="3" name="عنصر نائب للمحتوى 2"/>
          <p:cNvSpPr>
            <a:spLocks noGrp="1"/>
          </p:cNvSpPr>
          <p:nvPr>
            <p:ph idx="1"/>
          </p:nvPr>
        </p:nvSpPr>
        <p:spPr>
          <a:xfrm>
            <a:off x="457200" y="1412776"/>
            <a:ext cx="8229600" cy="4713387"/>
          </a:xfrm>
        </p:spPr>
        <p:txBody>
          <a:bodyPr>
            <a:normAutofit fontScale="92500" lnSpcReduction="10000"/>
          </a:bodyPr>
          <a:lstStyle/>
          <a:p>
            <a:pPr algn="l" rtl="0">
              <a:buNone/>
            </a:pPr>
            <a:r>
              <a:rPr lang="en-US" dirty="0" smtClean="0"/>
              <a:t>1. Reduction in the morbidity and transmission of vaccine preventable diseases, such as </a:t>
            </a:r>
            <a:r>
              <a:rPr lang="en-US" dirty="0" err="1" smtClean="0"/>
              <a:t>pertussis</a:t>
            </a:r>
            <a:r>
              <a:rPr lang="en-US" dirty="0" smtClean="0"/>
              <a:t> , measles, hepatitis B.</a:t>
            </a:r>
          </a:p>
          <a:p>
            <a:pPr algn="l" rtl="0">
              <a:buNone/>
            </a:pPr>
            <a:r>
              <a:rPr lang="en-US" dirty="0" smtClean="0"/>
              <a:t>2. Reduction in mortality from vaccine preventable diseases.</a:t>
            </a:r>
          </a:p>
          <a:p>
            <a:pPr algn="l" rtl="0">
              <a:buNone/>
            </a:pPr>
            <a:r>
              <a:rPr lang="en-US" dirty="0" smtClean="0"/>
              <a:t>3. Elimination and Eradication of certain diseases, such as smallpox, polio.</a:t>
            </a:r>
          </a:p>
          <a:p>
            <a:pPr algn="l" rtl="0">
              <a:buNone/>
            </a:pPr>
            <a:r>
              <a:rPr lang="en-US" dirty="0" smtClean="0"/>
              <a:t>4. Improvement in national economy – less health care cost caring for sick children, less time off work of parents.</a:t>
            </a:r>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Strategy of EPI</a:t>
            </a:r>
            <a:endParaRPr lang="ar-IQ" dirty="0"/>
          </a:p>
        </p:txBody>
      </p:sp>
      <p:sp>
        <p:nvSpPr>
          <p:cNvPr id="3" name="عنصر نائب للمحتوى 2"/>
          <p:cNvSpPr>
            <a:spLocks noGrp="1"/>
          </p:cNvSpPr>
          <p:nvPr>
            <p:ph idx="1"/>
          </p:nvPr>
        </p:nvSpPr>
        <p:spPr>
          <a:xfrm>
            <a:off x="457200" y="1412776"/>
            <a:ext cx="8229600" cy="4713387"/>
          </a:xfrm>
        </p:spPr>
        <p:txBody>
          <a:bodyPr>
            <a:normAutofit fontScale="92500"/>
          </a:bodyPr>
          <a:lstStyle/>
          <a:p>
            <a:pPr algn="l" rtl="0">
              <a:buNone/>
            </a:pPr>
            <a:r>
              <a:rPr lang="en-US" dirty="0" smtClean="0"/>
              <a:t>1. Provision of effective, safe and potent vaccines to the target population.</a:t>
            </a:r>
          </a:p>
          <a:p>
            <a:pPr algn="l" rtl="0">
              <a:buNone/>
            </a:pPr>
            <a:r>
              <a:rPr lang="en-US" dirty="0" smtClean="0"/>
              <a:t>2. Universal accessibility &amp; use of routine vaccination services through MOH/PHC Centers.</a:t>
            </a:r>
          </a:p>
          <a:p>
            <a:pPr algn="l" rtl="0">
              <a:buNone/>
            </a:pPr>
            <a:r>
              <a:rPr lang="en-US" dirty="0" smtClean="0"/>
              <a:t>3. Improvement of vaccination services through:</a:t>
            </a:r>
          </a:p>
          <a:p>
            <a:pPr algn="l" rtl="0">
              <a:buNone/>
            </a:pPr>
            <a:r>
              <a:rPr lang="en-US" dirty="0" smtClean="0"/>
              <a:t>Training - Cold chain system - Introduction of new vaccines - Ensure adequate and reliable financing - Strengthening surveillance of target diseases.</a:t>
            </a:r>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Low immunization rate</a:t>
            </a:r>
            <a:endParaRPr lang="ar-IQ" dirty="0"/>
          </a:p>
        </p:txBody>
      </p:sp>
      <p:sp>
        <p:nvSpPr>
          <p:cNvPr id="3" name="عنصر نائب للمحتوى 2"/>
          <p:cNvSpPr>
            <a:spLocks noGrp="1"/>
          </p:cNvSpPr>
          <p:nvPr>
            <p:ph idx="1"/>
          </p:nvPr>
        </p:nvSpPr>
        <p:spPr>
          <a:xfrm>
            <a:off x="457200" y="1600200"/>
            <a:ext cx="8435280" cy="4525963"/>
          </a:xfrm>
        </p:spPr>
        <p:txBody>
          <a:bodyPr>
            <a:normAutofit/>
          </a:bodyPr>
          <a:lstStyle/>
          <a:p>
            <a:pPr algn="l" rtl="0">
              <a:buNone/>
            </a:pPr>
            <a:r>
              <a:rPr lang="en-US" dirty="0" smtClean="0"/>
              <a:t> Low immunization rate and outbreaks of diseases cause a serious threat to non immune.</a:t>
            </a:r>
          </a:p>
          <a:p>
            <a:pPr algn="l" rtl="0">
              <a:buNone/>
            </a:pPr>
            <a:r>
              <a:rPr lang="en-US" dirty="0" smtClean="0"/>
              <a:t>children and adults in all countries worldwide.</a:t>
            </a:r>
          </a:p>
          <a:p>
            <a:pPr algn="l" rtl="0">
              <a:buNone/>
            </a:pPr>
            <a:r>
              <a:rPr lang="en-US" dirty="0" smtClean="0"/>
              <a:t> Rapid growth in international travel &amp; mass population movement have increased</a:t>
            </a:r>
          </a:p>
          <a:p>
            <a:pPr algn="l" rtl="0">
              <a:buNone/>
            </a:pPr>
            <a:r>
              <a:rPr lang="en-US" dirty="0" smtClean="0"/>
              <a:t>potential for diseases to spread, not just across the national borders but to other countries</a:t>
            </a:r>
          </a:p>
          <a:p>
            <a:pPr algn="l" rtl="0">
              <a:buNone/>
            </a:pPr>
            <a:r>
              <a:rPr lang="en-US" dirty="0" smtClean="0"/>
              <a:t>as well.</a:t>
            </a:r>
            <a:endParaRPr lang="ar-IQ"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normAutofit/>
          </a:bodyPr>
          <a:lstStyle/>
          <a:p>
            <a:r>
              <a:rPr lang="en-US" sz="4000" b="1" dirty="0" smtClean="0"/>
              <a:t>Causes of low immunization rate</a:t>
            </a:r>
            <a:endParaRPr lang="ar-IQ" sz="4000" dirty="0"/>
          </a:p>
        </p:txBody>
      </p:sp>
      <p:sp>
        <p:nvSpPr>
          <p:cNvPr id="3" name="عنصر نائب للمحتوى 2"/>
          <p:cNvSpPr>
            <a:spLocks noGrp="1"/>
          </p:cNvSpPr>
          <p:nvPr>
            <p:ph idx="1"/>
          </p:nvPr>
        </p:nvSpPr>
        <p:spPr>
          <a:xfrm>
            <a:off x="457200" y="1124744"/>
            <a:ext cx="8229600" cy="5001419"/>
          </a:xfrm>
        </p:spPr>
        <p:txBody>
          <a:bodyPr>
            <a:normAutofit fontScale="92500" lnSpcReduction="20000"/>
          </a:bodyPr>
          <a:lstStyle/>
          <a:p>
            <a:pPr marL="514350" indent="-514350" algn="l" rtl="0">
              <a:buFont typeface="+mj-lt"/>
              <a:buAutoNum type="arabicParenR"/>
            </a:pPr>
            <a:r>
              <a:rPr lang="en-US" dirty="0" smtClean="0"/>
              <a:t>Many countries were unable to ensure adequate supplies of vaccines. They could not afford a cost of establishing the safe and efficient vaccine delivery system.</a:t>
            </a:r>
          </a:p>
          <a:p>
            <a:pPr marL="514350" indent="-514350" algn="l" rtl="0">
              <a:buFont typeface="+mj-lt"/>
              <a:buAutoNum type="arabicParenR"/>
            </a:pPr>
            <a:r>
              <a:rPr lang="en-US" dirty="0" smtClean="0"/>
              <a:t>In developing countries, many children are still without immunization because they are living in remote area or they cannot reach the health services.</a:t>
            </a:r>
          </a:p>
          <a:p>
            <a:pPr marL="514350" indent="-514350" algn="l" rtl="0">
              <a:buFont typeface="+mj-lt"/>
              <a:buAutoNum type="arabicParenR"/>
            </a:pPr>
            <a:r>
              <a:rPr lang="en-US" dirty="0" smtClean="0"/>
              <a:t>Immunization drop-out rate is highest among poorest population who may fail to complete the full immunization schedule due to limited access or irregular provision of health services</a:t>
            </a:r>
            <a:endParaRPr lang="ar-IQ"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2636</Words>
  <Application>Microsoft Office PowerPoint</Application>
  <PresentationFormat>عرض على الشاشة (3:4)‏</PresentationFormat>
  <Paragraphs>196</Paragraphs>
  <Slides>33</Slides>
  <Notes>0</Notes>
  <HiddenSlides>0</HiddenSlides>
  <MMClips>0</MMClips>
  <ScaleCrop>false</ScaleCrop>
  <HeadingPairs>
    <vt:vector size="4" baseType="variant">
      <vt:variant>
        <vt:lpstr>سمة</vt:lpstr>
      </vt:variant>
      <vt:variant>
        <vt:i4>1</vt:i4>
      </vt:variant>
      <vt:variant>
        <vt:lpstr>عناوين الشرائح</vt:lpstr>
      </vt:variant>
      <vt:variant>
        <vt:i4>33</vt:i4>
      </vt:variant>
    </vt:vector>
  </HeadingPairs>
  <TitlesOfParts>
    <vt:vector size="34" baseType="lpstr">
      <vt:lpstr>سمة Office</vt:lpstr>
      <vt:lpstr>Child health services Expanded Program on Immunization</vt:lpstr>
      <vt:lpstr>الشريحة 2</vt:lpstr>
      <vt:lpstr>Expanded Program of Immunization (EPI)</vt:lpstr>
      <vt:lpstr>الشريحة 4</vt:lpstr>
      <vt:lpstr>الشريحة 5</vt:lpstr>
      <vt:lpstr>Objectives of EPI</vt:lpstr>
      <vt:lpstr>Strategy of EPI</vt:lpstr>
      <vt:lpstr>Low immunization rate</vt:lpstr>
      <vt:lpstr>Causes of low immunization rate</vt:lpstr>
      <vt:lpstr>National Immunization Schedule/Iraq:</vt:lpstr>
      <vt:lpstr>National Immunization Schedule/Iraq:      after 2011                                 before 2011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Dr. Muslim Saeed</dc:creator>
  <cp:lastModifiedBy>Dr Muslim Al-Hilaly</cp:lastModifiedBy>
  <cp:revision>13</cp:revision>
  <dcterms:created xsi:type="dcterms:W3CDTF">2017-04-02T21:26:25Z</dcterms:created>
  <dcterms:modified xsi:type="dcterms:W3CDTF">2019-05-01T11:11:55Z</dcterms:modified>
</cp:coreProperties>
</file>