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notesSlides/notesSlide17.xml" ContentType="application/vnd.openxmlformats-officedocument.presentationml.notesSlide+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19"/>
  </p:notesMasterIdLst>
  <p:sldIdLst>
    <p:sldId id="256" r:id="rId2"/>
    <p:sldId id="260" r:id="rId3"/>
    <p:sldId id="277" r:id="rId4"/>
    <p:sldId id="276" r:id="rId5"/>
    <p:sldId id="275" r:id="rId6"/>
    <p:sldId id="264" r:id="rId7"/>
    <p:sldId id="278" r:id="rId8"/>
    <p:sldId id="270" r:id="rId9"/>
    <p:sldId id="271" r:id="rId10"/>
    <p:sldId id="279" r:id="rId11"/>
    <p:sldId id="283" r:id="rId12"/>
    <p:sldId id="282" r:id="rId13"/>
    <p:sldId id="281" r:id="rId14"/>
    <p:sldId id="288" r:id="rId15"/>
    <p:sldId id="263" r:id="rId16"/>
    <p:sldId id="287" r:id="rId17"/>
    <p:sldId id="284" r:id="rId1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2" d="100"/>
          <a:sy n="72" d="100"/>
        </p:scale>
        <p:origin x="-1104" y="-102"/>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195BBA4-8251-44B8-A820-35F6BE16641F}" type="datetimeFigureOut">
              <a:rPr lang="en-US" smtClean="0"/>
              <a:pPr/>
              <a:t>4/30/2019</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110FAA9-CA88-4DE8-BB95-AA7EF3225D18}"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6110FAA9-CA88-4DE8-BB95-AA7EF3225D18}" type="slidenum">
              <a:rPr lang="en-US" smtClean="0"/>
              <a:pPr/>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6110FAA9-CA88-4DE8-BB95-AA7EF3225D18}" type="slidenum">
              <a:rPr lang="en-US" smtClean="0"/>
              <a:pPr/>
              <a:t>10</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6110FAA9-CA88-4DE8-BB95-AA7EF3225D18}" type="slidenum">
              <a:rPr lang="en-US" smtClean="0"/>
              <a:pPr/>
              <a:t>11</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6110FAA9-CA88-4DE8-BB95-AA7EF3225D18}" type="slidenum">
              <a:rPr lang="en-US" smtClean="0"/>
              <a:pPr/>
              <a:t>12</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6110FAA9-CA88-4DE8-BB95-AA7EF3225D18}" type="slidenum">
              <a:rPr lang="en-US" smtClean="0"/>
              <a:pPr/>
              <a:t>13</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6110FAA9-CA88-4DE8-BB95-AA7EF3225D18}" type="slidenum">
              <a:rPr lang="en-US" smtClean="0"/>
              <a:pPr/>
              <a:t>14</a:t>
            </a:fld>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6110FAA9-CA88-4DE8-BB95-AA7EF3225D18}" type="slidenum">
              <a:rPr lang="en-US" smtClean="0"/>
              <a:pPr/>
              <a:t>15</a:t>
            </a:fld>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6110FAA9-CA88-4DE8-BB95-AA7EF3225D18}" type="slidenum">
              <a:rPr lang="en-US" smtClean="0"/>
              <a:pPr/>
              <a:t>16</a:t>
            </a:fld>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6110FAA9-CA88-4DE8-BB95-AA7EF3225D18}" type="slidenum">
              <a:rPr lang="en-US" smtClean="0"/>
              <a:pPr/>
              <a:t>17</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6110FAA9-CA88-4DE8-BB95-AA7EF3225D18}" type="slidenum">
              <a:rPr lang="en-US" smtClean="0"/>
              <a:pPr/>
              <a:t>2</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6110FAA9-CA88-4DE8-BB95-AA7EF3225D18}" type="slidenum">
              <a:rPr lang="en-US" smtClean="0"/>
              <a:pPr/>
              <a:t>3</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6110FAA9-CA88-4DE8-BB95-AA7EF3225D18}" type="slidenum">
              <a:rPr lang="en-US" smtClean="0"/>
              <a:pPr/>
              <a:t>4</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6110FAA9-CA88-4DE8-BB95-AA7EF3225D18}" type="slidenum">
              <a:rPr lang="en-US" smtClean="0"/>
              <a:pPr/>
              <a:t>5</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6110FAA9-CA88-4DE8-BB95-AA7EF3225D18}" type="slidenum">
              <a:rPr lang="en-US" smtClean="0"/>
              <a:pPr/>
              <a:t>6</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6110FAA9-CA88-4DE8-BB95-AA7EF3225D18}" type="slidenum">
              <a:rPr lang="en-US" smtClean="0"/>
              <a:pPr/>
              <a:t>7</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6110FAA9-CA88-4DE8-BB95-AA7EF3225D18}" type="slidenum">
              <a:rPr lang="en-US" smtClean="0"/>
              <a:pPr/>
              <a:t>8</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6110FAA9-CA88-4DE8-BB95-AA7EF3225D18}" type="slidenum">
              <a:rPr lang="en-US" smtClean="0"/>
              <a:pPr/>
              <a:t>9</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371600"/>
            <a:ext cx="7848600" cy="1927225"/>
          </a:xfrm>
        </p:spPr>
        <p:txBody>
          <a:bodyPr anchor="b">
            <a:noAutofit/>
          </a:bodyPr>
          <a:lstStyle>
            <a:lvl1pPr>
              <a:defRPr sz="5400" cap="all" baseline="0"/>
            </a:lvl1pPr>
          </a:lstStyle>
          <a:p>
            <a:r>
              <a:rPr lang="en-US" smtClean="0"/>
              <a:t>Click to edit Master title style</a:t>
            </a:r>
            <a:endParaRPr lang="en-US" dirty="0"/>
          </a:p>
        </p:txBody>
      </p:sp>
      <p:sp>
        <p:nvSpPr>
          <p:cNvPr id="3" name="Subtitle 2"/>
          <p:cNvSpPr>
            <a:spLocks noGrp="1"/>
          </p:cNvSpPr>
          <p:nvPr>
            <p:ph type="subTitle" idx="1"/>
          </p:nvPr>
        </p:nvSpPr>
        <p:spPr>
          <a:xfrm>
            <a:off x="685800" y="3505200"/>
            <a:ext cx="6400800" cy="1752600"/>
          </a:xfrm>
        </p:spPr>
        <p:txBody>
          <a:bodyPr/>
          <a:lstStyle>
            <a:lvl1pPr marL="0" indent="0" algn="l">
              <a:buNone/>
              <a:defRPr>
                <a:solidFill>
                  <a:schemeClr val="tx1">
                    <a:lumMod val="75000"/>
                    <a:lumOff val="2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9040D11F-3434-4031-BFF6-8E55EF139D9A}" type="datetime1">
              <a:rPr lang="en-US" smtClean="0"/>
              <a:pPr/>
              <a:t>4/30/2019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cxnSp>
        <p:nvCxnSpPr>
          <p:cNvPr id="8" name="Straight Connector 7"/>
          <p:cNvCxnSpPr/>
          <p:nvPr/>
        </p:nvCxnSpPr>
        <p:spPr>
          <a:xfrm>
            <a:off x="685800" y="3398520"/>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2A850FF-1231-40DF-A09A-1E5D3AA38B98}" type="datetime1">
              <a:rPr lang="en-US" smtClean="0"/>
              <a:pPr/>
              <a:t>4/30/2019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609600"/>
            <a:ext cx="2057400" cy="5867400"/>
          </a:xfrm>
        </p:spPr>
        <p:txBody>
          <a:bodyPr vert="eaVert" anchor="b"/>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609600"/>
            <a:ext cx="6019800" cy="5867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638484EC-F0BE-4D83-A06F-E41EE5C96238}" type="datetime1">
              <a:rPr lang="en-US" smtClean="0"/>
              <a:pPr/>
              <a:t>4/30/2019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02B676D-807F-4C0F-AC5C-109933687209}" type="datetime1">
              <a:rPr lang="en-US" smtClean="0"/>
              <a:pPr/>
              <a:t>4/30/2019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13" y="2362200"/>
            <a:ext cx="7772400" cy="2200275"/>
          </a:xfrm>
        </p:spPr>
        <p:txBody>
          <a:bodyPr anchor="b">
            <a:normAutofit/>
          </a:bodyPr>
          <a:lstStyle>
            <a:lvl1pPr algn="l">
              <a:defRPr sz="48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722313" y="4626864"/>
            <a:ext cx="7772400" cy="1500187"/>
          </a:xfrm>
        </p:spPr>
        <p:txBody>
          <a:bodyPr anchor="t">
            <a:normAutofit/>
          </a:bodyPr>
          <a:lstStyle>
            <a:lvl1pPr marL="0" indent="0">
              <a:buNone/>
              <a:defRPr sz="24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387BE46-DD0D-49D9-95CE-8D36BFCBB29A}" type="datetime1">
              <a:rPr lang="en-US" smtClean="0"/>
              <a:pPr/>
              <a:t>4/30/2019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cxnSp>
        <p:nvCxnSpPr>
          <p:cNvPr id="7" name="Straight Connector 6"/>
          <p:cNvCxnSpPr/>
          <p:nvPr/>
        </p:nvCxnSpPr>
        <p:spPr>
          <a:xfrm>
            <a:off x="731520" y="4599432"/>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84D68E0D-E615-4847-BEF0-AB70A99531D3}" type="datetime1">
              <a:rPr lang="en-US" smtClean="0"/>
              <a:pPr/>
              <a:t>4/30/2019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45720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sz="20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75488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lang="en-US" sz="2000" b="0" kern="1200" dirty="0" smtClean="0">
                <a:solidFill>
                  <a:schemeClr val="tx2"/>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75488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BD449C9F-8C7C-4CE0-A701-62FD978CAC8D}" type="datetime1">
              <a:rPr lang="en-US" smtClean="0"/>
              <a:pPr/>
              <a:t>4/30/2019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cxnSp>
        <p:nvCxnSpPr>
          <p:cNvPr id="11" name="Straight Connector 10"/>
          <p:cNvCxnSpPr/>
          <p:nvPr/>
        </p:nvCxnSpPr>
        <p:spPr>
          <a:xfrm rot="5400000">
            <a:off x="2217817" y="4045823"/>
            <a:ext cx="4709160" cy="794"/>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79EC6B08-1D64-4482-8CFD-65CE39EC194E}" type="datetime1">
              <a:rPr lang="en-US" smtClean="0"/>
              <a:pPr/>
              <a:t>4/30/2019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69B6413-AC06-4D2D-AEF9-4C15243CBA9E}" type="datetime1">
              <a:rPr lang="en-US" smtClean="0"/>
              <a:pPr/>
              <a:t>4/30/2019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792080"/>
            <a:ext cx="2139696" cy="1261872"/>
          </a:xfrm>
        </p:spPr>
        <p:txBody>
          <a:bodyPr anchor="b">
            <a:noAutofit/>
          </a:bodyPr>
          <a:lstStyle>
            <a:lvl1pPr algn="l">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2971800" y="792080"/>
            <a:ext cx="5715000" cy="55778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57201" y="2130552"/>
            <a:ext cx="2139696" cy="424361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28CA290-E65B-4BF9-8C6D-22BF5EFCD25E}" type="datetime1">
              <a:rPr lang="en-US" smtClean="0"/>
              <a:pPr/>
              <a:t>4/30/2019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cxnSp>
        <p:nvCxnSpPr>
          <p:cNvPr id="9" name="Straight Connector 8"/>
          <p:cNvCxnSpPr/>
          <p:nvPr/>
        </p:nvCxnSpPr>
        <p:spPr>
          <a:xfrm rot="5400000">
            <a:off x="-13116" y="3580206"/>
            <a:ext cx="557784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792480"/>
            <a:ext cx="2142680" cy="1264920"/>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p:cNvSpPr>
          <p:nvPr>
            <p:ph type="pic" idx="1"/>
          </p:nvPr>
        </p:nvSpPr>
        <p:spPr>
          <a:xfrm>
            <a:off x="2858610" y="838201"/>
            <a:ext cx="5904390" cy="5500456"/>
          </a:xfrm>
          <a:solidFill>
            <a:schemeClr val="bg2"/>
          </a:solidFill>
          <a:ln w="76200">
            <a:solidFill>
              <a:srgbClr val="FFFFFF"/>
            </a:solidFill>
            <a:miter lim="800000"/>
          </a:ln>
          <a:effectLst>
            <a:outerShdw blurRad="50800" dist="12700" dir="5400000" algn="t" rotWithShape="0">
              <a:prstClr val="black">
                <a:alpha val="59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457200" y="2133600"/>
            <a:ext cx="2139696" cy="424281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B8782DD-0425-4252-9280-A3ACEF810B63}" type="datetime1">
              <a:rPr lang="en-US" smtClean="0"/>
              <a:pPr/>
              <a:t>4/30/2019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p:nvPr/>
        </p:nvSpPr>
        <p:spPr>
          <a:xfrm>
            <a:off x="0" y="220786"/>
            <a:ext cx="9144000" cy="2286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457200" y="533400"/>
            <a:ext cx="8229600" cy="99060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8229600" cy="4876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Rectangle 6"/>
          <p:cNvSpPr/>
          <p:nvPr/>
        </p:nvSpPr>
        <p:spPr>
          <a:xfrm>
            <a:off x="0" y="0"/>
            <a:ext cx="9144000" cy="3657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2"/>
          </p:nvPr>
        </p:nvSpPr>
        <p:spPr>
          <a:xfrm>
            <a:off x="457200" y="18288"/>
            <a:ext cx="2895600" cy="329184"/>
          </a:xfrm>
          <a:prstGeom prst="rect">
            <a:avLst/>
          </a:prstGeom>
        </p:spPr>
        <p:txBody>
          <a:bodyPr vert="horz" lIns="91440" tIns="45720" rIns="91440" bIns="45720" rtlCol="0" anchor="ctr"/>
          <a:lstStyle>
            <a:lvl1pPr algn="l">
              <a:defRPr sz="1200">
                <a:solidFill>
                  <a:srgbClr val="FFFFFF"/>
                </a:solidFill>
              </a:defRPr>
            </a:lvl1pPr>
          </a:lstStyle>
          <a:p>
            <a:fld id="{1CB3601F-35CC-4953-9BAB-CE045A2E4EA1}" type="datetime1">
              <a:rPr lang="en-US" smtClean="0"/>
              <a:pPr/>
              <a:t>4/30/2019</a:t>
            </a:fld>
            <a:endParaRPr lang="en-US"/>
          </a:p>
        </p:txBody>
      </p:sp>
      <p:sp>
        <p:nvSpPr>
          <p:cNvPr id="5" name="Footer Placeholder 4"/>
          <p:cNvSpPr>
            <a:spLocks noGrp="1"/>
          </p:cNvSpPr>
          <p:nvPr>
            <p:ph type="ftr" sz="quarter" idx="3"/>
          </p:nvPr>
        </p:nvSpPr>
        <p:spPr>
          <a:xfrm>
            <a:off x="3429000" y="18288"/>
            <a:ext cx="4114800" cy="329184"/>
          </a:xfrm>
          <a:prstGeom prst="rect">
            <a:avLst/>
          </a:prstGeom>
        </p:spPr>
        <p:txBody>
          <a:bodyPr vert="horz" lIns="91440" tIns="45720" rIns="91440" bIns="45720" rtlCol="0" anchor="ctr"/>
          <a:lstStyle>
            <a:lvl1pPr algn="ctr">
              <a:defRPr sz="1200">
                <a:solidFill>
                  <a:srgbClr val="FFFFFF"/>
                </a:solidFill>
              </a:defRPr>
            </a:lvl1pPr>
          </a:lstStyle>
          <a:p>
            <a:endParaRPr lang="en-US"/>
          </a:p>
        </p:txBody>
      </p:sp>
      <p:sp>
        <p:nvSpPr>
          <p:cNvPr id="6" name="Slide Number Placeholder 5"/>
          <p:cNvSpPr>
            <a:spLocks noGrp="1"/>
          </p:cNvSpPr>
          <p:nvPr>
            <p:ph type="sldNum" sz="quarter" idx="4"/>
          </p:nvPr>
        </p:nvSpPr>
        <p:spPr>
          <a:xfrm>
            <a:off x="7620000" y="18288"/>
            <a:ext cx="1066800" cy="329184"/>
          </a:xfrm>
          <a:prstGeom prst="rect">
            <a:avLst/>
          </a:prstGeom>
        </p:spPr>
        <p:txBody>
          <a:bodyPr vert="horz" lIns="91440" tIns="45720" rIns="91440" bIns="45720" rtlCol="0" anchor="ctr"/>
          <a:lstStyle>
            <a:lvl1pPr algn="l">
              <a:defRPr sz="1400" b="1">
                <a:solidFill>
                  <a:srgbClr val="FFFFFF"/>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hf hdr="0" ftr="0" dt="0"/>
  <p:txStyles>
    <p:titleStyle>
      <a:lvl1pPr algn="l" defTabSz="914400" rtl="0" eaLnBrk="1" latinLnBrk="0" hangingPunct="1">
        <a:spcBef>
          <a:spcPct val="0"/>
        </a:spcBef>
        <a:buNone/>
        <a:defRPr sz="4000" kern="1200" spc="-100" baseline="0">
          <a:solidFill>
            <a:schemeClr val="tx2"/>
          </a:solidFill>
          <a:latin typeface="+mj-lt"/>
          <a:ea typeface="+mj-ea"/>
          <a:cs typeface="+mj-cs"/>
        </a:defRPr>
      </a:lvl1pPr>
    </p:titleStyle>
    <p:bodyStyle>
      <a:lvl1pPr marL="182880" indent="-182880" algn="l" defTabSz="914400" rtl="0" eaLnBrk="1" latinLnBrk="0" hangingPunct="1">
        <a:spcBef>
          <a:spcPct val="20000"/>
        </a:spcBef>
        <a:buClr>
          <a:schemeClr val="accent1"/>
        </a:buClr>
        <a:buSzPct val="85000"/>
        <a:buFont typeface="Arial" pitchFamily="34" charset="0"/>
        <a:buChar char="•"/>
        <a:defRPr sz="2400" kern="1200">
          <a:solidFill>
            <a:schemeClr val="tx1"/>
          </a:solidFill>
          <a:latin typeface="+mn-lt"/>
          <a:ea typeface="+mn-ea"/>
          <a:cs typeface="+mn-cs"/>
        </a:defRPr>
      </a:lvl1pPr>
      <a:lvl2pPr marL="457200" indent="-182880" algn="l" defTabSz="914400" rtl="0" eaLnBrk="1" latinLnBrk="0" hangingPunct="1">
        <a:spcBef>
          <a:spcPct val="20000"/>
        </a:spcBef>
        <a:buClr>
          <a:schemeClr val="accent1"/>
        </a:buClr>
        <a:buSzPct val="85000"/>
        <a:buFont typeface="Arial" pitchFamily="34" charset="0"/>
        <a:buChar char="•"/>
        <a:defRPr sz="2000" kern="1200">
          <a:solidFill>
            <a:schemeClr val="tx1"/>
          </a:solidFill>
          <a:latin typeface="+mn-lt"/>
          <a:ea typeface="+mn-ea"/>
          <a:cs typeface="+mn-cs"/>
        </a:defRPr>
      </a:lvl2pPr>
      <a:lvl3pPr marL="731520" indent="-182880" algn="l" defTabSz="914400" rtl="0" eaLnBrk="1" latinLnBrk="0" hangingPunct="1">
        <a:spcBef>
          <a:spcPct val="20000"/>
        </a:spcBef>
        <a:buClr>
          <a:schemeClr val="accent1"/>
        </a:buClr>
        <a:buSzPct val="90000"/>
        <a:buFont typeface="Arial" pitchFamily="34" charset="0"/>
        <a:buChar char="•"/>
        <a:defRPr sz="1800" kern="1200">
          <a:solidFill>
            <a:schemeClr val="tx1"/>
          </a:solidFill>
          <a:latin typeface="+mn-lt"/>
          <a:ea typeface="+mn-ea"/>
          <a:cs typeface="+mn-cs"/>
        </a:defRPr>
      </a:lvl3pPr>
      <a:lvl4pPr marL="1005840" indent="-182880" algn="l" defTabSz="914400" rtl="0" eaLnBrk="1" latinLnBrk="0" hangingPunct="1">
        <a:spcBef>
          <a:spcPct val="20000"/>
        </a:spcBef>
        <a:buClr>
          <a:schemeClr val="accent1"/>
        </a:buClr>
        <a:buFont typeface="Arial" pitchFamily="34" charset="0"/>
        <a:buChar char="•"/>
        <a:defRPr sz="1600" kern="1200">
          <a:solidFill>
            <a:schemeClr val="tx1"/>
          </a:solidFill>
          <a:latin typeface="+mn-lt"/>
          <a:ea typeface="+mn-ea"/>
          <a:cs typeface="+mn-cs"/>
        </a:defRPr>
      </a:lvl4pPr>
      <a:lvl5pPr marL="1188720" indent="-137160" algn="l" defTabSz="914400" rtl="0" eaLnBrk="1" latinLnBrk="0" hangingPunct="1">
        <a:spcBef>
          <a:spcPct val="20000"/>
        </a:spcBef>
        <a:buClr>
          <a:schemeClr val="accent1"/>
        </a:buClr>
        <a:buSzPct val="100000"/>
        <a:buFont typeface="Arial" pitchFamily="34" charset="0"/>
        <a:buChar char="•"/>
        <a:defRPr sz="1400" kern="1200" baseline="0">
          <a:solidFill>
            <a:schemeClr val="tx1"/>
          </a:solidFill>
          <a:latin typeface="+mn-lt"/>
          <a:ea typeface="+mn-ea"/>
          <a:cs typeface="+mn-cs"/>
        </a:defRPr>
      </a:lvl5pPr>
      <a:lvl6pPr marL="137160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b="1" dirty="0" smtClean="0">
                <a:latin typeface="Calibri" pitchFamily="34" charset="0"/>
              </a:rPr>
              <a:t>Evidence based medicine</a:t>
            </a:r>
            <a:endParaRPr lang="en-US" b="1" dirty="0">
              <a:latin typeface="Calibri" pitchFamily="34" charset="0"/>
            </a:endParaRPr>
          </a:p>
        </p:txBody>
      </p:sp>
      <p:sp>
        <p:nvSpPr>
          <p:cNvPr id="3" name="Subtitle 2"/>
          <p:cNvSpPr>
            <a:spLocks noGrp="1"/>
          </p:cNvSpPr>
          <p:nvPr>
            <p:ph type="subTitle" idx="1"/>
          </p:nvPr>
        </p:nvSpPr>
        <p:spPr/>
        <p:txBody>
          <a:bodyPr/>
          <a:lstStyle/>
          <a:p>
            <a:r>
              <a:rPr lang="en-US" dirty="0" smtClean="0"/>
              <a:t>30</a:t>
            </a:r>
            <a:r>
              <a:rPr lang="en-US" dirty="0" smtClean="0"/>
              <a:t>\4\2019</a:t>
            </a:r>
          </a:p>
          <a:p>
            <a:r>
              <a:rPr lang="en-US" dirty="0" smtClean="0"/>
              <a:t>4</a:t>
            </a:r>
            <a:r>
              <a:rPr lang="en-US" baseline="30000" dirty="0" smtClean="0"/>
              <a:t>th stage </a:t>
            </a:r>
          </a:p>
          <a:p>
            <a:r>
              <a:rPr lang="en-US" dirty="0" smtClean="0"/>
              <a:t>By Dr Muslim </a:t>
            </a:r>
            <a:r>
              <a:rPr lang="en-US" dirty="0" err="1" smtClean="0"/>
              <a:t>N.Saeed</a:t>
            </a:r>
            <a:r>
              <a:rPr lang="en-US" dirty="0" smtClean="0"/>
              <a:t> </a:t>
            </a:r>
            <a:endParaRPr lang="en-US" dirty="0" smtClean="0"/>
          </a:p>
        </p:txBody>
      </p:sp>
      <p:sp>
        <p:nvSpPr>
          <p:cNvPr id="4" name="Slide Number Placeholder 3"/>
          <p:cNvSpPr>
            <a:spLocks noGrp="1"/>
          </p:cNvSpPr>
          <p:nvPr>
            <p:ph type="sldNum" sz="quarter" idx="12"/>
          </p:nvPr>
        </p:nvSpPr>
        <p:spPr/>
        <p:txBody>
          <a:bodyPr/>
          <a:lstStyle/>
          <a:p>
            <a:fld id="{B6F15528-21DE-4FAA-801E-634DDDAF4B2B}" type="slidenum">
              <a:rPr lang="en-US" smtClean="0"/>
              <a:pPr/>
              <a:t>1</a:t>
            </a:fld>
            <a:endParaRPr lang="en-US"/>
          </a:p>
        </p:txBody>
      </p:sp>
    </p:spTree>
    <p:extLst>
      <p:ext uri="{BB962C8B-B14F-4D97-AF65-F5344CB8AC3E}">
        <p14:creationId xmlns="" xmlns:p14="http://schemas.microsoft.com/office/powerpoint/2010/main" val="421839694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latin typeface="Calibri" pitchFamily="34" charset="0"/>
              </a:rPr>
              <a:t>PICO</a:t>
            </a:r>
            <a:endParaRPr lang="en-US" b="1" dirty="0">
              <a:latin typeface="Calibri" pitchFamily="34" charset="0"/>
            </a:endParaRPr>
          </a:p>
        </p:txBody>
      </p:sp>
      <p:sp>
        <p:nvSpPr>
          <p:cNvPr id="3" name="Content Placeholder 2"/>
          <p:cNvSpPr>
            <a:spLocks noGrp="1"/>
          </p:cNvSpPr>
          <p:nvPr>
            <p:ph idx="1"/>
          </p:nvPr>
        </p:nvSpPr>
        <p:spPr/>
        <p:txBody>
          <a:bodyPr>
            <a:normAutofit/>
          </a:bodyPr>
          <a:lstStyle/>
          <a:p>
            <a:pPr>
              <a:buFont typeface="Wingdings" pitchFamily="2" charset="2"/>
              <a:buChar char="§"/>
            </a:pPr>
            <a:r>
              <a:rPr lang="en-US" dirty="0" smtClean="0">
                <a:latin typeface="Calibri" pitchFamily="34" charset="0"/>
              </a:rPr>
              <a:t>The Mnemonic PICO is usually used to respond to clinical questions related to diagnosis, prognosis or effectiveness of a specific intervention (test or a treatment). </a:t>
            </a:r>
          </a:p>
          <a:p>
            <a:pPr>
              <a:buFont typeface="Wingdings" pitchFamily="2" charset="2"/>
              <a:buChar char="§"/>
            </a:pPr>
            <a:r>
              <a:rPr lang="en-US" dirty="0" smtClean="0">
                <a:latin typeface="Calibri" pitchFamily="34" charset="0"/>
              </a:rPr>
              <a:t>For Example, in evaluating  the effectiveness of an intervention, PICO stands for: </a:t>
            </a:r>
          </a:p>
          <a:p>
            <a:pPr lvl="1">
              <a:buFont typeface="Courier New" pitchFamily="49" charset="0"/>
              <a:buChar char="o"/>
            </a:pPr>
            <a:r>
              <a:rPr lang="en-US" sz="2400" b="1" dirty="0" smtClean="0">
                <a:latin typeface="Calibri" pitchFamily="34" charset="0"/>
              </a:rPr>
              <a:t>P</a:t>
            </a:r>
            <a:r>
              <a:rPr lang="en-US" sz="2400" dirty="0" smtClean="0">
                <a:latin typeface="Calibri" pitchFamily="34" charset="0"/>
              </a:rPr>
              <a:t>: What is the relevant </a:t>
            </a:r>
            <a:r>
              <a:rPr lang="en-US" sz="2400" b="1" dirty="0" smtClean="0">
                <a:latin typeface="Calibri" pitchFamily="34" charset="0"/>
              </a:rPr>
              <a:t>patient</a:t>
            </a:r>
            <a:r>
              <a:rPr lang="en-US" sz="2400" dirty="0" smtClean="0">
                <a:latin typeface="Calibri" pitchFamily="34" charset="0"/>
              </a:rPr>
              <a:t> population?</a:t>
            </a:r>
          </a:p>
          <a:p>
            <a:pPr lvl="1">
              <a:buFont typeface="Courier New" pitchFamily="49" charset="0"/>
              <a:buChar char="o"/>
            </a:pPr>
            <a:r>
              <a:rPr lang="en-US" sz="2400" b="1" dirty="0" smtClean="0">
                <a:latin typeface="Calibri" pitchFamily="34" charset="0"/>
              </a:rPr>
              <a:t>I</a:t>
            </a:r>
            <a:r>
              <a:rPr lang="en-US" sz="2400" dirty="0" smtClean="0">
                <a:latin typeface="Calibri" pitchFamily="34" charset="0"/>
              </a:rPr>
              <a:t>: What </a:t>
            </a:r>
            <a:r>
              <a:rPr lang="en-US" sz="2400" b="1" dirty="0" smtClean="0">
                <a:latin typeface="Calibri" pitchFamily="34" charset="0"/>
              </a:rPr>
              <a:t>intervention</a:t>
            </a:r>
            <a:r>
              <a:rPr lang="en-US" sz="2400" dirty="0" smtClean="0">
                <a:latin typeface="Calibri" pitchFamily="34" charset="0"/>
              </a:rPr>
              <a:t> is being considered?</a:t>
            </a:r>
          </a:p>
          <a:p>
            <a:pPr lvl="1">
              <a:buFont typeface="Courier New" pitchFamily="49" charset="0"/>
              <a:buChar char="o"/>
            </a:pPr>
            <a:r>
              <a:rPr lang="en-US" sz="2400" b="1" dirty="0" smtClean="0">
                <a:latin typeface="Calibri" pitchFamily="34" charset="0"/>
              </a:rPr>
              <a:t>C</a:t>
            </a:r>
            <a:r>
              <a:rPr lang="en-US" sz="2400" dirty="0" smtClean="0">
                <a:latin typeface="Calibri" pitchFamily="34" charset="0"/>
              </a:rPr>
              <a:t>: What is the </a:t>
            </a:r>
            <a:r>
              <a:rPr lang="en-US" sz="2400" b="1" dirty="0" smtClean="0">
                <a:latin typeface="Calibri" pitchFamily="34" charset="0"/>
              </a:rPr>
              <a:t>comparison</a:t>
            </a:r>
            <a:r>
              <a:rPr lang="en-US" sz="2400" dirty="0" smtClean="0">
                <a:latin typeface="Calibri" pitchFamily="34" charset="0"/>
              </a:rPr>
              <a:t> intervention or patient population?</a:t>
            </a:r>
          </a:p>
          <a:p>
            <a:pPr lvl="1">
              <a:buFont typeface="Courier New" pitchFamily="49" charset="0"/>
              <a:buChar char="o"/>
            </a:pPr>
            <a:r>
              <a:rPr lang="en-US" sz="2400" b="1" dirty="0" smtClean="0">
                <a:latin typeface="Calibri" pitchFamily="34" charset="0"/>
              </a:rPr>
              <a:t>O</a:t>
            </a:r>
            <a:r>
              <a:rPr lang="en-US" sz="2400" dirty="0" smtClean="0">
                <a:latin typeface="Calibri" pitchFamily="34" charset="0"/>
              </a:rPr>
              <a:t>: What </a:t>
            </a:r>
            <a:r>
              <a:rPr lang="en-US" sz="2400" b="1" dirty="0" smtClean="0">
                <a:latin typeface="Calibri" pitchFamily="34" charset="0"/>
              </a:rPr>
              <a:t>outcomes</a:t>
            </a:r>
            <a:r>
              <a:rPr lang="en-US" sz="2400" dirty="0" smtClean="0">
                <a:latin typeface="Calibri" pitchFamily="34" charset="0"/>
              </a:rPr>
              <a:t> are of interest?</a:t>
            </a:r>
          </a:p>
          <a:p>
            <a:pPr>
              <a:buNone/>
            </a:pPr>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10</a:t>
            </a:fld>
            <a:endParaRPr lang="en-US"/>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latin typeface="Calibri" pitchFamily="34" charset="0"/>
              </a:rPr>
              <a:t>Components of PICO Questions</a:t>
            </a:r>
            <a:endParaRPr lang="en-US" b="1" dirty="0">
              <a:latin typeface="Calibri" pitchFamily="34" charset="0"/>
            </a:endParaRPr>
          </a:p>
        </p:txBody>
      </p:sp>
      <p:graphicFrame>
        <p:nvGraphicFramePr>
          <p:cNvPr id="5" name="Content Placeholder 4"/>
          <p:cNvGraphicFramePr>
            <a:graphicFrameLocks noGrp="1"/>
          </p:cNvGraphicFramePr>
          <p:nvPr>
            <p:ph idx="1"/>
          </p:nvPr>
        </p:nvGraphicFramePr>
        <p:xfrm>
          <a:off x="457200" y="1828800"/>
          <a:ext cx="8229600" cy="4114800"/>
        </p:xfrm>
        <a:graphic>
          <a:graphicData uri="http://schemas.openxmlformats.org/drawingml/2006/table">
            <a:tbl>
              <a:tblPr firstRow="1" bandRow="1">
                <a:tableStyleId>{5C22544A-7EE6-4342-B048-85BDC9FD1C3A}</a:tableStyleId>
              </a:tblPr>
              <a:tblGrid>
                <a:gridCol w="609600"/>
                <a:gridCol w="2514600"/>
                <a:gridCol w="2743200"/>
                <a:gridCol w="2362200"/>
              </a:tblGrid>
              <a:tr h="142240">
                <a:tc>
                  <a:txBody>
                    <a:bodyPr/>
                    <a:lstStyle/>
                    <a:p>
                      <a:pPr algn="l"/>
                      <a:endParaRPr lang="en-US" sz="2400" dirty="0">
                        <a:latin typeface="Calibri" pitchFamily="34" charset="0"/>
                      </a:endParaRPr>
                    </a:p>
                  </a:txBody>
                  <a:tcPr/>
                </a:tc>
                <a:tc>
                  <a:txBody>
                    <a:bodyPr/>
                    <a:lstStyle/>
                    <a:p>
                      <a:pPr algn="l"/>
                      <a:r>
                        <a:rPr lang="en-US" sz="2400" dirty="0" smtClean="0">
                          <a:latin typeface="Calibri" pitchFamily="34" charset="0"/>
                        </a:rPr>
                        <a:t>Intervention</a:t>
                      </a:r>
                      <a:endParaRPr lang="en-US" sz="2400" dirty="0">
                        <a:latin typeface="Calibri" pitchFamily="34" charset="0"/>
                      </a:endParaRPr>
                    </a:p>
                  </a:txBody>
                  <a:tcPr/>
                </a:tc>
                <a:tc>
                  <a:txBody>
                    <a:bodyPr/>
                    <a:lstStyle/>
                    <a:p>
                      <a:pPr algn="l"/>
                      <a:r>
                        <a:rPr lang="en-US" sz="2400" dirty="0" smtClean="0">
                          <a:latin typeface="Calibri" pitchFamily="34" charset="0"/>
                        </a:rPr>
                        <a:t>Diagnosis</a:t>
                      </a:r>
                      <a:endParaRPr lang="en-US" sz="2400" dirty="0">
                        <a:latin typeface="Calibri" pitchFamily="34" charset="0"/>
                      </a:endParaRPr>
                    </a:p>
                  </a:txBody>
                  <a:tcPr/>
                </a:tc>
                <a:tc>
                  <a:txBody>
                    <a:bodyPr/>
                    <a:lstStyle/>
                    <a:p>
                      <a:pPr algn="l"/>
                      <a:r>
                        <a:rPr lang="en-US" sz="2400" dirty="0" smtClean="0">
                          <a:latin typeface="Calibri" pitchFamily="34" charset="0"/>
                        </a:rPr>
                        <a:t>Prognosis</a:t>
                      </a:r>
                      <a:endParaRPr lang="en-US" sz="2400" dirty="0">
                        <a:latin typeface="Calibri" pitchFamily="34" charset="0"/>
                      </a:endParaRPr>
                    </a:p>
                  </a:txBody>
                  <a:tcPr/>
                </a:tc>
              </a:tr>
              <a:tr h="370840">
                <a:tc>
                  <a:txBody>
                    <a:bodyPr/>
                    <a:lstStyle/>
                    <a:p>
                      <a:pPr algn="l"/>
                      <a:r>
                        <a:rPr lang="en-US" sz="2400" dirty="0" smtClean="0">
                          <a:latin typeface="Calibri" pitchFamily="34" charset="0"/>
                        </a:rPr>
                        <a:t>P</a:t>
                      </a:r>
                      <a:endParaRPr lang="en-US" sz="2400" dirty="0">
                        <a:latin typeface="Calibri" pitchFamily="34" charset="0"/>
                      </a:endParaRPr>
                    </a:p>
                  </a:txBody>
                  <a:tcPr/>
                </a:tc>
                <a:tc>
                  <a:txBody>
                    <a:bodyPr/>
                    <a:lstStyle/>
                    <a:p>
                      <a:pPr algn="l"/>
                      <a:r>
                        <a:rPr lang="en-US" sz="2400" b="0" i="0" kern="1200" dirty="0" smtClean="0">
                          <a:solidFill>
                            <a:schemeClr val="dk1"/>
                          </a:solidFill>
                          <a:latin typeface="Calibri" pitchFamily="34" charset="0"/>
                          <a:ea typeface="+mn-ea"/>
                          <a:cs typeface="+mn-cs"/>
                        </a:rPr>
                        <a:t>Relevant Patient population</a:t>
                      </a:r>
                      <a:endParaRPr lang="en-US" sz="2400" dirty="0">
                        <a:latin typeface="Calibri" pitchFamily="34" charset="0"/>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400" b="0" i="0" kern="1200" dirty="0" smtClean="0">
                          <a:solidFill>
                            <a:schemeClr val="dk1"/>
                          </a:solidFill>
                          <a:latin typeface="Calibri" pitchFamily="34" charset="0"/>
                          <a:ea typeface="+mn-ea"/>
                          <a:cs typeface="+mn-cs"/>
                        </a:rPr>
                        <a:t>Relevant Patient population</a:t>
                      </a:r>
                      <a:endParaRPr lang="en-US" sz="2400" dirty="0" smtClean="0">
                        <a:latin typeface="Calibri" pitchFamily="34" charset="0"/>
                      </a:endParaRPr>
                    </a:p>
                    <a:p>
                      <a:pPr algn="l"/>
                      <a:endParaRPr lang="en-US" sz="2400" dirty="0">
                        <a:latin typeface="Calibri" pitchFamily="34" charset="0"/>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400" b="0" i="0" kern="1200" dirty="0" smtClean="0">
                          <a:solidFill>
                            <a:schemeClr val="dk1"/>
                          </a:solidFill>
                          <a:latin typeface="Calibri" pitchFamily="34" charset="0"/>
                          <a:ea typeface="+mn-ea"/>
                          <a:cs typeface="+mn-cs"/>
                        </a:rPr>
                        <a:t>Relevant Patient population</a:t>
                      </a:r>
                      <a:endParaRPr lang="en-US" sz="2400" dirty="0" smtClean="0">
                        <a:latin typeface="Calibri" pitchFamily="34" charset="0"/>
                      </a:endParaRPr>
                    </a:p>
                    <a:p>
                      <a:pPr algn="l"/>
                      <a:endParaRPr lang="en-US" sz="2400" dirty="0">
                        <a:latin typeface="Calibri" pitchFamily="34" charset="0"/>
                      </a:endParaRPr>
                    </a:p>
                  </a:txBody>
                  <a:tcPr/>
                </a:tc>
              </a:tr>
              <a:tr h="370840">
                <a:tc>
                  <a:txBody>
                    <a:bodyPr/>
                    <a:lstStyle/>
                    <a:p>
                      <a:pPr algn="l"/>
                      <a:r>
                        <a:rPr lang="en-US" sz="2400" dirty="0" smtClean="0">
                          <a:latin typeface="Calibri" pitchFamily="34" charset="0"/>
                        </a:rPr>
                        <a:t>I</a:t>
                      </a:r>
                      <a:endParaRPr lang="en-US" sz="2400" dirty="0">
                        <a:latin typeface="Calibri" pitchFamily="34" charset="0"/>
                      </a:endParaRPr>
                    </a:p>
                  </a:txBody>
                  <a:tcPr/>
                </a:tc>
                <a:tc>
                  <a:txBody>
                    <a:bodyPr/>
                    <a:lstStyle/>
                    <a:p>
                      <a:pPr algn="l" fontAlgn="t"/>
                      <a:r>
                        <a:rPr lang="en-US" sz="2400" dirty="0">
                          <a:latin typeface="Calibri" pitchFamily="34" charset="0"/>
                        </a:rPr>
                        <a:t>Intervention being considered</a:t>
                      </a:r>
                    </a:p>
                  </a:txBody>
                  <a:tcPr anchor="ctr"/>
                </a:tc>
                <a:tc>
                  <a:txBody>
                    <a:bodyPr/>
                    <a:lstStyle/>
                    <a:p>
                      <a:pPr algn="l"/>
                      <a:r>
                        <a:rPr lang="en-US" sz="2400" b="0" i="0" kern="1200" dirty="0" smtClean="0">
                          <a:solidFill>
                            <a:schemeClr val="dk1"/>
                          </a:solidFill>
                          <a:latin typeface="Calibri" pitchFamily="34" charset="0"/>
                          <a:ea typeface="+mn-ea"/>
                          <a:cs typeface="+mn-cs"/>
                        </a:rPr>
                        <a:t>Test being applied</a:t>
                      </a:r>
                      <a:endParaRPr lang="en-US" sz="2400" dirty="0">
                        <a:latin typeface="Calibri" pitchFamily="34" charset="0"/>
                      </a:endParaRPr>
                    </a:p>
                  </a:txBody>
                  <a:tcPr/>
                </a:tc>
                <a:tc>
                  <a:txBody>
                    <a:bodyPr/>
                    <a:lstStyle/>
                    <a:p>
                      <a:pPr algn="l"/>
                      <a:r>
                        <a:rPr lang="en-US" sz="2400" b="0" i="0" kern="1200" dirty="0" smtClean="0">
                          <a:solidFill>
                            <a:schemeClr val="dk1"/>
                          </a:solidFill>
                          <a:latin typeface="Calibri" pitchFamily="34" charset="0"/>
                          <a:ea typeface="+mn-ea"/>
                          <a:cs typeface="+mn-cs"/>
                        </a:rPr>
                        <a:t>Risk factor being evaluated</a:t>
                      </a:r>
                      <a:endParaRPr lang="en-US" sz="2400" dirty="0">
                        <a:latin typeface="Calibri" pitchFamily="34" charset="0"/>
                      </a:endParaRPr>
                    </a:p>
                  </a:txBody>
                  <a:tcPr/>
                </a:tc>
              </a:tr>
              <a:tr h="370840">
                <a:tc>
                  <a:txBody>
                    <a:bodyPr/>
                    <a:lstStyle/>
                    <a:p>
                      <a:pPr algn="l"/>
                      <a:r>
                        <a:rPr lang="en-US" sz="2400" dirty="0" smtClean="0">
                          <a:latin typeface="Calibri" pitchFamily="34" charset="0"/>
                        </a:rPr>
                        <a:t>C</a:t>
                      </a:r>
                      <a:endParaRPr lang="en-US" sz="2400" dirty="0">
                        <a:latin typeface="Calibri" pitchFamily="34" charset="0"/>
                      </a:endParaRPr>
                    </a:p>
                  </a:txBody>
                  <a:tcPr/>
                </a:tc>
                <a:tc>
                  <a:txBody>
                    <a:bodyPr/>
                    <a:lstStyle/>
                    <a:p>
                      <a:pPr algn="l"/>
                      <a:r>
                        <a:rPr lang="en-US" sz="2400" b="0" i="0" kern="1200" dirty="0" smtClean="0">
                          <a:solidFill>
                            <a:schemeClr val="dk1"/>
                          </a:solidFill>
                          <a:latin typeface="Calibri" pitchFamily="34" charset="0"/>
                          <a:ea typeface="+mn-ea"/>
                          <a:cs typeface="+mn-cs"/>
                        </a:rPr>
                        <a:t>Comparison intervention</a:t>
                      </a:r>
                      <a:endParaRPr lang="en-US" sz="2400" dirty="0">
                        <a:latin typeface="Calibri" pitchFamily="34" charset="0"/>
                      </a:endParaRPr>
                    </a:p>
                  </a:txBody>
                  <a:tcPr/>
                </a:tc>
                <a:tc>
                  <a:txBody>
                    <a:bodyPr/>
                    <a:lstStyle/>
                    <a:p>
                      <a:pPr algn="l"/>
                      <a:endParaRPr lang="en-US" sz="2400" dirty="0">
                        <a:latin typeface="Calibri" pitchFamily="34" charset="0"/>
                      </a:endParaRPr>
                    </a:p>
                  </a:txBody>
                  <a:tcPr/>
                </a:tc>
                <a:tc>
                  <a:txBody>
                    <a:bodyPr/>
                    <a:lstStyle/>
                    <a:p>
                      <a:pPr algn="l"/>
                      <a:r>
                        <a:rPr lang="en-US" sz="2400" dirty="0" smtClean="0">
                          <a:latin typeface="Calibri" pitchFamily="34" charset="0"/>
                        </a:rPr>
                        <a:t>Comparison patient</a:t>
                      </a:r>
                      <a:r>
                        <a:rPr lang="en-US" sz="2400" baseline="0" dirty="0" smtClean="0">
                          <a:latin typeface="Calibri" pitchFamily="34" charset="0"/>
                        </a:rPr>
                        <a:t> population</a:t>
                      </a:r>
                      <a:endParaRPr lang="en-US" sz="2400" dirty="0">
                        <a:latin typeface="Calibri" pitchFamily="34" charset="0"/>
                      </a:endParaRPr>
                    </a:p>
                  </a:txBody>
                  <a:tcPr/>
                </a:tc>
              </a:tr>
              <a:tr h="370840">
                <a:tc>
                  <a:txBody>
                    <a:bodyPr/>
                    <a:lstStyle/>
                    <a:p>
                      <a:pPr algn="l"/>
                      <a:r>
                        <a:rPr lang="en-US" sz="2400" dirty="0" smtClean="0">
                          <a:latin typeface="Calibri" pitchFamily="34" charset="0"/>
                        </a:rPr>
                        <a:t>O</a:t>
                      </a:r>
                      <a:endParaRPr lang="en-US" sz="2400" dirty="0">
                        <a:latin typeface="Calibri" pitchFamily="34" charset="0"/>
                      </a:endParaRPr>
                    </a:p>
                  </a:txBody>
                  <a:tcPr/>
                </a:tc>
                <a:tc>
                  <a:txBody>
                    <a:bodyPr/>
                    <a:lstStyle/>
                    <a:p>
                      <a:pPr algn="l"/>
                      <a:r>
                        <a:rPr lang="en-US" sz="2400" dirty="0" smtClean="0">
                          <a:latin typeface="Calibri" pitchFamily="34" charset="0"/>
                        </a:rPr>
                        <a:t>Outcomes</a:t>
                      </a:r>
                      <a:endParaRPr lang="en-US" sz="2400" dirty="0">
                        <a:latin typeface="Calibri" pitchFamily="34" charset="0"/>
                      </a:endParaRPr>
                    </a:p>
                  </a:txBody>
                  <a:tcPr/>
                </a:tc>
                <a:tc>
                  <a:txBody>
                    <a:bodyPr/>
                    <a:lstStyle/>
                    <a:p>
                      <a:pPr algn="l"/>
                      <a:r>
                        <a:rPr lang="en-US" sz="2400" dirty="0" smtClean="0">
                          <a:latin typeface="Calibri" pitchFamily="34" charset="0"/>
                        </a:rPr>
                        <a:t>Outcomes/Diagnosis</a:t>
                      </a:r>
                      <a:endParaRPr lang="en-US" sz="2400" dirty="0">
                        <a:latin typeface="Calibri" pitchFamily="34" charset="0"/>
                      </a:endParaRPr>
                    </a:p>
                  </a:txBody>
                  <a:tcPr/>
                </a:tc>
                <a:tc>
                  <a:txBody>
                    <a:bodyPr/>
                    <a:lstStyle/>
                    <a:p>
                      <a:pPr algn="l"/>
                      <a:r>
                        <a:rPr lang="en-US" sz="2400" dirty="0" smtClean="0">
                          <a:latin typeface="Calibri" pitchFamily="34" charset="0"/>
                        </a:rPr>
                        <a:t>Outcomes</a:t>
                      </a:r>
                      <a:endParaRPr lang="en-US" sz="2400" dirty="0">
                        <a:latin typeface="Calibri" pitchFamily="34" charset="0"/>
                      </a:endParaRPr>
                    </a:p>
                  </a:txBody>
                  <a:tcPr/>
                </a:tc>
              </a:tr>
            </a:tbl>
          </a:graphicData>
        </a:graphic>
      </p:graphicFrame>
      <p:sp>
        <p:nvSpPr>
          <p:cNvPr id="4" name="Slide Number Placeholder 3"/>
          <p:cNvSpPr>
            <a:spLocks noGrp="1"/>
          </p:cNvSpPr>
          <p:nvPr>
            <p:ph type="sldNum" sz="quarter" idx="12"/>
          </p:nvPr>
        </p:nvSpPr>
        <p:spPr/>
        <p:txBody>
          <a:bodyPr/>
          <a:lstStyle/>
          <a:p>
            <a:fld id="{B6F15528-21DE-4FAA-801E-634DDDAF4B2B}" type="slidenum">
              <a:rPr lang="en-US" smtClean="0"/>
              <a:pPr/>
              <a:t>11</a:t>
            </a:fld>
            <a:endParaRPr lang="en-US"/>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latin typeface="Calibri" pitchFamily="34" charset="0"/>
              </a:rPr>
              <a:t>PICOTT</a:t>
            </a:r>
            <a:endParaRPr lang="en-US" b="1" dirty="0">
              <a:latin typeface="Calibri" pitchFamily="34" charset="0"/>
            </a:endParaRPr>
          </a:p>
        </p:txBody>
      </p:sp>
      <p:sp>
        <p:nvSpPr>
          <p:cNvPr id="3" name="Content Placeholder 2"/>
          <p:cNvSpPr>
            <a:spLocks noGrp="1"/>
          </p:cNvSpPr>
          <p:nvPr>
            <p:ph idx="1"/>
          </p:nvPr>
        </p:nvSpPr>
        <p:spPr/>
        <p:txBody>
          <a:bodyPr>
            <a:normAutofit/>
          </a:bodyPr>
          <a:lstStyle/>
          <a:p>
            <a:pPr>
              <a:buFont typeface="Wingdings" pitchFamily="2" charset="2"/>
              <a:buChar char="§"/>
            </a:pPr>
            <a:r>
              <a:rPr lang="en-US" dirty="0" smtClean="0">
                <a:latin typeface="Calibri" pitchFamily="34" charset="0"/>
              </a:rPr>
              <a:t>PICO can be extended to PICOTT</a:t>
            </a:r>
          </a:p>
          <a:p>
            <a:pPr lvl="1">
              <a:buFont typeface="Courier New" pitchFamily="49" charset="0"/>
              <a:buChar char="o"/>
            </a:pPr>
            <a:r>
              <a:rPr lang="en-US" sz="2400" b="1" dirty="0" smtClean="0">
                <a:latin typeface="Calibri" pitchFamily="34" charset="0"/>
              </a:rPr>
              <a:t>P</a:t>
            </a:r>
            <a:r>
              <a:rPr lang="en-US" sz="2400" dirty="0" smtClean="0">
                <a:latin typeface="Calibri" pitchFamily="34" charset="0"/>
              </a:rPr>
              <a:t>: What is the relevant </a:t>
            </a:r>
            <a:r>
              <a:rPr lang="en-US" sz="2400" b="1" dirty="0" smtClean="0">
                <a:latin typeface="Calibri" pitchFamily="34" charset="0"/>
              </a:rPr>
              <a:t>patient</a:t>
            </a:r>
            <a:r>
              <a:rPr lang="en-US" sz="2400" dirty="0" smtClean="0">
                <a:latin typeface="Calibri" pitchFamily="34" charset="0"/>
              </a:rPr>
              <a:t> population?</a:t>
            </a:r>
          </a:p>
          <a:p>
            <a:pPr lvl="1">
              <a:buFont typeface="Courier New" pitchFamily="49" charset="0"/>
              <a:buChar char="o"/>
            </a:pPr>
            <a:r>
              <a:rPr lang="en-US" sz="2400" b="1" dirty="0" smtClean="0">
                <a:latin typeface="Calibri" pitchFamily="34" charset="0"/>
              </a:rPr>
              <a:t>I</a:t>
            </a:r>
            <a:r>
              <a:rPr lang="en-US" sz="2400" dirty="0" smtClean="0">
                <a:latin typeface="Calibri" pitchFamily="34" charset="0"/>
              </a:rPr>
              <a:t>: What </a:t>
            </a:r>
            <a:r>
              <a:rPr lang="en-US" sz="2400" b="1" dirty="0" smtClean="0">
                <a:latin typeface="Calibri" pitchFamily="34" charset="0"/>
              </a:rPr>
              <a:t>intervention</a:t>
            </a:r>
            <a:r>
              <a:rPr lang="en-US" sz="2400" dirty="0" smtClean="0">
                <a:latin typeface="Calibri" pitchFamily="34" charset="0"/>
              </a:rPr>
              <a:t> is being considered?</a:t>
            </a:r>
          </a:p>
          <a:p>
            <a:pPr lvl="1">
              <a:buFont typeface="Courier New" pitchFamily="49" charset="0"/>
              <a:buChar char="o"/>
            </a:pPr>
            <a:r>
              <a:rPr lang="en-US" sz="2400" b="1" dirty="0" smtClean="0">
                <a:latin typeface="Calibri" pitchFamily="34" charset="0"/>
              </a:rPr>
              <a:t>C</a:t>
            </a:r>
            <a:r>
              <a:rPr lang="en-US" sz="2400" dirty="0" smtClean="0">
                <a:latin typeface="Calibri" pitchFamily="34" charset="0"/>
              </a:rPr>
              <a:t>: What is the </a:t>
            </a:r>
            <a:r>
              <a:rPr lang="en-US" sz="2400" b="1" dirty="0" smtClean="0">
                <a:latin typeface="Calibri" pitchFamily="34" charset="0"/>
              </a:rPr>
              <a:t>comparison</a:t>
            </a:r>
            <a:r>
              <a:rPr lang="en-US" sz="2400" dirty="0" smtClean="0">
                <a:latin typeface="Calibri" pitchFamily="34" charset="0"/>
              </a:rPr>
              <a:t> intervention or patient population?</a:t>
            </a:r>
          </a:p>
          <a:p>
            <a:pPr lvl="1">
              <a:buFont typeface="Courier New" pitchFamily="49" charset="0"/>
              <a:buChar char="o"/>
            </a:pPr>
            <a:r>
              <a:rPr lang="en-US" sz="2400" b="1" dirty="0" smtClean="0">
                <a:latin typeface="Calibri" pitchFamily="34" charset="0"/>
              </a:rPr>
              <a:t>O</a:t>
            </a:r>
            <a:r>
              <a:rPr lang="en-US" sz="2400" dirty="0" smtClean="0">
                <a:latin typeface="Calibri" pitchFamily="34" charset="0"/>
              </a:rPr>
              <a:t>: What </a:t>
            </a:r>
            <a:r>
              <a:rPr lang="en-US" sz="2400" b="1" dirty="0" smtClean="0">
                <a:latin typeface="Calibri" pitchFamily="34" charset="0"/>
              </a:rPr>
              <a:t>outcomes</a:t>
            </a:r>
            <a:r>
              <a:rPr lang="en-US" sz="2400" dirty="0" smtClean="0">
                <a:latin typeface="Calibri" pitchFamily="34" charset="0"/>
              </a:rPr>
              <a:t> are of interest?</a:t>
            </a:r>
          </a:p>
          <a:p>
            <a:pPr lvl="1">
              <a:buFont typeface="Courier New" pitchFamily="49" charset="0"/>
              <a:buChar char="o"/>
            </a:pPr>
            <a:r>
              <a:rPr lang="en-US" sz="2400" b="1" dirty="0" smtClean="0">
                <a:latin typeface="Calibri" pitchFamily="34" charset="0"/>
              </a:rPr>
              <a:t>T</a:t>
            </a:r>
            <a:r>
              <a:rPr lang="en-US" sz="2400" dirty="0" smtClean="0">
                <a:latin typeface="Calibri" pitchFamily="34" charset="0"/>
              </a:rPr>
              <a:t>: what is the type of the question? Therapy/Diagnosis/Harm/Prognosis/Prevention</a:t>
            </a:r>
          </a:p>
          <a:p>
            <a:pPr lvl="1">
              <a:buFont typeface="Courier New" pitchFamily="49" charset="0"/>
              <a:buChar char="o"/>
            </a:pPr>
            <a:r>
              <a:rPr lang="en-US" sz="2400" b="1" dirty="0" smtClean="0">
                <a:latin typeface="Calibri" pitchFamily="34" charset="0"/>
              </a:rPr>
              <a:t>T</a:t>
            </a:r>
            <a:r>
              <a:rPr lang="en-US" sz="2400" dirty="0" smtClean="0">
                <a:latin typeface="Calibri" pitchFamily="34" charset="0"/>
              </a:rPr>
              <a:t>: What is the type o the study? Systematic Review/Randomized Controlled Trial/ Cohort Study/Case Control</a:t>
            </a:r>
          </a:p>
          <a:p>
            <a:pPr>
              <a:buFont typeface="Wingdings" pitchFamily="2" charset="2"/>
              <a:buChar char="§"/>
            </a:pPr>
            <a:endParaRPr lang="en-US" dirty="0" smtClean="0">
              <a:latin typeface="Calibri" pitchFamily="34" charset="0"/>
            </a:endParaRPr>
          </a:p>
          <a:p>
            <a:pPr>
              <a:buFont typeface="Wingdings" pitchFamily="2" charset="2"/>
              <a:buChar char="§"/>
            </a:pPr>
            <a:endParaRPr lang="en-US" dirty="0">
              <a:latin typeface="Calibri" pitchFamily="34" charset="0"/>
            </a:endParaRPr>
          </a:p>
        </p:txBody>
      </p:sp>
      <p:sp>
        <p:nvSpPr>
          <p:cNvPr id="4" name="Slide Number Placeholder 3"/>
          <p:cNvSpPr>
            <a:spLocks noGrp="1"/>
          </p:cNvSpPr>
          <p:nvPr>
            <p:ph type="sldNum" sz="quarter" idx="12"/>
          </p:nvPr>
        </p:nvSpPr>
        <p:spPr/>
        <p:txBody>
          <a:bodyPr/>
          <a:lstStyle/>
          <a:p>
            <a:fld id="{B6F15528-21DE-4FAA-801E-634DDDAF4B2B}" type="slidenum">
              <a:rPr lang="en-US" smtClean="0"/>
              <a:pPr/>
              <a:t>12</a:t>
            </a:fld>
            <a:endParaRPr lang="en-US"/>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latin typeface="Calibri" pitchFamily="34" charset="0"/>
              </a:rPr>
              <a:t>2. Find The Best Available Evidence</a:t>
            </a:r>
            <a:endParaRPr lang="en-US" b="1" dirty="0">
              <a:latin typeface="Calibri" pitchFamily="34" charset="0"/>
            </a:endParaRPr>
          </a:p>
        </p:txBody>
      </p:sp>
      <p:sp>
        <p:nvSpPr>
          <p:cNvPr id="3" name="Content Placeholder 2"/>
          <p:cNvSpPr>
            <a:spLocks noGrp="1"/>
          </p:cNvSpPr>
          <p:nvPr>
            <p:ph idx="1"/>
          </p:nvPr>
        </p:nvSpPr>
        <p:spPr/>
        <p:txBody>
          <a:bodyPr/>
          <a:lstStyle/>
          <a:p>
            <a:pPr>
              <a:buFont typeface="Wingdings" pitchFamily="2" charset="2"/>
              <a:buChar char="§"/>
            </a:pPr>
            <a:r>
              <a:rPr lang="en-US" dirty="0" smtClean="0">
                <a:latin typeface="Calibri" pitchFamily="34" charset="0"/>
              </a:rPr>
              <a:t>Three main categories of Evidence:</a:t>
            </a:r>
          </a:p>
          <a:p>
            <a:pPr lvl="1">
              <a:buFont typeface="Courier New" pitchFamily="49" charset="0"/>
              <a:buChar char="o"/>
            </a:pPr>
            <a:r>
              <a:rPr lang="en-US" b="1" dirty="0" smtClean="0">
                <a:latin typeface="Calibri" pitchFamily="34" charset="0"/>
              </a:rPr>
              <a:t>Primary original research: </a:t>
            </a:r>
            <a:r>
              <a:rPr lang="en-US" dirty="0" smtClean="0">
                <a:latin typeface="Calibri" pitchFamily="34" charset="0"/>
              </a:rPr>
              <a:t>it involves data collected from individuals or clusters of individuals.</a:t>
            </a:r>
          </a:p>
          <a:p>
            <a:pPr lvl="1">
              <a:buFont typeface="Courier New" pitchFamily="49" charset="0"/>
              <a:buChar char="o"/>
            </a:pPr>
            <a:r>
              <a:rPr lang="en-US" b="1" dirty="0" smtClean="0">
                <a:latin typeface="Calibri" pitchFamily="34" charset="0"/>
              </a:rPr>
              <a:t>Systematic reviews:  </a:t>
            </a:r>
            <a:r>
              <a:rPr lang="en-US" dirty="0" smtClean="0">
                <a:latin typeface="Calibri" pitchFamily="34" charset="0"/>
              </a:rPr>
              <a:t>they  scientifically structured reviews and not simple traditional reviews. This takes into consideration the method used by the authors to find relevant articles, judgment of the scientific quality of each study considered, and weighing evidence from different studies with conflicting results. </a:t>
            </a:r>
          </a:p>
          <a:p>
            <a:pPr lvl="1">
              <a:buFont typeface="Courier New" pitchFamily="49" charset="0"/>
              <a:buChar char="o"/>
            </a:pPr>
            <a:r>
              <a:rPr lang="en-US" b="1" dirty="0" smtClean="0">
                <a:latin typeface="Calibri" pitchFamily="34" charset="0"/>
              </a:rPr>
              <a:t>Summaries and guidelines: </a:t>
            </a:r>
            <a:r>
              <a:rPr lang="en-US" dirty="0" smtClean="0">
                <a:latin typeface="Calibri" pitchFamily="34" charset="0"/>
              </a:rPr>
              <a:t>these represent the highest levels of complexity. Guidelines are a synthesis of systematic reviews, original research, clinical expertise and patient preferences. </a:t>
            </a:r>
          </a:p>
        </p:txBody>
      </p:sp>
      <p:sp>
        <p:nvSpPr>
          <p:cNvPr id="4" name="Slide Number Placeholder 3"/>
          <p:cNvSpPr>
            <a:spLocks noGrp="1"/>
          </p:cNvSpPr>
          <p:nvPr>
            <p:ph type="sldNum" sz="quarter" idx="12"/>
          </p:nvPr>
        </p:nvSpPr>
        <p:spPr/>
        <p:txBody>
          <a:bodyPr/>
          <a:lstStyle/>
          <a:p>
            <a:fld id="{B6F15528-21DE-4FAA-801E-634DDDAF4B2B}" type="slidenum">
              <a:rPr lang="en-US" smtClean="0"/>
              <a:pPr/>
              <a:t>13</a:t>
            </a:fld>
            <a:endParaRPr lang="en-US"/>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latin typeface="Calibri" pitchFamily="34" charset="0"/>
              </a:rPr>
              <a:t>Sources for Evidence</a:t>
            </a:r>
            <a:endParaRPr lang="en-US" b="1" dirty="0">
              <a:latin typeface="Calibri" pitchFamily="34" charset="0"/>
            </a:endParaRPr>
          </a:p>
        </p:txBody>
      </p:sp>
      <p:sp>
        <p:nvSpPr>
          <p:cNvPr id="3" name="Content Placeholder 2"/>
          <p:cNvSpPr>
            <a:spLocks noGrp="1"/>
          </p:cNvSpPr>
          <p:nvPr>
            <p:ph idx="1"/>
          </p:nvPr>
        </p:nvSpPr>
        <p:spPr/>
        <p:txBody>
          <a:bodyPr/>
          <a:lstStyle/>
          <a:p>
            <a:pPr>
              <a:buFont typeface="Wingdings" pitchFamily="2" charset="2"/>
              <a:buChar char="§"/>
            </a:pPr>
            <a:r>
              <a:rPr lang="en-US" dirty="0" smtClean="0">
                <a:latin typeface="Calibri" pitchFamily="34" charset="0"/>
              </a:rPr>
              <a:t>Online Summary Resources: </a:t>
            </a:r>
            <a:r>
              <a:rPr lang="en-US" dirty="0" err="1" smtClean="0">
                <a:latin typeface="Calibri" pitchFamily="34" charset="0"/>
                <a:ea typeface="ＭＳ Ｐゴシック" pitchFamily="34" charset="-128"/>
              </a:rPr>
              <a:t>UpToDate</a:t>
            </a:r>
            <a:r>
              <a:rPr lang="en-US" dirty="0" smtClean="0">
                <a:latin typeface="Calibri" pitchFamily="34" charset="0"/>
                <a:ea typeface="ＭＳ Ｐゴシック" pitchFamily="34" charset="-128"/>
              </a:rPr>
              <a:t>, </a:t>
            </a:r>
            <a:r>
              <a:rPr lang="en-US" dirty="0" err="1" smtClean="0">
                <a:latin typeface="Calibri" pitchFamily="34" charset="0"/>
                <a:ea typeface="ＭＳ Ｐゴシック" pitchFamily="34" charset="-128"/>
              </a:rPr>
              <a:t>DynaMed</a:t>
            </a:r>
            <a:endParaRPr lang="en-US" dirty="0" smtClean="0">
              <a:latin typeface="Calibri" pitchFamily="34" charset="0"/>
              <a:ea typeface="ＭＳ Ｐゴシック" pitchFamily="34" charset="-128"/>
            </a:endParaRPr>
          </a:p>
          <a:p>
            <a:pPr>
              <a:buFont typeface="Wingdings" pitchFamily="2" charset="2"/>
              <a:buChar char="§"/>
            </a:pPr>
            <a:r>
              <a:rPr lang="en-US" dirty="0" smtClean="0">
                <a:latin typeface="Calibri" pitchFamily="34" charset="0"/>
                <a:ea typeface="ＭＳ Ｐゴシック" pitchFamily="34" charset="-128"/>
              </a:rPr>
              <a:t>Clinical Practice Guidelines: Clinical Evidence, Best Practice, US National Guidelines Clearinghouse</a:t>
            </a:r>
          </a:p>
          <a:p>
            <a:pPr>
              <a:buFont typeface="Wingdings" pitchFamily="2" charset="2"/>
              <a:buChar char="§"/>
            </a:pPr>
            <a:r>
              <a:rPr lang="en-US" dirty="0" smtClean="0">
                <a:latin typeface="Calibri" pitchFamily="34" charset="0"/>
                <a:ea typeface="ＭＳ Ｐゴシック" pitchFamily="34" charset="-128"/>
              </a:rPr>
              <a:t>Synopsis of Systematic Reviews: </a:t>
            </a:r>
            <a:r>
              <a:rPr lang="en-US" dirty="0" smtClean="0">
                <a:latin typeface="Calibri" pitchFamily="34" charset="0"/>
              </a:rPr>
              <a:t>ACP Journal Club, McMaster </a:t>
            </a:r>
            <a:r>
              <a:rPr lang="en-US" i="1" dirty="0" smtClean="0">
                <a:latin typeface="Calibri" pitchFamily="34" charset="0"/>
              </a:rPr>
              <a:t>PLUS</a:t>
            </a:r>
            <a:r>
              <a:rPr lang="en-US" dirty="0" smtClean="0">
                <a:latin typeface="Calibri" pitchFamily="34" charset="0"/>
              </a:rPr>
              <a:t>, Cochrane</a:t>
            </a:r>
          </a:p>
          <a:p>
            <a:pPr>
              <a:buFont typeface="Wingdings" pitchFamily="2" charset="2"/>
              <a:buChar char="§"/>
            </a:pPr>
            <a:r>
              <a:rPr lang="en-US" dirty="0" smtClean="0">
                <a:latin typeface="Calibri" pitchFamily="34" charset="0"/>
              </a:rPr>
              <a:t>Sources for Non Pre-appraisal Research: </a:t>
            </a:r>
            <a:r>
              <a:rPr lang="en-US" dirty="0" err="1" smtClean="0">
                <a:latin typeface="Calibri" pitchFamily="34" charset="0"/>
                <a:ea typeface="ＭＳ Ｐゴシック" pitchFamily="34" charset="-128"/>
              </a:rPr>
              <a:t>PubMed</a:t>
            </a:r>
            <a:r>
              <a:rPr lang="en-US" dirty="0" smtClean="0">
                <a:latin typeface="Calibri" pitchFamily="34" charset="0"/>
                <a:ea typeface="ＭＳ Ｐゴシック" pitchFamily="34" charset="-128"/>
              </a:rPr>
              <a:t>, MEDLINE</a:t>
            </a:r>
            <a:endParaRPr lang="en-US" dirty="0">
              <a:latin typeface="Calibri" pitchFamily="34" charset="0"/>
            </a:endParaRPr>
          </a:p>
        </p:txBody>
      </p:sp>
      <p:sp>
        <p:nvSpPr>
          <p:cNvPr id="4" name="Slide Number Placeholder 3"/>
          <p:cNvSpPr>
            <a:spLocks noGrp="1"/>
          </p:cNvSpPr>
          <p:nvPr>
            <p:ph type="sldNum" sz="quarter" idx="12"/>
          </p:nvPr>
        </p:nvSpPr>
        <p:spPr/>
        <p:txBody>
          <a:bodyPr/>
          <a:lstStyle/>
          <a:p>
            <a:fld id="{B6F15528-21DE-4FAA-801E-634DDDAF4B2B}" type="slidenum">
              <a:rPr lang="en-US" smtClean="0"/>
              <a:pPr/>
              <a:t>14</a:t>
            </a:fld>
            <a:endParaRPr lang="en-US"/>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latin typeface="Calibri" pitchFamily="34" charset="0"/>
              </a:rPr>
              <a:t>3. Assess the Validity of the Evidence</a:t>
            </a:r>
            <a:endParaRPr lang="en-US" b="1" dirty="0">
              <a:latin typeface="Calibri" pitchFamily="34" charset="0"/>
            </a:endParaRPr>
          </a:p>
        </p:txBody>
      </p:sp>
      <p:sp>
        <p:nvSpPr>
          <p:cNvPr id="3" name="Content Placeholder 2"/>
          <p:cNvSpPr>
            <a:spLocks noGrp="1"/>
          </p:cNvSpPr>
          <p:nvPr>
            <p:ph idx="1"/>
          </p:nvPr>
        </p:nvSpPr>
        <p:spPr/>
        <p:txBody>
          <a:bodyPr/>
          <a:lstStyle/>
          <a:p>
            <a:pPr>
              <a:buFont typeface="Wingdings" pitchFamily="2" charset="2"/>
              <a:buChar char="§"/>
            </a:pPr>
            <a:r>
              <a:rPr lang="en-US" dirty="0" smtClean="0">
                <a:latin typeface="Calibri" pitchFamily="34" charset="0"/>
              </a:rPr>
              <a:t>Internal Validity: it refers to the question of whether the results of clinical research are correct for the patients studied. Threats to internal validity are bias and chance.</a:t>
            </a:r>
          </a:p>
          <a:p>
            <a:pPr>
              <a:buFont typeface="Wingdings" pitchFamily="2" charset="2"/>
              <a:buChar char="§"/>
            </a:pPr>
            <a:r>
              <a:rPr lang="en-US" dirty="0" smtClean="0">
                <a:latin typeface="Calibri" pitchFamily="34" charset="0"/>
              </a:rPr>
              <a:t>External Validity:  it refers to the question of whether the results of the study apply to patients outside the study.</a:t>
            </a:r>
          </a:p>
        </p:txBody>
      </p:sp>
      <p:sp>
        <p:nvSpPr>
          <p:cNvPr id="4" name="Slide Number Placeholder 3"/>
          <p:cNvSpPr>
            <a:spLocks noGrp="1"/>
          </p:cNvSpPr>
          <p:nvPr>
            <p:ph type="sldNum" sz="quarter" idx="12"/>
          </p:nvPr>
        </p:nvSpPr>
        <p:spPr/>
        <p:txBody>
          <a:bodyPr/>
          <a:lstStyle/>
          <a:p>
            <a:fld id="{B6F15528-21DE-4FAA-801E-634DDDAF4B2B}" type="slidenum">
              <a:rPr lang="en-US" smtClean="0"/>
              <a:pPr/>
              <a:t>15</a:t>
            </a:fld>
            <a:endParaRPr lang="en-US"/>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latin typeface="Calibri" pitchFamily="34" charset="0"/>
              </a:rPr>
              <a:t>4. Apply Evidence to Practice</a:t>
            </a:r>
            <a:endParaRPr lang="en-US" b="1" dirty="0">
              <a:latin typeface="Calibri" pitchFamily="34" charset="0"/>
            </a:endParaRPr>
          </a:p>
        </p:txBody>
      </p:sp>
      <p:sp>
        <p:nvSpPr>
          <p:cNvPr id="3" name="Content Placeholder 2"/>
          <p:cNvSpPr>
            <a:spLocks noGrp="1"/>
          </p:cNvSpPr>
          <p:nvPr>
            <p:ph idx="1"/>
          </p:nvPr>
        </p:nvSpPr>
        <p:spPr/>
        <p:txBody>
          <a:bodyPr/>
          <a:lstStyle/>
          <a:p>
            <a:pPr>
              <a:buFont typeface="Wingdings" pitchFamily="2" charset="2"/>
              <a:buChar char="§"/>
            </a:pPr>
            <a:r>
              <a:rPr lang="en-US" dirty="0" smtClean="0">
                <a:latin typeface="Calibri" pitchFamily="34" charset="0"/>
              </a:rPr>
              <a:t>Responding to the clinical raised question after conducting the structured analysis of available data.</a:t>
            </a:r>
            <a:endParaRPr lang="en-US" dirty="0">
              <a:latin typeface="Calibri" pitchFamily="34" charset="0"/>
            </a:endParaRPr>
          </a:p>
        </p:txBody>
      </p:sp>
      <p:sp>
        <p:nvSpPr>
          <p:cNvPr id="4" name="Slide Number Placeholder 3"/>
          <p:cNvSpPr>
            <a:spLocks noGrp="1"/>
          </p:cNvSpPr>
          <p:nvPr>
            <p:ph type="sldNum" sz="quarter" idx="12"/>
          </p:nvPr>
        </p:nvSpPr>
        <p:spPr/>
        <p:txBody>
          <a:bodyPr/>
          <a:lstStyle/>
          <a:p>
            <a:fld id="{B6F15528-21DE-4FAA-801E-634DDDAF4B2B}" type="slidenum">
              <a:rPr lang="en-US" smtClean="0"/>
              <a:pPr/>
              <a:t>16</a:t>
            </a:fld>
            <a:endParaRPr lang="en-US"/>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latin typeface="Calibri" pitchFamily="34" charset="0"/>
              </a:rPr>
              <a:t>From Evidence to Practice</a:t>
            </a:r>
            <a:endParaRPr lang="en-US" b="1" dirty="0">
              <a:latin typeface="Calibri" pitchFamily="34" charset="0"/>
            </a:endParaRPr>
          </a:p>
        </p:txBody>
      </p:sp>
      <p:graphicFrame>
        <p:nvGraphicFramePr>
          <p:cNvPr id="5" name="Content Placeholder 4"/>
          <p:cNvGraphicFramePr>
            <a:graphicFrameLocks noGrp="1"/>
          </p:cNvGraphicFramePr>
          <p:nvPr>
            <p:ph idx="1"/>
          </p:nvPr>
        </p:nvGraphicFramePr>
        <p:xfrm>
          <a:off x="457200" y="1447800"/>
          <a:ext cx="8229600" cy="5029200"/>
        </p:xfrm>
        <a:graphic>
          <a:graphicData uri="http://schemas.openxmlformats.org/drawingml/2006/table">
            <a:tbl>
              <a:tblPr firstRow="1" bandRow="1">
                <a:tableStyleId>{5C22544A-7EE6-4342-B048-85BDC9FD1C3A}</a:tableStyleId>
              </a:tblPr>
              <a:tblGrid>
                <a:gridCol w="2209800"/>
                <a:gridCol w="3276600"/>
                <a:gridCol w="2743200"/>
              </a:tblGrid>
              <a:tr h="677007">
                <a:tc>
                  <a:txBody>
                    <a:bodyPr/>
                    <a:lstStyle/>
                    <a:p>
                      <a:r>
                        <a:rPr lang="en-US" sz="1800" dirty="0" smtClean="0">
                          <a:latin typeface="Calibri" pitchFamily="34" charset="0"/>
                        </a:rPr>
                        <a:t>Strength of Recommendation</a:t>
                      </a:r>
                      <a:endParaRPr lang="en-US" sz="1800" dirty="0">
                        <a:latin typeface="Calibri" pitchFamily="34" charset="0"/>
                      </a:endParaRPr>
                    </a:p>
                  </a:txBody>
                  <a:tcPr/>
                </a:tc>
                <a:tc>
                  <a:txBody>
                    <a:bodyPr/>
                    <a:lstStyle/>
                    <a:p>
                      <a:r>
                        <a:rPr lang="en-US" sz="1800" dirty="0" smtClean="0">
                          <a:latin typeface="Calibri" pitchFamily="34" charset="0"/>
                        </a:rPr>
                        <a:t>Definition</a:t>
                      </a:r>
                      <a:endParaRPr lang="en-US" sz="1800" dirty="0">
                        <a:latin typeface="Calibri" pitchFamily="34" charset="0"/>
                      </a:endParaRPr>
                    </a:p>
                  </a:txBody>
                  <a:tcPr/>
                </a:tc>
                <a:tc>
                  <a:txBody>
                    <a:bodyPr/>
                    <a:lstStyle/>
                    <a:p>
                      <a:r>
                        <a:rPr lang="en-US" sz="1800" dirty="0" smtClean="0">
                          <a:latin typeface="Calibri" pitchFamily="34" charset="0"/>
                        </a:rPr>
                        <a:t>Implications for Practice</a:t>
                      </a:r>
                      <a:endParaRPr lang="en-US" sz="1800" dirty="0">
                        <a:latin typeface="Calibri" pitchFamily="34" charset="0"/>
                      </a:endParaRPr>
                    </a:p>
                  </a:txBody>
                  <a:tcPr/>
                </a:tc>
              </a:tr>
              <a:tr h="1257300">
                <a:tc>
                  <a:txBody>
                    <a:bodyPr/>
                    <a:lstStyle/>
                    <a:p>
                      <a:r>
                        <a:rPr lang="en-US" sz="1800" dirty="0" smtClean="0">
                          <a:latin typeface="Calibri" pitchFamily="34" charset="0"/>
                        </a:rPr>
                        <a:t>A</a:t>
                      </a:r>
                      <a:endParaRPr lang="en-US" sz="1800" dirty="0">
                        <a:latin typeface="Calibri" pitchFamily="34" charset="0"/>
                      </a:endParaRPr>
                    </a:p>
                  </a:txBody>
                  <a:tcPr/>
                </a:tc>
                <a:tc>
                  <a:txBody>
                    <a:bodyPr/>
                    <a:lstStyle/>
                    <a:p>
                      <a:r>
                        <a:rPr lang="en-US" sz="1800" kern="1200" baseline="0" dirty="0" smtClean="0">
                          <a:solidFill>
                            <a:schemeClr val="dk1"/>
                          </a:solidFill>
                          <a:latin typeface="Calibri" pitchFamily="34" charset="0"/>
                          <a:ea typeface="+mn-ea"/>
                          <a:cs typeface="+mn-cs"/>
                        </a:rPr>
                        <a:t>Recommendation based on consistent and good quality patient-oriented</a:t>
                      </a:r>
                    </a:p>
                    <a:p>
                      <a:r>
                        <a:rPr lang="en-US" sz="1800" kern="1200" baseline="0" dirty="0" smtClean="0">
                          <a:solidFill>
                            <a:schemeClr val="dk1"/>
                          </a:solidFill>
                          <a:latin typeface="Calibri" pitchFamily="34" charset="0"/>
                          <a:ea typeface="+mn-ea"/>
                          <a:cs typeface="+mn-cs"/>
                        </a:rPr>
                        <a:t>evidence</a:t>
                      </a:r>
                      <a:endParaRPr lang="en-US" sz="1800" dirty="0">
                        <a:latin typeface="Calibri" pitchFamily="34" charset="0"/>
                      </a:endParaRPr>
                    </a:p>
                  </a:txBody>
                  <a:tcPr/>
                </a:tc>
                <a:tc>
                  <a:txBody>
                    <a:bodyPr/>
                    <a:lstStyle/>
                    <a:p>
                      <a:r>
                        <a:rPr lang="en-US" sz="1800" kern="1200" baseline="0" dirty="0" smtClean="0">
                          <a:solidFill>
                            <a:schemeClr val="dk1"/>
                          </a:solidFill>
                          <a:latin typeface="Calibri" pitchFamily="34" charset="0"/>
                          <a:ea typeface="+mn-ea"/>
                          <a:cs typeface="+mn-cs"/>
                        </a:rPr>
                        <a:t>You should do this unless there is a</a:t>
                      </a:r>
                    </a:p>
                    <a:p>
                      <a:r>
                        <a:rPr lang="en-US" sz="1800" kern="1200" baseline="0" dirty="0" smtClean="0">
                          <a:solidFill>
                            <a:schemeClr val="dk1"/>
                          </a:solidFill>
                          <a:latin typeface="Calibri" pitchFamily="34" charset="0"/>
                          <a:ea typeface="+mn-ea"/>
                          <a:cs typeface="+mn-cs"/>
                        </a:rPr>
                        <a:t>compelling reason not to.</a:t>
                      </a:r>
                      <a:endParaRPr lang="en-US" sz="1800" dirty="0">
                        <a:latin typeface="Calibri" pitchFamily="34" charset="0"/>
                      </a:endParaRPr>
                    </a:p>
                  </a:txBody>
                  <a:tcPr/>
                </a:tc>
              </a:tr>
              <a:tr h="1257300">
                <a:tc>
                  <a:txBody>
                    <a:bodyPr/>
                    <a:lstStyle/>
                    <a:p>
                      <a:r>
                        <a:rPr lang="en-US" sz="1800" dirty="0" smtClean="0">
                          <a:latin typeface="Calibri" pitchFamily="34" charset="0"/>
                        </a:rPr>
                        <a:t>B</a:t>
                      </a:r>
                      <a:endParaRPr lang="en-US" sz="1800" dirty="0">
                        <a:latin typeface="Calibri" pitchFamily="34" charset="0"/>
                      </a:endParaRPr>
                    </a:p>
                  </a:txBody>
                  <a:tcPr/>
                </a:tc>
                <a:tc>
                  <a:txBody>
                    <a:bodyPr/>
                    <a:lstStyle/>
                    <a:p>
                      <a:r>
                        <a:rPr lang="en-US" sz="1800" kern="1200" baseline="0" dirty="0" smtClean="0">
                          <a:solidFill>
                            <a:schemeClr val="dk1"/>
                          </a:solidFill>
                          <a:latin typeface="Calibri" pitchFamily="34" charset="0"/>
                          <a:ea typeface="+mn-ea"/>
                          <a:cs typeface="+mn-cs"/>
                        </a:rPr>
                        <a:t>Recommendation based on inconsistent or limited quality patient-oriented</a:t>
                      </a:r>
                    </a:p>
                    <a:p>
                      <a:r>
                        <a:rPr lang="en-US" sz="1800" kern="1200" baseline="0" dirty="0" smtClean="0">
                          <a:solidFill>
                            <a:schemeClr val="dk1"/>
                          </a:solidFill>
                          <a:latin typeface="Calibri" pitchFamily="34" charset="0"/>
                          <a:ea typeface="+mn-ea"/>
                          <a:cs typeface="+mn-cs"/>
                        </a:rPr>
                        <a:t>evidence</a:t>
                      </a:r>
                      <a:endParaRPr lang="en-US" sz="1800" dirty="0">
                        <a:latin typeface="Calibri" pitchFamily="34" charset="0"/>
                      </a:endParaRPr>
                    </a:p>
                  </a:txBody>
                  <a:tcPr/>
                </a:tc>
                <a:tc>
                  <a:txBody>
                    <a:bodyPr/>
                    <a:lstStyle/>
                    <a:p>
                      <a:r>
                        <a:rPr lang="en-US" sz="1800" kern="1200" baseline="0" dirty="0" smtClean="0">
                          <a:solidFill>
                            <a:schemeClr val="dk1"/>
                          </a:solidFill>
                          <a:latin typeface="Calibri" pitchFamily="34" charset="0"/>
                          <a:ea typeface="+mn-ea"/>
                          <a:cs typeface="+mn-cs"/>
                        </a:rPr>
                        <a:t>You should strongly consider doing this.</a:t>
                      </a:r>
                      <a:endParaRPr lang="en-US" sz="1800" dirty="0">
                        <a:latin typeface="Calibri" pitchFamily="34" charset="0"/>
                      </a:endParaRPr>
                    </a:p>
                  </a:txBody>
                  <a:tcPr/>
                </a:tc>
              </a:tr>
              <a:tr h="1837593">
                <a:tc>
                  <a:txBody>
                    <a:bodyPr/>
                    <a:lstStyle/>
                    <a:p>
                      <a:r>
                        <a:rPr lang="en-US" sz="1800" dirty="0" smtClean="0">
                          <a:latin typeface="Calibri" pitchFamily="34" charset="0"/>
                        </a:rPr>
                        <a:t>C</a:t>
                      </a:r>
                      <a:endParaRPr lang="en-US" sz="1800" dirty="0">
                        <a:latin typeface="Calibri" pitchFamily="34" charset="0"/>
                      </a:endParaRPr>
                    </a:p>
                  </a:txBody>
                  <a:tcPr/>
                </a:tc>
                <a:tc>
                  <a:txBody>
                    <a:bodyPr/>
                    <a:lstStyle/>
                    <a:p>
                      <a:r>
                        <a:rPr lang="en-US" sz="1800" kern="1200" baseline="0" dirty="0" smtClean="0">
                          <a:solidFill>
                            <a:schemeClr val="dk1"/>
                          </a:solidFill>
                          <a:latin typeface="Calibri" pitchFamily="34" charset="0"/>
                          <a:ea typeface="+mn-ea"/>
                          <a:cs typeface="+mn-cs"/>
                        </a:rPr>
                        <a:t>Recommendation based on consensus, usual practice, opinion, disease- oriented</a:t>
                      </a:r>
                    </a:p>
                    <a:p>
                      <a:r>
                        <a:rPr lang="en-US" sz="1800" kern="1200" baseline="0" dirty="0" smtClean="0">
                          <a:solidFill>
                            <a:schemeClr val="dk1"/>
                          </a:solidFill>
                          <a:latin typeface="Calibri" pitchFamily="34" charset="0"/>
                          <a:ea typeface="+mn-ea"/>
                          <a:cs typeface="+mn-cs"/>
                        </a:rPr>
                        <a:t>evidence, and case series for studies of diagnosis, treatment,</a:t>
                      </a:r>
                    </a:p>
                    <a:p>
                      <a:r>
                        <a:rPr lang="en-US" sz="1800" kern="1200" baseline="0" dirty="0" smtClean="0">
                          <a:solidFill>
                            <a:schemeClr val="dk1"/>
                          </a:solidFill>
                          <a:latin typeface="Calibri" pitchFamily="34" charset="0"/>
                          <a:ea typeface="+mn-ea"/>
                          <a:cs typeface="+mn-cs"/>
                        </a:rPr>
                        <a:t>prevention, or screening.</a:t>
                      </a:r>
                      <a:endParaRPr lang="en-US" sz="1800" dirty="0">
                        <a:latin typeface="Calibri" pitchFamily="34" charset="0"/>
                      </a:endParaRPr>
                    </a:p>
                  </a:txBody>
                  <a:tcPr/>
                </a:tc>
                <a:tc>
                  <a:txBody>
                    <a:bodyPr/>
                    <a:lstStyle/>
                    <a:p>
                      <a:r>
                        <a:rPr lang="en-US" sz="1800" kern="1200" baseline="0" dirty="0" smtClean="0">
                          <a:solidFill>
                            <a:schemeClr val="dk1"/>
                          </a:solidFill>
                          <a:latin typeface="Calibri" pitchFamily="34" charset="0"/>
                          <a:ea typeface="+mn-ea"/>
                          <a:cs typeface="+mn-cs"/>
                        </a:rPr>
                        <a:t>The evidence that this improves patient</a:t>
                      </a:r>
                    </a:p>
                    <a:p>
                      <a:r>
                        <a:rPr lang="en-US" sz="1800" kern="1200" baseline="0" dirty="0" smtClean="0">
                          <a:solidFill>
                            <a:schemeClr val="dk1"/>
                          </a:solidFill>
                          <a:latin typeface="Calibri" pitchFamily="34" charset="0"/>
                          <a:ea typeface="+mn-ea"/>
                          <a:cs typeface="+mn-cs"/>
                        </a:rPr>
                        <a:t>outcomes is weaker for this</a:t>
                      </a:r>
                    </a:p>
                    <a:p>
                      <a:r>
                        <a:rPr lang="en-US" sz="1800" kern="1200" baseline="0" dirty="0" smtClean="0">
                          <a:solidFill>
                            <a:schemeClr val="dk1"/>
                          </a:solidFill>
                          <a:latin typeface="Calibri" pitchFamily="34" charset="0"/>
                          <a:ea typeface="+mn-ea"/>
                          <a:cs typeface="+mn-cs"/>
                        </a:rPr>
                        <a:t>recommendation.</a:t>
                      </a:r>
                      <a:endParaRPr lang="en-US" sz="1800" dirty="0">
                        <a:latin typeface="Calibri" pitchFamily="34" charset="0"/>
                      </a:endParaRPr>
                    </a:p>
                  </a:txBody>
                  <a:tcPr/>
                </a:tc>
              </a:tr>
            </a:tbl>
          </a:graphicData>
        </a:graphic>
      </p:graphicFrame>
      <p:sp>
        <p:nvSpPr>
          <p:cNvPr id="4" name="Slide Number Placeholder 3"/>
          <p:cNvSpPr>
            <a:spLocks noGrp="1"/>
          </p:cNvSpPr>
          <p:nvPr>
            <p:ph type="sldNum" sz="quarter" idx="12"/>
          </p:nvPr>
        </p:nvSpPr>
        <p:spPr/>
        <p:txBody>
          <a:bodyPr/>
          <a:lstStyle/>
          <a:p>
            <a:fld id="{B6F15528-21DE-4FAA-801E-634DDDAF4B2B}" type="slidenum">
              <a:rPr lang="en-US" smtClean="0"/>
              <a:pPr/>
              <a:t>17</a:t>
            </a:fld>
            <a:endParaRPr 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latin typeface="Calibri" pitchFamily="34" charset="0"/>
              </a:rPr>
              <a:t>Learning Objectives</a:t>
            </a:r>
            <a:endParaRPr lang="en-US" b="1" dirty="0">
              <a:latin typeface="Calibri" pitchFamily="34" charset="0"/>
            </a:endParaRPr>
          </a:p>
        </p:txBody>
      </p:sp>
      <p:sp>
        <p:nvSpPr>
          <p:cNvPr id="3" name="Content Placeholder 2"/>
          <p:cNvSpPr>
            <a:spLocks noGrp="1"/>
          </p:cNvSpPr>
          <p:nvPr>
            <p:ph idx="1"/>
          </p:nvPr>
        </p:nvSpPr>
        <p:spPr/>
        <p:txBody>
          <a:bodyPr/>
          <a:lstStyle/>
          <a:p>
            <a:pPr>
              <a:buFont typeface="Wingdings" pitchFamily="2" charset="2"/>
              <a:buChar char="§"/>
            </a:pPr>
            <a:r>
              <a:rPr lang="en-US" dirty="0" smtClean="0">
                <a:latin typeface="Calibri" pitchFamily="34" charset="0"/>
              </a:rPr>
              <a:t>To discuss the relevance of Evidence-Based Medicine</a:t>
            </a:r>
          </a:p>
          <a:p>
            <a:pPr>
              <a:buFont typeface="Wingdings" pitchFamily="2" charset="2"/>
              <a:buChar char="§"/>
            </a:pPr>
            <a:r>
              <a:rPr lang="en-US" dirty="0" smtClean="0">
                <a:latin typeface="Calibri" pitchFamily="34" charset="0"/>
              </a:rPr>
              <a:t>To define Evidence-Based Medicine</a:t>
            </a:r>
          </a:p>
          <a:p>
            <a:pPr>
              <a:buFont typeface="Wingdings" pitchFamily="2" charset="2"/>
              <a:buChar char="§"/>
            </a:pPr>
            <a:r>
              <a:rPr lang="en-US" dirty="0" smtClean="0">
                <a:latin typeface="Calibri" pitchFamily="34" charset="0"/>
              </a:rPr>
              <a:t>To list the different levels of evidence </a:t>
            </a:r>
          </a:p>
          <a:p>
            <a:pPr>
              <a:buFont typeface="Wingdings" pitchFamily="2" charset="2"/>
              <a:buChar char="§"/>
            </a:pPr>
            <a:r>
              <a:rPr lang="en-US" dirty="0" smtClean="0">
                <a:latin typeface="Calibri" pitchFamily="34" charset="0"/>
              </a:rPr>
              <a:t>To discuss the process of Evidence-Based Medicine</a:t>
            </a:r>
            <a:endParaRPr lang="en-US" dirty="0">
              <a:latin typeface="Calibri" pitchFamily="34" charset="0"/>
            </a:endParaRPr>
          </a:p>
        </p:txBody>
      </p:sp>
      <p:sp>
        <p:nvSpPr>
          <p:cNvPr id="4" name="Slide Number Placeholder 3"/>
          <p:cNvSpPr>
            <a:spLocks noGrp="1"/>
          </p:cNvSpPr>
          <p:nvPr>
            <p:ph type="sldNum" sz="quarter" idx="12"/>
          </p:nvPr>
        </p:nvSpPr>
        <p:spPr/>
        <p:txBody>
          <a:bodyPr/>
          <a:lstStyle/>
          <a:p>
            <a:fld id="{B6F15528-21DE-4FAA-801E-634DDDAF4B2B}" type="slidenum">
              <a:rPr lang="en-US" smtClean="0"/>
              <a:pPr/>
              <a:t>2</a:t>
            </a:fld>
            <a:endParaRPr lang="en-US"/>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Relevance of Evidence-Based Medicine</a:t>
            </a:r>
            <a:endParaRPr lang="en-US" dirty="0"/>
          </a:p>
        </p:txBody>
      </p:sp>
      <p:sp>
        <p:nvSpPr>
          <p:cNvPr id="3" name="Text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3</a:t>
            </a:fld>
            <a:endParaRPr lang="en-US"/>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latin typeface="Calibri" pitchFamily="34" charset="0"/>
              </a:rPr>
              <a:t>Why Do We Need Evidence-Based Medicine?</a:t>
            </a:r>
            <a:endParaRPr lang="en-US" b="1" dirty="0">
              <a:latin typeface="Calibri" pitchFamily="34" charset="0"/>
            </a:endParaRPr>
          </a:p>
        </p:txBody>
      </p:sp>
      <p:sp>
        <p:nvSpPr>
          <p:cNvPr id="3" name="Content Placeholder 2"/>
          <p:cNvSpPr>
            <a:spLocks noGrp="1"/>
          </p:cNvSpPr>
          <p:nvPr>
            <p:ph idx="1"/>
          </p:nvPr>
        </p:nvSpPr>
        <p:spPr/>
        <p:txBody>
          <a:bodyPr/>
          <a:lstStyle/>
          <a:p>
            <a:pPr>
              <a:buFont typeface="Wingdings" pitchFamily="2" charset="2"/>
              <a:buChar char="§"/>
            </a:pPr>
            <a:r>
              <a:rPr lang="en-US" dirty="0" smtClean="0">
                <a:latin typeface="Calibri" pitchFamily="34" charset="0"/>
              </a:rPr>
              <a:t>Continuous  growth of evidence that is available to guide clinical decisions. Growth is at a rapid pace. </a:t>
            </a:r>
          </a:p>
          <a:p>
            <a:pPr>
              <a:buFont typeface="Wingdings" pitchFamily="2" charset="2"/>
              <a:buChar char="§"/>
            </a:pPr>
            <a:r>
              <a:rPr lang="en-US" dirty="0" smtClean="0">
                <a:latin typeface="Calibri" pitchFamily="34" charset="0"/>
              </a:rPr>
              <a:t>Better understanding of the ways to produce valid clinical research as a result of improvements in research design, clinical measurements, and methods used to analyze data.</a:t>
            </a:r>
          </a:p>
          <a:p>
            <a:pPr>
              <a:buFont typeface="Wingdings" pitchFamily="2" charset="2"/>
              <a:buChar char="§"/>
            </a:pPr>
            <a:r>
              <a:rPr lang="en-US" dirty="0" smtClean="0">
                <a:latin typeface="Calibri" pitchFamily="34" charset="0"/>
              </a:rPr>
              <a:t>Many published study results are false or have misleading conclusions, despite advances in research methods.</a:t>
            </a:r>
          </a:p>
          <a:p>
            <a:pPr>
              <a:buFont typeface="Wingdings" pitchFamily="2" charset="2"/>
              <a:buChar char="§"/>
            </a:pPr>
            <a:r>
              <a:rPr lang="en-US" dirty="0" smtClean="0">
                <a:latin typeface="Calibri" pitchFamily="34" charset="0"/>
              </a:rPr>
              <a:t>Many health care providers including doctors, do not practice medicine according to the best current research evidence.</a:t>
            </a:r>
          </a:p>
          <a:p>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4</a:t>
            </a:fld>
            <a:endParaRPr lang="en-US"/>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definition</a:t>
            </a:r>
            <a:endParaRPr lang="en-US" dirty="0"/>
          </a:p>
        </p:txBody>
      </p:sp>
      <p:sp>
        <p:nvSpPr>
          <p:cNvPr id="3" name="Text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5</a:t>
            </a:fld>
            <a:endParaRPr lang="en-US"/>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latin typeface="Calibri" pitchFamily="34" charset="0"/>
              </a:rPr>
              <a:t>Definition of Evidence Based Medicine</a:t>
            </a:r>
            <a:endParaRPr lang="en-US" b="1" dirty="0">
              <a:latin typeface="Calibri" pitchFamily="34" charset="0"/>
            </a:endParaRPr>
          </a:p>
        </p:txBody>
      </p:sp>
      <p:sp>
        <p:nvSpPr>
          <p:cNvPr id="3" name="Content Placeholder 2"/>
          <p:cNvSpPr>
            <a:spLocks noGrp="1"/>
          </p:cNvSpPr>
          <p:nvPr>
            <p:ph idx="1"/>
          </p:nvPr>
        </p:nvSpPr>
        <p:spPr/>
        <p:txBody>
          <a:bodyPr>
            <a:normAutofit/>
          </a:bodyPr>
          <a:lstStyle/>
          <a:p>
            <a:pPr>
              <a:buFont typeface="Wingdings" pitchFamily="2" charset="2"/>
              <a:buChar char="§"/>
            </a:pPr>
            <a:r>
              <a:rPr lang="en-US" dirty="0" smtClean="0">
                <a:latin typeface="Calibri" pitchFamily="34" charset="0"/>
              </a:rPr>
              <a:t>Evidence Based Medicine (EBM) is the conscientious, explicit, and judicious use of the current best evidence in making decisions about the care of individual patients.</a:t>
            </a:r>
          </a:p>
          <a:p>
            <a:pPr>
              <a:buFont typeface="Wingdings" pitchFamily="2" charset="2"/>
              <a:buChar char="§"/>
            </a:pPr>
            <a:r>
              <a:rPr lang="en-US" dirty="0" smtClean="0">
                <a:latin typeface="Calibri" pitchFamily="34" charset="0"/>
              </a:rPr>
              <a:t>These decisions include for example clinical decisions about the choice of test or treatment for individual patients as well as policy decisions for populations. </a:t>
            </a:r>
          </a:p>
          <a:p>
            <a:pPr>
              <a:buFont typeface="Wingdings" pitchFamily="2" charset="2"/>
              <a:buChar char="§"/>
            </a:pPr>
            <a:r>
              <a:rPr lang="en-US" dirty="0" smtClean="0">
                <a:latin typeface="Calibri" pitchFamily="34" charset="0"/>
              </a:rPr>
              <a:t>EBM is an integration of clinical expertise , best available research evidence, and patients values and preferences. </a:t>
            </a:r>
          </a:p>
          <a:p>
            <a:pPr>
              <a:buFont typeface="Wingdings" pitchFamily="2" charset="2"/>
              <a:buChar char="§"/>
            </a:pPr>
            <a:r>
              <a:rPr lang="en-US" dirty="0" smtClean="0">
                <a:latin typeface="Calibri" pitchFamily="34" charset="0"/>
              </a:rPr>
              <a:t>EBM gives healthcare decisions a structured that help healthcare professionals as well as patients in choosing the best available healthcare interventions for the outcomes they are looking for.</a:t>
            </a:r>
            <a:endParaRPr lang="en-US" dirty="0">
              <a:latin typeface="Calibri" pitchFamily="34" charset="0"/>
            </a:endParaRPr>
          </a:p>
        </p:txBody>
      </p:sp>
      <p:sp>
        <p:nvSpPr>
          <p:cNvPr id="4" name="Slide Number Placeholder 3"/>
          <p:cNvSpPr>
            <a:spLocks noGrp="1"/>
          </p:cNvSpPr>
          <p:nvPr>
            <p:ph type="sldNum" sz="quarter" idx="12"/>
          </p:nvPr>
        </p:nvSpPr>
        <p:spPr/>
        <p:txBody>
          <a:bodyPr/>
          <a:lstStyle/>
          <a:p>
            <a:fld id="{B6F15528-21DE-4FAA-801E-634DDDAF4B2B}" type="slidenum">
              <a:rPr lang="en-US" smtClean="0"/>
              <a:pPr/>
              <a:t>6</a:t>
            </a:fld>
            <a:endParaRPr lang="en-US"/>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EBM Process</a:t>
            </a:r>
            <a:endParaRPr lang="en-US" dirty="0"/>
          </a:p>
        </p:txBody>
      </p:sp>
      <p:sp>
        <p:nvSpPr>
          <p:cNvPr id="3" name="Text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7</a:t>
            </a:fld>
            <a:endParaRPr lang="en-US"/>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latin typeface="Calibri" pitchFamily="34" charset="0"/>
              </a:rPr>
              <a:t>Basic Elements of EBM</a:t>
            </a:r>
            <a:endParaRPr lang="en-US" b="1" dirty="0">
              <a:latin typeface="Calibri" pitchFamily="34" charset="0"/>
            </a:endParaRPr>
          </a:p>
        </p:txBody>
      </p:sp>
      <p:sp>
        <p:nvSpPr>
          <p:cNvPr id="3" name="Content Placeholder 2"/>
          <p:cNvSpPr>
            <a:spLocks noGrp="1"/>
          </p:cNvSpPr>
          <p:nvPr>
            <p:ph idx="1"/>
          </p:nvPr>
        </p:nvSpPr>
        <p:spPr/>
        <p:txBody>
          <a:bodyPr/>
          <a:lstStyle/>
          <a:p>
            <a:pPr>
              <a:buFont typeface="Wingdings" pitchFamily="2" charset="2"/>
              <a:buChar char="§"/>
            </a:pPr>
            <a:r>
              <a:rPr lang="en-US" dirty="0" smtClean="0">
                <a:latin typeface="Calibri" pitchFamily="34" charset="0"/>
              </a:rPr>
              <a:t>To formulate a clinical question</a:t>
            </a:r>
          </a:p>
          <a:p>
            <a:pPr>
              <a:buFont typeface="Wingdings" pitchFamily="2" charset="2"/>
              <a:buChar char="§"/>
            </a:pPr>
            <a:r>
              <a:rPr lang="en-US" dirty="0" smtClean="0">
                <a:latin typeface="Calibri" pitchFamily="34" charset="0"/>
              </a:rPr>
              <a:t>To find the best available evidence</a:t>
            </a:r>
          </a:p>
          <a:p>
            <a:pPr>
              <a:buFont typeface="Wingdings" pitchFamily="2" charset="2"/>
              <a:buChar char="§"/>
            </a:pPr>
            <a:r>
              <a:rPr lang="en-US" dirty="0" smtClean="0">
                <a:latin typeface="Calibri" pitchFamily="34" charset="0"/>
              </a:rPr>
              <a:t>To assess the validity of the evidence (appraisal/evaluation of the data)</a:t>
            </a:r>
          </a:p>
          <a:p>
            <a:pPr>
              <a:buFont typeface="Wingdings" pitchFamily="2" charset="2"/>
              <a:buChar char="§"/>
            </a:pPr>
            <a:r>
              <a:rPr lang="en-US" dirty="0" smtClean="0">
                <a:latin typeface="Calibri" pitchFamily="34" charset="0"/>
              </a:rPr>
              <a:t>To apply the evidence in practice, in addition to clinical expertise and patient preferences</a:t>
            </a:r>
          </a:p>
          <a:p>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8</a:t>
            </a:fld>
            <a:endParaRPr lang="en-US"/>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latin typeface="Calibri" pitchFamily="34" charset="0"/>
              </a:rPr>
              <a:t>1. Formulate a Clinical Question</a:t>
            </a:r>
            <a:endParaRPr lang="en-US" b="1" dirty="0">
              <a:latin typeface="Calibri" pitchFamily="34" charset="0"/>
            </a:endParaRPr>
          </a:p>
        </p:txBody>
      </p:sp>
      <p:sp>
        <p:nvSpPr>
          <p:cNvPr id="3" name="Content Placeholder 2"/>
          <p:cNvSpPr>
            <a:spLocks noGrp="1"/>
          </p:cNvSpPr>
          <p:nvPr>
            <p:ph idx="1"/>
          </p:nvPr>
        </p:nvSpPr>
        <p:spPr/>
        <p:txBody>
          <a:bodyPr/>
          <a:lstStyle/>
          <a:p>
            <a:pPr>
              <a:buFont typeface="Wingdings" pitchFamily="2" charset="2"/>
              <a:buChar char="§"/>
            </a:pPr>
            <a:r>
              <a:rPr lang="en-US" dirty="0" smtClean="0">
                <a:latin typeface="Calibri" pitchFamily="34" charset="0"/>
              </a:rPr>
              <a:t>Several questions arise in clinical practice. Examples include: </a:t>
            </a:r>
          </a:p>
          <a:p>
            <a:pPr lvl="1">
              <a:buFont typeface="Wingdings" pitchFamily="2" charset="2"/>
              <a:buChar char="§"/>
            </a:pPr>
            <a:r>
              <a:rPr lang="en-US" sz="2200" dirty="0" smtClean="0">
                <a:latin typeface="Calibri" pitchFamily="34" charset="0"/>
              </a:rPr>
              <a:t>Is the finding abnormal?</a:t>
            </a:r>
          </a:p>
          <a:p>
            <a:pPr lvl="1">
              <a:buFont typeface="Wingdings" pitchFamily="2" charset="2"/>
              <a:buChar char="§"/>
            </a:pPr>
            <a:r>
              <a:rPr lang="en-US" sz="2200" dirty="0" smtClean="0">
                <a:latin typeface="Calibri" pitchFamily="34" charset="0"/>
              </a:rPr>
              <a:t>What is the diagnosis?</a:t>
            </a:r>
          </a:p>
          <a:p>
            <a:pPr lvl="1">
              <a:buFont typeface="Wingdings" pitchFamily="2" charset="2"/>
              <a:buChar char="§"/>
            </a:pPr>
            <a:r>
              <a:rPr lang="en-US" sz="2200" dirty="0" smtClean="0">
                <a:latin typeface="Calibri" pitchFamily="34" charset="0"/>
              </a:rPr>
              <a:t>How often does it occur?</a:t>
            </a:r>
          </a:p>
          <a:p>
            <a:pPr lvl="1">
              <a:buFont typeface="Wingdings" pitchFamily="2" charset="2"/>
              <a:buChar char="§"/>
            </a:pPr>
            <a:r>
              <a:rPr lang="en-US" sz="2200" dirty="0" smtClean="0">
                <a:latin typeface="Calibri" pitchFamily="34" charset="0"/>
              </a:rPr>
              <a:t>What are the risk factors for a disease?</a:t>
            </a:r>
          </a:p>
          <a:p>
            <a:pPr lvl="1">
              <a:buFont typeface="Wingdings" pitchFamily="2" charset="2"/>
              <a:buChar char="§"/>
            </a:pPr>
            <a:r>
              <a:rPr lang="en-US" sz="2200" dirty="0" smtClean="0">
                <a:latin typeface="Calibri" pitchFamily="34" charset="0"/>
              </a:rPr>
              <a:t>How effective is the treatment? How harmful is the treatment?</a:t>
            </a:r>
          </a:p>
          <a:p>
            <a:pPr lvl="1">
              <a:buFont typeface="Wingdings" pitchFamily="2" charset="2"/>
              <a:buChar char="§"/>
            </a:pPr>
            <a:r>
              <a:rPr lang="en-US" sz="2200" dirty="0" smtClean="0">
                <a:latin typeface="Calibri" pitchFamily="34" charset="0"/>
              </a:rPr>
              <a:t>How effective are preventive measures? How harmful are preventive measures?</a:t>
            </a:r>
          </a:p>
          <a:p>
            <a:pPr lvl="1">
              <a:buFont typeface="Courier New" pitchFamily="49" charset="0"/>
              <a:buChar char="o"/>
            </a:pPr>
            <a:endParaRPr lang="en-US" sz="2200" dirty="0" smtClean="0">
              <a:latin typeface="Calibri" pitchFamily="34" charset="0"/>
            </a:endParaRPr>
          </a:p>
          <a:p>
            <a:endParaRPr lang="en-US" dirty="0" smtClean="0"/>
          </a:p>
          <a:p>
            <a:pPr>
              <a:buNone/>
            </a:pPr>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9</a:t>
            </a:fld>
            <a:endParaRPr lang="en-US"/>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larity">
  <a:themeElements>
    <a:clrScheme name="Clarity">
      <a:dk1>
        <a:srgbClr val="292934"/>
      </a:dk1>
      <a:lt1>
        <a:srgbClr val="FFFFFF"/>
      </a:lt1>
      <a:dk2>
        <a:srgbClr val="D2533C"/>
      </a:dk2>
      <a:lt2>
        <a:srgbClr val="F3F2DC"/>
      </a:lt2>
      <a:accent1>
        <a:srgbClr val="93A299"/>
      </a:accent1>
      <a:accent2>
        <a:srgbClr val="AD8F67"/>
      </a:accent2>
      <a:accent3>
        <a:srgbClr val="726056"/>
      </a:accent3>
      <a:accent4>
        <a:srgbClr val="4C5A6A"/>
      </a:accent4>
      <a:accent5>
        <a:srgbClr val="808DA0"/>
      </a:accent5>
      <a:accent6>
        <a:srgbClr val="79463D"/>
      </a:accent6>
      <a:hlink>
        <a:srgbClr val="0000FF"/>
      </a:hlink>
      <a:folHlink>
        <a:srgbClr val="800080"/>
      </a:folHlink>
    </a:clrScheme>
    <a:fontScheme name="Office Classic 2">
      <a:maj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larity">
      <a:fillStyleLst>
        <a:solidFill>
          <a:schemeClr val="phClr"/>
        </a:solidFill>
        <a:gradFill rotWithShape="1">
          <a:gsLst>
            <a:gs pos="0">
              <a:schemeClr val="phClr">
                <a:tint val="50000"/>
                <a:shade val="86000"/>
                <a:satMod val="140000"/>
              </a:schemeClr>
            </a:gs>
            <a:gs pos="45000">
              <a:schemeClr val="phClr">
                <a:tint val="48000"/>
                <a:satMod val="150000"/>
              </a:schemeClr>
            </a:gs>
            <a:gs pos="100000">
              <a:schemeClr val="phClr">
                <a:tint val="28000"/>
                <a:satMod val="160000"/>
              </a:schemeClr>
            </a:gs>
          </a:gsLst>
          <a:path path="circle">
            <a:fillToRect l="100000" t="100000" r="100000" b="100000"/>
          </a:path>
        </a:gradFill>
        <a:gradFill rotWithShape="1">
          <a:gsLst>
            <a:gs pos="0">
              <a:schemeClr val="phClr">
                <a:shade val="70000"/>
                <a:satMod val="150000"/>
              </a:schemeClr>
            </a:gs>
            <a:gs pos="34000">
              <a:schemeClr val="phClr">
                <a:shade val="70000"/>
                <a:satMod val="140000"/>
              </a:schemeClr>
            </a:gs>
            <a:gs pos="70000">
              <a:schemeClr val="phClr">
                <a:tint val="100000"/>
                <a:shade val="90000"/>
                <a:satMod val="140000"/>
              </a:schemeClr>
            </a:gs>
            <a:gs pos="100000">
              <a:schemeClr val="phClr">
                <a:tint val="100000"/>
                <a:shade val="100000"/>
                <a:satMod val="100000"/>
              </a:schemeClr>
            </a:gs>
          </a:gsLst>
          <a:path path="circle">
            <a:fillToRect l="100000" t="100000" r="100000" b="100000"/>
          </a:path>
        </a:gradFill>
      </a:fillStyleLst>
      <a:lnStyleLst>
        <a:ln w="9525" cap="flat" cmpd="sng" algn="ctr">
          <a:solidFill>
            <a:schemeClr val="phClr"/>
          </a:solidFill>
          <a:prstDash val="solid"/>
        </a:ln>
        <a:ln w="26425" cap="flat" cmpd="sng" algn="ctr">
          <a:solidFill>
            <a:schemeClr val="phClr"/>
          </a:solidFill>
          <a:prstDash val="solid"/>
        </a:ln>
        <a:ln w="4445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38100" dist="25400" dir="2700000" algn="br" rotWithShape="0">
              <a:srgbClr val="000000">
                <a:alpha val="60000"/>
              </a:srgbClr>
            </a:outerShdw>
          </a:effectLst>
          <a:scene3d>
            <a:camera prst="orthographicFront">
              <a:rot lat="0" lon="0" rev="0"/>
            </a:camera>
            <a:lightRig rig="balanced" dir="t">
              <a:rot lat="0" lon="0" rev="5100000"/>
            </a:lightRig>
          </a:scene3d>
          <a:sp3d contourW="6350">
            <a:bevelT w="29210" h="12700"/>
            <a:contourClr>
              <a:schemeClr val="phClr">
                <a:shade val="30000"/>
                <a:satMod val="130000"/>
              </a:schemeClr>
            </a:contourClr>
          </a:sp3d>
        </a:effectStyle>
      </a:effectStyleLst>
      <a:bgFillStyleLst>
        <a:solidFill>
          <a:schemeClr val="phClr"/>
        </a:solidFill>
        <a:gradFill rotWithShape="1">
          <a:gsLst>
            <a:gs pos="0">
              <a:schemeClr val="phClr">
                <a:tint val="85000"/>
                <a:satMod val="180000"/>
              </a:schemeClr>
            </a:gs>
            <a:gs pos="40000">
              <a:schemeClr val="phClr">
                <a:tint val="95000"/>
                <a:shade val="85000"/>
                <a:satMod val="150000"/>
              </a:schemeClr>
            </a:gs>
            <a:gs pos="100000">
              <a:schemeClr val="phClr">
                <a:shade val="45000"/>
                <a:satMod val="200000"/>
              </a:schemeClr>
            </a:gs>
          </a:gsLst>
          <a:lin ang="5400000" scaled="0"/>
        </a:gradFill>
        <a:blipFill rotWithShape="1">
          <a:blip xmlns:r="http://schemas.openxmlformats.org/officeDocument/2006/relationships" r:embed="rId1">
            <a:duotone>
              <a:schemeClr val="phClr">
                <a:shade val="55000"/>
              </a:schemeClr>
              <a:schemeClr val="phClr">
                <a:tint val="97000"/>
                <a:satMod val="95000"/>
              </a:schemeClr>
            </a:duotone>
          </a:blip>
          <a:tile tx="0" ty="0" sx="70000" sy="7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Clarity</Template>
  <TotalTime>597</TotalTime>
  <Words>813</Words>
  <Application>Microsoft Office PowerPoint</Application>
  <PresentationFormat>عرض على الشاشة (3:4)‏</PresentationFormat>
  <Paragraphs>139</Paragraphs>
  <Slides>17</Slides>
  <Notes>17</Notes>
  <HiddenSlides>0</HiddenSlides>
  <MMClips>0</MMClips>
  <ScaleCrop>false</ScaleCrop>
  <HeadingPairs>
    <vt:vector size="4" baseType="variant">
      <vt:variant>
        <vt:lpstr>سمة</vt:lpstr>
      </vt:variant>
      <vt:variant>
        <vt:i4>1</vt:i4>
      </vt:variant>
      <vt:variant>
        <vt:lpstr>عناوين الشرائح</vt:lpstr>
      </vt:variant>
      <vt:variant>
        <vt:i4>17</vt:i4>
      </vt:variant>
    </vt:vector>
  </HeadingPairs>
  <TitlesOfParts>
    <vt:vector size="18" baseType="lpstr">
      <vt:lpstr>Clarity</vt:lpstr>
      <vt:lpstr>Evidence based medicine</vt:lpstr>
      <vt:lpstr>Learning Objectives</vt:lpstr>
      <vt:lpstr>Relevance of Evidence-Based Medicine</vt:lpstr>
      <vt:lpstr>Why Do We Need Evidence-Based Medicine?</vt:lpstr>
      <vt:lpstr>definition</vt:lpstr>
      <vt:lpstr>Definition of Evidence Based Medicine</vt:lpstr>
      <vt:lpstr>EBM Process</vt:lpstr>
      <vt:lpstr>Basic Elements of EBM</vt:lpstr>
      <vt:lpstr>1. Formulate a Clinical Question</vt:lpstr>
      <vt:lpstr>PICO</vt:lpstr>
      <vt:lpstr>Components of PICO Questions</vt:lpstr>
      <vt:lpstr>PICOTT</vt:lpstr>
      <vt:lpstr>2. Find The Best Available Evidence</vt:lpstr>
      <vt:lpstr>Sources for Evidence</vt:lpstr>
      <vt:lpstr>3. Assess the Validity of the Evidence</vt:lpstr>
      <vt:lpstr>4. Apply Evidence to Practice</vt:lpstr>
      <vt:lpstr>From Evidence to Practice</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FAMKSK</dc:creator>
  <cp:lastModifiedBy>Dr Muslim Al-Hilaly</cp:lastModifiedBy>
  <cp:revision>25</cp:revision>
  <dcterms:created xsi:type="dcterms:W3CDTF">2006-08-16T00:00:00Z</dcterms:created>
  <dcterms:modified xsi:type="dcterms:W3CDTF">2019-04-30T09:26:01Z</dcterms:modified>
</cp:coreProperties>
</file>