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74" r:id="rId4"/>
    <p:sldId id="258" r:id="rId5"/>
    <p:sldId id="275" r:id="rId6"/>
    <p:sldId id="259" r:id="rId7"/>
    <p:sldId id="260" r:id="rId8"/>
    <p:sldId id="261" r:id="rId9"/>
    <p:sldId id="276" r:id="rId10"/>
    <p:sldId id="262" r:id="rId11"/>
    <p:sldId id="263" r:id="rId12"/>
    <p:sldId id="264" r:id="rId13"/>
    <p:sldId id="265" r:id="rId14"/>
    <p:sldId id="266" r:id="rId15"/>
    <p:sldId id="267" r:id="rId16"/>
    <p:sldId id="268" r:id="rId17"/>
    <p:sldId id="269" r:id="rId18"/>
    <p:sldId id="270" r:id="rId19"/>
    <p:sldId id="277" r:id="rId20"/>
    <p:sldId id="271" r:id="rId21"/>
    <p:sldId id="272" r:id="rId22"/>
    <p:sldId id="273" r:id="rId2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21/06/1440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21/06/1440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t>Maternal &amp; Child health services</a:t>
            </a:r>
            <a:br>
              <a:rPr lang="en-US" dirty="0" smtClean="0"/>
            </a:br>
            <a:r>
              <a:rPr lang="en-US" dirty="0" smtClean="0"/>
              <a:t>MCH services</a:t>
            </a:r>
            <a:endParaRPr lang="ar-IQ" dirty="0"/>
          </a:p>
        </p:txBody>
      </p:sp>
      <p:sp>
        <p:nvSpPr>
          <p:cNvPr id="5" name="عنوان فرعي 4"/>
          <p:cNvSpPr>
            <a:spLocks noGrp="1"/>
          </p:cNvSpPr>
          <p:nvPr>
            <p:ph type="subTitle" idx="1"/>
          </p:nvPr>
        </p:nvSpPr>
        <p:spPr>
          <a:xfrm>
            <a:off x="1371600" y="3886200"/>
            <a:ext cx="6400800" cy="2062103"/>
          </a:xfrm>
          <a:prstGeom prst="rect">
            <a:avLst/>
          </a:prstGeom>
        </p:spPr>
        <p:txBody>
          <a:bodyPr>
            <a:spAutoFit/>
          </a:bodyPr>
          <a:lstStyle/>
          <a:p>
            <a:r>
              <a:rPr lang="en-US" sz="3200" dirty="0" smtClean="0"/>
              <a:t/>
            </a:r>
            <a:br>
              <a:rPr lang="en-US" sz="3200" dirty="0" smtClean="0"/>
            </a:br>
            <a:r>
              <a:rPr lang="en-US" dirty="0" smtClean="0"/>
              <a:t>Dr. Muslim N. </a:t>
            </a:r>
            <a:r>
              <a:rPr lang="en-US" dirty="0" err="1" smtClean="0"/>
              <a:t>Saeed</a:t>
            </a:r>
            <a:r>
              <a:rPr lang="en-US" dirty="0" smtClean="0"/>
              <a:t/>
            </a:r>
            <a:br>
              <a:rPr lang="en-US" dirty="0" smtClean="0"/>
            </a:br>
            <a:r>
              <a:rPr lang="en-US" dirty="0" smtClean="0"/>
              <a:t>Family &amp; Community Medicine Dept. Monday, February </a:t>
            </a:r>
            <a:r>
              <a:rPr lang="en-US" dirty="0" smtClean="0"/>
              <a:t>26</a:t>
            </a:r>
            <a:r>
              <a:rPr lang="en-US" baseline="30000" dirty="0" smtClean="0"/>
              <a:t>th</a:t>
            </a:r>
            <a:r>
              <a:rPr lang="en-US" dirty="0" smtClean="0"/>
              <a:t>,2019</a:t>
            </a:r>
            <a:endParaRPr lang="ar-IQ"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fontScale="70000" lnSpcReduction="20000"/>
          </a:bodyPr>
          <a:lstStyle/>
          <a:p>
            <a:pPr algn="l" rtl="0">
              <a:buNone/>
            </a:pPr>
            <a:r>
              <a:rPr lang="en-US" b="1" dirty="0" smtClean="0"/>
              <a:t>II. Premarital Care:</a:t>
            </a:r>
          </a:p>
          <a:p>
            <a:pPr algn="l" rtl="0">
              <a:buNone/>
            </a:pPr>
            <a:r>
              <a:rPr lang="en-US" dirty="0" smtClean="0"/>
              <a:t>Health care given to girls and boys before they get married and is an essential part of adolescent health care. It include:</a:t>
            </a:r>
          </a:p>
          <a:p>
            <a:pPr algn="l" rtl="0">
              <a:buNone/>
            </a:pPr>
            <a:r>
              <a:rPr lang="en-US" dirty="0" smtClean="0"/>
              <a:t> </a:t>
            </a:r>
            <a:r>
              <a:rPr lang="en-US" b="1" dirty="0" smtClean="0"/>
              <a:t>Health education concerning: Proper nutrition</a:t>
            </a:r>
          </a:p>
          <a:p>
            <a:pPr algn="l" rtl="0">
              <a:buNone/>
            </a:pPr>
            <a:r>
              <a:rPr lang="en-US" dirty="0" smtClean="0"/>
              <a:t>Healthy lifestyle, Safe sex, sexually transmitted diseases.</a:t>
            </a:r>
          </a:p>
          <a:p>
            <a:pPr algn="l" rtl="0">
              <a:buNone/>
            </a:pPr>
            <a:r>
              <a:rPr lang="en-US" dirty="0" smtClean="0"/>
              <a:t>History taking: regarding hereditary diseases.-</a:t>
            </a:r>
          </a:p>
          <a:p>
            <a:pPr algn="l" rtl="0">
              <a:buNone/>
            </a:pPr>
            <a:r>
              <a:rPr lang="en-US" dirty="0" smtClean="0"/>
              <a:t> </a:t>
            </a:r>
            <a:r>
              <a:rPr lang="en-US" b="1" dirty="0" smtClean="0"/>
              <a:t>Physical examination: for evaluation of health status and nutritional status, and </a:t>
            </a:r>
            <a:r>
              <a:rPr lang="en-US" dirty="0" smtClean="0"/>
              <a:t>screening of suspected cases.</a:t>
            </a:r>
          </a:p>
          <a:p>
            <a:pPr algn="l" rtl="0">
              <a:buNone/>
            </a:pPr>
            <a:r>
              <a:rPr lang="en-US" dirty="0" smtClean="0"/>
              <a:t> </a:t>
            </a:r>
            <a:r>
              <a:rPr lang="en-US" b="1" dirty="0" smtClean="0"/>
              <a:t>Investigation includes:</a:t>
            </a:r>
          </a:p>
          <a:p>
            <a:pPr algn="l" rtl="0">
              <a:buNone/>
            </a:pPr>
            <a:r>
              <a:rPr lang="en-US" dirty="0" smtClean="0"/>
              <a:t>Blood for: ABO group &amp;RH, </a:t>
            </a:r>
            <a:r>
              <a:rPr lang="en-US" dirty="0" err="1" smtClean="0"/>
              <a:t>Hb</a:t>
            </a:r>
            <a:r>
              <a:rPr lang="en-US" dirty="0" smtClean="0"/>
              <a:t>% level, VDRL, HIV test, test for hepatitis</a:t>
            </a:r>
          </a:p>
          <a:p>
            <a:pPr algn="l" rtl="0">
              <a:buNone/>
            </a:pPr>
            <a:r>
              <a:rPr lang="en-US" dirty="0" smtClean="0"/>
              <a:t>Chest X ray: to exclude pulmonary T.B.</a:t>
            </a:r>
          </a:p>
          <a:p>
            <a:pPr algn="l" rtl="0">
              <a:buNone/>
            </a:pPr>
            <a:r>
              <a:rPr lang="en-US" dirty="0" smtClean="0"/>
              <a:t> </a:t>
            </a:r>
            <a:r>
              <a:rPr lang="en-US" b="1" dirty="0" smtClean="0"/>
              <a:t>Preventive services (immunization): Rubella vaccine is important before the female </a:t>
            </a:r>
            <a:r>
              <a:rPr lang="en-US" dirty="0" smtClean="0"/>
              <a:t>become pregnant (pregnancy should be avoided for the next 3 months after vaccination).</a:t>
            </a:r>
          </a:p>
          <a:p>
            <a:pPr algn="l" rtl="0">
              <a:buNone/>
            </a:pPr>
            <a:r>
              <a:rPr lang="en-US" dirty="0" smtClean="0"/>
              <a:t> </a:t>
            </a:r>
            <a:r>
              <a:rPr lang="en-US" b="1" dirty="0" smtClean="0"/>
              <a:t>Counseling: Genetic counseling, family planning counseling (if requested by couples).</a:t>
            </a: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10000"/>
          </a:bodyPr>
          <a:lstStyle/>
          <a:p>
            <a:pPr algn="l" rtl="0">
              <a:buNone/>
            </a:pPr>
            <a:r>
              <a:rPr lang="en-US" b="1" dirty="0" smtClean="0"/>
              <a:t>III. Antenatal Care ( prenatal care ) ANC:</a:t>
            </a:r>
          </a:p>
          <a:p>
            <a:pPr algn="l" rtl="0">
              <a:buNone/>
            </a:pPr>
            <a:r>
              <a:rPr lang="en-US" dirty="0" smtClean="0"/>
              <a:t>is complete health supervision of the pregnant women in order to maintain, promote &amp; protect health &amp; wellbeing of the mother, fetus and the newborn infant.</a:t>
            </a:r>
          </a:p>
          <a:p>
            <a:pPr algn="l" rtl="0">
              <a:buNone/>
            </a:pPr>
            <a:r>
              <a:rPr lang="en-US" b="1" dirty="0" smtClean="0"/>
              <a:t>General objectives of antenatal care:</a:t>
            </a:r>
          </a:p>
          <a:p>
            <a:pPr algn="l" rtl="0">
              <a:buNone/>
            </a:pPr>
            <a:r>
              <a:rPr lang="en-US" dirty="0" smtClean="0"/>
              <a:t>“The general objective of ANC is to prepare the mother both physically and psychologically to give birth to a healthy newborn and to be able to care for it.”</a:t>
            </a: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Objectives of antenatal care:</a:t>
            </a:r>
            <a:br>
              <a:rPr lang="en-US" b="1" dirty="0" smtClean="0"/>
            </a:br>
            <a:endParaRPr lang="ar-IQ" dirty="0"/>
          </a:p>
        </p:txBody>
      </p:sp>
      <p:sp>
        <p:nvSpPr>
          <p:cNvPr id="3" name="عنصر نائب للمحتوى 2"/>
          <p:cNvSpPr>
            <a:spLocks noGrp="1"/>
          </p:cNvSpPr>
          <p:nvPr>
            <p:ph idx="1"/>
          </p:nvPr>
        </p:nvSpPr>
        <p:spPr/>
        <p:txBody>
          <a:bodyPr>
            <a:normAutofit fontScale="62500" lnSpcReduction="20000"/>
          </a:bodyPr>
          <a:lstStyle/>
          <a:p>
            <a:pPr algn="l" rtl="0">
              <a:buNone/>
            </a:pPr>
            <a:r>
              <a:rPr lang="en-US" dirty="0" smtClean="0"/>
              <a:t> Help to ensure best possible health status for mother &amp; fetus</a:t>
            </a:r>
          </a:p>
          <a:p>
            <a:pPr algn="l" rtl="0">
              <a:buNone/>
            </a:pPr>
            <a:r>
              <a:rPr lang="en-US" dirty="0" smtClean="0"/>
              <a:t> Early detection &amp; timely referral of high risk pregnancy .</a:t>
            </a:r>
          </a:p>
          <a:p>
            <a:pPr algn="l" rtl="0">
              <a:buNone/>
            </a:pPr>
            <a:r>
              <a:rPr lang="en-US" dirty="0" smtClean="0"/>
              <a:t> Education of the mother about :</a:t>
            </a:r>
          </a:p>
          <a:p>
            <a:pPr algn="l" rtl="0">
              <a:buNone/>
            </a:pPr>
            <a:r>
              <a:rPr lang="en-US" dirty="0" smtClean="0"/>
              <a:t>o Physiology of pregnancy. Adequate nutrition. Alarming symptoms&amp; signs.</a:t>
            </a:r>
          </a:p>
          <a:p>
            <a:pPr algn="l" rtl="0">
              <a:buNone/>
            </a:pPr>
            <a:r>
              <a:rPr lang="en-US" dirty="0" smtClean="0"/>
              <a:t>o Infant care. Breast feeding. Child care.</a:t>
            </a:r>
          </a:p>
          <a:p>
            <a:pPr algn="l" rtl="0">
              <a:buNone/>
            </a:pPr>
            <a:r>
              <a:rPr lang="en-US" dirty="0" smtClean="0"/>
              <a:t> Registration: During the booking visit, and record keeping.</a:t>
            </a:r>
          </a:p>
          <a:p>
            <a:pPr algn="l" rtl="0">
              <a:buNone/>
            </a:pPr>
            <a:r>
              <a:rPr lang="en-US" dirty="0" smtClean="0"/>
              <a:t> Medical examination and investigations; for both the booking visit and continuing visits.</a:t>
            </a:r>
          </a:p>
          <a:p>
            <a:pPr algn="l" rtl="0">
              <a:buNone/>
            </a:pPr>
            <a:r>
              <a:rPr lang="en-US" dirty="0" smtClean="0"/>
              <a:t> Health education.</a:t>
            </a:r>
          </a:p>
          <a:p>
            <a:pPr algn="l" rtl="0">
              <a:buNone/>
            </a:pPr>
            <a:r>
              <a:rPr lang="en-US" dirty="0" smtClean="0"/>
              <a:t> Immunization.</a:t>
            </a:r>
          </a:p>
          <a:p>
            <a:pPr algn="l" rtl="0">
              <a:buNone/>
            </a:pPr>
            <a:r>
              <a:rPr lang="en-US" dirty="0" smtClean="0"/>
              <a:t> Supplementations.</a:t>
            </a:r>
          </a:p>
          <a:p>
            <a:pPr algn="l" rtl="0">
              <a:buNone/>
            </a:pPr>
            <a:r>
              <a:rPr lang="en-US" dirty="0" smtClean="0"/>
              <a:t> Clinical services.</a:t>
            </a:r>
          </a:p>
          <a:p>
            <a:pPr algn="l" rtl="0">
              <a:buNone/>
            </a:pPr>
            <a:r>
              <a:rPr lang="en-US" dirty="0" smtClean="0"/>
              <a:t> Social services (outreach services).</a:t>
            </a: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fontScale="70000" lnSpcReduction="20000"/>
          </a:bodyPr>
          <a:lstStyle/>
          <a:p>
            <a:pPr algn="l" rtl="0">
              <a:buNone/>
            </a:pPr>
            <a:r>
              <a:rPr lang="en-US" dirty="0" smtClean="0"/>
              <a:t>When the Antenatal care started?</a:t>
            </a:r>
          </a:p>
          <a:p>
            <a:pPr algn="l" rtl="0">
              <a:buNone/>
            </a:pPr>
            <a:r>
              <a:rPr lang="en-US" dirty="0" smtClean="0"/>
              <a:t>Antenatal care started as soon as pregnancy is confirmed</a:t>
            </a:r>
          </a:p>
          <a:p>
            <a:pPr algn="l" rtl="0">
              <a:buNone/>
            </a:pPr>
            <a:r>
              <a:rPr lang="en-US" dirty="0" smtClean="0"/>
              <a:t>Confirmation of pregnancy:</a:t>
            </a:r>
          </a:p>
          <a:p>
            <a:pPr algn="l" rtl="0">
              <a:buNone/>
            </a:pPr>
            <a:r>
              <a:rPr lang="en-US" dirty="0" smtClean="0"/>
              <a:t> History of missed period in otherwise normal cycle</a:t>
            </a:r>
          </a:p>
          <a:p>
            <a:pPr algn="l" rtl="0">
              <a:buNone/>
            </a:pPr>
            <a:r>
              <a:rPr lang="en-US" dirty="0" smtClean="0"/>
              <a:t>Symptoms of pregnancy: nausea, vomiting heartburn, hyperacidity.</a:t>
            </a:r>
          </a:p>
          <a:p>
            <a:pPr algn="l" rtl="0">
              <a:buNone/>
            </a:pPr>
            <a:r>
              <a:rPr lang="en-US" dirty="0" smtClean="0"/>
              <a:t> Physical examination:</a:t>
            </a:r>
          </a:p>
          <a:p>
            <a:pPr algn="l" rtl="0">
              <a:buNone/>
            </a:pPr>
            <a:r>
              <a:rPr lang="en-US" dirty="0" smtClean="0"/>
              <a:t>1) Breast changes</a:t>
            </a:r>
          </a:p>
          <a:p>
            <a:pPr algn="l" rtl="0">
              <a:buNone/>
            </a:pPr>
            <a:r>
              <a:rPr lang="en-US" dirty="0" smtClean="0"/>
              <a:t>2) Pelvic changes</a:t>
            </a:r>
          </a:p>
          <a:p>
            <a:pPr algn="l" rtl="0">
              <a:buNone/>
            </a:pPr>
            <a:r>
              <a:rPr lang="en-US" dirty="0" smtClean="0"/>
              <a:t>3) Abdominal changes</a:t>
            </a:r>
          </a:p>
          <a:p>
            <a:pPr algn="l" rtl="0">
              <a:buNone/>
            </a:pPr>
            <a:r>
              <a:rPr lang="en-US" dirty="0" smtClean="0"/>
              <a:t> Investigation:</a:t>
            </a:r>
          </a:p>
          <a:p>
            <a:pPr algn="l" rtl="0">
              <a:buNone/>
            </a:pPr>
            <a:r>
              <a:rPr lang="en-US" dirty="0" smtClean="0"/>
              <a:t>1) Urine examination ; pregnancy test: for detection of human chorionic </a:t>
            </a:r>
            <a:r>
              <a:rPr lang="en-US" dirty="0" err="1" smtClean="0"/>
              <a:t>gonadotropin</a:t>
            </a:r>
            <a:r>
              <a:rPr lang="en-US" dirty="0" smtClean="0"/>
              <a:t> (</a:t>
            </a:r>
            <a:r>
              <a:rPr lang="en-US" dirty="0" err="1" smtClean="0"/>
              <a:t>hCG</a:t>
            </a:r>
            <a:r>
              <a:rPr lang="en-US" dirty="0" smtClean="0"/>
              <a:t> ), which is more accurate on first morning specimen &amp; to be done</a:t>
            </a:r>
          </a:p>
          <a:p>
            <a:pPr algn="l" rtl="0">
              <a:buNone/>
            </a:pPr>
            <a:r>
              <a:rPr lang="en-US" dirty="0" smtClean="0"/>
              <a:t>after 7-10 days from last missed menstrual period .</a:t>
            </a:r>
          </a:p>
          <a:p>
            <a:pPr algn="l" rtl="0">
              <a:buNone/>
            </a:pPr>
            <a:r>
              <a:rPr lang="en-US" dirty="0" smtClean="0"/>
              <a:t>2) serum β – </a:t>
            </a:r>
            <a:r>
              <a:rPr lang="en-US" dirty="0" err="1" smtClean="0"/>
              <a:t>hCG</a:t>
            </a:r>
            <a:r>
              <a:rPr lang="en-US" dirty="0" smtClean="0"/>
              <a:t> which is accurate within 10 – 14 days of conception or approximately within the date of menstrual cycle</a:t>
            </a: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Standards of ANC: (initial visit and subsequent visits)</a:t>
            </a:r>
            <a:endParaRPr lang="ar-IQ" dirty="0"/>
          </a:p>
        </p:txBody>
      </p:sp>
      <p:sp>
        <p:nvSpPr>
          <p:cNvPr id="3" name="عنصر نائب للمحتوى 2"/>
          <p:cNvSpPr>
            <a:spLocks noGrp="1"/>
          </p:cNvSpPr>
          <p:nvPr>
            <p:ph idx="1"/>
          </p:nvPr>
        </p:nvSpPr>
        <p:spPr/>
        <p:txBody>
          <a:bodyPr>
            <a:normAutofit fontScale="92500" lnSpcReduction="20000"/>
          </a:bodyPr>
          <a:lstStyle/>
          <a:p>
            <a:pPr algn="l" rtl="0">
              <a:buNone/>
            </a:pPr>
            <a:r>
              <a:rPr lang="en-US" b="1" dirty="0" smtClean="0"/>
              <a:t>The initial visit (first visit) :</a:t>
            </a:r>
          </a:p>
          <a:p>
            <a:pPr algn="l" rtl="0">
              <a:buNone/>
            </a:pPr>
            <a:r>
              <a:rPr lang="en-US" dirty="0" smtClean="0"/>
              <a:t>The first antenatal visit should take place as early as possible during the first trimester , as soon as the pregnancy is confirmed.</a:t>
            </a:r>
          </a:p>
          <a:p>
            <a:pPr algn="l" rtl="0">
              <a:buNone/>
            </a:pPr>
            <a:r>
              <a:rPr lang="en-US" dirty="0" smtClean="0"/>
              <a:t>The initial visit should include:</a:t>
            </a:r>
          </a:p>
          <a:p>
            <a:pPr algn="l" rtl="0">
              <a:buNone/>
            </a:pPr>
            <a:r>
              <a:rPr lang="en-US" dirty="0" smtClean="0"/>
              <a:t>1. Booking procedures (registration).</a:t>
            </a:r>
          </a:p>
          <a:p>
            <a:pPr algn="l" rtl="0">
              <a:buNone/>
            </a:pPr>
            <a:r>
              <a:rPr lang="en-US" dirty="0" smtClean="0"/>
              <a:t>2. Physical examination.</a:t>
            </a:r>
          </a:p>
          <a:p>
            <a:pPr algn="l" rtl="0">
              <a:buNone/>
            </a:pPr>
            <a:r>
              <a:rPr lang="en-US" dirty="0" smtClean="0"/>
              <a:t>3. Investigation.</a:t>
            </a:r>
          </a:p>
          <a:p>
            <a:pPr algn="l" rtl="0">
              <a:buNone/>
            </a:pPr>
            <a:r>
              <a:rPr lang="en-US" dirty="0" smtClean="0"/>
              <a:t>4. Health education.</a:t>
            </a:r>
          </a:p>
          <a:p>
            <a:pPr algn="l" rtl="0">
              <a:buNone/>
            </a:pPr>
            <a:r>
              <a:rPr lang="en-US" dirty="0" smtClean="0"/>
              <a:t>Instructions: including frequency of visits</a:t>
            </a: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20000"/>
          </a:bodyPr>
          <a:lstStyle/>
          <a:p>
            <a:pPr algn="l" rtl="0">
              <a:buNone/>
            </a:pPr>
            <a:r>
              <a:rPr lang="en-US" b="1" dirty="0" smtClean="0"/>
              <a:t>Registration (Booking):</a:t>
            </a:r>
          </a:p>
          <a:p>
            <a:pPr algn="l" rtl="0">
              <a:buNone/>
            </a:pPr>
            <a:r>
              <a:rPr lang="en-US" dirty="0" smtClean="0"/>
              <a:t>When </a:t>
            </a:r>
            <a:r>
              <a:rPr lang="en-US" dirty="0" err="1" smtClean="0"/>
              <a:t>primigravida</a:t>
            </a:r>
            <a:r>
              <a:rPr lang="en-US" dirty="0" smtClean="0"/>
              <a:t> visits MCH center for the first time a health record [file with serial number] is initiated to register all events concerning present pregnancy &amp; it`s outcome .</a:t>
            </a:r>
          </a:p>
          <a:p>
            <a:pPr algn="l" rtl="0">
              <a:buNone/>
            </a:pPr>
            <a:r>
              <a:rPr lang="en-US" dirty="0" smtClean="0"/>
              <a:t>o </a:t>
            </a:r>
            <a:r>
              <a:rPr lang="en-US" b="1" dirty="0" smtClean="0"/>
              <a:t>Importance of record - keeping:</a:t>
            </a:r>
          </a:p>
          <a:p>
            <a:pPr algn="l" rtl="0">
              <a:buNone/>
            </a:pPr>
            <a:r>
              <a:rPr lang="en-US" dirty="0" smtClean="0"/>
              <a:t>1. To be used as reference data in next pregnancies </a:t>
            </a:r>
          </a:p>
          <a:p>
            <a:pPr algn="l" rtl="0">
              <a:buNone/>
            </a:pPr>
            <a:r>
              <a:rPr lang="en-US" dirty="0" smtClean="0"/>
              <a:t>2. For collection of statistical data used as health indicator for assessment &amp; evaluation of MCH services.</a:t>
            </a:r>
            <a:endParaRPr lang="ar-IQ"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Booking procedures:</a:t>
            </a:r>
            <a:br>
              <a:rPr lang="en-US" b="1" dirty="0" smtClean="0"/>
            </a:br>
            <a:endParaRPr lang="ar-IQ" dirty="0"/>
          </a:p>
        </p:txBody>
      </p:sp>
      <p:sp>
        <p:nvSpPr>
          <p:cNvPr id="3" name="عنصر نائب للمحتوى 2"/>
          <p:cNvSpPr>
            <a:spLocks noGrp="1"/>
          </p:cNvSpPr>
          <p:nvPr>
            <p:ph idx="1"/>
          </p:nvPr>
        </p:nvSpPr>
        <p:spPr>
          <a:xfrm>
            <a:off x="457200" y="1052736"/>
            <a:ext cx="8229600" cy="5073427"/>
          </a:xfrm>
        </p:spPr>
        <p:txBody>
          <a:bodyPr>
            <a:normAutofit fontScale="62500" lnSpcReduction="20000"/>
          </a:bodyPr>
          <a:lstStyle/>
          <a:p>
            <a:pPr marL="514350" indent="-514350" algn="l" rtl="0">
              <a:buNone/>
            </a:pPr>
            <a:r>
              <a:rPr lang="en-US" dirty="0" smtClean="0"/>
              <a:t>History: (personal, family, medical, drug , allergy, blood transfusion., surgical, menstrual, obstetrical )</a:t>
            </a:r>
          </a:p>
          <a:p>
            <a:pPr algn="l" rtl="0">
              <a:buNone/>
            </a:pPr>
            <a:r>
              <a:rPr lang="en-US" dirty="0" smtClean="0"/>
              <a:t> Personal history: name, age, occupation, level of education (of both parents), address, duration of marriage, Consanguinity, Potentially harmful habits ( </a:t>
            </a:r>
            <a:r>
              <a:rPr lang="en-US" dirty="0" err="1" smtClean="0"/>
              <a:t>e.g</a:t>
            </a:r>
            <a:r>
              <a:rPr lang="en-US" dirty="0" smtClean="0"/>
              <a:t> smoking , alcohol )</a:t>
            </a:r>
          </a:p>
          <a:p>
            <a:pPr algn="l" rtl="0">
              <a:buNone/>
            </a:pPr>
            <a:r>
              <a:rPr lang="en-US" dirty="0" smtClean="0"/>
              <a:t> Family history: D.M, HP, multiple pregnancy, congenital anomalies, mental retardation</a:t>
            </a:r>
          </a:p>
          <a:p>
            <a:pPr algn="l" rtl="0">
              <a:buNone/>
            </a:pPr>
            <a:r>
              <a:rPr lang="en-US" dirty="0" smtClean="0"/>
              <a:t> Medical history: Diseases: DM, HP, UTI, Heart diseases, Infectious disease</a:t>
            </a:r>
          </a:p>
          <a:p>
            <a:pPr algn="l" rtl="0">
              <a:buNone/>
            </a:pPr>
            <a:r>
              <a:rPr lang="en-US" dirty="0" smtClean="0"/>
              <a:t> Drugs or allergy</a:t>
            </a:r>
          </a:p>
          <a:p>
            <a:pPr algn="l" rtl="0">
              <a:buNone/>
            </a:pPr>
            <a:r>
              <a:rPr lang="en-US" dirty="0" smtClean="0"/>
              <a:t> History of blood transfusion, </a:t>
            </a:r>
            <a:r>
              <a:rPr lang="en-US" dirty="0" err="1" smtClean="0"/>
              <a:t>Rh</a:t>
            </a:r>
            <a:r>
              <a:rPr lang="en-US" dirty="0" smtClean="0"/>
              <a:t> incompatibility</a:t>
            </a:r>
          </a:p>
          <a:p>
            <a:pPr algn="l" rtl="0">
              <a:buNone/>
            </a:pPr>
            <a:r>
              <a:rPr lang="en-US" dirty="0" smtClean="0"/>
              <a:t> Surgical history: history of previous operation</a:t>
            </a:r>
          </a:p>
          <a:p>
            <a:pPr algn="l" rtl="0">
              <a:buNone/>
            </a:pPr>
            <a:r>
              <a:rPr lang="en-US" dirty="0" smtClean="0"/>
              <a:t> Menstrual history: age of menarche, regularity , length of cycle, usual duration of each period , amount of blood loss, last menstrual period LMP, &amp; expected day of delivery</a:t>
            </a:r>
          </a:p>
          <a:p>
            <a:pPr algn="l" rtl="0">
              <a:buNone/>
            </a:pPr>
            <a:r>
              <a:rPr lang="en-US" dirty="0" smtClean="0"/>
              <a:t>EDD is calculated accordingly , use of contraception , if she is lactating now</a:t>
            </a: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normAutofit fontScale="70000" lnSpcReduction="20000"/>
          </a:bodyPr>
          <a:lstStyle/>
          <a:p>
            <a:pPr algn="l" rtl="0">
              <a:buNone/>
            </a:pPr>
            <a:r>
              <a:rPr lang="en-US" b="1" dirty="0" smtClean="0"/>
              <a:t>Obstetrical history: history of all previous pregnancies in chronological order</a:t>
            </a:r>
          </a:p>
          <a:p>
            <a:pPr algn="l" rtl="0">
              <a:buNone/>
            </a:pPr>
            <a:r>
              <a:rPr lang="en-US" dirty="0" smtClean="0"/>
              <a:t>including:</a:t>
            </a:r>
          </a:p>
          <a:p>
            <a:pPr algn="l" rtl="0">
              <a:buNone/>
            </a:pPr>
            <a:r>
              <a:rPr lang="en-US" dirty="0" smtClean="0"/>
              <a:t>- Number of pregnancies</a:t>
            </a:r>
          </a:p>
          <a:p>
            <a:pPr algn="l" rtl="0">
              <a:buNone/>
            </a:pPr>
            <a:r>
              <a:rPr lang="en-US" dirty="0" smtClean="0"/>
              <a:t>- Date of birth or termination of each pregnancy</a:t>
            </a:r>
          </a:p>
          <a:p>
            <a:pPr algn="l" rtl="0">
              <a:buNone/>
            </a:pPr>
            <a:r>
              <a:rPr lang="en-US" dirty="0" smtClean="0"/>
              <a:t>- Duration of each pregnancy</a:t>
            </a:r>
          </a:p>
          <a:p>
            <a:pPr algn="l" rtl="0">
              <a:buNone/>
            </a:pPr>
            <a:r>
              <a:rPr lang="en-US" dirty="0" smtClean="0"/>
              <a:t>- Outcome of each pregnancy ( abortion or stillbirth or live birth)</a:t>
            </a:r>
          </a:p>
          <a:p>
            <a:pPr algn="l" rtl="0">
              <a:buNone/>
            </a:pPr>
            <a:r>
              <a:rPr lang="en-US" dirty="0" smtClean="0"/>
              <a:t>- Type of delivery: normal , assisted or caesarian section (C\S)</a:t>
            </a:r>
          </a:p>
          <a:p>
            <a:pPr algn="l" rtl="0">
              <a:buNone/>
            </a:pPr>
            <a:r>
              <a:rPr lang="en-US" dirty="0" smtClean="0"/>
              <a:t>- Presentation</a:t>
            </a:r>
          </a:p>
          <a:p>
            <a:pPr algn="l" rtl="0">
              <a:buNone/>
            </a:pPr>
            <a:r>
              <a:rPr lang="en-US" dirty="0" smtClean="0"/>
              <a:t>- Complications during: pregnancy, </a:t>
            </a:r>
            <a:r>
              <a:rPr lang="en-US" dirty="0" err="1" smtClean="0"/>
              <a:t>labour</a:t>
            </a:r>
            <a:r>
              <a:rPr lang="en-US" dirty="0" smtClean="0"/>
              <a:t>, and postnatal.</a:t>
            </a:r>
          </a:p>
          <a:p>
            <a:pPr algn="l" rtl="0">
              <a:buNone/>
            </a:pPr>
            <a:r>
              <a:rPr lang="en-US" dirty="0" smtClean="0"/>
              <a:t>- Weight of newborn</a:t>
            </a:r>
          </a:p>
          <a:p>
            <a:pPr algn="l" rtl="0">
              <a:buNone/>
            </a:pPr>
            <a:r>
              <a:rPr lang="en-US" dirty="0" smtClean="0"/>
              <a:t>- Place of delivery : home , or hospital</a:t>
            </a:r>
          </a:p>
          <a:p>
            <a:pPr algn="l" rtl="0">
              <a:buNone/>
            </a:pPr>
            <a:r>
              <a:rPr lang="en-US" dirty="0" smtClean="0"/>
              <a:t>- Birth attendant : doctor , nurse, midwife , or traditional birth attendant ( TBA )</a:t>
            </a: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b="1" dirty="0" smtClean="0"/>
              <a:t>2) Physical examination:</a:t>
            </a:r>
            <a:endParaRPr lang="ar-IQ" sz="3600" dirty="0"/>
          </a:p>
        </p:txBody>
      </p:sp>
      <p:sp>
        <p:nvSpPr>
          <p:cNvPr id="3" name="عنصر نائب للمحتوى 2"/>
          <p:cNvSpPr>
            <a:spLocks noGrp="1"/>
          </p:cNvSpPr>
          <p:nvPr>
            <p:ph idx="1"/>
          </p:nvPr>
        </p:nvSpPr>
        <p:spPr>
          <a:xfrm>
            <a:off x="457200" y="1268760"/>
            <a:ext cx="8229600" cy="4857403"/>
          </a:xfrm>
        </p:spPr>
        <p:txBody>
          <a:bodyPr>
            <a:noAutofit/>
          </a:bodyPr>
          <a:lstStyle/>
          <a:p>
            <a:pPr algn="l" rtl="0">
              <a:buNone/>
            </a:pPr>
            <a:r>
              <a:rPr lang="en-US" sz="2000" dirty="0" smtClean="0"/>
              <a:t> </a:t>
            </a:r>
            <a:r>
              <a:rPr lang="en-US" sz="2000" b="1" dirty="0" smtClean="0"/>
              <a:t>General (systemic)</a:t>
            </a:r>
          </a:p>
          <a:p>
            <a:pPr algn="l" rtl="0">
              <a:buNone/>
            </a:pPr>
            <a:r>
              <a:rPr lang="en-US" sz="2000" dirty="0" smtClean="0"/>
              <a:t>- Vital signs: pulse, temperature, blood pressure (Bp ) which is best measured with</a:t>
            </a:r>
          </a:p>
          <a:p>
            <a:pPr algn="l" rtl="0">
              <a:buNone/>
            </a:pPr>
            <a:r>
              <a:rPr lang="en-US" sz="2000" dirty="0" smtClean="0"/>
              <a:t>the client sitting or in recumbent position (not lying).</a:t>
            </a:r>
          </a:p>
          <a:p>
            <a:pPr algn="l" rtl="0">
              <a:buNone/>
            </a:pPr>
            <a:r>
              <a:rPr lang="en-US" sz="2000" dirty="0" smtClean="0"/>
              <a:t>- Weight (with indoor clothing).</a:t>
            </a:r>
          </a:p>
          <a:p>
            <a:pPr algn="l" rtl="0">
              <a:buNone/>
            </a:pPr>
            <a:r>
              <a:rPr lang="en-US" sz="2000" dirty="0" smtClean="0"/>
              <a:t>- Height (without shoes).</a:t>
            </a:r>
          </a:p>
          <a:p>
            <a:pPr algn="l" rtl="0">
              <a:buNone/>
            </a:pPr>
            <a:r>
              <a:rPr lang="en-US" sz="2000" dirty="0" smtClean="0"/>
              <a:t>- Body mass index BMI is calculated = weight (kg) \ height (m) 2.</a:t>
            </a:r>
          </a:p>
          <a:p>
            <a:pPr algn="l" rtl="0">
              <a:buNone/>
            </a:pPr>
            <a:r>
              <a:rPr lang="en-US" sz="2000" dirty="0" smtClean="0"/>
              <a:t>- Pallor.</a:t>
            </a:r>
          </a:p>
          <a:p>
            <a:pPr algn="l" rtl="0">
              <a:buNone/>
            </a:pPr>
            <a:r>
              <a:rPr lang="en-US" sz="2000" dirty="0" smtClean="0"/>
              <a:t>- Jaundice.</a:t>
            </a:r>
          </a:p>
          <a:p>
            <a:pPr algn="l" rtl="0">
              <a:buNone/>
            </a:pPr>
            <a:r>
              <a:rPr lang="en-US" sz="2000" dirty="0" smtClean="0"/>
              <a:t> </a:t>
            </a:r>
            <a:r>
              <a:rPr lang="en-US" sz="2000" b="1" dirty="0" smtClean="0"/>
              <a:t>Head &amp; neck including thyroid gland (goiter).</a:t>
            </a:r>
          </a:p>
          <a:p>
            <a:pPr algn="l" rtl="0">
              <a:buNone/>
            </a:pPr>
            <a:r>
              <a:rPr lang="en-US" sz="2000" dirty="0" smtClean="0"/>
              <a:t> </a:t>
            </a:r>
            <a:r>
              <a:rPr lang="en-US" sz="2000" b="1" dirty="0" smtClean="0"/>
              <a:t>Chest &amp; heart examination.</a:t>
            </a:r>
          </a:p>
          <a:p>
            <a:pPr algn="l" rtl="0">
              <a:buNone/>
            </a:pPr>
            <a:r>
              <a:rPr lang="en-US" sz="2000" dirty="0" smtClean="0"/>
              <a:t> </a:t>
            </a:r>
            <a:r>
              <a:rPr lang="en-US" sz="2000" b="1" dirty="0" smtClean="0"/>
              <a:t>Breast examination.</a:t>
            </a:r>
          </a:p>
          <a:p>
            <a:pPr algn="l" rtl="0">
              <a:buNone/>
            </a:pPr>
            <a:r>
              <a:rPr lang="en-US" sz="2000" dirty="0" smtClean="0"/>
              <a:t> </a:t>
            </a:r>
            <a:r>
              <a:rPr lang="en-US" sz="2000" b="1" dirty="0" smtClean="0"/>
              <a:t>Lower limb edema.</a:t>
            </a:r>
          </a:p>
          <a:p>
            <a:pPr algn="l" rtl="0">
              <a:buNone/>
            </a:pPr>
            <a:r>
              <a:rPr lang="en-US" sz="2000" dirty="0" smtClean="0"/>
              <a:t> Skeletal or neurological abnormalities.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normAutofit fontScale="85000" lnSpcReduction="20000"/>
          </a:bodyPr>
          <a:lstStyle/>
          <a:p>
            <a:pPr algn="l" rtl="0">
              <a:buNone/>
            </a:pPr>
            <a:r>
              <a:rPr lang="en-US" dirty="0" smtClean="0"/>
              <a:t> </a:t>
            </a:r>
            <a:r>
              <a:rPr lang="en-US" b="1" dirty="0" smtClean="0"/>
              <a:t>Abdominal (Obstetric) examination.</a:t>
            </a:r>
          </a:p>
          <a:p>
            <a:pPr algn="l" rtl="0">
              <a:buNone/>
            </a:pPr>
            <a:r>
              <a:rPr lang="en-US" dirty="0" smtClean="0"/>
              <a:t>- Inspection:</a:t>
            </a:r>
          </a:p>
          <a:p>
            <a:pPr algn="l" rtl="0">
              <a:buNone/>
            </a:pPr>
            <a:r>
              <a:rPr lang="en-US" dirty="0" smtClean="0"/>
              <a:t> Size &amp; shape of abdomen, Scars of previous operations.</a:t>
            </a:r>
          </a:p>
          <a:p>
            <a:pPr algn="l" rtl="0">
              <a:buNone/>
            </a:pPr>
            <a:r>
              <a:rPr lang="en-US" dirty="0" smtClean="0"/>
              <a:t> Signs of pregnancy (</a:t>
            </a:r>
            <a:r>
              <a:rPr lang="en-US" dirty="0" err="1" smtClean="0"/>
              <a:t>linea</a:t>
            </a:r>
            <a:r>
              <a:rPr lang="en-US" dirty="0" smtClean="0"/>
              <a:t> </a:t>
            </a:r>
            <a:r>
              <a:rPr lang="en-US" dirty="0" err="1" smtClean="0"/>
              <a:t>nigra</a:t>
            </a:r>
            <a:r>
              <a:rPr lang="en-US" dirty="0" smtClean="0"/>
              <a:t>, </a:t>
            </a:r>
            <a:r>
              <a:rPr lang="en-US" dirty="0" err="1" smtClean="0"/>
              <a:t>striae</a:t>
            </a:r>
            <a:r>
              <a:rPr lang="en-US" dirty="0" smtClean="0"/>
              <a:t> </a:t>
            </a:r>
            <a:r>
              <a:rPr lang="en-US" dirty="0" err="1" smtClean="0"/>
              <a:t>gravidarm</a:t>
            </a:r>
            <a:r>
              <a:rPr lang="en-US" dirty="0" smtClean="0"/>
              <a:t>).</a:t>
            </a:r>
          </a:p>
          <a:p>
            <a:pPr algn="l" rtl="0">
              <a:buNone/>
            </a:pPr>
            <a:r>
              <a:rPr lang="en-US" dirty="0" smtClean="0"/>
              <a:t> Fetal movement, dilated veins, Edema.</a:t>
            </a:r>
          </a:p>
          <a:p>
            <a:pPr algn="l" rtl="0">
              <a:buNone/>
            </a:pPr>
            <a:r>
              <a:rPr lang="en-US" dirty="0" smtClean="0"/>
              <a:t>- Palpation:</a:t>
            </a:r>
          </a:p>
          <a:p>
            <a:pPr algn="l" rtl="0">
              <a:buNone/>
            </a:pPr>
            <a:r>
              <a:rPr lang="en-US" dirty="0" smtClean="0"/>
              <a:t>Tenderness, rigidity or any palpable organs, </a:t>
            </a:r>
            <a:r>
              <a:rPr lang="en-US" dirty="0" err="1" smtClean="0"/>
              <a:t>Fundal</a:t>
            </a:r>
            <a:r>
              <a:rPr lang="en-US" dirty="0" smtClean="0"/>
              <a:t> level.</a:t>
            </a:r>
          </a:p>
          <a:p>
            <a:pPr algn="l" rtl="0">
              <a:buNone/>
            </a:pPr>
            <a:r>
              <a:rPr lang="en-US" dirty="0" smtClean="0"/>
              <a:t>- Auscultation</a:t>
            </a:r>
            <a:r>
              <a:rPr lang="en-US" b="1" dirty="0" smtClean="0"/>
              <a:t>: fetal heart, from 10 weeks fetal heart rate detector is used. From 20 </a:t>
            </a:r>
            <a:r>
              <a:rPr lang="en-US" dirty="0" smtClean="0"/>
              <a:t>weeks </a:t>
            </a:r>
            <a:r>
              <a:rPr lang="en-US" dirty="0" err="1" smtClean="0"/>
              <a:t>Pinard</a:t>
            </a:r>
            <a:r>
              <a:rPr lang="en-US" dirty="0" smtClean="0"/>
              <a:t> fetal stethoscope is used.</a:t>
            </a:r>
          </a:p>
          <a:p>
            <a:pPr algn="l" rtl="0">
              <a:buNone/>
            </a:pPr>
            <a:r>
              <a:rPr lang="en-US" dirty="0" smtClean="0"/>
              <a:t>- Pelvic examination: vaginal examination is not recommended routinely unless in cases of vaginal discharge .</a:t>
            </a:r>
            <a:endParaRPr lang="ar-IQ" dirty="0" smtClean="0"/>
          </a:p>
          <a:p>
            <a:pPr algn="l" rtl="0">
              <a:buNone/>
            </a:pP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60648"/>
            <a:ext cx="8229600" cy="5865515"/>
          </a:xfrm>
        </p:spPr>
        <p:txBody>
          <a:bodyPr>
            <a:noAutofit/>
          </a:bodyPr>
          <a:lstStyle/>
          <a:p>
            <a:pPr algn="l">
              <a:buNone/>
            </a:pPr>
            <a:r>
              <a:rPr lang="en-US" sz="2800" b="1" dirty="0" smtClean="0"/>
              <a:t>Maternal &amp; Child Heath (MCH) (including family planning):</a:t>
            </a:r>
          </a:p>
          <a:p>
            <a:pPr algn="l">
              <a:buNone/>
            </a:pPr>
            <a:r>
              <a:rPr lang="en-US" sz="2800" dirty="0" smtClean="0"/>
              <a:t>Mothers and children are both vulnerable groups of the community.</a:t>
            </a:r>
          </a:p>
          <a:p>
            <a:pPr algn="l">
              <a:buNone/>
            </a:pPr>
            <a:r>
              <a:rPr lang="en-US" sz="2800" dirty="0" smtClean="0"/>
              <a:t>Women in the childbearing period (15-49 years) constitute about 25% of the population.</a:t>
            </a:r>
          </a:p>
          <a:p>
            <a:pPr algn="l">
              <a:buNone/>
            </a:pPr>
            <a:r>
              <a:rPr lang="en-US" sz="2800" dirty="0" smtClean="0"/>
              <a:t>Children on the other hand constitute about 40% to 45% of the population in developing countries. This group is characterized by relative high mortality and morbidity rates</a:t>
            </a:r>
            <a:r>
              <a:rPr lang="en-US" sz="2800" b="1" i="1" dirty="0" smtClean="0"/>
              <a:t>.</a:t>
            </a:r>
          </a:p>
          <a:p>
            <a:pPr algn="l">
              <a:buNone/>
            </a:pPr>
            <a:r>
              <a:rPr lang="en-US" sz="2800" b="1" dirty="0" smtClean="0"/>
              <a:t>MCH includes: 1- Maternal care. 2- Child care 3- Family planning</a:t>
            </a:r>
            <a:endParaRPr lang="ar-IQ" sz="2800" dirty="0" smtClean="0"/>
          </a:p>
          <a:p>
            <a:pPr algn="l">
              <a:buNone/>
            </a:pPr>
            <a:endParaRPr lang="en-US" sz="2800" b="1" i="1"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b="1" dirty="0" smtClean="0"/>
              <a:t>3) Investigation:</a:t>
            </a:r>
            <a:endParaRPr lang="ar-IQ" sz="4000" dirty="0"/>
          </a:p>
        </p:txBody>
      </p:sp>
      <p:sp>
        <p:nvSpPr>
          <p:cNvPr id="3" name="عنصر نائب للمحتوى 2"/>
          <p:cNvSpPr>
            <a:spLocks noGrp="1"/>
          </p:cNvSpPr>
          <p:nvPr>
            <p:ph idx="1"/>
          </p:nvPr>
        </p:nvSpPr>
        <p:spPr/>
        <p:txBody>
          <a:bodyPr>
            <a:normAutofit fontScale="85000" lnSpcReduction="10000"/>
          </a:bodyPr>
          <a:lstStyle/>
          <a:p>
            <a:pPr algn="l" rtl="0">
              <a:buNone/>
            </a:pPr>
            <a:r>
              <a:rPr lang="en-US" b="1" dirty="0" smtClean="0"/>
              <a:t>Blood analysis: complete blood picture.</a:t>
            </a:r>
          </a:p>
          <a:p>
            <a:pPr algn="l" rtl="0">
              <a:buNone/>
            </a:pPr>
            <a:r>
              <a:rPr lang="en-US" dirty="0" smtClean="0"/>
              <a:t>- ABO grouping &amp; </a:t>
            </a:r>
            <a:r>
              <a:rPr lang="en-US" dirty="0" err="1" smtClean="0"/>
              <a:t>Rh</a:t>
            </a:r>
            <a:r>
              <a:rPr lang="en-US" dirty="0" smtClean="0"/>
              <a:t>.</a:t>
            </a:r>
          </a:p>
          <a:p>
            <a:pPr algn="l" rtl="0">
              <a:buNone/>
            </a:pPr>
            <a:r>
              <a:rPr lang="en-US" dirty="0" smtClean="0"/>
              <a:t>- Screening for diabetes, RBS, 2HPP (2 hours post </a:t>
            </a:r>
            <a:r>
              <a:rPr lang="en-US" dirty="0" err="1" smtClean="0"/>
              <a:t>prandial</a:t>
            </a:r>
            <a:r>
              <a:rPr lang="en-US" dirty="0" smtClean="0"/>
              <a:t>), GTT if needed.</a:t>
            </a:r>
          </a:p>
          <a:p>
            <a:pPr algn="l" rtl="0">
              <a:buNone/>
            </a:pPr>
            <a:r>
              <a:rPr lang="en-US" dirty="0" smtClean="0"/>
              <a:t>- VDRL</a:t>
            </a:r>
          </a:p>
          <a:p>
            <a:pPr algn="l" rtl="0">
              <a:buNone/>
            </a:pPr>
            <a:r>
              <a:rPr lang="en-US" dirty="0" smtClean="0"/>
              <a:t> </a:t>
            </a:r>
            <a:r>
              <a:rPr lang="en-US" b="1" dirty="0" smtClean="0"/>
              <a:t>Urine analysis : GUE for albumin urea , microscopic examination for </a:t>
            </a:r>
            <a:r>
              <a:rPr lang="en-US" b="1" dirty="0" err="1" smtClean="0"/>
              <a:t>bacteriurea</a:t>
            </a:r>
            <a:r>
              <a:rPr lang="en-US" b="1" dirty="0" smtClean="0"/>
              <a:t> &amp; </a:t>
            </a:r>
            <a:r>
              <a:rPr lang="en-US" dirty="0" smtClean="0"/>
              <a:t>pus cell . culture &amp; sensitivity (C&amp;S) if recommended</a:t>
            </a:r>
          </a:p>
          <a:p>
            <a:pPr algn="l" rtl="0">
              <a:buNone/>
            </a:pPr>
            <a:r>
              <a:rPr lang="en-US" dirty="0" smtClean="0"/>
              <a:t> </a:t>
            </a:r>
            <a:r>
              <a:rPr lang="en-US" b="1" dirty="0" smtClean="0"/>
              <a:t>Arrange for pelvic ultrasound: if the women is not sure of gestational age or if </a:t>
            </a:r>
            <a:r>
              <a:rPr lang="en-US" dirty="0" smtClean="0"/>
              <a:t>her period is not reliable .</a:t>
            </a:r>
            <a:endParaRPr lang="ar-IQ"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Schedule of antenatal care visits:</a:t>
            </a:r>
            <a:endParaRPr lang="ar-IQ" dirty="0"/>
          </a:p>
        </p:txBody>
      </p:sp>
      <p:sp>
        <p:nvSpPr>
          <p:cNvPr id="3" name="عنصر نائب للمحتوى 2"/>
          <p:cNvSpPr>
            <a:spLocks noGrp="1"/>
          </p:cNvSpPr>
          <p:nvPr>
            <p:ph idx="1"/>
          </p:nvPr>
        </p:nvSpPr>
        <p:spPr/>
        <p:txBody>
          <a:bodyPr>
            <a:normAutofit fontScale="85000" lnSpcReduction="20000"/>
          </a:bodyPr>
          <a:lstStyle/>
          <a:p>
            <a:pPr algn="l" rtl="0">
              <a:buNone/>
            </a:pPr>
            <a:r>
              <a:rPr lang="en-US" dirty="0" smtClean="0"/>
              <a:t>For low – risk pregnancy the following schedule of visits should be followed:</a:t>
            </a:r>
          </a:p>
          <a:p>
            <a:pPr algn="l" rtl="0">
              <a:buNone/>
            </a:pPr>
            <a:r>
              <a:rPr lang="en-US" dirty="0" smtClean="0"/>
              <a:t>-up to 28 weeks gestation every 4 weeks</a:t>
            </a:r>
          </a:p>
          <a:p>
            <a:pPr algn="l" rtl="0">
              <a:buNone/>
            </a:pPr>
            <a:r>
              <a:rPr lang="en-US" dirty="0" smtClean="0"/>
              <a:t>-28 – 36 weeks gestation every 2 weeks</a:t>
            </a:r>
          </a:p>
          <a:p>
            <a:pPr algn="l" rtl="0">
              <a:buNone/>
            </a:pPr>
            <a:r>
              <a:rPr lang="en-US" dirty="0" smtClean="0"/>
              <a:t>-After 36 weeks gestation every one week</a:t>
            </a:r>
          </a:p>
          <a:p>
            <a:pPr algn="l" rtl="0">
              <a:buNone/>
            </a:pPr>
            <a:r>
              <a:rPr lang="en-US" dirty="0" smtClean="0"/>
              <a:t> In a low – risk pregnancy with no complication , a minimum number of antenatal visits (recommended by the Royal College of Obstetricians &amp; Gynecologists) is</a:t>
            </a:r>
          </a:p>
          <a:p>
            <a:pPr algn="l" rtl="0">
              <a:buNone/>
            </a:pPr>
            <a:r>
              <a:rPr lang="en-US" dirty="0" smtClean="0"/>
              <a:t>five visits, including the booking visit, is acceptable. The quality of care is more important than the frequency of visits.</a:t>
            </a:r>
            <a:endParaRPr lang="ar-IQ"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505475"/>
          </a:xfrm>
        </p:spPr>
        <p:txBody>
          <a:bodyPr>
            <a:normAutofit/>
          </a:bodyPr>
          <a:lstStyle/>
          <a:p>
            <a:pPr algn="ctr" rtl="0">
              <a:buNone/>
            </a:pPr>
            <a:endParaRPr lang="en-US" sz="8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rtl="0">
              <a:buNone/>
            </a:pPr>
            <a:r>
              <a:rPr lang="en-US" sz="8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End </a:t>
            </a:r>
            <a:endParaRPr lang="ar-IQ" sz="8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433467"/>
          </a:xfrm>
        </p:spPr>
        <p:txBody>
          <a:bodyPr>
            <a:normAutofit fontScale="85000" lnSpcReduction="20000"/>
          </a:bodyPr>
          <a:lstStyle/>
          <a:p>
            <a:pPr algn="l">
              <a:buNone/>
            </a:pPr>
            <a:r>
              <a:rPr lang="en-US" b="1" dirty="0" smtClean="0"/>
              <a:t>MCH Definition:</a:t>
            </a:r>
          </a:p>
          <a:p>
            <a:pPr algn="l">
              <a:buNone/>
            </a:pPr>
            <a:r>
              <a:rPr lang="en-US" dirty="0" smtClean="0"/>
              <a:t>It is that aspect of health which is concerned with the special needs &amp; problems of mother &amp; child (problems that arise from the process of human reproduction growth &amp; development), It includes care for pregnant women and family planning, growth monitoring and development of infant and children.</a:t>
            </a:r>
          </a:p>
          <a:p>
            <a:pPr algn="l">
              <a:buNone/>
            </a:pPr>
            <a:r>
              <a:rPr lang="en-US" dirty="0" smtClean="0"/>
              <a:t>MCH services are designed for the care of the mothers from time of conception to ensure that they have normal pregnancy, normal delivery and proper care in the postnatal period</a:t>
            </a:r>
            <a:r>
              <a:rPr lang="en-US" b="1" i="1" dirty="0" smtClean="0"/>
              <a:t>.</a:t>
            </a:r>
          </a:p>
          <a:p>
            <a:pPr algn="l">
              <a:buNone/>
            </a:pPr>
            <a:r>
              <a:rPr lang="en-US" dirty="0" smtClean="0"/>
              <a:t>They also include protection and supervision of health of children from time of conception to the time they enter the school</a:t>
            </a:r>
            <a:r>
              <a:rPr lang="en-US" b="1" i="1" dirty="0" smtClean="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688632"/>
          </a:xfrm>
        </p:spPr>
        <p:txBody>
          <a:bodyPr>
            <a:noAutofit/>
          </a:bodyPr>
          <a:lstStyle/>
          <a:p>
            <a:pPr algn="l">
              <a:buNone/>
            </a:pPr>
            <a:r>
              <a:rPr lang="en-US" sz="2800" b="1" dirty="0" smtClean="0"/>
              <a:t>General Objective of MCH:</a:t>
            </a:r>
          </a:p>
          <a:p>
            <a:pPr algn="l">
              <a:buNone/>
            </a:pPr>
            <a:r>
              <a:rPr lang="en-US" sz="2800" dirty="0" smtClean="0"/>
              <a:t> To improve the health status of the largest and most vulnerable sector of the population by providing the best health care available</a:t>
            </a:r>
            <a:r>
              <a:rPr lang="en-US" sz="2800" b="1" dirty="0" smtClean="0"/>
              <a:t>.</a:t>
            </a:r>
          </a:p>
          <a:p>
            <a:pPr algn="l">
              <a:buNone/>
            </a:pPr>
            <a:r>
              <a:rPr lang="en-US" sz="2800" dirty="0" smtClean="0"/>
              <a:t> </a:t>
            </a:r>
            <a:r>
              <a:rPr lang="en-US" sz="2800" b="1" dirty="0" smtClean="0"/>
              <a:t>The objectives of MCH services:</a:t>
            </a:r>
          </a:p>
          <a:p>
            <a:pPr algn="l">
              <a:buNone/>
            </a:pPr>
            <a:r>
              <a:rPr lang="en-US" sz="2800" dirty="0" smtClean="0"/>
              <a:t>o To ensure desired pregnancy.</a:t>
            </a:r>
          </a:p>
          <a:p>
            <a:pPr algn="l">
              <a:buNone/>
            </a:pPr>
            <a:r>
              <a:rPr lang="en-US" sz="2800" dirty="0" smtClean="0"/>
              <a:t>o To achieve the best possible outcome for the baby and the mother i.e. the services are unique in that they simultaneously provide care for two important clients, the mother and the fetus, balancing the needs of both.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505475"/>
          </a:xfrm>
        </p:spPr>
        <p:txBody>
          <a:bodyPr>
            <a:normAutofit fontScale="92500" lnSpcReduction="20000"/>
          </a:bodyPr>
          <a:lstStyle/>
          <a:p>
            <a:pPr algn="l">
              <a:buNone/>
            </a:pPr>
            <a:r>
              <a:rPr lang="en-US" dirty="0" smtClean="0"/>
              <a:t>o To prevent child health problems and to reduce the risk of adult health problems i.e.</a:t>
            </a:r>
          </a:p>
          <a:p>
            <a:pPr algn="l">
              <a:buNone/>
            </a:pPr>
            <a:r>
              <a:rPr lang="en-US" dirty="0" smtClean="0"/>
              <a:t>(Healthy child means healthy future adult).</a:t>
            </a:r>
          </a:p>
          <a:p>
            <a:pPr algn="l">
              <a:buNone/>
            </a:pPr>
            <a:r>
              <a:rPr lang="en-US" dirty="0" smtClean="0"/>
              <a:t>o Prevention and control of health hazards to children and females in child bearing age and</a:t>
            </a:r>
          </a:p>
          <a:p>
            <a:pPr algn="l">
              <a:buNone/>
            </a:pPr>
            <a:r>
              <a:rPr lang="en-US" dirty="0" smtClean="0"/>
              <a:t>to minimize morbidity and mortality.</a:t>
            </a:r>
          </a:p>
          <a:p>
            <a:pPr algn="l">
              <a:buNone/>
            </a:pPr>
            <a:r>
              <a:rPr lang="en-US" dirty="0" smtClean="0"/>
              <a:t>o Treatment of common problem and diseases arising in this period.</a:t>
            </a:r>
          </a:p>
          <a:p>
            <a:pPr algn="l">
              <a:buNone/>
            </a:pPr>
            <a:r>
              <a:rPr lang="en-US" dirty="0" smtClean="0"/>
              <a:t>o To optimize the normal developmental process to allow the child to achieve his fullest potential.</a:t>
            </a:r>
          </a:p>
          <a:p>
            <a:pPr algn="l">
              <a:buNone/>
            </a:pPr>
            <a:r>
              <a:rPr lang="en-US" dirty="0" smtClean="0"/>
              <a:t>o Rehabilitation of handicapped children.</a:t>
            </a:r>
          </a:p>
          <a:p>
            <a:pPr algn="l">
              <a:buNone/>
            </a:pPr>
            <a:r>
              <a:rPr lang="en-US" dirty="0" smtClean="0"/>
              <a:t>o Ensure secure relationship between parents themselves and parents with their children.</a:t>
            </a:r>
            <a:endParaRPr lang="ar-IQ" dirty="0" smtClean="0"/>
          </a:p>
          <a:p>
            <a:pPr algn="l" rtl="0">
              <a:buNone/>
            </a:pP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36712"/>
            <a:ext cx="8229600" cy="5289451"/>
          </a:xfrm>
        </p:spPr>
        <p:txBody>
          <a:bodyPr>
            <a:normAutofit fontScale="92500" lnSpcReduction="10000"/>
          </a:bodyPr>
          <a:lstStyle/>
          <a:p>
            <a:pPr algn="l">
              <a:buNone/>
            </a:pPr>
            <a:r>
              <a:rPr lang="en-US" b="1" dirty="0" smtClean="0"/>
              <a:t>Importance of MCH services</a:t>
            </a:r>
          </a:p>
          <a:p>
            <a:pPr algn="l">
              <a:buNone/>
            </a:pPr>
            <a:r>
              <a:rPr lang="en-US" dirty="0" smtClean="0"/>
              <a:t> Most of the problems of MCH are preventable.</a:t>
            </a:r>
          </a:p>
          <a:p>
            <a:pPr algn="l">
              <a:buNone/>
            </a:pPr>
            <a:r>
              <a:rPr lang="en-US" dirty="0" smtClean="0"/>
              <a:t> Provide services to about two third of population.</a:t>
            </a:r>
          </a:p>
          <a:p>
            <a:pPr algn="l">
              <a:buNone/>
            </a:pPr>
            <a:r>
              <a:rPr lang="en-US" dirty="0" smtClean="0"/>
              <a:t> Improve socioeconomic development.</a:t>
            </a:r>
          </a:p>
          <a:p>
            <a:pPr algn="l">
              <a:buNone/>
            </a:pPr>
            <a:r>
              <a:rPr lang="en-US" dirty="0" smtClean="0"/>
              <a:t> Mother &amp; children are high risk group; they are delicate &amp; vulnerable group with special needs.</a:t>
            </a:r>
          </a:p>
          <a:p>
            <a:pPr algn="l">
              <a:buNone/>
            </a:pPr>
            <a:r>
              <a:rPr lang="en-US" dirty="0" smtClean="0"/>
              <a:t> Good site for training and health education.</a:t>
            </a:r>
          </a:p>
          <a:p>
            <a:pPr algn="l">
              <a:buNone/>
            </a:pPr>
            <a:r>
              <a:rPr lang="en-US" dirty="0" smtClean="0"/>
              <a:t> Important for future of the nations, since mothers are responsible for health promotion and culture of children and family welfare , and so must be healthy and aware of requirements of health</a:t>
            </a: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Maternal Health Care </a:t>
            </a:r>
            <a:endParaRPr lang="ar-IQ"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683568" y="1484784"/>
            <a:ext cx="7992888" cy="39604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b="1" dirty="0" smtClean="0"/>
              <a:t>Phases of maternal care:</a:t>
            </a:r>
            <a:endParaRPr lang="ar-IQ" sz="3600" dirty="0"/>
          </a:p>
        </p:txBody>
      </p:sp>
      <p:sp>
        <p:nvSpPr>
          <p:cNvPr id="3" name="عنصر نائب للمحتوى 2"/>
          <p:cNvSpPr>
            <a:spLocks noGrp="1"/>
          </p:cNvSpPr>
          <p:nvPr>
            <p:ph idx="1"/>
          </p:nvPr>
        </p:nvSpPr>
        <p:spPr/>
        <p:txBody>
          <a:bodyPr>
            <a:normAutofit fontScale="70000" lnSpcReduction="20000"/>
          </a:bodyPr>
          <a:lstStyle/>
          <a:p>
            <a:pPr algn="l" rtl="0">
              <a:buNone/>
            </a:pPr>
            <a:r>
              <a:rPr lang="en-US" dirty="0" smtClean="0"/>
              <a:t>I. Pre-conception care: It is continued care for female, through all stages of growth and development, &amp; until the time of conception (It is care of mother before pregnancy).</a:t>
            </a:r>
          </a:p>
          <a:p>
            <a:pPr algn="l" rtl="0">
              <a:buNone/>
            </a:pPr>
            <a:r>
              <a:rPr lang="en-US" dirty="0" smtClean="0"/>
              <a:t>Components of Pre-conception Care:</a:t>
            </a:r>
          </a:p>
          <a:p>
            <a:pPr algn="l" rtl="0">
              <a:buNone/>
            </a:pPr>
            <a:r>
              <a:rPr lang="en-US" dirty="0" smtClean="0"/>
              <a:t>1) Health promotion and attention to health related behavior before conception such as smoking , alcohol consumption , drug abuse .</a:t>
            </a:r>
          </a:p>
          <a:p>
            <a:pPr algn="l" rtl="0">
              <a:buNone/>
            </a:pPr>
            <a:r>
              <a:rPr lang="en-US" dirty="0" smtClean="0"/>
              <a:t>2) Regular health assessment for early case detection and management, and prevention of its complications: e.g.:</a:t>
            </a:r>
          </a:p>
          <a:p>
            <a:pPr algn="l" rtl="0">
              <a:buNone/>
            </a:pPr>
            <a:r>
              <a:rPr lang="en-US" dirty="0" smtClean="0"/>
              <a:t> Sexually transmitted diseases.</a:t>
            </a:r>
          </a:p>
          <a:p>
            <a:pPr algn="l" rtl="0">
              <a:buNone/>
            </a:pPr>
            <a:r>
              <a:rPr lang="pt-BR" dirty="0" smtClean="0"/>
              <a:t> diabetes mellitus &amp; impaired glucose tolerance</a:t>
            </a:r>
          </a:p>
          <a:p>
            <a:pPr algn="l" rtl="0">
              <a:buNone/>
            </a:pPr>
            <a:r>
              <a:rPr lang="en-US" dirty="0" smtClean="0"/>
              <a:t> pulmonary T.B</a:t>
            </a:r>
          </a:p>
          <a:p>
            <a:pPr algn="l" rtl="0">
              <a:buNone/>
            </a:pPr>
            <a:r>
              <a:rPr lang="en-US" dirty="0" smtClean="0"/>
              <a:t> urinary tract infection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pPr algn="l" rtl="0">
              <a:buNone/>
            </a:pPr>
            <a:r>
              <a:rPr lang="en-US" dirty="0" smtClean="0"/>
              <a:t> nutritional problems</a:t>
            </a:r>
          </a:p>
          <a:p>
            <a:pPr algn="l" rtl="0">
              <a:buNone/>
            </a:pPr>
            <a:r>
              <a:rPr lang="en-US" dirty="0" smtClean="0"/>
              <a:t> rheumatic heart diseases</a:t>
            </a:r>
          </a:p>
          <a:p>
            <a:pPr algn="l" rtl="0">
              <a:buNone/>
            </a:pPr>
            <a:r>
              <a:rPr lang="en-US" dirty="0" smtClean="0"/>
              <a:t> </a:t>
            </a:r>
            <a:r>
              <a:rPr lang="en-US" dirty="0" err="1" smtClean="0"/>
              <a:t>Endocrinological</a:t>
            </a:r>
            <a:r>
              <a:rPr lang="en-US" dirty="0" smtClean="0"/>
              <a:t> problems (e.g. thyroid problem)</a:t>
            </a:r>
          </a:p>
          <a:p>
            <a:pPr algn="l" rtl="0">
              <a:buNone/>
            </a:pPr>
            <a:r>
              <a:rPr lang="en-US" dirty="0" smtClean="0"/>
              <a:t>3) Health education of young girls e.g. determinants and requirement of health, family health, family planning…..</a:t>
            </a:r>
          </a:p>
          <a:p>
            <a:pPr algn="l" rtl="0">
              <a:buNone/>
            </a:pPr>
            <a:r>
              <a:rPr lang="en-US" dirty="0" smtClean="0"/>
              <a:t>4) Premarital care (for both partners).</a:t>
            </a:r>
            <a:endParaRPr lang="ar-IQ" dirty="0" smtClean="0"/>
          </a:p>
          <a:p>
            <a:pPr algn="l" rtl="0">
              <a:buNone/>
            </a:pPr>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1875</Words>
  <Application>Microsoft Office PowerPoint</Application>
  <PresentationFormat>عرض على الشاشة (3:4)‏</PresentationFormat>
  <Paragraphs>162</Paragraphs>
  <Slides>22</Slides>
  <Notes>0</Notes>
  <HiddenSlides>0</HiddenSlides>
  <MMClips>0</MMClips>
  <ScaleCrop>false</ScaleCrop>
  <HeadingPairs>
    <vt:vector size="4" baseType="variant">
      <vt:variant>
        <vt:lpstr>سمة</vt:lpstr>
      </vt:variant>
      <vt:variant>
        <vt:i4>1</vt:i4>
      </vt:variant>
      <vt:variant>
        <vt:lpstr>عناوين الشرائح</vt:lpstr>
      </vt:variant>
      <vt:variant>
        <vt:i4>22</vt:i4>
      </vt:variant>
    </vt:vector>
  </HeadingPairs>
  <TitlesOfParts>
    <vt:vector size="23" baseType="lpstr">
      <vt:lpstr>سمة Office</vt:lpstr>
      <vt:lpstr>Maternal &amp; Child health services MCH services</vt:lpstr>
      <vt:lpstr>الشريحة 2</vt:lpstr>
      <vt:lpstr>الشريحة 3</vt:lpstr>
      <vt:lpstr>الشريحة 4</vt:lpstr>
      <vt:lpstr>الشريحة 5</vt:lpstr>
      <vt:lpstr>الشريحة 6</vt:lpstr>
      <vt:lpstr>Maternal Health Care </vt:lpstr>
      <vt:lpstr>Phases of maternal care:</vt:lpstr>
      <vt:lpstr>الشريحة 9</vt:lpstr>
      <vt:lpstr>الشريحة 10</vt:lpstr>
      <vt:lpstr>الشريحة 11</vt:lpstr>
      <vt:lpstr>Objectives of antenatal care: </vt:lpstr>
      <vt:lpstr>الشريحة 13</vt:lpstr>
      <vt:lpstr>Standards of ANC: (initial visit and subsequent visits)</vt:lpstr>
      <vt:lpstr>الشريحة 15</vt:lpstr>
      <vt:lpstr>Booking procedures: </vt:lpstr>
      <vt:lpstr>الشريحة 17</vt:lpstr>
      <vt:lpstr>2) Physical examination:</vt:lpstr>
      <vt:lpstr>الشريحة 19</vt:lpstr>
      <vt:lpstr>3) Investigation:</vt:lpstr>
      <vt:lpstr>Schedule of antenatal care visits:</vt:lpstr>
      <vt:lpstr>الشريحة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16</cp:revision>
  <dcterms:created xsi:type="dcterms:W3CDTF">2017-03-12T23:35:57Z</dcterms:created>
  <dcterms:modified xsi:type="dcterms:W3CDTF">2019-02-26T09:03:08Z</dcterms:modified>
</cp:coreProperties>
</file>